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57" r:id="rId2"/>
    <p:sldId id="352" r:id="rId3"/>
    <p:sldId id="365" r:id="rId4"/>
    <p:sldId id="353" r:id="rId5"/>
    <p:sldId id="354" r:id="rId6"/>
    <p:sldId id="397" r:id="rId7"/>
    <p:sldId id="367" r:id="rId8"/>
    <p:sldId id="369" r:id="rId9"/>
    <p:sldId id="370" r:id="rId10"/>
    <p:sldId id="366" r:id="rId11"/>
    <p:sldId id="372" r:id="rId12"/>
    <p:sldId id="360" r:id="rId13"/>
    <p:sldId id="368" r:id="rId14"/>
    <p:sldId id="371" r:id="rId15"/>
    <p:sldId id="374" r:id="rId16"/>
    <p:sldId id="375" r:id="rId17"/>
    <p:sldId id="376" r:id="rId18"/>
    <p:sldId id="377" r:id="rId19"/>
    <p:sldId id="378" r:id="rId20"/>
    <p:sldId id="379" r:id="rId21"/>
    <p:sldId id="380" r:id="rId22"/>
    <p:sldId id="381" r:id="rId23"/>
    <p:sldId id="383" r:id="rId24"/>
    <p:sldId id="382" r:id="rId25"/>
    <p:sldId id="384" r:id="rId26"/>
    <p:sldId id="386" r:id="rId27"/>
    <p:sldId id="387" r:id="rId28"/>
    <p:sldId id="385" r:id="rId29"/>
    <p:sldId id="398" r:id="rId30"/>
    <p:sldId id="388" r:id="rId31"/>
    <p:sldId id="389" r:id="rId32"/>
    <p:sldId id="390" r:id="rId33"/>
    <p:sldId id="391" r:id="rId34"/>
    <p:sldId id="392" r:id="rId35"/>
    <p:sldId id="393" r:id="rId36"/>
    <p:sldId id="394" r:id="rId37"/>
    <p:sldId id="395" r:id="rId38"/>
    <p:sldId id="396" r:id="rId39"/>
    <p:sldId id="399" r:id="rId40"/>
    <p:sldId id="400" r:id="rId41"/>
    <p:sldId id="401" r:id="rId42"/>
    <p:sldId id="403" r:id="rId43"/>
    <p:sldId id="402" r:id="rId44"/>
    <p:sldId id="406" r:id="rId45"/>
    <p:sldId id="405" r:id="rId46"/>
    <p:sldId id="407"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8" autoAdjust="0"/>
    <p:restoredTop sz="94799" autoAdjust="0"/>
  </p:normalViewPr>
  <p:slideViewPr>
    <p:cSldViewPr snapToGrid="0">
      <p:cViewPr varScale="1">
        <p:scale>
          <a:sx n="72" d="100"/>
          <a:sy n="72" d="100"/>
        </p:scale>
        <p:origin x="594" y="78"/>
      </p:cViewPr>
      <p:guideLst/>
    </p:cSldViewPr>
  </p:slideViewPr>
  <p:notesTextViewPr>
    <p:cViewPr>
      <p:scale>
        <a:sx n="1" d="1"/>
        <a:sy n="1" d="1"/>
      </p:scale>
      <p:origin x="0" y="0"/>
    </p:cViewPr>
  </p:notesTextViewPr>
  <p:notesViewPr>
    <p:cSldViewPr snapToGrid="0">
      <p:cViewPr varScale="1">
        <p:scale>
          <a:sx n="58" d="100"/>
          <a:sy n="58" d="100"/>
        </p:scale>
        <p:origin x="252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57B925-7E86-47C7-BB65-094FC3D40F6D}" type="datetimeFigureOut">
              <a:rPr lang="en-US" smtClean="0"/>
              <a:t>10/31/2022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FB71C3-FE85-4C19-A59C-36D07943AA20}" type="slidenum">
              <a:rPr lang="en-US" smtClean="0"/>
              <a:t>‹#›</a:t>
            </a:fld>
            <a:endParaRPr lang="en-US" dirty="0"/>
          </a:p>
        </p:txBody>
      </p:sp>
    </p:spTree>
    <p:extLst>
      <p:ext uri="{BB962C8B-B14F-4D97-AF65-F5344CB8AC3E}">
        <p14:creationId xmlns:p14="http://schemas.microsoft.com/office/powerpoint/2010/main" val="1397095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BCA7E-34F3-4260-8703-60E7DA16A2FF}" type="datetimeFigureOut">
              <a:rPr lang="en-US" smtClean="0"/>
              <a:t>10/31/2022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343655-45AB-4622-807D-5E0C5A0EC417}" type="slidenum">
              <a:rPr lang="en-US" smtClean="0"/>
              <a:t>‹#›</a:t>
            </a:fld>
            <a:endParaRPr lang="en-US" dirty="0"/>
          </a:p>
        </p:txBody>
      </p:sp>
    </p:spTree>
    <p:extLst>
      <p:ext uri="{BB962C8B-B14F-4D97-AF65-F5344CB8AC3E}">
        <p14:creationId xmlns:p14="http://schemas.microsoft.com/office/powerpoint/2010/main" val="87399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lang="en-US" sz="6000" kern="1200" dirty="0">
                <a:solidFill>
                  <a:srgbClr val="002060"/>
                </a:solidFill>
                <a:latin typeface="Arial Rounded MT Bold" panose="020F0704030504030204" pitchFamily="34" charset="0"/>
                <a:ea typeface="+mj-ea"/>
                <a:cs typeface="+mj-cs"/>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ADC62D8-DB82-4E2F-828F-AB8738A664F4}" type="datetime1">
              <a:rPr lang="en-US" smtClean="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EE8E011-71A9-4592-8B1D-99B2D050C0C4}" type="slidenum">
              <a:rPr lang="en-US" smtClean="0"/>
              <a:t>‹#›</a:t>
            </a:fld>
            <a:endParaRPr lang="en-US" dirty="0"/>
          </a:p>
        </p:txBody>
      </p:sp>
    </p:spTree>
    <p:extLst>
      <p:ext uri="{BB962C8B-B14F-4D97-AF65-F5344CB8AC3E}">
        <p14:creationId xmlns:p14="http://schemas.microsoft.com/office/powerpoint/2010/main" val="434076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62801F-4791-4F38-B856-051D3575C168}" type="datetime1">
              <a:rPr lang="en-US" smtClean="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EE8E011-71A9-4592-8B1D-99B2D050C0C4}" type="slidenum">
              <a:rPr lang="en-US" smtClean="0"/>
              <a:t>‹#›</a:t>
            </a:fld>
            <a:endParaRPr lang="en-US" dirty="0"/>
          </a:p>
        </p:txBody>
      </p:sp>
    </p:spTree>
    <p:extLst>
      <p:ext uri="{BB962C8B-B14F-4D97-AF65-F5344CB8AC3E}">
        <p14:creationId xmlns:p14="http://schemas.microsoft.com/office/powerpoint/2010/main" val="56614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E433A3-FD80-4A58-8C72-7469C445DCB4}" type="datetime1">
              <a:rPr lang="en-US" smtClean="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EE8E011-71A9-4592-8B1D-99B2D050C0C4}" type="slidenum">
              <a:rPr lang="en-US" smtClean="0"/>
              <a:t>‹#›</a:t>
            </a:fld>
            <a:endParaRPr lang="en-US" dirty="0"/>
          </a:p>
        </p:txBody>
      </p:sp>
    </p:spTree>
    <p:extLst>
      <p:ext uri="{BB962C8B-B14F-4D97-AF65-F5344CB8AC3E}">
        <p14:creationId xmlns:p14="http://schemas.microsoft.com/office/powerpoint/2010/main" val="2527683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75218"/>
            <a:ext cx="10515600" cy="905377"/>
          </a:xfrm>
        </p:spPr>
        <p:txBody>
          <a:bodyPr/>
          <a:lstStyle>
            <a:lvl1pPr algn="ctr">
              <a:defRPr>
                <a:latin typeface="Arial Rounded MT Bold" panose="020F0704030504030204" pitchFamily="34" charset="0"/>
              </a:defRPr>
            </a:lvl1pPr>
          </a:lstStyle>
          <a:p>
            <a:r>
              <a:rPr lang="en-US" dirty="0"/>
              <a:t>Click to edit Master title style</a:t>
            </a:r>
          </a:p>
        </p:txBody>
      </p:sp>
      <p:sp>
        <p:nvSpPr>
          <p:cNvPr id="3" name="Content Placeholder 2"/>
          <p:cNvSpPr>
            <a:spLocks noGrp="1"/>
          </p:cNvSpPr>
          <p:nvPr>
            <p:ph idx="1"/>
          </p:nvPr>
        </p:nvSpPr>
        <p:spPr>
          <a:xfrm>
            <a:off x="838200" y="1608058"/>
            <a:ext cx="10515600" cy="4786472"/>
          </a:xfrm>
        </p:spPr>
        <p:txBody>
          <a:bodyPr/>
          <a:lstStyle>
            <a:lvl1pPr marL="228600" indent="-228600">
              <a:buFont typeface="Wingdings" panose="05000000000000000000" pitchFamily="2" charset="2"/>
              <a:buChar char="§"/>
              <a:defRPr b="0">
                <a:latin typeface="Arial Unicode MS" panose="020B0604020202020204" pitchFamily="34" charset="-128"/>
                <a:ea typeface="Arial Unicode MS" panose="020B0604020202020204" pitchFamily="34" charset="-128"/>
                <a:cs typeface="Arial Unicode MS" panose="020B0604020202020204" pitchFamily="34" charset="-128"/>
              </a:defRPr>
            </a:lvl1pPr>
            <a:lvl2pPr>
              <a:defRPr b="0">
                <a:latin typeface="Arial Unicode MS" panose="020B0604020202020204" pitchFamily="34" charset="-128"/>
                <a:ea typeface="Arial Unicode MS" panose="020B0604020202020204" pitchFamily="34" charset="-128"/>
                <a:cs typeface="Arial Unicode MS" panose="020B0604020202020204" pitchFamily="34" charset="-128"/>
              </a:defRPr>
            </a:lvl2pPr>
            <a:lvl3pPr>
              <a:defRPr b="0">
                <a:latin typeface="Arial Unicode MS" panose="020B0604020202020204" pitchFamily="34" charset="-128"/>
                <a:ea typeface="Arial Unicode MS" panose="020B0604020202020204" pitchFamily="34" charset="-128"/>
                <a:cs typeface="Arial Unicode MS" panose="020B0604020202020204" pitchFamily="34" charset="-128"/>
              </a:defRPr>
            </a:lvl3pPr>
            <a:lvl4pPr>
              <a:defRPr b="0">
                <a:latin typeface="Arial Unicode MS" panose="020B0604020202020204" pitchFamily="34" charset="-128"/>
                <a:ea typeface="Arial Unicode MS" panose="020B0604020202020204" pitchFamily="34" charset="-128"/>
                <a:cs typeface="Arial Unicode MS" panose="020B0604020202020204" pitchFamily="34" charset="-128"/>
              </a:defRPr>
            </a:lvl4pPr>
            <a:lvl5pPr>
              <a:defRPr b="0">
                <a:latin typeface="Arial Unicode MS" panose="020B0604020202020204" pitchFamily="34" charset="-128"/>
                <a:ea typeface="Arial Unicode MS" panose="020B0604020202020204" pitchFamily="34" charset="-128"/>
                <a:cs typeface="Arial Unicode MS" panose="020B0604020202020204" pitchFamily="34" charset="-12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78280D0-FA82-49FE-AA03-25244AC0F676}" type="datetime1">
              <a:rPr lang="en-US" smtClean="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EE8E011-71A9-4592-8B1D-99B2D050C0C4}" type="slidenum">
              <a:rPr lang="en-US" smtClean="0"/>
              <a:t>‹#›</a:t>
            </a:fld>
            <a:endParaRPr lang="en-US" dirty="0"/>
          </a:p>
        </p:txBody>
      </p:sp>
    </p:spTree>
    <p:extLst>
      <p:ext uri="{BB962C8B-B14F-4D97-AF65-F5344CB8AC3E}">
        <p14:creationId xmlns:p14="http://schemas.microsoft.com/office/powerpoint/2010/main" val="254086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294796"/>
            <a:ext cx="10515600" cy="1610295"/>
          </a:xfrm>
        </p:spPr>
        <p:txBody>
          <a:bodyPr anchor="b">
            <a:noAutofit/>
          </a:bodyPr>
          <a:lstStyle>
            <a:lvl1pPr algn="ctr">
              <a:defRPr lang="en-US" sz="6000" kern="1200" dirty="0">
                <a:solidFill>
                  <a:srgbClr val="002060"/>
                </a:solidFill>
                <a:latin typeface="Arial Rounded MT Bold" panose="020F0704030504030204" pitchFamily="34" charset="0"/>
                <a:ea typeface="+mj-ea"/>
                <a:cs typeface="+mj-cs"/>
              </a:defRPr>
            </a:lvl1pPr>
          </a:lstStyle>
          <a:p>
            <a:r>
              <a:rPr lang="en-US" dirty="0"/>
              <a:t>Click to edit Master title style</a:t>
            </a:r>
          </a:p>
        </p:txBody>
      </p:sp>
      <p:sp>
        <p:nvSpPr>
          <p:cNvPr id="4" name="Date Placeholder 3"/>
          <p:cNvSpPr>
            <a:spLocks noGrp="1"/>
          </p:cNvSpPr>
          <p:nvPr>
            <p:ph type="dt" sz="half" idx="10"/>
          </p:nvPr>
        </p:nvSpPr>
        <p:spPr/>
        <p:txBody>
          <a:bodyPr/>
          <a:lstStyle/>
          <a:p>
            <a:fld id="{F57EA9FA-8CE3-45A8-9D22-E47DA2815132}" type="datetime1">
              <a:rPr lang="en-US" smtClean="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EE8E011-71A9-4592-8B1D-99B2D050C0C4}" type="slidenum">
              <a:rPr lang="en-US" smtClean="0"/>
              <a:t>‹#›</a:t>
            </a:fld>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10812" y="568409"/>
            <a:ext cx="1685975" cy="1805925"/>
          </a:xfrm>
          <a:prstGeom prst="rect">
            <a:avLst/>
          </a:prstGeom>
        </p:spPr>
      </p:pic>
      <p:pic>
        <p:nvPicPr>
          <p:cNvPr id="1026" name="Picture 2" descr="Abasyn University Islamabad Admissions 2020 Result.pk"/>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11183" t="20867" r="8294" b="24705"/>
          <a:stretch/>
        </p:blipFill>
        <p:spPr bwMode="auto">
          <a:xfrm>
            <a:off x="74136" y="988541"/>
            <a:ext cx="2224216" cy="902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027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75218"/>
            <a:ext cx="10515600" cy="905377"/>
          </a:xfrm>
        </p:spPr>
        <p:txBody>
          <a:bodyPr>
            <a:normAutofit/>
          </a:bodyPr>
          <a:lstStyle>
            <a:lvl1pPr algn="ctr">
              <a:defRPr lang="en-US" sz="4400" kern="1200" dirty="0">
                <a:solidFill>
                  <a:schemeClr val="tx1"/>
                </a:solidFill>
                <a:latin typeface="Arial Rounded MT Bold" panose="020F0704030504030204" pitchFamily="34" charset="0"/>
                <a:ea typeface="+mj-ea"/>
                <a:cs typeface="+mj-cs"/>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0256C0-E622-48EC-9012-D44E63360564}" type="datetime1">
              <a:rPr lang="en-US" smtClean="0"/>
              <a:t>10/31/2022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EE8E011-71A9-4592-8B1D-99B2D050C0C4}" type="slidenum">
              <a:rPr lang="en-US" smtClean="0"/>
              <a:t>‹#›</a:t>
            </a:fld>
            <a:endParaRPr lang="en-US" dirty="0"/>
          </a:p>
        </p:txBody>
      </p:sp>
    </p:spTree>
    <p:extLst>
      <p:ext uri="{BB962C8B-B14F-4D97-AF65-F5344CB8AC3E}">
        <p14:creationId xmlns:p14="http://schemas.microsoft.com/office/powerpoint/2010/main" val="128510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lgn="ctr">
              <a:defRPr lang="en-US" sz="4400" kern="1200" dirty="0">
                <a:solidFill>
                  <a:schemeClr val="tx1"/>
                </a:solidFill>
                <a:latin typeface="Arial Rounded MT Bold" panose="020F0704030504030204" pitchFamily="34" charset="0"/>
                <a:ea typeface="+mj-ea"/>
                <a:cs typeface="+mj-cs"/>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B3EAB4-5DD9-40EB-BB46-16C876092C3C}" type="datetime1">
              <a:rPr lang="en-US" smtClean="0"/>
              <a:t>10/31/2022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EE8E011-71A9-4592-8B1D-99B2D050C0C4}" type="slidenum">
              <a:rPr lang="en-US" smtClean="0"/>
              <a:t>‹#›</a:t>
            </a:fld>
            <a:endParaRPr lang="en-US" dirty="0"/>
          </a:p>
        </p:txBody>
      </p:sp>
    </p:spTree>
    <p:extLst>
      <p:ext uri="{BB962C8B-B14F-4D97-AF65-F5344CB8AC3E}">
        <p14:creationId xmlns:p14="http://schemas.microsoft.com/office/powerpoint/2010/main" val="3154434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575218"/>
            <a:ext cx="10515600" cy="905377"/>
          </a:xfrm>
        </p:spPr>
        <p:txBody>
          <a:bodyPr>
            <a:normAutofit/>
          </a:bodyPr>
          <a:lstStyle>
            <a:lvl1pPr algn="ctr">
              <a:defRPr lang="en-US" sz="4400" kern="1200" dirty="0">
                <a:solidFill>
                  <a:schemeClr val="tx1"/>
                </a:solidFill>
                <a:latin typeface="Arial Rounded MT Bold" panose="020F0704030504030204" pitchFamily="34" charset="0"/>
                <a:ea typeface="+mj-ea"/>
                <a:cs typeface="+mj-cs"/>
              </a:defRPr>
            </a:lvl1pPr>
          </a:lstStyle>
          <a:p>
            <a:r>
              <a:rPr lang="en-US" dirty="0"/>
              <a:t>Click to edit Master title style</a:t>
            </a:r>
          </a:p>
        </p:txBody>
      </p:sp>
      <p:sp>
        <p:nvSpPr>
          <p:cNvPr id="3" name="Date Placeholder 2"/>
          <p:cNvSpPr>
            <a:spLocks noGrp="1"/>
          </p:cNvSpPr>
          <p:nvPr>
            <p:ph type="dt" sz="half" idx="10"/>
          </p:nvPr>
        </p:nvSpPr>
        <p:spPr/>
        <p:txBody>
          <a:bodyPr/>
          <a:lstStyle/>
          <a:p>
            <a:fld id="{E8C319B2-29EE-45D5-B801-213E1D2D6D47}" type="datetime1">
              <a:rPr lang="en-US" smtClean="0"/>
              <a:t>10/31/2022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E8E011-71A9-4592-8B1D-99B2D050C0C4}" type="slidenum">
              <a:rPr lang="en-US" smtClean="0"/>
              <a:t>‹#›</a:t>
            </a:fld>
            <a:endParaRPr lang="en-US" dirty="0"/>
          </a:p>
        </p:txBody>
      </p:sp>
    </p:spTree>
    <p:extLst>
      <p:ext uri="{BB962C8B-B14F-4D97-AF65-F5344CB8AC3E}">
        <p14:creationId xmlns:p14="http://schemas.microsoft.com/office/powerpoint/2010/main" val="3839875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ED8324-D627-419A-AB12-25C34DAA5D0C}" type="datetime1">
              <a:rPr lang="en-US" smtClean="0"/>
              <a:t>10/31/2022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EE8E011-71A9-4592-8B1D-99B2D050C0C4}" type="slidenum">
              <a:rPr lang="en-US" smtClean="0"/>
              <a:t>‹#›</a:t>
            </a:fld>
            <a:endParaRPr lang="en-US" dirty="0"/>
          </a:p>
        </p:txBody>
      </p:sp>
    </p:spTree>
    <p:extLst>
      <p:ext uri="{BB962C8B-B14F-4D97-AF65-F5344CB8AC3E}">
        <p14:creationId xmlns:p14="http://schemas.microsoft.com/office/powerpoint/2010/main" val="1663318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44388-167A-441A-9B5B-BFD4FCFA2693}" type="datetime1">
              <a:rPr lang="en-US" smtClean="0"/>
              <a:t>10/31/2022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EE8E011-71A9-4592-8B1D-99B2D050C0C4}" type="slidenum">
              <a:rPr lang="en-US" smtClean="0"/>
              <a:t>‹#›</a:t>
            </a:fld>
            <a:endParaRPr lang="en-US" dirty="0"/>
          </a:p>
        </p:txBody>
      </p:sp>
    </p:spTree>
    <p:extLst>
      <p:ext uri="{BB962C8B-B14F-4D97-AF65-F5344CB8AC3E}">
        <p14:creationId xmlns:p14="http://schemas.microsoft.com/office/powerpoint/2010/main" val="366570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93E5A4-7BC2-460B-ACCC-7C11C0088B46}" type="datetime1">
              <a:rPr lang="en-US" smtClean="0"/>
              <a:t>10/31/2022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EE8E011-71A9-4592-8B1D-99B2D050C0C4}" type="slidenum">
              <a:rPr lang="en-US" smtClean="0"/>
              <a:t>‹#›</a:t>
            </a:fld>
            <a:endParaRPr lang="en-US" dirty="0"/>
          </a:p>
        </p:txBody>
      </p:sp>
    </p:spTree>
    <p:extLst>
      <p:ext uri="{BB962C8B-B14F-4D97-AF65-F5344CB8AC3E}">
        <p14:creationId xmlns:p14="http://schemas.microsoft.com/office/powerpoint/2010/main" val="726197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575218"/>
            <a:ext cx="10515600" cy="9053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583344"/>
            <a:ext cx="10515600" cy="4786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BACEBF-1546-48CE-928D-337C60BBC547}" type="datetime1">
              <a:rPr lang="en-US" smtClean="0"/>
              <a:t>10/31/2022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541705"/>
            <a:ext cx="2743200" cy="365125"/>
          </a:xfrm>
          <a:prstGeom prst="rect">
            <a:avLst/>
          </a:prstGeom>
        </p:spPr>
        <p:txBody>
          <a:bodyPr vert="horz" lIns="91440" tIns="45720" rIns="91440" bIns="45720" rtlCol="0" anchor="ctr"/>
          <a:lstStyle>
            <a:lvl1pPr algn="r">
              <a:defRPr sz="1400">
                <a:solidFill>
                  <a:schemeClr val="tx1"/>
                </a:solidFill>
              </a:defRPr>
            </a:lvl1pPr>
          </a:lstStyle>
          <a:p>
            <a:fld id="{3EE8E011-71A9-4592-8B1D-99B2D050C0C4}" type="slidenum">
              <a:rPr lang="en-US" smtClean="0"/>
              <a:pPr/>
              <a:t>‹#›</a:t>
            </a:fld>
            <a:endParaRPr lang="en-US" dirty="0"/>
          </a:p>
        </p:txBody>
      </p:sp>
      <p:sp>
        <p:nvSpPr>
          <p:cNvPr id="7" name="Rectangle 6"/>
          <p:cNvSpPr/>
          <p:nvPr userDrawn="1"/>
        </p:nvSpPr>
        <p:spPr>
          <a:xfrm>
            <a:off x="0" y="-2"/>
            <a:ext cx="12191999" cy="54369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Rounded MT Bold" panose="020F0704030504030204" pitchFamily="34" charset="0"/>
              </a:rPr>
              <a:t>CS 100 – Introduction to Computing</a:t>
            </a:r>
          </a:p>
        </p:txBody>
      </p:sp>
      <p:sp>
        <p:nvSpPr>
          <p:cNvPr id="8" name="Rectangle 7"/>
          <p:cNvSpPr/>
          <p:nvPr userDrawn="1"/>
        </p:nvSpPr>
        <p:spPr>
          <a:xfrm>
            <a:off x="1" y="6530759"/>
            <a:ext cx="12191999" cy="33759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Rounded MT Bold" panose="020F0704030504030204" pitchFamily="34" charset="0"/>
              </a:rPr>
              <a:t>Asad Hanif</a:t>
            </a:r>
          </a:p>
        </p:txBody>
      </p:sp>
    </p:spTree>
    <p:extLst>
      <p:ext uri="{BB962C8B-B14F-4D97-AF65-F5344CB8AC3E}">
        <p14:creationId xmlns:p14="http://schemas.microsoft.com/office/powerpoint/2010/main" val="3900165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544" y="2892453"/>
            <a:ext cx="11567160" cy="1330823"/>
          </a:xfrm>
        </p:spPr>
        <p:txBody>
          <a:bodyPr/>
          <a:lstStyle/>
          <a:p>
            <a:pPr>
              <a:lnSpc>
                <a:spcPct val="150000"/>
              </a:lnSpc>
            </a:pPr>
            <a:r>
              <a:rPr lang="en-US" sz="5800" dirty="0"/>
              <a:t>Computer Number System</a:t>
            </a:r>
          </a:p>
        </p:txBody>
      </p:sp>
      <p:sp>
        <p:nvSpPr>
          <p:cNvPr id="3" name="Title 1"/>
          <p:cNvSpPr txBox="1">
            <a:spLocks/>
          </p:cNvSpPr>
          <p:nvPr/>
        </p:nvSpPr>
        <p:spPr>
          <a:xfrm>
            <a:off x="3109232" y="1111942"/>
            <a:ext cx="5935783" cy="12098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lang="en-US" sz="6000" kern="1200" dirty="0">
                <a:solidFill>
                  <a:srgbClr val="002060"/>
                </a:solidFill>
                <a:latin typeface="Arial Rounded MT Bold" panose="020F0704030504030204" pitchFamily="34" charset="0"/>
                <a:ea typeface="+mj-ea"/>
                <a:cs typeface="+mj-cs"/>
              </a:defRPr>
            </a:lvl1pPr>
          </a:lstStyle>
          <a:p>
            <a:pPr>
              <a:lnSpc>
                <a:spcPct val="150000"/>
              </a:lnSpc>
            </a:pPr>
            <a:r>
              <a:rPr lang="en-US" dirty="0">
                <a:solidFill>
                  <a:srgbClr val="C00000"/>
                </a:solidFill>
              </a:rPr>
              <a:t>Lecture # 6</a:t>
            </a:r>
          </a:p>
        </p:txBody>
      </p:sp>
      <p:cxnSp>
        <p:nvCxnSpPr>
          <p:cNvPr id="5" name="Straight Connector 4"/>
          <p:cNvCxnSpPr/>
          <p:nvPr/>
        </p:nvCxnSpPr>
        <p:spPr>
          <a:xfrm>
            <a:off x="-31084" y="2395774"/>
            <a:ext cx="12237466" cy="18450"/>
          </a:xfrm>
          <a:prstGeom prst="line">
            <a:avLst/>
          </a:prstGeom>
          <a:ln w="79375" cmpd="dbl">
            <a:solidFill>
              <a:srgbClr val="002060"/>
            </a:solidFill>
          </a:ln>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a:off x="-31084" y="4672660"/>
            <a:ext cx="12237466" cy="18450"/>
          </a:xfrm>
          <a:prstGeom prst="line">
            <a:avLst/>
          </a:prstGeom>
          <a:ln w="79375" cmpd="dbl">
            <a:solidFill>
              <a:srgbClr val="002060"/>
            </a:solidFill>
          </a:ln>
        </p:spPr>
        <p:style>
          <a:lnRef idx="3">
            <a:schemeClr val="dk1"/>
          </a:lnRef>
          <a:fillRef idx="0">
            <a:schemeClr val="dk1"/>
          </a:fillRef>
          <a:effectRef idx="2">
            <a:schemeClr val="dk1"/>
          </a:effectRef>
          <a:fontRef idx="minor">
            <a:schemeClr val="tx1"/>
          </a:fontRef>
        </p:style>
      </p:cxnSp>
      <p:sp>
        <p:nvSpPr>
          <p:cNvPr id="8" name="Title 2"/>
          <p:cNvSpPr txBox="1">
            <a:spLocks/>
          </p:cNvSpPr>
          <p:nvPr/>
        </p:nvSpPr>
        <p:spPr>
          <a:xfrm>
            <a:off x="4417622" y="4957452"/>
            <a:ext cx="3206336" cy="12050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lang="en-US" sz="6000" kern="1200" dirty="0">
                <a:solidFill>
                  <a:srgbClr val="002060"/>
                </a:solidFill>
                <a:latin typeface="Arial Rounded MT Bold" panose="020F0704030504030204" pitchFamily="34" charset="0"/>
                <a:ea typeface="+mj-ea"/>
                <a:cs typeface="+mj-cs"/>
              </a:defRPr>
            </a:lvl1pPr>
          </a:lstStyle>
          <a:p>
            <a:pPr>
              <a:lnSpc>
                <a:spcPct val="200000"/>
              </a:lnSpc>
            </a:pPr>
            <a:r>
              <a:rPr lang="en-US" sz="2000" dirty="0">
                <a:solidFill>
                  <a:schemeClr val="tx1"/>
                </a:solidFill>
              </a:rPr>
              <a:t>By</a:t>
            </a:r>
          </a:p>
          <a:p>
            <a:r>
              <a:rPr lang="en-US" sz="2800" dirty="0">
                <a:solidFill>
                  <a:schemeClr val="tx1"/>
                </a:solidFill>
              </a:rPr>
              <a:t>Aimen Sikander </a:t>
            </a:r>
          </a:p>
        </p:txBody>
      </p:sp>
      <p:sp>
        <p:nvSpPr>
          <p:cNvPr id="9" name="Slide Number Placeholder 8"/>
          <p:cNvSpPr>
            <a:spLocks noGrp="1"/>
          </p:cNvSpPr>
          <p:nvPr>
            <p:ph type="sldNum" sz="quarter" idx="12"/>
          </p:nvPr>
        </p:nvSpPr>
        <p:spPr/>
        <p:txBody>
          <a:bodyPr/>
          <a:lstStyle/>
          <a:p>
            <a:fld id="{3EE8E011-71A9-4592-8B1D-99B2D050C0C4}" type="slidenum">
              <a:rPr lang="en-US" smtClean="0"/>
              <a:t>1</a:t>
            </a:fld>
            <a:endParaRPr lang="en-US" dirty="0"/>
          </a:p>
        </p:txBody>
      </p:sp>
      <p:pic>
        <p:nvPicPr>
          <p:cNvPr id="4" name="Picture 3">
            <a:extLst>
              <a:ext uri="{FF2B5EF4-FFF2-40B4-BE49-F238E27FC236}">
                <a16:creationId xmlns:a16="http://schemas.microsoft.com/office/drawing/2014/main" id="{5F0AE06E-0A15-D6E1-9010-3C5F15CA044B}"/>
              </a:ext>
            </a:extLst>
          </p:cNvPr>
          <p:cNvPicPr>
            <a:picLocks noChangeAspect="1"/>
          </p:cNvPicPr>
          <p:nvPr/>
        </p:nvPicPr>
        <p:blipFill>
          <a:blip r:embed="rId2"/>
          <a:stretch>
            <a:fillRect/>
          </a:stretch>
        </p:blipFill>
        <p:spPr>
          <a:xfrm>
            <a:off x="5290130" y="6550060"/>
            <a:ext cx="1450974" cy="317019"/>
          </a:xfrm>
          <a:prstGeom prst="rect">
            <a:avLst/>
          </a:prstGeom>
        </p:spPr>
      </p:pic>
      <p:pic>
        <p:nvPicPr>
          <p:cNvPr id="6" name="Picture 5">
            <a:extLst>
              <a:ext uri="{FF2B5EF4-FFF2-40B4-BE49-F238E27FC236}">
                <a16:creationId xmlns:a16="http://schemas.microsoft.com/office/drawing/2014/main" id="{7FA37C0F-AA17-C26C-C038-03F41503FEF5}"/>
              </a:ext>
            </a:extLst>
          </p:cNvPr>
          <p:cNvPicPr>
            <a:picLocks noChangeAspect="1"/>
          </p:cNvPicPr>
          <p:nvPr/>
        </p:nvPicPr>
        <p:blipFill>
          <a:blip r:embed="rId3"/>
          <a:stretch>
            <a:fillRect/>
          </a:stretch>
        </p:blipFill>
        <p:spPr>
          <a:xfrm>
            <a:off x="0" y="-34243"/>
            <a:ext cx="2202873" cy="2202873"/>
          </a:xfrm>
          <a:prstGeom prst="rect">
            <a:avLst/>
          </a:prstGeom>
        </p:spPr>
      </p:pic>
      <p:pic>
        <p:nvPicPr>
          <p:cNvPr id="10" name="Picture 9">
            <a:extLst>
              <a:ext uri="{FF2B5EF4-FFF2-40B4-BE49-F238E27FC236}">
                <a16:creationId xmlns:a16="http://schemas.microsoft.com/office/drawing/2014/main" id="{FF101155-8FFB-87D0-1EF1-43D89DBB1D85}"/>
              </a:ext>
            </a:extLst>
          </p:cNvPr>
          <p:cNvPicPr>
            <a:picLocks noChangeAspect="1"/>
          </p:cNvPicPr>
          <p:nvPr/>
        </p:nvPicPr>
        <p:blipFill>
          <a:blip r:embed="rId4"/>
          <a:stretch>
            <a:fillRect/>
          </a:stretch>
        </p:blipFill>
        <p:spPr>
          <a:xfrm>
            <a:off x="2617930" y="0"/>
            <a:ext cx="6956139" cy="524301"/>
          </a:xfrm>
          <a:prstGeom prst="rect">
            <a:avLst/>
          </a:prstGeom>
        </p:spPr>
      </p:pic>
      <p:sp>
        <p:nvSpPr>
          <p:cNvPr id="11" name="TextBox 10">
            <a:extLst>
              <a:ext uri="{FF2B5EF4-FFF2-40B4-BE49-F238E27FC236}">
                <a16:creationId xmlns:a16="http://schemas.microsoft.com/office/drawing/2014/main" id="{3BC94896-B695-A800-3462-53099AFFDA89}"/>
              </a:ext>
            </a:extLst>
          </p:cNvPr>
          <p:cNvSpPr txBox="1"/>
          <p:nvPr/>
        </p:nvSpPr>
        <p:spPr>
          <a:xfrm>
            <a:off x="2770134" y="91779"/>
            <a:ext cx="7288266" cy="369332"/>
          </a:xfrm>
          <a:prstGeom prst="rect">
            <a:avLst/>
          </a:prstGeom>
          <a:noFill/>
        </p:spPr>
        <p:txBody>
          <a:bodyPr wrap="square">
            <a:spAutoFit/>
          </a:bodyPr>
          <a:lstStyle/>
          <a:p>
            <a:r>
              <a:rPr lang="fr-FR" dirty="0">
                <a:solidFill>
                  <a:schemeClr val="bg1"/>
                </a:solidFill>
              </a:rPr>
              <a:t>CSC 111-  Introduction To Information &amp; Communication Technologies</a:t>
            </a:r>
          </a:p>
        </p:txBody>
      </p:sp>
    </p:spTree>
    <p:extLst>
      <p:ext uri="{BB962C8B-B14F-4D97-AF65-F5344CB8AC3E}">
        <p14:creationId xmlns:p14="http://schemas.microsoft.com/office/powerpoint/2010/main" val="1307509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System</a:t>
            </a:r>
          </a:p>
        </p:txBody>
      </p:sp>
      <p:sp>
        <p:nvSpPr>
          <p:cNvPr id="4" name="Slide Number Placeholder 3"/>
          <p:cNvSpPr>
            <a:spLocks noGrp="1"/>
          </p:cNvSpPr>
          <p:nvPr>
            <p:ph type="sldNum" sz="quarter" idx="12"/>
          </p:nvPr>
        </p:nvSpPr>
        <p:spPr/>
        <p:txBody>
          <a:bodyPr/>
          <a:lstStyle/>
          <a:p>
            <a:fld id="{3EE8E011-71A9-4592-8B1D-99B2D050C0C4}" type="slidenum">
              <a:rPr lang="en-US" smtClean="0"/>
              <a:t>10</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823E8D9E-7224-463E-88FE-BFCEFE2C7A8E}"/>
              </a:ext>
            </a:extLst>
          </p:cNvPr>
          <p:cNvPicPr>
            <a:picLocks noChangeAspect="1"/>
          </p:cNvPicPr>
          <p:nvPr/>
        </p:nvPicPr>
        <p:blipFill>
          <a:blip r:embed="rId4"/>
          <a:stretch>
            <a:fillRect/>
          </a:stretch>
        </p:blipFill>
        <p:spPr>
          <a:xfrm>
            <a:off x="2617930" y="0"/>
            <a:ext cx="6956139" cy="524301"/>
          </a:xfrm>
          <a:prstGeom prst="rect">
            <a:avLst/>
          </a:prstGeom>
        </p:spPr>
      </p:pic>
      <p:sp>
        <p:nvSpPr>
          <p:cNvPr id="16" name="TextBox 15">
            <a:extLst>
              <a:ext uri="{FF2B5EF4-FFF2-40B4-BE49-F238E27FC236}">
                <a16:creationId xmlns:a16="http://schemas.microsoft.com/office/drawing/2014/main" id="{513087E9-341A-DA09-5BAD-492ED583ED87}"/>
              </a:ext>
            </a:extLst>
          </p:cNvPr>
          <p:cNvSpPr txBox="1"/>
          <p:nvPr/>
        </p:nvSpPr>
        <p:spPr>
          <a:xfrm>
            <a:off x="2770134" y="91779"/>
            <a:ext cx="7288266" cy="369332"/>
          </a:xfrm>
          <a:prstGeom prst="rect">
            <a:avLst/>
          </a:prstGeom>
          <a:noFill/>
        </p:spPr>
        <p:txBody>
          <a:bodyPr wrap="square">
            <a:spAutoFit/>
          </a:bodyPr>
          <a:lstStyle/>
          <a:p>
            <a:r>
              <a:rPr lang="fr-FR" dirty="0">
                <a:solidFill>
                  <a:schemeClr val="bg1"/>
                </a:solidFill>
              </a:rPr>
              <a:t>CSC 111-  Introduction To Information &amp; Communication Technologies</a:t>
            </a:r>
          </a:p>
        </p:txBody>
      </p:sp>
      <p:pic>
        <p:nvPicPr>
          <p:cNvPr id="18" name="Picture 17">
            <a:extLst>
              <a:ext uri="{FF2B5EF4-FFF2-40B4-BE49-F238E27FC236}">
                <a16:creationId xmlns:a16="http://schemas.microsoft.com/office/drawing/2014/main" id="{07AE14D4-C33F-727B-09F5-C8893450A27E}"/>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21" name="Picture 20">
            <a:extLst>
              <a:ext uri="{FF2B5EF4-FFF2-40B4-BE49-F238E27FC236}">
                <a16:creationId xmlns:a16="http://schemas.microsoft.com/office/drawing/2014/main" id="{96D9C6A6-63F2-F4EC-A1CD-84F460534549}"/>
              </a:ext>
            </a:extLst>
          </p:cNvPr>
          <p:cNvPicPr>
            <a:picLocks noChangeAspect="1"/>
          </p:cNvPicPr>
          <p:nvPr/>
        </p:nvPicPr>
        <p:blipFill>
          <a:blip r:embed="rId6"/>
          <a:stretch>
            <a:fillRect/>
          </a:stretch>
        </p:blipFill>
        <p:spPr>
          <a:xfrm>
            <a:off x="0" y="-2277"/>
            <a:ext cx="1908213" cy="1908213"/>
          </a:xfrm>
          <a:prstGeom prst="rect">
            <a:avLst/>
          </a:prstGeom>
        </p:spPr>
      </p:pic>
      <p:graphicFrame>
        <p:nvGraphicFramePr>
          <p:cNvPr id="7" name="Table 7">
            <a:extLst>
              <a:ext uri="{FF2B5EF4-FFF2-40B4-BE49-F238E27FC236}">
                <a16:creationId xmlns:a16="http://schemas.microsoft.com/office/drawing/2014/main" id="{717495BD-F71D-F97B-5FAB-6A88BCBF8128}"/>
              </a:ext>
            </a:extLst>
          </p:cNvPr>
          <p:cNvGraphicFramePr>
            <a:graphicFrameLocks noGrp="1"/>
          </p:cNvGraphicFramePr>
          <p:nvPr>
            <p:ph idx="1"/>
            <p:extLst>
              <p:ext uri="{D42A27DB-BD31-4B8C-83A1-F6EECF244321}">
                <p14:modId xmlns:p14="http://schemas.microsoft.com/office/powerpoint/2010/main" val="3151416964"/>
              </p:ext>
            </p:extLst>
          </p:nvPr>
        </p:nvGraphicFramePr>
        <p:xfrm>
          <a:off x="811228" y="2574422"/>
          <a:ext cx="10515600" cy="3167380"/>
        </p:xfrm>
        <a:graphic>
          <a:graphicData uri="http://schemas.openxmlformats.org/drawingml/2006/table">
            <a:tbl>
              <a:tblPr firstRow="1" bandRow="1">
                <a:tableStyleId>{9D7B26C5-4107-4FEC-AEDC-1716B250A1EF}</a:tableStyleId>
              </a:tblPr>
              <a:tblGrid>
                <a:gridCol w="2628900">
                  <a:extLst>
                    <a:ext uri="{9D8B030D-6E8A-4147-A177-3AD203B41FA5}">
                      <a16:colId xmlns:a16="http://schemas.microsoft.com/office/drawing/2014/main" val="79751182"/>
                    </a:ext>
                  </a:extLst>
                </a:gridCol>
                <a:gridCol w="2628900">
                  <a:extLst>
                    <a:ext uri="{9D8B030D-6E8A-4147-A177-3AD203B41FA5}">
                      <a16:colId xmlns:a16="http://schemas.microsoft.com/office/drawing/2014/main" val="3538311770"/>
                    </a:ext>
                  </a:extLst>
                </a:gridCol>
                <a:gridCol w="2628900">
                  <a:extLst>
                    <a:ext uri="{9D8B030D-6E8A-4147-A177-3AD203B41FA5}">
                      <a16:colId xmlns:a16="http://schemas.microsoft.com/office/drawing/2014/main" val="2042207140"/>
                    </a:ext>
                  </a:extLst>
                </a:gridCol>
                <a:gridCol w="2628900">
                  <a:extLst>
                    <a:ext uri="{9D8B030D-6E8A-4147-A177-3AD203B41FA5}">
                      <a16:colId xmlns:a16="http://schemas.microsoft.com/office/drawing/2014/main" val="2504793645"/>
                    </a:ext>
                  </a:extLst>
                </a:gridCol>
              </a:tblGrid>
              <a:tr h="370840">
                <a:tc>
                  <a:txBody>
                    <a:bodyPr/>
                    <a:lstStyle/>
                    <a:p>
                      <a:pPr algn="ctr"/>
                      <a:endParaRPr lang="en-US" sz="1800" b="1" dirty="0">
                        <a:solidFill>
                          <a:schemeClr val="tx1"/>
                        </a:solidFill>
                      </a:endParaRPr>
                    </a:p>
                    <a:p>
                      <a:pPr algn="ctr"/>
                      <a:r>
                        <a:rPr lang="en-US" sz="1800" b="1" dirty="0">
                          <a:solidFill>
                            <a:schemeClr val="tx1"/>
                          </a:solidFill>
                        </a:rPr>
                        <a:t>Number System</a:t>
                      </a:r>
                    </a:p>
                    <a:p>
                      <a:pPr algn="ctr"/>
                      <a:endParaRPr lang="en-US" sz="1800" b="1" dirty="0">
                        <a:solidFill>
                          <a:schemeClr val="tx1"/>
                        </a:solidFill>
                      </a:endParaRPr>
                    </a:p>
                  </a:txBody>
                  <a:tcPr>
                    <a:solidFill>
                      <a:schemeClr val="accent5">
                        <a:lumMod val="20000"/>
                        <a:lumOff val="80000"/>
                      </a:schemeClr>
                    </a:solidFill>
                  </a:tcPr>
                </a:tc>
                <a:tc>
                  <a:txBody>
                    <a:bodyPr/>
                    <a:lstStyle/>
                    <a:p>
                      <a:pPr algn="ctr"/>
                      <a:endParaRPr lang="en-US" sz="1800" b="1" dirty="0">
                        <a:solidFill>
                          <a:schemeClr val="tx1"/>
                        </a:solidFill>
                      </a:endParaRPr>
                    </a:p>
                    <a:p>
                      <a:pPr algn="ctr"/>
                      <a:r>
                        <a:rPr lang="en-US" sz="1800" b="1" dirty="0">
                          <a:solidFill>
                            <a:schemeClr val="tx1"/>
                          </a:solidFill>
                        </a:rPr>
                        <a:t>Base(Radix) </a:t>
                      </a:r>
                    </a:p>
                  </a:txBody>
                  <a:tcPr>
                    <a:solidFill>
                      <a:schemeClr val="accent5">
                        <a:lumMod val="20000"/>
                        <a:lumOff val="80000"/>
                      </a:schemeClr>
                    </a:solidFill>
                  </a:tcPr>
                </a:tc>
                <a:tc>
                  <a:txBody>
                    <a:bodyPr/>
                    <a:lstStyle/>
                    <a:p>
                      <a:pPr algn="ctr"/>
                      <a:endParaRPr lang="en-US" sz="1800" b="1" dirty="0">
                        <a:solidFill>
                          <a:schemeClr val="tx1"/>
                        </a:solidFill>
                      </a:endParaRPr>
                    </a:p>
                    <a:p>
                      <a:pPr algn="ctr"/>
                      <a:r>
                        <a:rPr lang="en-US" sz="1800" b="1" dirty="0">
                          <a:solidFill>
                            <a:schemeClr val="tx1"/>
                          </a:solidFill>
                        </a:rPr>
                        <a:t>Used Digits</a:t>
                      </a:r>
                    </a:p>
                  </a:txBody>
                  <a:tcPr>
                    <a:solidFill>
                      <a:schemeClr val="accent5">
                        <a:lumMod val="20000"/>
                        <a:lumOff val="80000"/>
                      </a:schemeClr>
                    </a:solidFill>
                  </a:tcPr>
                </a:tc>
                <a:tc>
                  <a:txBody>
                    <a:bodyPr/>
                    <a:lstStyle/>
                    <a:p>
                      <a:pPr algn="ctr"/>
                      <a:endParaRPr lang="en-US" sz="1800" b="1" dirty="0">
                        <a:solidFill>
                          <a:schemeClr val="tx1"/>
                        </a:solidFill>
                      </a:endParaRPr>
                    </a:p>
                    <a:p>
                      <a:pPr algn="ctr"/>
                      <a:r>
                        <a:rPr lang="en-US" sz="1800" b="1" dirty="0">
                          <a:solidFill>
                            <a:schemeClr val="tx1"/>
                          </a:solidFill>
                        </a:rPr>
                        <a:t>Example</a:t>
                      </a:r>
                    </a:p>
                  </a:txBody>
                  <a:tcPr>
                    <a:solidFill>
                      <a:schemeClr val="accent5">
                        <a:lumMod val="20000"/>
                        <a:lumOff val="80000"/>
                      </a:schemeClr>
                    </a:solidFill>
                  </a:tcPr>
                </a:tc>
                <a:extLst>
                  <a:ext uri="{0D108BD9-81ED-4DB2-BD59-A6C34878D82A}">
                    <a16:rowId xmlns:a16="http://schemas.microsoft.com/office/drawing/2014/main" val="3088258085"/>
                  </a:ext>
                </a:extLst>
              </a:tr>
              <a:tr h="370840">
                <a:tc>
                  <a:txBody>
                    <a:bodyPr/>
                    <a:lstStyle/>
                    <a:p>
                      <a:pPr algn="ctr">
                        <a:lnSpc>
                          <a:spcPct val="150000"/>
                        </a:lnSpc>
                      </a:pPr>
                      <a:r>
                        <a:rPr lang="en-US" dirty="0"/>
                        <a:t>Binary Number System</a:t>
                      </a:r>
                    </a:p>
                  </a:txBody>
                  <a:tcPr/>
                </a:tc>
                <a:tc>
                  <a:txBody>
                    <a:bodyPr/>
                    <a:lstStyle/>
                    <a:p>
                      <a:pPr algn="ctr">
                        <a:lnSpc>
                          <a:spcPct val="150000"/>
                        </a:lnSpc>
                      </a:pPr>
                      <a:r>
                        <a:rPr lang="en-US" dirty="0"/>
                        <a:t>2</a:t>
                      </a:r>
                    </a:p>
                  </a:txBody>
                  <a:tcPr/>
                </a:tc>
                <a:tc>
                  <a:txBody>
                    <a:bodyPr/>
                    <a:lstStyle/>
                    <a:p>
                      <a:pPr algn="ctr">
                        <a:lnSpc>
                          <a:spcPct val="150000"/>
                        </a:lnSpc>
                      </a:pPr>
                      <a:r>
                        <a:rPr lang="en-US" dirty="0"/>
                        <a:t>0,1</a:t>
                      </a:r>
                    </a:p>
                  </a:txBody>
                  <a:tcPr/>
                </a:tc>
                <a:tc>
                  <a:txBody>
                    <a:bodyPr/>
                    <a:lstStyle/>
                    <a:p>
                      <a:pPr algn="ctr">
                        <a:lnSpc>
                          <a:spcPct val="150000"/>
                        </a:lnSpc>
                      </a:pPr>
                      <a:r>
                        <a:rPr lang="en-US" dirty="0"/>
                        <a:t>(11110000)</a:t>
                      </a:r>
                      <a:r>
                        <a:rPr lang="en-US" baseline="-25000" dirty="0"/>
                        <a:t>2</a:t>
                      </a:r>
                    </a:p>
                  </a:txBody>
                  <a:tcPr/>
                </a:tc>
                <a:extLst>
                  <a:ext uri="{0D108BD9-81ED-4DB2-BD59-A6C34878D82A}">
                    <a16:rowId xmlns:a16="http://schemas.microsoft.com/office/drawing/2014/main" val="2314930802"/>
                  </a:ext>
                </a:extLst>
              </a:tr>
              <a:tr h="370840">
                <a:tc>
                  <a:txBody>
                    <a:bodyPr/>
                    <a:lstStyle/>
                    <a:p>
                      <a:pPr algn="ctr">
                        <a:lnSpc>
                          <a:spcPct val="150000"/>
                        </a:lnSpc>
                      </a:pPr>
                      <a:r>
                        <a:rPr lang="en-US" dirty="0"/>
                        <a:t>Octal Number System</a:t>
                      </a:r>
                    </a:p>
                  </a:txBody>
                  <a:tcPr/>
                </a:tc>
                <a:tc>
                  <a:txBody>
                    <a:bodyPr/>
                    <a:lstStyle/>
                    <a:p>
                      <a:pPr algn="ctr">
                        <a:lnSpc>
                          <a:spcPct val="150000"/>
                        </a:lnSpc>
                      </a:pPr>
                      <a:r>
                        <a:rPr lang="en-US" dirty="0"/>
                        <a:t>8</a:t>
                      </a:r>
                    </a:p>
                  </a:txBody>
                  <a:tcPr/>
                </a:tc>
                <a:tc>
                  <a:txBody>
                    <a:bodyPr/>
                    <a:lstStyle/>
                    <a:p>
                      <a:pPr algn="ctr">
                        <a:lnSpc>
                          <a:spcPct val="150000"/>
                        </a:lnSpc>
                      </a:pPr>
                      <a:r>
                        <a:rPr lang="pt-BR" dirty="0"/>
                        <a:t>0,1,2,3,4,5,6,7</a:t>
                      </a:r>
                      <a:endParaRPr lang="en-US" dirty="0"/>
                    </a:p>
                  </a:txBody>
                  <a:tcPr/>
                </a:tc>
                <a:tc>
                  <a:txBody>
                    <a:bodyPr/>
                    <a:lstStyle/>
                    <a:p>
                      <a:pPr algn="ctr">
                        <a:lnSpc>
                          <a:spcPct val="150000"/>
                        </a:lnSpc>
                      </a:pPr>
                      <a:r>
                        <a:rPr lang="en-US" dirty="0"/>
                        <a:t>(360)</a:t>
                      </a:r>
                      <a:r>
                        <a:rPr lang="en-US" baseline="-25000" dirty="0"/>
                        <a:t>8</a:t>
                      </a:r>
                    </a:p>
                  </a:txBody>
                  <a:tcPr/>
                </a:tc>
                <a:extLst>
                  <a:ext uri="{0D108BD9-81ED-4DB2-BD59-A6C34878D82A}">
                    <a16:rowId xmlns:a16="http://schemas.microsoft.com/office/drawing/2014/main" val="2840951045"/>
                  </a:ext>
                </a:extLst>
              </a:tr>
              <a:tr h="370840">
                <a:tc>
                  <a:txBody>
                    <a:bodyPr/>
                    <a:lstStyle/>
                    <a:p>
                      <a:pPr algn="ctr">
                        <a:lnSpc>
                          <a:spcPct val="150000"/>
                        </a:lnSpc>
                      </a:pPr>
                      <a:r>
                        <a:rPr lang="en-US" dirty="0"/>
                        <a:t>Decimal Number System</a:t>
                      </a:r>
                    </a:p>
                  </a:txBody>
                  <a:tcPr/>
                </a:tc>
                <a:tc>
                  <a:txBody>
                    <a:bodyPr/>
                    <a:lstStyle/>
                    <a:p>
                      <a:pPr algn="ctr">
                        <a:lnSpc>
                          <a:spcPct val="150000"/>
                        </a:lnSpc>
                      </a:pPr>
                      <a:r>
                        <a:rPr lang="en-US" dirty="0"/>
                        <a:t>10</a:t>
                      </a:r>
                    </a:p>
                  </a:txBody>
                  <a:tcPr/>
                </a:tc>
                <a:tc>
                  <a:txBody>
                    <a:bodyPr/>
                    <a:lstStyle/>
                    <a:p>
                      <a:pPr algn="ctr">
                        <a:lnSpc>
                          <a:spcPct val="150000"/>
                        </a:lnSpc>
                      </a:pPr>
                      <a:r>
                        <a:rPr lang="pt-BR" dirty="0"/>
                        <a:t>0,1,2,3,4,5,6,7,8,9</a:t>
                      </a:r>
                    </a:p>
                  </a:txBody>
                  <a:tcPr/>
                </a:tc>
                <a:tc>
                  <a:txBody>
                    <a:bodyPr/>
                    <a:lstStyle/>
                    <a:p>
                      <a:pPr algn="ctr">
                        <a:lnSpc>
                          <a:spcPct val="150000"/>
                        </a:lnSpc>
                      </a:pPr>
                      <a:r>
                        <a:rPr lang="en-US" dirty="0"/>
                        <a:t>(2480)</a:t>
                      </a:r>
                      <a:r>
                        <a:rPr lang="en-US" baseline="-25000" dirty="0"/>
                        <a:t>10</a:t>
                      </a:r>
                    </a:p>
                  </a:txBody>
                  <a:tcPr/>
                </a:tc>
                <a:extLst>
                  <a:ext uri="{0D108BD9-81ED-4DB2-BD59-A6C34878D82A}">
                    <a16:rowId xmlns:a16="http://schemas.microsoft.com/office/drawing/2014/main" val="543759533"/>
                  </a:ext>
                </a:extLst>
              </a:tr>
              <a:tr h="370840">
                <a:tc>
                  <a:txBody>
                    <a:bodyPr/>
                    <a:lstStyle/>
                    <a:p>
                      <a:pPr algn="ctr">
                        <a:lnSpc>
                          <a:spcPct val="150000"/>
                        </a:lnSpc>
                      </a:pPr>
                      <a:r>
                        <a:rPr lang="en-US" dirty="0"/>
                        <a:t>Hexa-decimal Number System</a:t>
                      </a:r>
                    </a:p>
                  </a:txBody>
                  <a:tcPr/>
                </a:tc>
                <a:tc>
                  <a:txBody>
                    <a:bodyPr/>
                    <a:lstStyle/>
                    <a:p>
                      <a:pPr algn="ctr">
                        <a:lnSpc>
                          <a:spcPct val="150000"/>
                        </a:lnSpc>
                      </a:pPr>
                      <a:r>
                        <a:rPr lang="en-US" dirty="0"/>
                        <a:t>16</a:t>
                      </a:r>
                    </a:p>
                  </a:txBody>
                  <a:tcPr/>
                </a:tc>
                <a:tc>
                  <a:txBody>
                    <a:bodyPr/>
                    <a:lstStyle/>
                    <a:p>
                      <a:pPr algn="ctr">
                        <a:lnSpc>
                          <a:spcPct val="150000"/>
                        </a:lnSpc>
                      </a:pPr>
                      <a:r>
                        <a:rPr lang="en-US" dirty="0"/>
                        <a:t>0,1,2,3,4,5,6,7,8,9,A,B,C,D,E,F,</a:t>
                      </a:r>
                    </a:p>
                  </a:txBody>
                  <a:tcPr/>
                </a:tc>
                <a:tc>
                  <a:txBody>
                    <a:bodyPr/>
                    <a:lstStyle/>
                    <a:p>
                      <a:pPr algn="ctr">
                        <a:lnSpc>
                          <a:spcPct val="150000"/>
                        </a:lnSpc>
                      </a:pPr>
                      <a:r>
                        <a:rPr lang="en-US" dirty="0"/>
                        <a:t>(F0)</a:t>
                      </a:r>
                      <a:r>
                        <a:rPr lang="en-US" baseline="-25000" dirty="0"/>
                        <a:t>16</a:t>
                      </a:r>
                    </a:p>
                  </a:txBody>
                  <a:tcPr/>
                </a:tc>
                <a:extLst>
                  <a:ext uri="{0D108BD9-81ED-4DB2-BD59-A6C34878D82A}">
                    <a16:rowId xmlns:a16="http://schemas.microsoft.com/office/drawing/2014/main" val="4083915276"/>
                  </a:ext>
                </a:extLst>
              </a:tr>
            </a:tbl>
          </a:graphicData>
        </a:graphic>
      </p:graphicFrame>
    </p:spTree>
    <p:extLst>
      <p:ext uri="{BB962C8B-B14F-4D97-AF65-F5344CB8AC3E}">
        <p14:creationId xmlns:p14="http://schemas.microsoft.com/office/powerpoint/2010/main" val="554963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4000" dirty="0"/>
              <a:t>Computer - Number Conversion</a:t>
            </a:r>
          </a:p>
        </p:txBody>
      </p:sp>
      <p:sp>
        <p:nvSpPr>
          <p:cNvPr id="4" name="Slide Number Placeholder 3"/>
          <p:cNvSpPr>
            <a:spLocks noGrp="1"/>
          </p:cNvSpPr>
          <p:nvPr>
            <p:ph type="sldNum" sz="quarter" idx="12"/>
          </p:nvPr>
        </p:nvSpPr>
        <p:spPr/>
        <p:txBody>
          <a:bodyPr/>
          <a:lstStyle/>
          <a:p>
            <a:fld id="{3EE8E011-71A9-4592-8B1D-99B2D050C0C4}" type="slidenum">
              <a:rPr lang="en-US" smtClean="0"/>
              <a:t>11</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9FD6EBC-D37F-F885-3319-6D5DBBC19F2B}"/>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9CE82699-BC2C-2DD7-FF85-B8DCEA4B14BD}"/>
              </a:ext>
            </a:extLst>
          </p:cNvPr>
          <p:cNvSpPr txBox="1"/>
          <p:nvPr/>
        </p:nvSpPr>
        <p:spPr>
          <a:xfrm>
            <a:off x="2770134" y="91779"/>
            <a:ext cx="7288266" cy="369332"/>
          </a:xfrm>
          <a:prstGeom prst="rect">
            <a:avLst/>
          </a:prstGeom>
          <a:noFill/>
        </p:spPr>
        <p:txBody>
          <a:bodyPr wrap="square">
            <a:spAutoFit/>
          </a:bodyPr>
          <a:lstStyle/>
          <a:p>
            <a:r>
              <a:rPr lang="fr-FR" dirty="0">
                <a:solidFill>
                  <a:schemeClr val="bg1"/>
                </a:solidFill>
              </a:rPr>
              <a:t>CSC 111-  Introduction To Information &amp; Communication Technologies</a:t>
            </a:r>
          </a:p>
        </p:txBody>
      </p:sp>
      <p:pic>
        <p:nvPicPr>
          <p:cNvPr id="9" name="Picture 8">
            <a:extLst>
              <a:ext uri="{FF2B5EF4-FFF2-40B4-BE49-F238E27FC236}">
                <a16:creationId xmlns:a16="http://schemas.microsoft.com/office/drawing/2014/main" id="{CAD697E6-AABA-AC45-01D1-1AA4EA91AEFE}"/>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D57B7BB2-8CD9-A675-D5E8-3F20490D4ECA}"/>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520375"/>
            <a:ext cx="10661073" cy="1908213"/>
          </a:xfrm>
        </p:spPr>
        <p:txBody>
          <a:bodyPr>
            <a:normAutofit/>
          </a:bodyPr>
          <a:lstStyle/>
          <a:p>
            <a:pPr marL="0" indent="0">
              <a:lnSpc>
                <a:spcPct val="150000"/>
              </a:lnSpc>
              <a:buNone/>
            </a:pPr>
            <a:r>
              <a:rPr lang="en-US" sz="2400" dirty="0">
                <a:latin typeface="Verdana" panose="020B0604030504040204" pitchFamily="34" charset="0"/>
                <a:ea typeface="Verdana" panose="020B0604030504040204" pitchFamily="34" charset="0"/>
                <a:cs typeface="Verdana" panose="020B0604030504040204" pitchFamily="34" charset="0"/>
              </a:rPr>
              <a:t>There are many methods or techniques which can be used to convert numbers from one base to another.  we'll demonstrate the following.</a:t>
            </a:r>
          </a:p>
          <a:p>
            <a:pPr marL="0" indent="0">
              <a:lnSpc>
                <a:spcPct val="150000"/>
              </a:lnSpc>
              <a:buNone/>
            </a:pPr>
            <a:endParaRPr lang="en-US" sz="24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
        <p:nvSpPr>
          <p:cNvPr id="11" name="Content Placeholder 3">
            <a:extLst>
              <a:ext uri="{FF2B5EF4-FFF2-40B4-BE49-F238E27FC236}">
                <a16:creationId xmlns:a16="http://schemas.microsoft.com/office/drawing/2014/main" id="{0E1AABD3-13A9-9AAC-164F-4080E2BDEF05}"/>
              </a:ext>
            </a:extLst>
          </p:cNvPr>
          <p:cNvSpPr txBox="1">
            <a:spLocks/>
          </p:cNvSpPr>
          <p:nvPr/>
        </p:nvSpPr>
        <p:spPr>
          <a:xfrm>
            <a:off x="782202" y="3232224"/>
            <a:ext cx="5313797" cy="36845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Decimal to Other Base System</a:t>
            </a:r>
          </a:p>
          <a:p>
            <a:r>
              <a:rPr lang="en-US" dirty="0"/>
              <a:t>Other Base System to Non-Decimal </a:t>
            </a:r>
          </a:p>
          <a:p>
            <a:r>
              <a:rPr lang="en-US" dirty="0"/>
              <a:t>Shortcut method - Octal to Binary</a:t>
            </a:r>
          </a:p>
          <a:p>
            <a:pPr marL="0" indent="0">
              <a:buNone/>
            </a:pPr>
            <a:endParaRPr lang="en-US" dirty="0"/>
          </a:p>
          <a:p>
            <a:r>
              <a:rPr lang="en-US" dirty="0"/>
              <a:t> Shortcut method - Hexadecimal to Binary</a:t>
            </a:r>
          </a:p>
          <a:p>
            <a:pPr marL="0" indent="0">
              <a:buFont typeface="Arial" panose="020B0604020202020204" pitchFamily="34" charset="0"/>
              <a:buNone/>
            </a:pPr>
            <a:endParaRPr lang="en-US" dirty="0"/>
          </a:p>
        </p:txBody>
      </p:sp>
      <p:sp>
        <p:nvSpPr>
          <p:cNvPr id="12" name="Content Placeholder 5">
            <a:extLst>
              <a:ext uri="{FF2B5EF4-FFF2-40B4-BE49-F238E27FC236}">
                <a16:creationId xmlns:a16="http://schemas.microsoft.com/office/drawing/2014/main" id="{A8BCB1A0-4B40-F135-C28D-BA24AE299E92}"/>
              </a:ext>
            </a:extLst>
          </p:cNvPr>
          <p:cNvSpPr txBox="1">
            <a:spLocks/>
          </p:cNvSpPr>
          <p:nvPr/>
        </p:nvSpPr>
        <p:spPr>
          <a:xfrm>
            <a:off x="6151997" y="3237539"/>
            <a:ext cx="5507182" cy="36845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Other Base System to Decimal</a:t>
            </a:r>
          </a:p>
          <a:p>
            <a:pPr marL="0" indent="0">
              <a:buFont typeface="Arial" panose="020B0604020202020204" pitchFamily="34" charset="0"/>
              <a:buNone/>
            </a:pPr>
            <a:endParaRPr lang="en-US" dirty="0"/>
          </a:p>
          <a:p>
            <a:r>
              <a:rPr lang="en-US" dirty="0"/>
              <a:t>Shortcut method - Binary to Octal</a:t>
            </a:r>
          </a:p>
          <a:p>
            <a:pPr marL="0" indent="0">
              <a:buFont typeface="Arial" panose="020B0604020202020204" pitchFamily="34" charset="0"/>
              <a:buNone/>
            </a:pPr>
            <a:endParaRPr lang="en-US" dirty="0"/>
          </a:p>
          <a:p>
            <a:r>
              <a:rPr lang="en-US" dirty="0"/>
              <a:t>Shortcut method - Binary to      Hexadecimal</a:t>
            </a:r>
          </a:p>
          <a:p>
            <a:endParaRPr lang="en-US" dirty="0"/>
          </a:p>
          <a:p>
            <a:endParaRPr lang="en-US" dirty="0"/>
          </a:p>
        </p:txBody>
      </p:sp>
    </p:spTree>
    <p:extLst>
      <p:ext uri="{BB962C8B-B14F-4D97-AF65-F5344CB8AC3E}">
        <p14:creationId xmlns:p14="http://schemas.microsoft.com/office/powerpoint/2010/main" val="1320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Computer - Number Conversion</a:t>
            </a:r>
          </a:p>
        </p:txBody>
      </p:sp>
      <p:sp>
        <p:nvSpPr>
          <p:cNvPr id="4" name="Slide Number Placeholder 3"/>
          <p:cNvSpPr>
            <a:spLocks noGrp="1"/>
          </p:cNvSpPr>
          <p:nvPr>
            <p:ph type="sldNum" sz="quarter" idx="12"/>
          </p:nvPr>
        </p:nvSpPr>
        <p:spPr/>
        <p:txBody>
          <a:bodyPr/>
          <a:lstStyle/>
          <a:p>
            <a:fld id="{3EE8E011-71A9-4592-8B1D-99B2D050C0C4}" type="slidenum">
              <a:rPr lang="en-US" smtClean="0"/>
              <a:t>12</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F992AF2-91F6-5128-400E-F09166A5022E}"/>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95407B16-68BA-13F2-991C-A164C9709B8A}"/>
              </a:ext>
            </a:extLst>
          </p:cNvPr>
          <p:cNvSpPr txBox="1"/>
          <p:nvPr/>
        </p:nvSpPr>
        <p:spPr>
          <a:xfrm>
            <a:off x="2770134" y="91779"/>
            <a:ext cx="7288266" cy="369332"/>
          </a:xfrm>
          <a:prstGeom prst="rect">
            <a:avLst/>
          </a:prstGeom>
          <a:noFill/>
        </p:spPr>
        <p:txBody>
          <a:bodyPr wrap="square">
            <a:spAutoFit/>
          </a:bodyPr>
          <a:lstStyle/>
          <a:p>
            <a:r>
              <a:rPr lang="fr-FR" dirty="0">
                <a:solidFill>
                  <a:schemeClr val="bg1"/>
                </a:solidFill>
              </a:rPr>
              <a:t>CSC 111-  Introduction To Information &amp; Communication Technologies</a:t>
            </a:r>
          </a:p>
        </p:txBody>
      </p:sp>
      <p:pic>
        <p:nvPicPr>
          <p:cNvPr id="9" name="Picture 8">
            <a:extLst>
              <a:ext uri="{FF2B5EF4-FFF2-40B4-BE49-F238E27FC236}">
                <a16:creationId xmlns:a16="http://schemas.microsoft.com/office/drawing/2014/main" id="{03B46CF3-03C3-4137-F3B8-4B70437E60CB}"/>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9CC433E9-A2ED-8EEA-67A4-6DB776EB1C3A}"/>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326434"/>
            <a:ext cx="10284912" cy="5312361"/>
          </a:xfrm>
        </p:spPr>
        <p:txBody>
          <a:bodyPr>
            <a:normAutofit lnSpcReduction="10000"/>
          </a:bodyPr>
          <a:lstStyle/>
          <a:p>
            <a:pPr marL="0" indent="0">
              <a:lnSpc>
                <a:spcPct val="150000"/>
              </a:lnSpc>
              <a:buNone/>
            </a:pPr>
            <a:r>
              <a:rPr lang="en-US" sz="3300" dirty="0">
                <a:solidFill>
                  <a:srgbClr val="002060"/>
                </a:solidFill>
                <a:latin typeface="Arial Rounded MT Bold" panose="020F0704030504030204" pitchFamily="34" charset="0"/>
              </a:rPr>
              <a:t>Binary System to Decimal</a:t>
            </a: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r>
              <a:rPr lang="en-US" sz="1800" b="1" dirty="0">
                <a:latin typeface="Times New Roman" panose="02020603050405020304" pitchFamily="18" charset="0"/>
                <a:cs typeface="Times New Roman" panose="02020603050405020304" pitchFamily="18" charset="0"/>
              </a:rPr>
              <a:t>Example - Binary Number: 10101</a:t>
            </a:r>
            <a:r>
              <a:rPr lang="en-US" sz="1800" b="1" baseline="-25000" dirty="0">
                <a:latin typeface="Times New Roman" panose="02020603050405020304" pitchFamily="18" charset="0"/>
                <a:cs typeface="Times New Roman" panose="02020603050405020304" pitchFamily="18" charset="0"/>
              </a:rPr>
              <a:t>2</a:t>
            </a:r>
            <a:r>
              <a:rPr lang="en-US" sz="18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ea typeface="Verdana" panose="020B0604030504040204" pitchFamily="34" charset="0"/>
                <a:cs typeface="Times New Roman" panose="02020603050405020304" pitchFamily="18" charset="0"/>
              </a:rPr>
              <a:t>Calculating Decimal Equivalent)</a:t>
            </a: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r>
              <a:rPr lang="en-US" sz="2400" baseline="-25000" dirty="0">
                <a:latin typeface="Verdana" panose="020B0604030504040204" pitchFamily="34" charset="0"/>
                <a:ea typeface="Verdana" panose="020B0604030504040204" pitchFamily="34" charset="0"/>
                <a:cs typeface="Verdana" panose="020B0604030504040204" pitchFamily="34" charset="0"/>
              </a:rPr>
              <a:t>Note − 10101</a:t>
            </a:r>
            <a:r>
              <a:rPr lang="en-US" sz="2000" baseline="-50000" dirty="0">
                <a:latin typeface="Verdana" panose="020B0604030504040204" pitchFamily="34" charset="0"/>
                <a:ea typeface="Verdana" panose="020B0604030504040204" pitchFamily="34" charset="0"/>
                <a:cs typeface="Verdana" panose="020B0604030504040204" pitchFamily="34" charset="0"/>
              </a:rPr>
              <a:t>2</a:t>
            </a:r>
            <a:r>
              <a:rPr lang="en-US" sz="2400" baseline="-25000" dirty="0">
                <a:latin typeface="Verdana" panose="020B0604030504040204" pitchFamily="34" charset="0"/>
                <a:ea typeface="Verdana" panose="020B0604030504040204" pitchFamily="34" charset="0"/>
                <a:cs typeface="Verdana" panose="020B0604030504040204" pitchFamily="34" charset="0"/>
              </a:rPr>
              <a:t> is normally written as 10101.</a:t>
            </a:r>
          </a:p>
          <a:p>
            <a:pPr>
              <a:lnSpc>
                <a:spcPct val="150000"/>
              </a:lnSpc>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1" name="Table 10">
            <a:extLst>
              <a:ext uri="{FF2B5EF4-FFF2-40B4-BE49-F238E27FC236}">
                <a16:creationId xmlns:a16="http://schemas.microsoft.com/office/drawing/2014/main" id="{95CFCBCD-5620-F942-DDB2-AB67E98515EA}"/>
              </a:ext>
            </a:extLst>
          </p:cNvPr>
          <p:cNvGraphicFramePr>
            <a:graphicFrameLocks noGrp="1"/>
          </p:cNvGraphicFramePr>
          <p:nvPr>
            <p:extLst>
              <p:ext uri="{D42A27DB-BD31-4B8C-83A1-F6EECF244321}">
                <p14:modId xmlns:p14="http://schemas.microsoft.com/office/powerpoint/2010/main" val="791798438"/>
              </p:ext>
            </p:extLst>
          </p:nvPr>
        </p:nvGraphicFramePr>
        <p:xfrm>
          <a:off x="1186182" y="2883592"/>
          <a:ext cx="9418428" cy="3105797"/>
        </p:xfrm>
        <a:graphic>
          <a:graphicData uri="http://schemas.openxmlformats.org/drawingml/2006/table">
            <a:tbl>
              <a:tblPr/>
              <a:tblGrid>
                <a:gridCol w="2437504">
                  <a:extLst>
                    <a:ext uri="{9D8B030D-6E8A-4147-A177-3AD203B41FA5}">
                      <a16:colId xmlns:a16="http://schemas.microsoft.com/office/drawing/2014/main" val="3490506286"/>
                    </a:ext>
                  </a:extLst>
                </a:gridCol>
                <a:gridCol w="2963102">
                  <a:extLst>
                    <a:ext uri="{9D8B030D-6E8A-4147-A177-3AD203B41FA5}">
                      <a16:colId xmlns:a16="http://schemas.microsoft.com/office/drawing/2014/main" val="3631902911"/>
                    </a:ext>
                  </a:extLst>
                </a:gridCol>
                <a:gridCol w="4017822">
                  <a:extLst>
                    <a:ext uri="{9D8B030D-6E8A-4147-A177-3AD203B41FA5}">
                      <a16:colId xmlns:a16="http://schemas.microsoft.com/office/drawing/2014/main" val="1361437211"/>
                    </a:ext>
                  </a:extLst>
                </a:gridCol>
              </a:tblGrid>
              <a:tr h="699624">
                <a:tc>
                  <a:txBody>
                    <a:bodyPr/>
                    <a:lstStyle/>
                    <a:p>
                      <a:pPr algn="ctr" fontAlgn="t"/>
                      <a:r>
                        <a:rPr lang="en-US" b="1" dirty="0">
                          <a:effectLst/>
                        </a:rPr>
                        <a:t>Step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b="1" dirty="0">
                          <a:effectLst/>
                        </a:rPr>
                        <a:t>Binary Number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b="1" dirty="0">
                          <a:effectLst/>
                        </a:rPr>
                        <a:t>Decimal Number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098438213"/>
                  </a:ext>
                </a:extLst>
              </a:tr>
              <a:tr h="1291134">
                <a:tc>
                  <a:txBody>
                    <a:bodyPr/>
                    <a:lstStyle/>
                    <a:p>
                      <a:pPr algn="ctr" fontAlgn="t"/>
                      <a:r>
                        <a:rPr lang="en-US" b="0" dirty="0">
                          <a:effectLst/>
                        </a:rPr>
                        <a:t>Step 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0" dirty="0">
                          <a:effectLst/>
                        </a:rPr>
                        <a:t>10101</a:t>
                      </a:r>
                      <a:r>
                        <a:rPr lang="en-US" baseline="-54000" dirty="0">
                          <a:effectLst/>
                        </a:rPr>
                        <a:t>2</a:t>
                      </a:r>
                      <a:endParaRPr lang="en-US" b="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0" dirty="0">
                          <a:effectLst/>
                        </a:rPr>
                        <a:t>((1 x 2</a:t>
                      </a:r>
                      <a:r>
                        <a:rPr lang="en-US" b="0" baseline="30000" dirty="0">
                          <a:effectLst/>
                        </a:rPr>
                        <a:t>4</a:t>
                      </a:r>
                      <a:r>
                        <a:rPr lang="en-US" b="0" dirty="0">
                          <a:effectLst/>
                        </a:rPr>
                        <a:t>) + (0 x 2</a:t>
                      </a:r>
                      <a:r>
                        <a:rPr lang="en-US" b="0" baseline="30000" dirty="0">
                          <a:effectLst/>
                        </a:rPr>
                        <a:t>3</a:t>
                      </a:r>
                      <a:r>
                        <a:rPr lang="en-US" b="0" dirty="0">
                          <a:effectLst/>
                        </a:rPr>
                        <a:t>) + (1 x 2</a:t>
                      </a:r>
                      <a:r>
                        <a:rPr lang="en-US" b="0" baseline="30000" dirty="0">
                          <a:effectLst/>
                        </a:rPr>
                        <a:t>2</a:t>
                      </a:r>
                      <a:r>
                        <a:rPr lang="en-US" b="0" dirty="0">
                          <a:effectLst/>
                        </a:rPr>
                        <a:t>) +  (0x 2</a:t>
                      </a:r>
                      <a:r>
                        <a:rPr lang="en-US" b="0" baseline="30000" dirty="0">
                          <a:effectLst/>
                        </a:rPr>
                        <a:t>1</a:t>
                      </a:r>
                      <a:r>
                        <a:rPr lang="en-US" b="0" dirty="0">
                          <a:effectLst/>
                        </a:rPr>
                        <a:t>) + </a:t>
                      </a:r>
                    </a:p>
                    <a:p>
                      <a:pPr algn="ctr" fontAlgn="t"/>
                      <a:endParaRPr lang="en-US" b="0" dirty="0">
                        <a:effectLst/>
                      </a:endParaRPr>
                    </a:p>
                    <a:p>
                      <a:pPr algn="ctr" fontAlgn="t"/>
                      <a:r>
                        <a:rPr lang="en-US" b="0" dirty="0">
                          <a:effectLst/>
                        </a:rPr>
                        <a:t>(1 x 2</a:t>
                      </a:r>
                      <a:r>
                        <a:rPr lang="en-US" b="0" baseline="30000" dirty="0">
                          <a:effectLst/>
                        </a:rPr>
                        <a:t>0</a:t>
                      </a:r>
                      <a:r>
                        <a:rPr lang="en-US" b="0" dirty="0">
                          <a:effectLst/>
                        </a:rPr>
                        <a:t>))</a:t>
                      </a:r>
                      <a:r>
                        <a:rPr lang="en-US" baseline="-54000" dirty="0">
                          <a:effectLst/>
                        </a:rPr>
                        <a:t> 10</a:t>
                      </a:r>
                      <a:endParaRPr lang="en-US" b="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91611091"/>
                  </a:ext>
                </a:extLst>
              </a:tr>
              <a:tr h="564872">
                <a:tc>
                  <a:txBody>
                    <a:bodyPr/>
                    <a:lstStyle/>
                    <a:p>
                      <a:pPr algn="ctr" fontAlgn="t"/>
                      <a:r>
                        <a:rPr lang="en-US" b="0">
                          <a:effectLst/>
                        </a:rPr>
                        <a:t>Step 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0" dirty="0">
                          <a:effectLst/>
                        </a:rPr>
                        <a:t>10101</a:t>
                      </a:r>
                      <a:r>
                        <a:rPr lang="en-US" baseline="-54000" dirty="0">
                          <a:effectLst/>
                        </a:rPr>
                        <a:t>2</a:t>
                      </a:r>
                      <a:endParaRPr lang="en-US" b="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0" dirty="0">
                          <a:effectLst/>
                        </a:rPr>
                        <a:t>(16 + 0 + 4 + 0 + 1)</a:t>
                      </a:r>
                      <a:r>
                        <a:rPr lang="en-US" baseline="-54000" dirty="0">
                          <a:effectLst/>
                        </a:rPr>
                        <a:t> 10</a:t>
                      </a:r>
                      <a:endParaRPr lang="en-US" b="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57081618"/>
                  </a:ext>
                </a:extLst>
              </a:tr>
              <a:tr h="550167">
                <a:tc>
                  <a:txBody>
                    <a:bodyPr/>
                    <a:lstStyle/>
                    <a:p>
                      <a:pPr algn="ctr" fontAlgn="t"/>
                      <a:r>
                        <a:rPr lang="en-US" b="0" dirty="0">
                          <a:effectLst/>
                        </a:rPr>
                        <a:t>Step 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0" dirty="0">
                          <a:effectLst/>
                        </a:rPr>
                        <a:t>10101</a:t>
                      </a:r>
                      <a:r>
                        <a:rPr lang="en-US" baseline="-54000" dirty="0">
                          <a:effectLst/>
                        </a:rPr>
                        <a:t>2</a:t>
                      </a:r>
                      <a:endParaRPr lang="en-US" b="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0" dirty="0">
                          <a:effectLst/>
                        </a:rPr>
                        <a:t>21</a:t>
                      </a:r>
                      <a:r>
                        <a:rPr lang="en-US" b="0" baseline="-52000" dirty="0">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88909367"/>
                  </a:ext>
                </a:extLst>
              </a:tr>
            </a:tbl>
          </a:graphicData>
        </a:graphic>
      </p:graphicFrame>
    </p:spTree>
    <p:extLst>
      <p:ext uri="{BB962C8B-B14F-4D97-AF65-F5344CB8AC3E}">
        <p14:creationId xmlns:p14="http://schemas.microsoft.com/office/powerpoint/2010/main" val="2247816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4000" dirty="0"/>
              <a:t>Computer - Number Conversion</a:t>
            </a:r>
          </a:p>
        </p:txBody>
      </p:sp>
      <p:sp>
        <p:nvSpPr>
          <p:cNvPr id="4" name="Slide Number Placeholder 3"/>
          <p:cNvSpPr>
            <a:spLocks noGrp="1"/>
          </p:cNvSpPr>
          <p:nvPr>
            <p:ph type="sldNum" sz="quarter" idx="12"/>
          </p:nvPr>
        </p:nvSpPr>
        <p:spPr/>
        <p:txBody>
          <a:bodyPr/>
          <a:lstStyle/>
          <a:p>
            <a:fld id="{3EE8E011-71A9-4592-8B1D-99B2D050C0C4}" type="slidenum">
              <a:rPr lang="en-US" smtClean="0"/>
              <a:t>13</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F992AF2-91F6-5128-400E-F09166A5022E}"/>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95407B16-68BA-13F2-991C-A164C9709B8A}"/>
              </a:ext>
            </a:extLst>
          </p:cNvPr>
          <p:cNvSpPr txBox="1"/>
          <p:nvPr/>
        </p:nvSpPr>
        <p:spPr>
          <a:xfrm>
            <a:off x="2770134" y="91779"/>
            <a:ext cx="7288266" cy="369332"/>
          </a:xfrm>
          <a:prstGeom prst="rect">
            <a:avLst/>
          </a:prstGeom>
          <a:noFill/>
        </p:spPr>
        <p:txBody>
          <a:bodyPr wrap="square">
            <a:spAutoFit/>
          </a:bodyPr>
          <a:lstStyle/>
          <a:p>
            <a:r>
              <a:rPr lang="fr-FR" dirty="0">
                <a:solidFill>
                  <a:schemeClr val="bg1"/>
                </a:solidFill>
              </a:rPr>
              <a:t>CSC 111-  Introduction To Information &amp; Communication Technologies</a:t>
            </a:r>
          </a:p>
        </p:txBody>
      </p:sp>
      <p:pic>
        <p:nvPicPr>
          <p:cNvPr id="9" name="Picture 8">
            <a:extLst>
              <a:ext uri="{FF2B5EF4-FFF2-40B4-BE49-F238E27FC236}">
                <a16:creationId xmlns:a16="http://schemas.microsoft.com/office/drawing/2014/main" id="{03B46CF3-03C3-4137-F3B8-4B70437E60CB}"/>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9CC433E9-A2ED-8EEA-67A4-6DB776EB1C3A}"/>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64052" y="1326434"/>
            <a:ext cx="10284912" cy="5118420"/>
          </a:xfrm>
        </p:spPr>
        <p:txBody>
          <a:bodyPr>
            <a:normAutofit fontScale="92500"/>
          </a:bodyPr>
          <a:lstStyle/>
          <a:p>
            <a:pPr marL="0" indent="0">
              <a:lnSpc>
                <a:spcPct val="150000"/>
              </a:lnSpc>
              <a:buNone/>
            </a:pPr>
            <a:r>
              <a:rPr lang="en-US" sz="3300" dirty="0">
                <a:solidFill>
                  <a:srgbClr val="002060"/>
                </a:solidFill>
                <a:latin typeface="Arial Rounded MT Bold" panose="020F0704030504030204" pitchFamily="34" charset="0"/>
              </a:rPr>
              <a:t>Octal System to Decimal</a:t>
            </a:r>
          </a:p>
          <a:p>
            <a:pPr marL="0" indent="0">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Calculating Decimal Equivalent - </a:t>
            </a:r>
            <a:r>
              <a:rPr lang="en-US" sz="2200" dirty="0">
                <a:latin typeface="Verdana" panose="020B0604030504040204" pitchFamily="34" charset="0"/>
                <a:ea typeface="Verdana" panose="020B0604030504040204" pitchFamily="34" charset="0"/>
                <a:cs typeface="Verdana" panose="020B0604030504040204" pitchFamily="34" charset="0"/>
              </a:rPr>
              <a:t>Octal Number: 12570</a:t>
            </a:r>
            <a:r>
              <a:rPr lang="en-US" sz="2200" baseline="-25000" dirty="0">
                <a:latin typeface="Verdana" panose="020B0604030504040204" pitchFamily="34" charset="0"/>
                <a:ea typeface="Verdana" panose="020B0604030504040204" pitchFamily="34" charset="0"/>
                <a:cs typeface="Verdana" panose="020B0604030504040204" pitchFamily="34" charset="0"/>
              </a:rPr>
              <a:t>8</a:t>
            </a:r>
            <a:r>
              <a:rPr lang="en-US" sz="2200" b="1" dirty="0">
                <a:latin typeface="Verdana" panose="020B0604030504040204" pitchFamily="34" charset="0"/>
                <a:ea typeface="Verdana" panose="020B0604030504040204" pitchFamily="34" charset="0"/>
                <a:cs typeface="Verdana" panose="020B0604030504040204" pitchFamily="34" charset="0"/>
              </a:rPr>
              <a:t> </a:t>
            </a: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r>
              <a:rPr lang="en-US" sz="2400" baseline="-25000" dirty="0">
                <a:latin typeface="Verdana" panose="020B0604030504040204" pitchFamily="34" charset="0"/>
                <a:ea typeface="Verdana" panose="020B0604030504040204" pitchFamily="34" charset="0"/>
                <a:cs typeface="Verdana" panose="020B0604030504040204" pitchFamily="34" charset="0"/>
              </a:rPr>
              <a:t> Note − 12579</a:t>
            </a:r>
            <a:r>
              <a:rPr lang="en-US" sz="2000" baseline="-50000" dirty="0">
                <a:latin typeface="Verdana" panose="020B0604030504040204" pitchFamily="34" charset="0"/>
                <a:ea typeface="Verdana" panose="020B0604030504040204" pitchFamily="34" charset="0"/>
                <a:cs typeface="Verdana" panose="020B0604030504040204" pitchFamily="34" charset="0"/>
              </a:rPr>
              <a:t>8</a:t>
            </a:r>
            <a:r>
              <a:rPr lang="en-US" sz="2400" baseline="-25000" dirty="0">
                <a:latin typeface="Verdana" panose="020B0604030504040204" pitchFamily="34" charset="0"/>
                <a:ea typeface="Verdana" panose="020B0604030504040204" pitchFamily="34" charset="0"/>
                <a:cs typeface="Verdana" panose="020B0604030504040204" pitchFamily="34" charset="0"/>
              </a:rPr>
              <a:t> is normally written as 12570.</a:t>
            </a:r>
          </a:p>
          <a:p>
            <a:pPr>
              <a:lnSpc>
                <a:spcPct val="150000"/>
              </a:lnSpc>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1" name="Table 10">
            <a:extLst>
              <a:ext uri="{FF2B5EF4-FFF2-40B4-BE49-F238E27FC236}">
                <a16:creationId xmlns:a16="http://schemas.microsoft.com/office/drawing/2014/main" id="{95CFCBCD-5620-F942-DDB2-AB67E98515EA}"/>
              </a:ext>
            </a:extLst>
          </p:cNvPr>
          <p:cNvGraphicFramePr>
            <a:graphicFrameLocks noGrp="1"/>
          </p:cNvGraphicFramePr>
          <p:nvPr>
            <p:extLst>
              <p:ext uri="{D42A27DB-BD31-4B8C-83A1-F6EECF244321}">
                <p14:modId xmlns:p14="http://schemas.microsoft.com/office/powerpoint/2010/main" val="3594923468"/>
              </p:ext>
            </p:extLst>
          </p:nvPr>
        </p:nvGraphicFramePr>
        <p:xfrm>
          <a:off x="1178838" y="2758966"/>
          <a:ext cx="9970126" cy="3258198"/>
        </p:xfrm>
        <a:graphic>
          <a:graphicData uri="http://schemas.openxmlformats.org/drawingml/2006/table">
            <a:tbl>
              <a:tblPr/>
              <a:tblGrid>
                <a:gridCol w="2181857">
                  <a:extLst>
                    <a:ext uri="{9D8B030D-6E8A-4147-A177-3AD203B41FA5}">
                      <a16:colId xmlns:a16="http://schemas.microsoft.com/office/drawing/2014/main" val="3490506286"/>
                    </a:ext>
                  </a:extLst>
                </a:gridCol>
                <a:gridCol w="2820677">
                  <a:extLst>
                    <a:ext uri="{9D8B030D-6E8A-4147-A177-3AD203B41FA5}">
                      <a16:colId xmlns:a16="http://schemas.microsoft.com/office/drawing/2014/main" val="3631902911"/>
                    </a:ext>
                  </a:extLst>
                </a:gridCol>
                <a:gridCol w="4967592">
                  <a:extLst>
                    <a:ext uri="{9D8B030D-6E8A-4147-A177-3AD203B41FA5}">
                      <a16:colId xmlns:a16="http://schemas.microsoft.com/office/drawing/2014/main" val="1361437211"/>
                    </a:ext>
                  </a:extLst>
                </a:gridCol>
              </a:tblGrid>
              <a:tr h="733954">
                <a:tc>
                  <a:txBody>
                    <a:bodyPr/>
                    <a:lstStyle/>
                    <a:p>
                      <a:pPr algn="ctr" fontAlgn="t"/>
                      <a:r>
                        <a:rPr lang="en-US">
                          <a:effectLst/>
                        </a:rPr>
                        <a:t>Step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a:effectLst/>
                        </a:rPr>
                        <a:t>Octal Number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Decimal Number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098438213"/>
                  </a:ext>
                </a:extLst>
              </a:tr>
              <a:tr h="1354490">
                <a:tc>
                  <a:txBody>
                    <a:bodyPr/>
                    <a:lstStyle/>
                    <a:p>
                      <a:pPr algn="ctr" fontAlgn="t"/>
                      <a:r>
                        <a:rPr lang="en-US">
                          <a:effectLst/>
                        </a:rPr>
                        <a:t>Step 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12570</a:t>
                      </a:r>
                      <a:r>
                        <a:rPr kumimoji="0" lang="en-US" sz="1800" b="0" i="0" u="none" strike="noStrike" kern="1200" cap="none" spc="0" normalizeH="0" baseline="-52000" noProof="0" dirty="0">
                          <a:ln>
                            <a:noFill/>
                          </a:ln>
                          <a:solidFill>
                            <a:prstClr val="black"/>
                          </a:solidFill>
                          <a:effectLst/>
                          <a:uLnTx/>
                          <a:uFillTx/>
                          <a:latin typeface="+mn-lt"/>
                          <a:ea typeface="+mn-ea"/>
                          <a:cs typeface="+mn-cs"/>
                        </a:rPr>
                        <a:t>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 x 8</a:t>
                      </a:r>
                      <a:r>
                        <a:rPr lang="en-US" baseline="30000" dirty="0">
                          <a:effectLst/>
                        </a:rPr>
                        <a:t>4</a:t>
                      </a:r>
                      <a:r>
                        <a:rPr lang="en-US" dirty="0">
                          <a:effectLst/>
                        </a:rPr>
                        <a:t>) + (2 x 8</a:t>
                      </a:r>
                      <a:r>
                        <a:rPr lang="en-US" baseline="30000" dirty="0">
                          <a:effectLst/>
                        </a:rPr>
                        <a:t>3</a:t>
                      </a:r>
                      <a:r>
                        <a:rPr lang="en-US" dirty="0">
                          <a:effectLst/>
                        </a:rPr>
                        <a:t>) + (5 x 8</a:t>
                      </a:r>
                      <a:r>
                        <a:rPr lang="en-US" baseline="30000" dirty="0">
                          <a:effectLst/>
                        </a:rPr>
                        <a:t>2</a:t>
                      </a:r>
                      <a:r>
                        <a:rPr lang="en-US" dirty="0">
                          <a:effectLst/>
                        </a:rPr>
                        <a:t>) + (7 x 8</a:t>
                      </a:r>
                      <a:r>
                        <a:rPr lang="en-US" baseline="30000" dirty="0">
                          <a:effectLst/>
                        </a:rPr>
                        <a:t>1</a:t>
                      </a:r>
                      <a:r>
                        <a:rPr lang="en-US" dirty="0">
                          <a:effectLst/>
                        </a:rPr>
                        <a:t>) + </a:t>
                      </a:r>
                    </a:p>
                    <a:p>
                      <a:pPr algn="ctr" fontAlgn="t"/>
                      <a:endParaRPr lang="en-US" dirty="0">
                        <a:effectLst/>
                      </a:endParaRPr>
                    </a:p>
                    <a:p>
                      <a:pPr algn="ctr" fontAlgn="t"/>
                      <a:r>
                        <a:rPr lang="en-US" dirty="0">
                          <a:effectLst/>
                        </a:rPr>
                        <a:t>(0 x 8</a:t>
                      </a:r>
                      <a:r>
                        <a:rPr lang="en-US" baseline="30000" dirty="0">
                          <a:effectLst/>
                        </a:rPr>
                        <a:t>0</a:t>
                      </a:r>
                      <a:r>
                        <a:rPr lang="en-US" dirty="0">
                          <a:effectLst/>
                        </a:rPr>
                        <a:t>))</a:t>
                      </a:r>
                      <a:r>
                        <a:rPr lang="en-US" baseline="-54000" dirty="0">
                          <a:effectLst/>
                        </a:rPr>
                        <a:t> 10</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91611091"/>
                  </a:ext>
                </a:extLst>
              </a:tr>
              <a:tr h="592590">
                <a:tc>
                  <a:txBody>
                    <a:bodyPr/>
                    <a:lstStyle/>
                    <a:p>
                      <a:pPr algn="ctr" fontAlgn="t"/>
                      <a:r>
                        <a:rPr lang="en-US">
                          <a:effectLst/>
                        </a:rPr>
                        <a:t>Step 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12570</a:t>
                      </a:r>
                      <a:r>
                        <a:rPr kumimoji="0" lang="en-US" sz="1800" b="0" i="0" u="none" strike="noStrike" kern="1200" cap="none" spc="0" normalizeH="0" baseline="-52000" noProof="0" dirty="0">
                          <a:ln>
                            <a:noFill/>
                          </a:ln>
                          <a:solidFill>
                            <a:prstClr val="black"/>
                          </a:solidFill>
                          <a:effectLst/>
                          <a:uLnTx/>
                          <a:uFillTx/>
                          <a:latin typeface="+mn-lt"/>
                          <a:ea typeface="+mn-ea"/>
                          <a:cs typeface="+mn-cs"/>
                        </a:rPr>
                        <a:t>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(4096 + 1024 + 320 + 56 + 0)</a:t>
                      </a:r>
                      <a:r>
                        <a:rPr lang="en-US" baseline="-54000" dirty="0">
                          <a:effectLst/>
                        </a:rPr>
                        <a:t> 10</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57081618"/>
                  </a:ext>
                </a:extLst>
              </a:tr>
              <a:tr h="577164">
                <a:tc>
                  <a:txBody>
                    <a:bodyPr/>
                    <a:lstStyle/>
                    <a:p>
                      <a:pPr algn="ctr" fontAlgn="t"/>
                      <a:r>
                        <a:rPr lang="en-US">
                          <a:effectLst/>
                        </a:rPr>
                        <a:t>Step 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12570</a:t>
                      </a:r>
                      <a:r>
                        <a:rPr lang="en-US" baseline="-52000" dirty="0">
                          <a:effectLst/>
                        </a:rPr>
                        <a:t>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5496</a:t>
                      </a:r>
                      <a:r>
                        <a:rPr lang="en-US" baseline="-54000" dirty="0">
                          <a:effectLst/>
                        </a:rPr>
                        <a:t>10</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88909367"/>
                  </a:ext>
                </a:extLst>
              </a:tr>
            </a:tbl>
          </a:graphicData>
        </a:graphic>
      </p:graphicFrame>
    </p:spTree>
    <p:extLst>
      <p:ext uri="{BB962C8B-B14F-4D97-AF65-F5344CB8AC3E}">
        <p14:creationId xmlns:p14="http://schemas.microsoft.com/office/powerpoint/2010/main" val="874231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Computer - Number Conversion</a:t>
            </a:r>
          </a:p>
        </p:txBody>
      </p:sp>
      <p:sp>
        <p:nvSpPr>
          <p:cNvPr id="4" name="Slide Number Placeholder 3"/>
          <p:cNvSpPr>
            <a:spLocks noGrp="1"/>
          </p:cNvSpPr>
          <p:nvPr>
            <p:ph type="sldNum" sz="quarter" idx="12"/>
          </p:nvPr>
        </p:nvSpPr>
        <p:spPr/>
        <p:txBody>
          <a:bodyPr/>
          <a:lstStyle/>
          <a:p>
            <a:fld id="{3EE8E011-71A9-4592-8B1D-99B2D050C0C4}" type="slidenum">
              <a:rPr lang="en-US" smtClean="0"/>
              <a:t>14</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F992AF2-91F6-5128-400E-F09166A5022E}"/>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95407B16-68BA-13F2-991C-A164C9709B8A}"/>
              </a:ext>
            </a:extLst>
          </p:cNvPr>
          <p:cNvSpPr txBox="1"/>
          <p:nvPr/>
        </p:nvSpPr>
        <p:spPr>
          <a:xfrm>
            <a:off x="2770134" y="91779"/>
            <a:ext cx="7288266" cy="369332"/>
          </a:xfrm>
          <a:prstGeom prst="rect">
            <a:avLst/>
          </a:prstGeom>
          <a:noFill/>
        </p:spPr>
        <p:txBody>
          <a:bodyPr wrap="square">
            <a:spAutoFit/>
          </a:bodyPr>
          <a:lstStyle/>
          <a:p>
            <a:r>
              <a:rPr lang="fr-FR" dirty="0">
                <a:solidFill>
                  <a:schemeClr val="bg1"/>
                </a:solidFill>
              </a:rPr>
              <a:t>CSC 111-  Introduction To Information &amp; Communication Technologies</a:t>
            </a:r>
          </a:p>
        </p:txBody>
      </p:sp>
      <p:pic>
        <p:nvPicPr>
          <p:cNvPr id="9" name="Picture 8">
            <a:extLst>
              <a:ext uri="{FF2B5EF4-FFF2-40B4-BE49-F238E27FC236}">
                <a16:creationId xmlns:a16="http://schemas.microsoft.com/office/drawing/2014/main" id="{03B46CF3-03C3-4137-F3B8-4B70437E60CB}"/>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9CC433E9-A2ED-8EEA-67A4-6DB776EB1C3A}"/>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332086"/>
            <a:ext cx="10284912" cy="5118420"/>
          </a:xfrm>
        </p:spPr>
        <p:txBody>
          <a:bodyPr>
            <a:normAutofit fontScale="92500"/>
          </a:bodyPr>
          <a:lstStyle/>
          <a:p>
            <a:pPr marL="0" indent="0">
              <a:lnSpc>
                <a:spcPct val="150000"/>
              </a:lnSpc>
              <a:buNone/>
            </a:pPr>
            <a:r>
              <a:rPr lang="en-US" sz="3300" dirty="0">
                <a:solidFill>
                  <a:srgbClr val="002060"/>
                </a:solidFill>
                <a:latin typeface="Arial Rounded MT Bold" panose="020F0704030504030204" pitchFamily="34" charset="0"/>
              </a:rPr>
              <a:t>Hexadecimal System to Decimal</a:t>
            </a:r>
          </a:p>
          <a:p>
            <a:pPr marL="0" indent="0">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Calculating Decimal Equivalent </a:t>
            </a:r>
            <a:r>
              <a:rPr lang="en-US" sz="2200" dirty="0">
                <a:solidFill>
                  <a:srgbClr val="002060"/>
                </a:solidFill>
                <a:latin typeface="Arial Rounded MT Bold" panose="020F0704030504030204" pitchFamily="34" charset="0"/>
              </a:rPr>
              <a:t>-</a:t>
            </a:r>
            <a:r>
              <a:rPr lang="en-US" sz="2200" dirty="0">
                <a:latin typeface="Verdana" panose="020B0604030504040204" pitchFamily="34" charset="0"/>
                <a:ea typeface="Verdana" panose="020B0604030504040204" pitchFamily="34" charset="0"/>
                <a:cs typeface="Verdana" panose="020B0604030504040204" pitchFamily="34" charset="0"/>
              </a:rPr>
              <a:t> Hexadecimal Number: 19FDE</a:t>
            </a:r>
            <a:r>
              <a:rPr lang="en-US" sz="2200" baseline="-25000" dirty="0">
                <a:latin typeface="Verdana" panose="020B0604030504040204" pitchFamily="34" charset="0"/>
                <a:ea typeface="Verdana" panose="020B0604030504040204" pitchFamily="34" charset="0"/>
                <a:cs typeface="Verdana" panose="020B0604030504040204" pitchFamily="34" charset="0"/>
              </a:rPr>
              <a:t>16</a:t>
            </a: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r>
              <a:rPr lang="en-US" sz="2400" baseline="-25000" dirty="0">
                <a:latin typeface="Verdana" panose="020B0604030504040204" pitchFamily="34" charset="0"/>
                <a:ea typeface="Verdana" panose="020B0604030504040204" pitchFamily="34" charset="0"/>
                <a:cs typeface="Verdana" panose="020B0604030504040204" pitchFamily="34" charset="0"/>
              </a:rPr>
              <a:t> Note − 19FDE</a:t>
            </a:r>
            <a:r>
              <a:rPr lang="en-US" sz="2000" baseline="-50000" dirty="0">
                <a:latin typeface="Verdana" panose="020B0604030504040204" pitchFamily="34" charset="0"/>
                <a:ea typeface="Verdana" panose="020B0604030504040204" pitchFamily="34" charset="0"/>
                <a:cs typeface="Verdana" panose="020B0604030504040204" pitchFamily="34" charset="0"/>
              </a:rPr>
              <a:t>16</a:t>
            </a:r>
            <a:r>
              <a:rPr lang="en-US" sz="2400" baseline="-25000" dirty="0">
                <a:latin typeface="Verdana" panose="020B0604030504040204" pitchFamily="34" charset="0"/>
                <a:ea typeface="Verdana" panose="020B0604030504040204" pitchFamily="34" charset="0"/>
                <a:cs typeface="Verdana" panose="020B0604030504040204" pitchFamily="34" charset="0"/>
              </a:rPr>
              <a:t> is normally written as 19FDE.</a:t>
            </a:r>
          </a:p>
          <a:p>
            <a:pPr>
              <a:lnSpc>
                <a:spcPct val="150000"/>
              </a:lnSpc>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1" name="Table 10">
            <a:extLst>
              <a:ext uri="{FF2B5EF4-FFF2-40B4-BE49-F238E27FC236}">
                <a16:creationId xmlns:a16="http://schemas.microsoft.com/office/drawing/2014/main" id="{95CFCBCD-5620-F942-DDB2-AB67E98515EA}"/>
              </a:ext>
            </a:extLst>
          </p:cNvPr>
          <p:cNvGraphicFramePr>
            <a:graphicFrameLocks noGrp="1"/>
          </p:cNvGraphicFramePr>
          <p:nvPr>
            <p:extLst>
              <p:ext uri="{D42A27DB-BD31-4B8C-83A1-F6EECF244321}">
                <p14:modId xmlns:p14="http://schemas.microsoft.com/office/powerpoint/2010/main" val="2499634141"/>
              </p:ext>
            </p:extLst>
          </p:nvPr>
        </p:nvGraphicFramePr>
        <p:xfrm>
          <a:off x="1356702" y="2869348"/>
          <a:ext cx="9247908" cy="3134285"/>
        </p:xfrm>
        <a:graphic>
          <a:graphicData uri="http://schemas.openxmlformats.org/drawingml/2006/table">
            <a:tbl>
              <a:tblPr/>
              <a:tblGrid>
                <a:gridCol w="1691298">
                  <a:extLst>
                    <a:ext uri="{9D8B030D-6E8A-4147-A177-3AD203B41FA5}">
                      <a16:colId xmlns:a16="http://schemas.microsoft.com/office/drawing/2014/main" val="3490506286"/>
                    </a:ext>
                  </a:extLst>
                </a:gridCol>
                <a:gridCol w="2396836">
                  <a:extLst>
                    <a:ext uri="{9D8B030D-6E8A-4147-A177-3AD203B41FA5}">
                      <a16:colId xmlns:a16="http://schemas.microsoft.com/office/drawing/2014/main" val="3631902911"/>
                    </a:ext>
                  </a:extLst>
                </a:gridCol>
                <a:gridCol w="5159774">
                  <a:extLst>
                    <a:ext uri="{9D8B030D-6E8A-4147-A177-3AD203B41FA5}">
                      <a16:colId xmlns:a16="http://schemas.microsoft.com/office/drawing/2014/main" val="1361437211"/>
                    </a:ext>
                  </a:extLst>
                </a:gridCol>
              </a:tblGrid>
              <a:tr h="669975">
                <a:tc>
                  <a:txBody>
                    <a:bodyPr/>
                    <a:lstStyle/>
                    <a:p>
                      <a:pPr algn="ctr" fontAlgn="t"/>
                      <a:r>
                        <a:rPr lang="en-US">
                          <a:effectLst/>
                        </a:rPr>
                        <a:t>Step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a:effectLst/>
                        </a:rPr>
                        <a:t>Hexadecimal Number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Decimal Number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098438213"/>
                  </a:ext>
                </a:extLst>
              </a:tr>
              <a:tr h="1236418">
                <a:tc>
                  <a:txBody>
                    <a:bodyPr/>
                    <a:lstStyle/>
                    <a:p>
                      <a:pPr algn="ctr" fontAlgn="t"/>
                      <a:r>
                        <a:rPr lang="en-US">
                          <a:effectLst/>
                        </a:rPr>
                        <a:t>Step 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19FDE</a:t>
                      </a:r>
                      <a:r>
                        <a:rPr kumimoji="0" lang="en-US" sz="1800" b="0" i="0" u="none" strike="noStrike" kern="1200" cap="none" spc="0" normalizeH="0" baseline="-52000" noProof="0" dirty="0">
                          <a:ln>
                            <a:noFill/>
                          </a:ln>
                          <a:solidFill>
                            <a:prstClr val="black"/>
                          </a:solidFill>
                          <a:effectLst/>
                          <a:uLnTx/>
                          <a:uFillTx/>
                          <a:latin typeface="+mn-lt"/>
                          <a:ea typeface="+mn-ea"/>
                          <a:cs typeface="+mn-cs"/>
                        </a:rPr>
                        <a:t>16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 x 16</a:t>
                      </a:r>
                      <a:r>
                        <a:rPr lang="en-US" baseline="30000" dirty="0">
                          <a:effectLst/>
                        </a:rPr>
                        <a:t>4</a:t>
                      </a:r>
                      <a:r>
                        <a:rPr lang="en-US" dirty="0">
                          <a:effectLst/>
                        </a:rPr>
                        <a:t>) + (9 x 16</a:t>
                      </a:r>
                      <a:r>
                        <a:rPr lang="en-US" baseline="30000" dirty="0">
                          <a:effectLst/>
                        </a:rPr>
                        <a:t>3</a:t>
                      </a:r>
                      <a:r>
                        <a:rPr lang="en-US" dirty="0">
                          <a:effectLst/>
                        </a:rPr>
                        <a:t>) + (F x 16</a:t>
                      </a:r>
                      <a:r>
                        <a:rPr lang="en-US" baseline="30000" dirty="0">
                          <a:effectLst/>
                        </a:rPr>
                        <a:t>2</a:t>
                      </a:r>
                      <a:r>
                        <a:rPr lang="en-US" dirty="0">
                          <a:effectLst/>
                        </a:rPr>
                        <a:t>) + (D x 16</a:t>
                      </a:r>
                      <a:r>
                        <a:rPr lang="en-US" baseline="30000" dirty="0">
                          <a:effectLst/>
                        </a:rPr>
                        <a:t>1</a:t>
                      </a:r>
                      <a:r>
                        <a:rPr lang="en-US" dirty="0">
                          <a:effectLst/>
                        </a:rPr>
                        <a:t>) +</a:t>
                      </a:r>
                    </a:p>
                    <a:p>
                      <a:pPr algn="ctr" fontAlgn="t"/>
                      <a:r>
                        <a:rPr lang="en-US" dirty="0">
                          <a:effectLst/>
                        </a:rPr>
                        <a:t> </a:t>
                      </a:r>
                    </a:p>
                    <a:p>
                      <a:pPr algn="ctr" fontAlgn="t"/>
                      <a:r>
                        <a:rPr lang="en-US" dirty="0">
                          <a:effectLst/>
                        </a:rPr>
                        <a:t>(E x 16</a:t>
                      </a:r>
                      <a:r>
                        <a:rPr lang="en-US" baseline="30000" dirty="0">
                          <a:effectLst/>
                        </a:rPr>
                        <a:t>0</a:t>
                      </a:r>
                      <a:r>
                        <a:rPr lang="en-US" dirty="0">
                          <a:effectLst/>
                        </a:rPr>
                        <a:t>))</a:t>
                      </a:r>
                      <a:r>
                        <a:rPr lang="en-US" baseline="-54000" dirty="0">
                          <a:effectLst/>
                        </a:rPr>
                        <a:t> 10</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91611091"/>
                  </a:ext>
                </a:extLst>
              </a:tr>
              <a:tr h="540934">
                <a:tc>
                  <a:txBody>
                    <a:bodyPr/>
                    <a:lstStyle/>
                    <a:p>
                      <a:pPr algn="ctr" fontAlgn="ctr"/>
                      <a:r>
                        <a:rPr lang="en-US">
                          <a:effectLst/>
                        </a:rPr>
                        <a:t>Step 2</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dirty="0">
                          <a:effectLst/>
                        </a:rPr>
                        <a:t>19FDE</a:t>
                      </a:r>
                      <a:r>
                        <a:rPr lang="en-US" baseline="-25000" dirty="0">
                          <a:effectLst/>
                        </a:rPr>
                        <a:t>16</a:t>
                      </a:r>
                      <a:endParaRPr lang="en-US" dirty="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 x 16</a:t>
                      </a:r>
                      <a:r>
                        <a:rPr lang="en-US" baseline="30000" dirty="0">
                          <a:effectLst/>
                        </a:rPr>
                        <a:t>4</a:t>
                      </a:r>
                      <a:r>
                        <a:rPr lang="en-US" dirty="0">
                          <a:effectLst/>
                        </a:rPr>
                        <a:t>) + (9 x 16</a:t>
                      </a:r>
                      <a:r>
                        <a:rPr lang="en-US" baseline="30000" dirty="0">
                          <a:effectLst/>
                        </a:rPr>
                        <a:t>3</a:t>
                      </a:r>
                      <a:r>
                        <a:rPr lang="en-US" dirty="0">
                          <a:effectLst/>
                        </a:rPr>
                        <a:t>) + (15 x 16</a:t>
                      </a:r>
                      <a:r>
                        <a:rPr lang="en-US" baseline="30000" dirty="0">
                          <a:effectLst/>
                        </a:rPr>
                        <a:t>2</a:t>
                      </a:r>
                      <a:r>
                        <a:rPr lang="en-US" dirty="0">
                          <a:effectLst/>
                        </a:rPr>
                        <a:t>) + (13 x 16</a:t>
                      </a:r>
                      <a:r>
                        <a:rPr lang="en-US" baseline="30000" dirty="0">
                          <a:effectLst/>
                        </a:rPr>
                        <a:t>1</a:t>
                      </a:r>
                      <a:r>
                        <a:rPr lang="en-US" dirty="0">
                          <a:effectLst/>
                        </a:rPr>
                        <a:t>) + </a:t>
                      </a:r>
                    </a:p>
                    <a:p>
                      <a:pPr algn="ctr" fontAlgn="t"/>
                      <a:r>
                        <a:rPr lang="en-US" dirty="0">
                          <a:effectLst/>
                        </a:rPr>
                        <a:t>(14 x 16</a:t>
                      </a:r>
                      <a:r>
                        <a:rPr lang="en-US" baseline="30000" dirty="0">
                          <a:effectLst/>
                        </a:rPr>
                        <a:t>0</a:t>
                      </a:r>
                      <a:r>
                        <a:rPr lang="en-US" dirty="0">
                          <a:effectLst/>
                        </a:rPr>
                        <a:t>))</a:t>
                      </a:r>
                      <a:r>
                        <a:rPr lang="en-US" baseline="-54000" dirty="0">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57081618"/>
                  </a:ext>
                </a:extLst>
              </a:tr>
              <a:tr h="526852">
                <a:tc>
                  <a:txBody>
                    <a:bodyPr/>
                    <a:lstStyle/>
                    <a:p>
                      <a:pPr algn="ctr" fontAlgn="t"/>
                      <a:r>
                        <a:rPr lang="en-US">
                          <a:effectLst/>
                        </a:rPr>
                        <a:t>Step 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19FDE</a:t>
                      </a:r>
                      <a:r>
                        <a:rPr lang="en-US" baseline="-52000" dirty="0">
                          <a:effectLst/>
                        </a:rPr>
                        <a:t>16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(65536+ 36864 + 3840 + 208 + 14)</a:t>
                      </a:r>
                      <a:r>
                        <a:rPr lang="en-US" baseline="-54000" dirty="0">
                          <a:effectLst/>
                        </a:rPr>
                        <a:t> 10</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88909367"/>
                  </a:ext>
                </a:extLst>
              </a:tr>
            </a:tbl>
          </a:graphicData>
        </a:graphic>
      </p:graphicFrame>
    </p:spTree>
    <p:extLst>
      <p:ext uri="{BB962C8B-B14F-4D97-AF65-F5344CB8AC3E}">
        <p14:creationId xmlns:p14="http://schemas.microsoft.com/office/powerpoint/2010/main" val="3282740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Computer - Number Conversion</a:t>
            </a:r>
          </a:p>
        </p:txBody>
      </p:sp>
      <p:sp>
        <p:nvSpPr>
          <p:cNvPr id="4" name="Slide Number Placeholder 3"/>
          <p:cNvSpPr>
            <a:spLocks noGrp="1"/>
          </p:cNvSpPr>
          <p:nvPr>
            <p:ph type="sldNum" sz="quarter" idx="12"/>
          </p:nvPr>
        </p:nvSpPr>
        <p:spPr/>
        <p:txBody>
          <a:bodyPr/>
          <a:lstStyle/>
          <a:p>
            <a:fld id="{3EE8E011-71A9-4592-8B1D-99B2D050C0C4}" type="slidenum">
              <a:rPr lang="en-US" smtClean="0"/>
              <a:t>15</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9FD6EBC-D37F-F885-3319-6D5DBBC19F2B}"/>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9CE82699-BC2C-2DD7-FF85-B8DCEA4B14BD}"/>
              </a:ext>
            </a:extLst>
          </p:cNvPr>
          <p:cNvSpPr txBox="1"/>
          <p:nvPr/>
        </p:nvSpPr>
        <p:spPr>
          <a:xfrm>
            <a:off x="2770134" y="91779"/>
            <a:ext cx="7288266" cy="369332"/>
          </a:xfrm>
          <a:prstGeom prst="rect">
            <a:avLst/>
          </a:prstGeom>
          <a:noFill/>
        </p:spPr>
        <p:txBody>
          <a:bodyPr wrap="square">
            <a:spAutoFit/>
          </a:bodyPr>
          <a:lstStyle/>
          <a:p>
            <a:r>
              <a:rPr lang="fr-FR" dirty="0">
                <a:solidFill>
                  <a:schemeClr val="bg1"/>
                </a:solidFill>
              </a:rPr>
              <a:t>CSC 111-  Introduction To Information &amp; Communication Technologies</a:t>
            </a:r>
          </a:p>
        </p:txBody>
      </p:sp>
      <p:pic>
        <p:nvPicPr>
          <p:cNvPr id="9" name="Picture 8">
            <a:extLst>
              <a:ext uri="{FF2B5EF4-FFF2-40B4-BE49-F238E27FC236}">
                <a16:creationId xmlns:a16="http://schemas.microsoft.com/office/drawing/2014/main" id="{CAD697E6-AABA-AC45-01D1-1AA4EA91AEFE}"/>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D57B7BB2-8CD9-A675-D5E8-3F20490D4ECA}"/>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520375"/>
            <a:ext cx="10515600" cy="5118420"/>
          </a:xfrm>
        </p:spPr>
        <p:txBody>
          <a:bodyPr>
            <a:normAutofit/>
          </a:bodyPr>
          <a:lstStyle/>
          <a:p>
            <a:pPr marL="0" indent="0">
              <a:lnSpc>
                <a:spcPct val="150000"/>
              </a:lnSpc>
              <a:buNone/>
            </a:pPr>
            <a:r>
              <a:rPr lang="en-US" sz="3300" dirty="0">
                <a:solidFill>
                  <a:srgbClr val="002060"/>
                </a:solidFill>
                <a:latin typeface="Arial Rounded MT Bold" panose="020F0704030504030204" pitchFamily="34" charset="0"/>
              </a:rPr>
              <a:t>Decimal to Other Base System</a:t>
            </a:r>
          </a:p>
          <a:p>
            <a:pPr marL="0" indent="0">
              <a:lnSpc>
                <a:spcPct val="150000"/>
              </a:lnSpc>
              <a:buNone/>
            </a:pPr>
            <a:r>
              <a:rPr lang="en-US" sz="2400"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Step 1 </a:t>
            </a:r>
            <a:r>
              <a:rPr lang="en-US" sz="2400" dirty="0">
                <a:latin typeface="Verdana" panose="020B0604030504040204" pitchFamily="34" charset="0"/>
                <a:ea typeface="Verdana" panose="020B0604030504040204" pitchFamily="34" charset="0"/>
                <a:cs typeface="Verdana" panose="020B0604030504040204" pitchFamily="34" charset="0"/>
              </a:rPr>
              <a:t>− Divide the decimal number to be converted by the value of the new base.</a:t>
            </a:r>
          </a:p>
          <a:p>
            <a:pPr marL="0" indent="0">
              <a:lnSpc>
                <a:spcPct val="150000"/>
              </a:lnSpc>
              <a:buNone/>
            </a:pPr>
            <a:r>
              <a:rPr lang="en-US" sz="2400"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Step 2 </a:t>
            </a:r>
            <a:r>
              <a:rPr lang="en-US" sz="2400" dirty="0">
                <a:latin typeface="Verdana" panose="020B0604030504040204" pitchFamily="34" charset="0"/>
                <a:ea typeface="Verdana" panose="020B0604030504040204" pitchFamily="34" charset="0"/>
                <a:cs typeface="Verdana" panose="020B0604030504040204" pitchFamily="34" charset="0"/>
              </a:rPr>
              <a:t>− Get the remainder from Step 1 as the rightmost digit (least significant digit) of the new base number.</a:t>
            </a:r>
          </a:p>
          <a:p>
            <a:pPr marL="0" indent="0">
              <a:lnSpc>
                <a:spcPct val="150000"/>
              </a:lnSpc>
              <a:buNone/>
            </a:pPr>
            <a:r>
              <a:rPr lang="en-US" sz="2400"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Step 3 </a:t>
            </a:r>
            <a:r>
              <a:rPr lang="en-US" sz="2400" dirty="0">
                <a:latin typeface="Verdana" panose="020B0604030504040204" pitchFamily="34" charset="0"/>
                <a:ea typeface="Verdana" panose="020B0604030504040204" pitchFamily="34" charset="0"/>
                <a:cs typeface="Verdana" panose="020B0604030504040204" pitchFamily="34" charset="0"/>
              </a:rPr>
              <a:t>− Divide the quotient of the previous divide by the new base. </a:t>
            </a:r>
          </a:p>
          <a:p>
            <a:pPr marL="0" indent="0">
              <a:lnSpc>
                <a:spcPct val="150000"/>
              </a:lnSpc>
              <a:buNone/>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71469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4000" dirty="0"/>
              <a:t>Computer - Number Conversion</a:t>
            </a:r>
          </a:p>
        </p:txBody>
      </p:sp>
      <p:sp>
        <p:nvSpPr>
          <p:cNvPr id="4" name="Slide Number Placeholder 3"/>
          <p:cNvSpPr>
            <a:spLocks noGrp="1"/>
          </p:cNvSpPr>
          <p:nvPr>
            <p:ph type="sldNum" sz="quarter" idx="12"/>
          </p:nvPr>
        </p:nvSpPr>
        <p:spPr/>
        <p:txBody>
          <a:bodyPr/>
          <a:lstStyle/>
          <a:p>
            <a:fld id="{3EE8E011-71A9-4592-8B1D-99B2D050C0C4}" type="slidenum">
              <a:rPr lang="en-US" smtClean="0"/>
              <a:t>16</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9FD6EBC-D37F-F885-3319-6D5DBBC19F2B}"/>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9CE82699-BC2C-2DD7-FF85-B8DCEA4B14BD}"/>
              </a:ext>
            </a:extLst>
          </p:cNvPr>
          <p:cNvSpPr txBox="1"/>
          <p:nvPr/>
        </p:nvSpPr>
        <p:spPr>
          <a:xfrm>
            <a:off x="2770134" y="91779"/>
            <a:ext cx="7288266" cy="369332"/>
          </a:xfrm>
          <a:prstGeom prst="rect">
            <a:avLst/>
          </a:prstGeom>
          <a:noFill/>
        </p:spPr>
        <p:txBody>
          <a:bodyPr wrap="square">
            <a:spAutoFit/>
          </a:bodyPr>
          <a:lstStyle/>
          <a:p>
            <a:r>
              <a:rPr lang="fr-FR" dirty="0">
                <a:solidFill>
                  <a:schemeClr val="bg1"/>
                </a:solidFill>
              </a:rPr>
              <a:t>CSC 111-  Introduction To Information &amp; Communication Technologies</a:t>
            </a:r>
          </a:p>
        </p:txBody>
      </p:sp>
      <p:pic>
        <p:nvPicPr>
          <p:cNvPr id="9" name="Picture 8">
            <a:extLst>
              <a:ext uri="{FF2B5EF4-FFF2-40B4-BE49-F238E27FC236}">
                <a16:creationId xmlns:a16="http://schemas.microsoft.com/office/drawing/2014/main" id="{CAD697E6-AABA-AC45-01D1-1AA4EA91AEFE}"/>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D57B7BB2-8CD9-A675-D5E8-3F20490D4ECA}"/>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822540"/>
            <a:ext cx="10661073" cy="4229261"/>
          </a:xfrm>
        </p:spPr>
        <p:txBody>
          <a:bodyPr>
            <a:normAutofit lnSpcReduction="10000"/>
          </a:bodyPr>
          <a:lstStyle/>
          <a:p>
            <a:pPr marL="0" indent="0">
              <a:lnSpc>
                <a:spcPct val="150000"/>
              </a:lnSpc>
              <a:buNone/>
            </a:pPr>
            <a:r>
              <a:rPr lang="en-US" sz="2400"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Step 4 − </a:t>
            </a:r>
            <a:r>
              <a:rPr lang="en-US" sz="2400" dirty="0">
                <a:latin typeface="Verdana" panose="020B0604030504040204" pitchFamily="34" charset="0"/>
                <a:ea typeface="Verdana" panose="020B0604030504040204" pitchFamily="34" charset="0"/>
                <a:cs typeface="Verdana" panose="020B0604030504040204" pitchFamily="34" charset="0"/>
              </a:rPr>
              <a:t>Record the remainder from Step 3 as the next digit (to the left) of the new base number.</a:t>
            </a:r>
          </a:p>
          <a:p>
            <a:pPr marL="0" indent="0">
              <a:lnSpc>
                <a:spcPct val="150000"/>
              </a:lnSpc>
              <a:buNone/>
            </a:pPr>
            <a:endParaRPr lang="en-US" sz="24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r>
              <a:rPr lang="en-US" sz="2400" dirty="0">
                <a:latin typeface="Verdana" panose="020B0604030504040204" pitchFamily="34" charset="0"/>
                <a:ea typeface="Verdana" panose="020B0604030504040204" pitchFamily="34" charset="0"/>
                <a:cs typeface="Verdana" panose="020B0604030504040204" pitchFamily="34" charset="0"/>
              </a:rPr>
              <a:t>Repeat Steps 3 and 4, getting remainders from right to left, until the quotient becomes zero in Step 3.</a:t>
            </a:r>
          </a:p>
          <a:p>
            <a:pPr marL="0" indent="0">
              <a:lnSpc>
                <a:spcPct val="150000"/>
              </a:lnSpc>
              <a:buNone/>
            </a:pPr>
            <a:r>
              <a:rPr lang="en-US" sz="2400" dirty="0">
                <a:latin typeface="Verdana" panose="020B0604030504040204" pitchFamily="34" charset="0"/>
                <a:ea typeface="Verdana" panose="020B0604030504040204" pitchFamily="34" charset="0"/>
                <a:cs typeface="Verdana" panose="020B0604030504040204" pitchFamily="34" charset="0"/>
              </a:rPr>
              <a:t>The last remainder thus obtained will be the Most Significant Digit (MSD) of the new base number.</a:t>
            </a:r>
          </a:p>
          <a:p>
            <a:pPr marL="0" indent="0">
              <a:lnSpc>
                <a:spcPct val="150000"/>
              </a:lnSpc>
              <a:buNone/>
            </a:pPr>
            <a:endParaRPr lang="en-US" sz="24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74739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Computer - Number Conversion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E8E011-71A9-4592-8B1D-99B2D050C0C4}"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F992AF2-91F6-5128-400E-F09166A5022E}"/>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95407B16-68BA-13F2-991C-A164C9709B8A}"/>
              </a:ext>
            </a:extLst>
          </p:cNvPr>
          <p:cNvSpPr txBox="1"/>
          <p:nvPr/>
        </p:nvSpPr>
        <p:spPr>
          <a:xfrm>
            <a:off x="2770134" y="91779"/>
            <a:ext cx="728826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CSC 111-  Introduction To Information &amp; Communication Technologies</a:t>
            </a:r>
          </a:p>
        </p:txBody>
      </p:sp>
      <p:pic>
        <p:nvPicPr>
          <p:cNvPr id="9" name="Picture 8">
            <a:extLst>
              <a:ext uri="{FF2B5EF4-FFF2-40B4-BE49-F238E27FC236}">
                <a16:creationId xmlns:a16="http://schemas.microsoft.com/office/drawing/2014/main" id="{03B46CF3-03C3-4137-F3B8-4B70437E60CB}"/>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9CC433E9-A2ED-8EEA-67A4-6DB776EB1C3A}"/>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520375"/>
            <a:ext cx="10284912" cy="5118420"/>
          </a:xfrm>
        </p:spPr>
        <p:txBody>
          <a:bodyPr>
            <a:normAutofit lnSpcReduction="10000"/>
          </a:bodyPr>
          <a:lstStyle/>
          <a:p>
            <a:pPr marL="0" indent="0">
              <a:lnSpc>
                <a:spcPct val="150000"/>
              </a:lnSpc>
              <a:buNone/>
            </a:pPr>
            <a:r>
              <a:rPr lang="en-US" sz="3300" dirty="0">
                <a:solidFill>
                  <a:srgbClr val="002060"/>
                </a:solidFill>
                <a:latin typeface="Arial Rounded MT Bold" panose="020F0704030504030204" pitchFamily="34" charset="0"/>
              </a:rPr>
              <a:t>Example -</a:t>
            </a:r>
            <a:r>
              <a:rPr lang="en-US" sz="2400" dirty="0">
                <a:latin typeface="Verdana" panose="020B0604030504040204" pitchFamily="34" charset="0"/>
                <a:ea typeface="Verdana" panose="020B0604030504040204" pitchFamily="34" charset="0"/>
                <a:cs typeface="Verdana" panose="020B0604030504040204" pitchFamily="34" charset="0"/>
              </a:rPr>
              <a:t> Decimal Number: 29</a:t>
            </a:r>
            <a:r>
              <a:rPr lang="en-US" sz="2400" baseline="-25000" dirty="0">
                <a:latin typeface="Verdana" panose="020B0604030504040204" pitchFamily="34" charset="0"/>
                <a:ea typeface="Verdana" panose="020B0604030504040204" pitchFamily="34" charset="0"/>
                <a:cs typeface="Verdana" panose="020B0604030504040204" pitchFamily="34" charset="0"/>
              </a:rPr>
              <a:t>10</a:t>
            </a:r>
          </a:p>
          <a:p>
            <a:pPr marL="0" indent="0">
              <a:lnSpc>
                <a:spcPct val="150000"/>
              </a:lnSpc>
              <a:buNone/>
            </a:pPr>
            <a:r>
              <a:rPr lang="en-US" sz="2400" b="1" baseline="-25000" dirty="0">
                <a:latin typeface="Verdana" panose="020B0604030504040204" pitchFamily="34" charset="0"/>
                <a:ea typeface="Verdana" panose="020B0604030504040204" pitchFamily="34" charset="0"/>
                <a:cs typeface="Verdana" panose="020B0604030504040204" pitchFamily="34" charset="0"/>
              </a:rPr>
              <a:t>Calculating Binary Equivalent </a:t>
            </a: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r>
              <a:rPr lang="en-US" sz="2400" baseline="-25000" dirty="0">
                <a:latin typeface="Verdana" panose="020B0604030504040204" pitchFamily="34" charset="0"/>
                <a:ea typeface="Verdana" panose="020B0604030504040204" pitchFamily="34" charset="0"/>
                <a:cs typeface="Verdana" panose="020B0604030504040204" pitchFamily="34" charset="0"/>
              </a:rPr>
              <a:t> </a:t>
            </a:r>
            <a:r>
              <a:rPr lang="en-US" sz="1600" b="0" i="0" dirty="0">
                <a:solidFill>
                  <a:srgbClr val="000000"/>
                </a:solidFill>
                <a:effectLst/>
                <a:latin typeface="Nunito" pitchFamily="2" charset="0"/>
              </a:rPr>
              <a:t>Decimal Number : 29</a:t>
            </a:r>
            <a:r>
              <a:rPr lang="en-US" sz="1600" b="0" i="0" baseline="-25000" dirty="0">
                <a:solidFill>
                  <a:srgbClr val="000000"/>
                </a:solidFill>
                <a:effectLst/>
                <a:latin typeface="Nunito" pitchFamily="2" charset="0"/>
              </a:rPr>
              <a:t>10</a:t>
            </a:r>
            <a:r>
              <a:rPr lang="en-US" sz="1600" b="0" i="0" dirty="0">
                <a:solidFill>
                  <a:srgbClr val="000000"/>
                </a:solidFill>
                <a:effectLst/>
                <a:latin typeface="Nunito" pitchFamily="2" charset="0"/>
              </a:rPr>
              <a:t> = Binary Number : 11101</a:t>
            </a:r>
            <a:r>
              <a:rPr lang="en-US" sz="1600" b="0" i="0" baseline="-25000" dirty="0">
                <a:solidFill>
                  <a:srgbClr val="000000"/>
                </a:solidFill>
                <a:effectLst/>
                <a:latin typeface="Nunito" pitchFamily="2" charset="0"/>
              </a:rPr>
              <a:t>2</a:t>
            </a:r>
            <a:endParaRPr lang="en-US" sz="2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2" name="Table 11">
            <a:extLst>
              <a:ext uri="{FF2B5EF4-FFF2-40B4-BE49-F238E27FC236}">
                <a16:creationId xmlns:a16="http://schemas.microsoft.com/office/drawing/2014/main" id="{6855AA69-0CD8-0982-CF6C-804F3B1C1FF6}"/>
              </a:ext>
            </a:extLst>
          </p:cNvPr>
          <p:cNvGraphicFramePr>
            <a:graphicFrameLocks noGrp="1"/>
          </p:cNvGraphicFramePr>
          <p:nvPr>
            <p:extLst>
              <p:ext uri="{D42A27DB-BD31-4B8C-83A1-F6EECF244321}">
                <p14:modId xmlns:p14="http://schemas.microsoft.com/office/powerpoint/2010/main" val="666324088"/>
              </p:ext>
            </p:extLst>
          </p:nvPr>
        </p:nvGraphicFramePr>
        <p:xfrm>
          <a:off x="1524000" y="2993665"/>
          <a:ext cx="8936184" cy="2880660"/>
        </p:xfrm>
        <a:graphic>
          <a:graphicData uri="http://schemas.openxmlformats.org/drawingml/2006/table">
            <a:tbl>
              <a:tblPr/>
              <a:tblGrid>
                <a:gridCol w="2234046">
                  <a:extLst>
                    <a:ext uri="{9D8B030D-6E8A-4147-A177-3AD203B41FA5}">
                      <a16:colId xmlns:a16="http://schemas.microsoft.com/office/drawing/2014/main" val="3962689040"/>
                    </a:ext>
                  </a:extLst>
                </a:gridCol>
                <a:gridCol w="2234046">
                  <a:extLst>
                    <a:ext uri="{9D8B030D-6E8A-4147-A177-3AD203B41FA5}">
                      <a16:colId xmlns:a16="http://schemas.microsoft.com/office/drawing/2014/main" val="699268150"/>
                    </a:ext>
                  </a:extLst>
                </a:gridCol>
                <a:gridCol w="2234046">
                  <a:extLst>
                    <a:ext uri="{9D8B030D-6E8A-4147-A177-3AD203B41FA5}">
                      <a16:colId xmlns:a16="http://schemas.microsoft.com/office/drawing/2014/main" val="4146354555"/>
                    </a:ext>
                  </a:extLst>
                </a:gridCol>
                <a:gridCol w="2234046">
                  <a:extLst>
                    <a:ext uri="{9D8B030D-6E8A-4147-A177-3AD203B41FA5}">
                      <a16:colId xmlns:a16="http://schemas.microsoft.com/office/drawing/2014/main" val="4025820243"/>
                    </a:ext>
                  </a:extLst>
                </a:gridCol>
              </a:tblGrid>
              <a:tr h="480110">
                <a:tc>
                  <a:txBody>
                    <a:bodyPr/>
                    <a:lstStyle/>
                    <a:p>
                      <a:pPr algn="ctr" fontAlgn="t"/>
                      <a:r>
                        <a:rPr lang="en-US">
                          <a:effectLst/>
                        </a:rPr>
                        <a:t>Step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Operation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Result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Remainder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624305103"/>
                  </a:ext>
                </a:extLst>
              </a:tr>
              <a:tr h="480110">
                <a:tc>
                  <a:txBody>
                    <a:bodyPr/>
                    <a:lstStyle/>
                    <a:p>
                      <a:pPr fontAlgn="t"/>
                      <a:r>
                        <a:rPr lang="en-US">
                          <a:effectLst/>
                        </a:rPr>
                        <a:t>Step 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29 / 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61524024"/>
                  </a:ext>
                </a:extLst>
              </a:tr>
              <a:tr h="480110">
                <a:tc>
                  <a:txBody>
                    <a:bodyPr/>
                    <a:lstStyle/>
                    <a:p>
                      <a:pPr fontAlgn="t"/>
                      <a:r>
                        <a:rPr lang="en-US">
                          <a:effectLst/>
                        </a:rPr>
                        <a:t>Step 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14 / 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25522164"/>
                  </a:ext>
                </a:extLst>
              </a:tr>
              <a:tr h="480110">
                <a:tc>
                  <a:txBody>
                    <a:bodyPr/>
                    <a:lstStyle/>
                    <a:p>
                      <a:pPr fontAlgn="t"/>
                      <a:r>
                        <a:rPr lang="en-US">
                          <a:effectLst/>
                        </a:rPr>
                        <a:t>Step 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7 / 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9800689"/>
                  </a:ext>
                </a:extLst>
              </a:tr>
              <a:tr h="480110">
                <a:tc>
                  <a:txBody>
                    <a:bodyPr/>
                    <a:lstStyle/>
                    <a:p>
                      <a:pPr fontAlgn="t"/>
                      <a:r>
                        <a:rPr lang="en-US">
                          <a:effectLst/>
                        </a:rPr>
                        <a:t>Step 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3 / 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57126376"/>
                  </a:ext>
                </a:extLst>
              </a:tr>
              <a:tr h="480110">
                <a:tc>
                  <a:txBody>
                    <a:bodyPr/>
                    <a:lstStyle/>
                    <a:p>
                      <a:pPr fontAlgn="t"/>
                      <a:r>
                        <a:rPr lang="en-US">
                          <a:effectLst/>
                        </a:rPr>
                        <a:t>Step 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 / 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20812532"/>
                  </a:ext>
                </a:extLst>
              </a:tr>
            </a:tbl>
          </a:graphicData>
        </a:graphic>
      </p:graphicFrame>
    </p:spTree>
    <p:extLst>
      <p:ext uri="{BB962C8B-B14F-4D97-AF65-F5344CB8AC3E}">
        <p14:creationId xmlns:p14="http://schemas.microsoft.com/office/powerpoint/2010/main" val="1882177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Computer - Number Conversion</a:t>
            </a:r>
          </a:p>
        </p:txBody>
      </p:sp>
      <p:sp>
        <p:nvSpPr>
          <p:cNvPr id="4" name="Slide Number Placeholder 3"/>
          <p:cNvSpPr>
            <a:spLocks noGrp="1"/>
          </p:cNvSpPr>
          <p:nvPr>
            <p:ph type="sldNum" sz="quarter" idx="12"/>
          </p:nvPr>
        </p:nvSpPr>
        <p:spPr/>
        <p:txBody>
          <a:bodyPr/>
          <a:lstStyle/>
          <a:p>
            <a:fld id="{3EE8E011-71A9-4592-8B1D-99B2D050C0C4}" type="slidenum">
              <a:rPr lang="en-US" smtClean="0"/>
              <a:t>18</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9FD6EBC-D37F-F885-3319-6D5DBBC19F2B}"/>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9CE82699-BC2C-2DD7-FF85-B8DCEA4B14BD}"/>
              </a:ext>
            </a:extLst>
          </p:cNvPr>
          <p:cNvSpPr txBox="1"/>
          <p:nvPr/>
        </p:nvSpPr>
        <p:spPr>
          <a:xfrm>
            <a:off x="2770134" y="91779"/>
            <a:ext cx="7288266" cy="369332"/>
          </a:xfrm>
          <a:prstGeom prst="rect">
            <a:avLst/>
          </a:prstGeom>
          <a:noFill/>
        </p:spPr>
        <p:txBody>
          <a:bodyPr wrap="square">
            <a:spAutoFit/>
          </a:bodyPr>
          <a:lstStyle/>
          <a:p>
            <a:r>
              <a:rPr lang="fr-FR" dirty="0">
                <a:solidFill>
                  <a:schemeClr val="bg1"/>
                </a:solidFill>
              </a:rPr>
              <a:t>CSC 111-  Introduction To Information &amp; Communication Technologies</a:t>
            </a:r>
          </a:p>
        </p:txBody>
      </p:sp>
      <p:pic>
        <p:nvPicPr>
          <p:cNvPr id="9" name="Picture 8">
            <a:extLst>
              <a:ext uri="{FF2B5EF4-FFF2-40B4-BE49-F238E27FC236}">
                <a16:creationId xmlns:a16="http://schemas.microsoft.com/office/drawing/2014/main" id="{CAD697E6-AABA-AC45-01D1-1AA4EA91AEFE}"/>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D57B7BB2-8CD9-A675-D5E8-3F20490D4ECA}"/>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520375"/>
            <a:ext cx="9802091" cy="5118420"/>
          </a:xfrm>
        </p:spPr>
        <p:txBody>
          <a:bodyPr>
            <a:normAutofit/>
          </a:bodyPr>
          <a:lstStyle/>
          <a:p>
            <a:pPr marL="0" indent="0">
              <a:lnSpc>
                <a:spcPct val="150000"/>
              </a:lnSpc>
              <a:buNone/>
            </a:pPr>
            <a:r>
              <a:rPr lang="en-US" sz="3300" dirty="0">
                <a:solidFill>
                  <a:srgbClr val="002060"/>
                </a:solidFill>
                <a:latin typeface="Arial Rounded MT Bold" panose="020F0704030504030204" pitchFamily="34" charset="0"/>
              </a:rPr>
              <a:t>Other Base System to Non-Decimal System</a:t>
            </a:r>
          </a:p>
          <a:p>
            <a:pPr marL="0" indent="0">
              <a:lnSpc>
                <a:spcPct val="150000"/>
              </a:lnSpc>
              <a:buNone/>
            </a:pPr>
            <a:r>
              <a:rPr lang="en-US" sz="2400"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Step 1 </a:t>
            </a:r>
            <a:r>
              <a:rPr lang="en-US" sz="2400" dirty="0">
                <a:latin typeface="Verdana" panose="020B0604030504040204" pitchFamily="34" charset="0"/>
                <a:ea typeface="Verdana" panose="020B0604030504040204" pitchFamily="34" charset="0"/>
                <a:cs typeface="Verdana" panose="020B0604030504040204" pitchFamily="34" charset="0"/>
              </a:rPr>
              <a:t>− Convert the original number to a decimal number (base 10).</a:t>
            </a:r>
          </a:p>
          <a:p>
            <a:pPr marL="0" indent="0">
              <a:lnSpc>
                <a:spcPct val="150000"/>
              </a:lnSpc>
              <a:buNone/>
            </a:pPr>
            <a:r>
              <a:rPr lang="en-US" sz="2400"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Step 2 </a:t>
            </a:r>
            <a:r>
              <a:rPr lang="en-US" sz="2400" dirty="0">
                <a:latin typeface="Verdana" panose="020B0604030504040204" pitchFamily="34" charset="0"/>
                <a:ea typeface="Verdana" panose="020B0604030504040204" pitchFamily="34" charset="0"/>
                <a:cs typeface="Verdana" panose="020B0604030504040204" pitchFamily="34" charset="0"/>
              </a:rPr>
              <a:t>− Convert the decimal number so obtained to the new base number.</a:t>
            </a:r>
          </a:p>
        </p:txBody>
      </p:sp>
    </p:spTree>
    <p:extLst>
      <p:ext uri="{BB962C8B-B14F-4D97-AF65-F5344CB8AC3E}">
        <p14:creationId xmlns:p14="http://schemas.microsoft.com/office/powerpoint/2010/main" val="414763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Computer - Number Conversion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E8E011-71A9-4592-8B1D-99B2D050C0C4}"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F992AF2-91F6-5128-400E-F09166A5022E}"/>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95407B16-68BA-13F2-991C-A164C9709B8A}"/>
              </a:ext>
            </a:extLst>
          </p:cNvPr>
          <p:cNvSpPr txBox="1"/>
          <p:nvPr/>
        </p:nvSpPr>
        <p:spPr>
          <a:xfrm>
            <a:off x="2770134" y="91779"/>
            <a:ext cx="728826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CSC 111-  Introduction To Information &amp; Communication Technologies</a:t>
            </a:r>
          </a:p>
        </p:txBody>
      </p:sp>
      <p:pic>
        <p:nvPicPr>
          <p:cNvPr id="9" name="Picture 8">
            <a:extLst>
              <a:ext uri="{FF2B5EF4-FFF2-40B4-BE49-F238E27FC236}">
                <a16:creationId xmlns:a16="http://schemas.microsoft.com/office/drawing/2014/main" id="{03B46CF3-03C3-4137-F3B8-4B70437E60CB}"/>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9CC433E9-A2ED-8EEA-67A4-6DB776EB1C3A}"/>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520375"/>
            <a:ext cx="10284912" cy="5118420"/>
          </a:xfrm>
        </p:spPr>
        <p:txBody>
          <a:bodyPr>
            <a:normAutofit/>
          </a:bodyPr>
          <a:lstStyle/>
          <a:p>
            <a:pPr marL="0" indent="0">
              <a:lnSpc>
                <a:spcPct val="150000"/>
              </a:lnSpc>
              <a:buNone/>
            </a:pPr>
            <a:r>
              <a:rPr lang="en-US" sz="3300" dirty="0">
                <a:solidFill>
                  <a:srgbClr val="002060"/>
                </a:solidFill>
                <a:latin typeface="Arial Rounded MT Bold" panose="020F0704030504030204" pitchFamily="34" charset="0"/>
              </a:rPr>
              <a:t>Example -</a:t>
            </a:r>
            <a:r>
              <a:rPr lang="en-US" sz="2400" dirty="0">
                <a:latin typeface="Verdana" panose="020B0604030504040204" pitchFamily="34" charset="0"/>
                <a:ea typeface="Verdana" panose="020B0604030504040204" pitchFamily="34" charset="0"/>
                <a:cs typeface="Verdana" panose="020B0604030504040204" pitchFamily="34" charset="0"/>
              </a:rPr>
              <a:t> Octal Number: 25</a:t>
            </a:r>
            <a:r>
              <a:rPr lang="en-US" sz="2400" baseline="-25000" dirty="0">
                <a:latin typeface="Verdana" panose="020B0604030504040204" pitchFamily="34" charset="0"/>
                <a:ea typeface="Verdana" panose="020B0604030504040204" pitchFamily="34" charset="0"/>
                <a:cs typeface="Verdana" panose="020B0604030504040204" pitchFamily="34" charset="0"/>
              </a:rPr>
              <a:t>8</a:t>
            </a:r>
          </a:p>
          <a:p>
            <a:pPr marL="0" indent="0">
              <a:lnSpc>
                <a:spcPct val="150000"/>
              </a:lnSpc>
              <a:buNone/>
            </a:pPr>
            <a:r>
              <a:rPr lang="en-US" sz="2400" b="1" baseline="-25000" dirty="0">
                <a:latin typeface="Verdana" panose="020B0604030504040204" pitchFamily="34" charset="0"/>
                <a:ea typeface="Verdana" panose="020B0604030504040204" pitchFamily="34" charset="0"/>
                <a:cs typeface="Verdana" panose="020B0604030504040204" pitchFamily="34" charset="0"/>
              </a:rPr>
              <a:t>Calculating Binary Equivalent </a:t>
            </a:r>
          </a:p>
          <a:p>
            <a:pPr marL="0" indent="0">
              <a:lnSpc>
                <a:spcPct val="150000"/>
              </a:lnSpc>
              <a:buNone/>
            </a:pPr>
            <a:r>
              <a:rPr lang="en-US" sz="2400" b="1" baseline="-25000" dirty="0">
                <a:latin typeface="Verdana" panose="020B0604030504040204" pitchFamily="34" charset="0"/>
                <a:ea typeface="Verdana" panose="020B0604030504040204" pitchFamily="34" charset="0"/>
                <a:cs typeface="Verdana" panose="020B0604030504040204" pitchFamily="34" charset="0"/>
              </a:rPr>
              <a:t>Step 1- Convert to Decimal</a:t>
            </a:r>
          </a:p>
          <a:p>
            <a:pPr marL="0" indent="0">
              <a:lnSpc>
                <a:spcPct val="150000"/>
              </a:lnSpc>
              <a:buNone/>
            </a:pPr>
            <a:endParaRPr lang="en-US" sz="2400" b="1"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r>
              <a:rPr lang="en-US" sz="1600" b="0" i="0" dirty="0">
                <a:solidFill>
                  <a:srgbClr val="000000"/>
                </a:solidFill>
                <a:effectLst/>
                <a:latin typeface="Nunito" pitchFamily="2" charset="0"/>
              </a:rPr>
              <a:t>Octal Number : 25</a:t>
            </a:r>
            <a:r>
              <a:rPr lang="en-US" sz="1600" b="0" i="0" baseline="-25000" dirty="0">
                <a:solidFill>
                  <a:srgbClr val="000000"/>
                </a:solidFill>
                <a:effectLst/>
                <a:latin typeface="Nunito" pitchFamily="2" charset="0"/>
              </a:rPr>
              <a:t>8</a:t>
            </a:r>
            <a:r>
              <a:rPr lang="en-US" sz="1600" b="0" i="0" dirty="0">
                <a:solidFill>
                  <a:srgbClr val="000000"/>
                </a:solidFill>
                <a:effectLst/>
                <a:latin typeface="Nunito" pitchFamily="2" charset="0"/>
              </a:rPr>
              <a:t> = Decimal Number : 21</a:t>
            </a:r>
            <a:r>
              <a:rPr lang="en-US" sz="1600" b="0" i="0" baseline="-25000" dirty="0">
                <a:solidFill>
                  <a:srgbClr val="000000"/>
                </a:solidFill>
                <a:effectLst/>
                <a:latin typeface="Nunito" pitchFamily="2" charset="0"/>
              </a:rPr>
              <a:t>10</a:t>
            </a: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1" name="Table 10">
            <a:extLst>
              <a:ext uri="{FF2B5EF4-FFF2-40B4-BE49-F238E27FC236}">
                <a16:creationId xmlns:a16="http://schemas.microsoft.com/office/drawing/2014/main" id="{A9FA7F2E-C94E-0C93-AD31-2AF295724AED}"/>
              </a:ext>
            </a:extLst>
          </p:cNvPr>
          <p:cNvGraphicFramePr>
            <a:graphicFrameLocks noGrp="1"/>
          </p:cNvGraphicFramePr>
          <p:nvPr>
            <p:extLst>
              <p:ext uri="{D42A27DB-BD31-4B8C-83A1-F6EECF244321}">
                <p14:modId xmlns:p14="http://schemas.microsoft.com/office/powerpoint/2010/main" val="2926042681"/>
              </p:ext>
            </p:extLst>
          </p:nvPr>
        </p:nvGraphicFramePr>
        <p:xfrm>
          <a:off x="1428508" y="3642449"/>
          <a:ext cx="9104295" cy="2225848"/>
        </p:xfrm>
        <a:graphic>
          <a:graphicData uri="http://schemas.openxmlformats.org/drawingml/2006/table">
            <a:tbl>
              <a:tblPr/>
              <a:tblGrid>
                <a:gridCol w="3034765">
                  <a:extLst>
                    <a:ext uri="{9D8B030D-6E8A-4147-A177-3AD203B41FA5}">
                      <a16:colId xmlns:a16="http://schemas.microsoft.com/office/drawing/2014/main" val="55513005"/>
                    </a:ext>
                  </a:extLst>
                </a:gridCol>
                <a:gridCol w="3034765">
                  <a:extLst>
                    <a:ext uri="{9D8B030D-6E8A-4147-A177-3AD203B41FA5}">
                      <a16:colId xmlns:a16="http://schemas.microsoft.com/office/drawing/2014/main" val="4291313342"/>
                    </a:ext>
                  </a:extLst>
                </a:gridCol>
                <a:gridCol w="3034765">
                  <a:extLst>
                    <a:ext uri="{9D8B030D-6E8A-4147-A177-3AD203B41FA5}">
                      <a16:colId xmlns:a16="http://schemas.microsoft.com/office/drawing/2014/main" val="1893334134"/>
                    </a:ext>
                  </a:extLst>
                </a:gridCol>
              </a:tblGrid>
              <a:tr h="556462">
                <a:tc>
                  <a:txBody>
                    <a:bodyPr/>
                    <a:lstStyle/>
                    <a:p>
                      <a:pPr algn="ctr" fontAlgn="t"/>
                      <a:r>
                        <a:rPr lang="en-US">
                          <a:effectLst/>
                        </a:rPr>
                        <a:t>Step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Octal Number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Decimal Number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758860250"/>
                  </a:ext>
                </a:extLst>
              </a:tr>
              <a:tr h="556462">
                <a:tc>
                  <a:txBody>
                    <a:bodyPr/>
                    <a:lstStyle/>
                    <a:p>
                      <a:pPr algn="ctr" fontAlgn="t"/>
                      <a:r>
                        <a:rPr lang="en-US">
                          <a:effectLst/>
                        </a:rPr>
                        <a:t>Step 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25</a:t>
                      </a:r>
                      <a:r>
                        <a:rPr lang="en-US" baseline="-46000" dirty="0">
                          <a:effectLst/>
                        </a:rPr>
                        <a:t>8</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((2 x 8</a:t>
                      </a:r>
                      <a:r>
                        <a:rPr lang="en-US" baseline="30000" dirty="0">
                          <a:effectLst/>
                        </a:rPr>
                        <a:t>1</a:t>
                      </a:r>
                      <a:r>
                        <a:rPr lang="en-US" dirty="0">
                          <a:effectLst/>
                        </a:rPr>
                        <a:t>) + (5 x 8</a:t>
                      </a:r>
                      <a:r>
                        <a:rPr lang="en-US" baseline="30000" dirty="0">
                          <a:effectLst/>
                        </a:rPr>
                        <a:t>0</a:t>
                      </a:r>
                      <a:r>
                        <a:rPr lang="en-US" dirty="0">
                          <a:effectLst/>
                        </a:rPr>
                        <a:t>))</a:t>
                      </a:r>
                      <a:r>
                        <a:rPr lang="en-US" baseline="-46000" dirty="0">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89659149"/>
                  </a:ext>
                </a:extLst>
              </a:tr>
              <a:tr h="556462">
                <a:tc>
                  <a:txBody>
                    <a:bodyPr/>
                    <a:lstStyle/>
                    <a:p>
                      <a:pPr algn="ctr" fontAlgn="t"/>
                      <a:r>
                        <a:rPr lang="en-US">
                          <a:effectLst/>
                        </a:rPr>
                        <a:t>Step 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25</a:t>
                      </a:r>
                      <a:r>
                        <a:rPr lang="en-US" baseline="-46000" dirty="0">
                          <a:effectLst/>
                        </a:rPr>
                        <a:t>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(16 + 5)</a:t>
                      </a:r>
                      <a:r>
                        <a:rPr lang="en-US" baseline="-46000" dirty="0">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03069860"/>
                  </a:ext>
                </a:extLst>
              </a:tr>
              <a:tr h="556462">
                <a:tc>
                  <a:txBody>
                    <a:bodyPr/>
                    <a:lstStyle/>
                    <a:p>
                      <a:pPr algn="ctr" fontAlgn="t"/>
                      <a:r>
                        <a:rPr lang="en-US">
                          <a:effectLst/>
                        </a:rPr>
                        <a:t>Step 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25</a:t>
                      </a:r>
                      <a:r>
                        <a:rPr lang="en-US" baseline="-46000" dirty="0">
                          <a:effectLst/>
                        </a:rPr>
                        <a:t>8</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21</a:t>
                      </a:r>
                      <a:r>
                        <a:rPr lang="en-US" baseline="-46000" dirty="0">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63245836"/>
                  </a:ext>
                </a:extLst>
              </a:tr>
            </a:tbl>
          </a:graphicData>
        </a:graphic>
      </p:graphicFrame>
    </p:spTree>
    <p:extLst>
      <p:ext uri="{BB962C8B-B14F-4D97-AF65-F5344CB8AC3E}">
        <p14:creationId xmlns:p14="http://schemas.microsoft.com/office/powerpoint/2010/main" val="1019233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SYSTEM</a:t>
            </a:r>
          </a:p>
        </p:txBody>
      </p:sp>
      <p:sp>
        <p:nvSpPr>
          <p:cNvPr id="4" name="Slide Number Placeholder 3"/>
          <p:cNvSpPr>
            <a:spLocks noGrp="1"/>
          </p:cNvSpPr>
          <p:nvPr>
            <p:ph type="sldNum" sz="quarter" idx="12"/>
          </p:nvPr>
        </p:nvSpPr>
        <p:spPr/>
        <p:txBody>
          <a:bodyPr/>
          <a:lstStyle/>
          <a:p>
            <a:fld id="{3EE8E011-71A9-4592-8B1D-99B2D050C0C4}" type="slidenum">
              <a:rPr lang="en-US" smtClean="0"/>
              <a:t>2</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F12B950-339C-7498-8CF6-82E7BE2EAD89}"/>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46186B96-48EC-43EB-9B61-F83BE5B24C4A}"/>
              </a:ext>
            </a:extLst>
          </p:cNvPr>
          <p:cNvSpPr txBox="1"/>
          <p:nvPr/>
        </p:nvSpPr>
        <p:spPr>
          <a:xfrm>
            <a:off x="2770134" y="91779"/>
            <a:ext cx="7288266" cy="369332"/>
          </a:xfrm>
          <a:prstGeom prst="rect">
            <a:avLst/>
          </a:prstGeom>
          <a:noFill/>
        </p:spPr>
        <p:txBody>
          <a:bodyPr wrap="square">
            <a:spAutoFit/>
          </a:bodyPr>
          <a:lstStyle/>
          <a:p>
            <a:r>
              <a:rPr lang="fr-FR" dirty="0">
                <a:solidFill>
                  <a:schemeClr val="bg1"/>
                </a:solidFill>
              </a:rPr>
              <a:t>CSC 111-  Introduction To Information &amp; Communication Technologies</a:t>
            </a:r>
          </a:p>
        </p:txBody>
      </p:sp>
      <p:pic>
        <p:nvPicPr>
          <p:cNvPr id="9" name="Picture 8">
            <a:extLst>
              <a:ext uri="{FF2B5EF4-FFF2-40B4-BE49-F238E27FC236}">
                <a16:creationId xmlns:a16="http://schemas.microsoft.com/office/drawing/2014/main" id="{9B6339A9-AEEC-7401-AAFB-6573DCC8BF47}"/>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DF604A7A-E5D4-81AA-1E15-E7C41FA30980}"/>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520375"/>
            <a:ext cx="10284912" cy="5118420"/>
          </a:xfrm>
        </p:spPr>
        <p:txBody>
          <a:bodyPr>
            <a:normAutofit/>
          </a:bodyPr>
          <a:lstStyle/>
          <a:p>
            <a:pPr>
              <a:lnSpc>
                <a:spcPct val="150000"/>
              </a:lnSpc>
            </a:pPr>
            <a:r>
              <a:rPr lang="en-US" sz="2600" dirty="0">
                <a:latin typeface="Verdana" panose="020B0604030504040204" pitchFamily="34" charset="0"/>
                <a:ea typeface="Verdana" panose="020B0604030504040204" pitchFamily="34" charset="0"/>
                <a:cs typeface="Verdana" panose="020B0604030504040204" pitchFamily="34" charset="0"/>
              </a:rPr>
              <a:t>Number systems are the technique to represent numbers in the computer system architecture, every value that you are saving or getting into/from computer memory has a defined number system.</a:t>
            </a:r>
          </a:p>
        </p:txBody>
      </p:sp>
    </p:spTree>
    <p:extLst>
      <p:ext uri="{BB962C8B-B14F-4D97-AF65-F5344CB8AC3E}">
        <p14:creationId xmlns:p14="http://schemas.microsoft.com/office/powerpoint/2010/main" val="4078095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Computer - Number Conversion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E8E011-71A9-4592-8B1D-99B2D050C0C4}"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F992AF2-91F6-5128-400E-F09166A5022E}"/>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95407B16-68BA-13F2-991C-A164C9709B8A}"/>
              </a:ext>
            </a:extLst>
          </p:cNvPr>
          <p:cNvSpPr txBox="1"/>
          <p:nvPr/>
        </p:nvSpPr>
        <p:spPr>
          <a:xfrm>
            <a:off x="2770134" y="91779"/>
            <a:ext cx="728826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CSC 111-  Introduction To Information &amp; Communication Technologies</a:t>
            </a:r>
          </a:p>
        </p:txBody>
      </p:sp>
      <p:pic>
        <p:nvPicPr>
          <p:cNvPr id="9" name="Picture 8">
            <a:extLst>
              <a:ext uri="{FF2B5EF4-FFF2-40B4-BE49-F238E27FC236}">
                <a16:creationId xmlns:a16="http://schemas.microsoft.com/office/drawing/2014/main" id="{03B46CF3-03C3-4137-F3B8-4B70437E60CB}"/>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9CC433E9-A2ED-8EEA-67A4-6DB776EB1C3A}"/>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451940"/>
            <a:ext cx="10284912" cy="5118420"/>
          </a:xfrm>
        </p:spPr>
        <p:txBody>
          <a:bodyPr>
            <a:normAutofit/>
          </a:bodyPr>
          <a:lstStyle/>
          <a:p>
            <a:pPr marL="0" indent="0">
              <a:lnSpc>
                <a:spcPct val="150000"/>
              </a:lnSpc>
              <a:buNone/>
            </a:pPr>
            <a:r>
              <a:rPr lang="en-US" sz="3300" dirty="0">
                <a:solidFill>
                  <a:srgbClr val="002060"/>
                </a:solidFill>
                <a:latin typeface="Arial Rounded MT Bold" panose="020F0704030504030204" pitchFamily="34" charset="0"/>
              </a:rPr>
              <a:t>Example -</a:t>
            </a:r>
            <a:r>
              <a:rPr lang="en-US" sz="2400" dirty="0">
                <a:latin typeface="Verdana" panose="020B0604030504040204" pitchFamily="34" charset="0"/>
                <a:ea typeface="Verdana" panose="020B0604030504040204" pitchFamily="34" charset="0"/>
                <a:cs typeface="Verdana" panose="020B0604030504040204" pitchFamily="34" charset="0"/>
              </a:rPr>
              <a:t> Octal Number: 25</a:t>
            </a:r>
            <a:r>
              <a:rPr lang="en-US" sz="2400" baseline="-25000" dirty="0">
                <a:latin typeface="Verdana" panose="020B0604030504040204" pitchFamily="34" charset="0"/>
                <a:ea typeface="Verdana" panose="020B0604030504040204" pitchFamily="34" charset="0"/>
                <a:cs typeface="Verdana" panose="020B0604030504040204" pitchFamily="34" charset="0"/>
              </a:rPr>
              <a:t>8</a:t>
            </a:r>
          </a:p>
          <a:p>
            <a:pPr marL="0" indent="0">
              <a:lnSpc>
                <a:spcPct val="150000"/>
              </a:lnSpc>
              <a:buNone/>
            </a:pPr>
            <a:r>
              <a:rPr lang="en-US" sz="2400" b="1" baseline="-25000" dirty="0">
                <a:latin typeface="Verdana" panose="020B0604030504040204" pitchFamily="34" charset="0"/>
                <a:ea typeface="Verdana" panose="020B0604030504040204" pitchFamily="34" charset="0"/>
                <a:cs typeface="Verdana" panose="020B0604030504040204" pitchFamily="34" charset="0"/>
              </a:rPr>
              <a:t>Step 2 - Convert Decimal to Binary</a:t>
            </a: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1600" b="0" i="0" dirty="0">
              <a:solidFill>
                <a:srgbClr val="000000"/>
              </a:solidFill>
              <a:effectLst/>
              <a:latin typeface="Nunito" pitchFamily="2" charset="0"/>
            </a:endParaRPr>
          </a:p>
          <a:p>
            <a:pPr marL="0" indent="0">
              <a:lnSpc>
                <a:spcPct val="150000"/>
              </a:lnSpc>
              <a:buNone/>
            </a:pPr>
            <a:endParaRPr lang="en-US" sz="1600" dirty="0">
              <a:solidFill>
                <a:srgbClr val="000000"/>
              </a:solidFill>
              <a:latin typeface="Nunito" pitchFamily="2" charset="0"/>
            </a:endParaRPr>
          </a:p>
          <a:p>
            <a:pPr marL="0" indent="0" algn="just">
              <a:buNone/>
            </a:pPr>
            <a:r>
              <a:rPr lang="en-US" sz="1700" i="0" dirty="0">
                <a:solidFill>
                  <a:srgbClr val="000000"/>
                </a:solidFill>
                <a:effectLst/>
                <a:latin typeface="Times New Roman" panose="02020603050405020304" pitchFamily="18" charset="0"/>
                <a:cs typeface="Times New Roman" panose="02020603050405020304" pitchFamily="18" charset="0"/>
              </a:rPr>
              <a:t>Decimal Number : 21</a:t>
            </a:r>
            <a:r>
              <a:rPr lang="en-US" sz="1700" i="0" baseline="-25000" dirty="0">
                <a:solidFill>
                  <a:srgbClr val="000000"/>
                </a:solidFill>
                <a:effectLst/>
                <a:latin typeface="Times New Roman" panose="02020603050405020304" pitchFamily="18" charset="0"/>
                <a:cs typeface="Times New Roman" panose="02020603050405020304" pitchFamily="18" charset="0"/>
              </a:rPr>
              <a:t>10</a:t>
            </a:r>
            <a:r>
              <a:rPr lang="en-US" sz="1700" i="0" dirty="0">
                <a:solidFill>
                  <a:srgbClr val="000000"/>
                </a:solidFill>
                <a:effectLst/>
                <a:latin typeface="Times New Roman" panose="02020603050405020304" pitchFamily="18" charset="0"/>
                <a:cs typeface="Times New Roman" panose="02020603050405020304" pitchFamily="18" charset="0"/>
              </a:rPr>
              <a:t> = Binary Number : 10101</a:t>
            </a:r>
            <a:r>
              <a:rPr lang="en-US" sz="1700" i="0" baseline="-25000" dirty="0">
                <a:solidFill>
                  <a:srgbClr val="000000"/>
                </a:solidFill>
                <a:effectLst/>
                <a:latin typeface="Times New Roman" panose="02020603050405020304" pitchFamily="18" charset="0"/>
                <a:cs typeface="Times New Roman" panose="02020603050405020304" pitchFamily="18" charset="0"/>
              </a:rPr>
              <a:t>2</a:t>
            </a:r>
            <a:endParaRPr lang="en-US" sz="170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1700" i="0" dirty="0">
                <a:solidFill>
                  <a:srgbClr val="000000"/>
                </a:solidFill>
                <a:effectLst/>
                <a:latin typeface="Times New Roman" panose="02020603050405020304" pitchFamily="18" charset="0"/>
                <a:cs typeface="Times New Roman" panose="02020603050405020304" pitchFamily="18" charset="0"/>
              </a:rPr>
              <a:t>Octal Number : 25</a:t>
            </a:r>
            <a:r>
              <a:rPr lang="en-US" sz="1700" i="0" baseline="-25000" dirty="0">
                <a:solidFill>
                  <a:srgbClr val="000000"/>
                </a:solidFill>
                <a:effectLst/>
                <a:latin typeface="Times New Roman" panose="02020603050405020304" pitchFamily="18" charset="0"/>
                <a:cs typeface="Times New Roman" panose="02020603050405020304" pitchFamily="18" charset="0"/>
              </a:rPr>
              <a:t>8</a:t>
            </a:r>
            <a:r>
              <a:rPr lang="en-US" sz="1700" i="0" dirty="0">
                <a:solidFill>
                  <a:srgbClr val="000000"/>
                </a:solidFill>
                <a:effectLst/>
                <a:latin typeface="Times New Roman" panose="02020603050405020304" pitchFamily="18" charset="0"/>
                <a:cs typeface="Times New Roman" panose="02020603050405020304" pitchFamily="18" charset="0"/>
              </a:rPr>
              <a:t> = Binary Number : 10101</a:t>
            </a:r>
            <a:r>
              <a:rPr lang="en-US" sz="1700" i="0" baseline="-25000" dirty="0">
                <a:solidFill>
                  <a:srgbClr val="000000"/>
                </a:solidFill>
                <a:effectLst/>
                <a:latin typeface="Times New Roman" panose="02020603050405020304" pitchFamily="18" charset="0"/>
                <a:cs typeface="Times New Roman" panose="02020603050405020304" pitchFamily="18" charset="0"/>
              </a:rPr>
              <a:t>2</a:t>
            </a:r>
            <a:endParaRPr lang="en-US" sz="1700" i="0" dirty="0">
              <a:solidFill>
                <a:srgbClr val="000000"/>
              </a:solidFill>
              <a:effectLst/>
              <a:latin typeface="Times New Roman" panose="02020603050405020304" pitchFamily="18" charset="0"/>
              <a:cs typeface="Times New Roman" panose="02020603050405020304" pitchFamily="18"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2" name="Table 11">
            <a:extLst>
              <a:ext uri="{FF2B5EF4-FFF2-40B4-BE49-F238E27FC236}">
                <a16:creationId xmlns:a16="http://schemas.microsoft.com/office/drawing/2014/main" id="{5029882B-B9C1-2074-FB87-12EAA46DDE31}"/>
              </a:ext>
            </a:extLst>
          </p:cNvPr>
          <p:cNvGraphicFramePr>
            <a:graphicFrameLocks noGrp="1"/>
          </p:cNvGraphicFramePr>
          <p:nvPr>
            <p:extLst>
              <p:ext uri="{D42A27DB-BD31-4B8C-83A1-F6EECF244321}">
                <p14:modId xmlns:p14="http://schemas.microsoft.com/office/powerpoint/2010/main" val="1074406360"/>
              </p:ext>
            </p:extLst>
          </p:nvPr>
        </p:nvGraphicFramePr>
        <p:xfrm>
          <a:off x="1675209" y="2877269"/>
          <a:ext cx="8841580" cy="2686794"/>
        </p:xfrm>
        <a:graphic>
          <a:graphicData uri="http://schemas.openxmlformats.org/drawingml/2006/table">
            <a:tbl>
              <a:tblPr/>
              <a:tblGrid>
                <a:gridCol w="2210395">
                  <a:extLst>
                    <a:ext uri="{9D8B030D-6E8A-4147-A177-3AD203B41FA5}">
                      <a16:colId xmlns:a16="http://schemas.microsoft.com/office/drawing/2014/main" val="3914711569"/>
                    </a:ext>
                  </a:extLst>
                </a:gridCol>
                <a:gridCol w="2210395">
                  <a:extLst>
                    <a:ext uri="{9D8B030D-6E8A-4147-A177-3AD203B41FA5}">
                      <a16:colId xmlns:a16="http://schemas.microsoft.com/office/drawing/2014/main" val="98695443"/>
                    </a:ext>
                  </a:extLst>
                </a:gridCol>
                <a:gridCol w="2210395">
                  <a:extLst>
                    <a:ext uri="{9D8B030D-6E8A-4147-A177-3AD203B41FA5}">
                      <a16:colId xmlns:a16="http://schemas.microsoft.com/office/drawing/2014/main" val="2264474870"/>
                    </a:ext>
                  </a:extLst>
                </a:gridCol>
                <a:gridCol w="2210395">
                  <a:extLst>
                    <a:ext uri="{9D8B030D-6E8A-4147-A177-3AD203B41FA5}">
                      <a16:colId xmlns:a16="http://schemas.microsoft.com/office/drawing/2014/main" val="825784300"/>
                    </a:ext>
                  </a:extLst>
                </a:gridCol>
              </a:tblGrid>
              <a:tr h="447799">
                <a:tc>
                  <a:txBody>
                    <a:bodyPr/>
                    <a:lstStyle/>
                    <a:p>
                      <a:pPr algn="ctr" fontAlgn="t"/>
                      <a:r>
                        <a:rPr lang="en-US">
                          <a:effectLst/>
                        </a:rPr>
                        <a:t>Step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a:effectLst/>
                        </a:rPr>
                        <a:t>Operation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Result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Remainder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144525405"/>
                  </a:ext>
                </a:extLst>
              </a:tr>
              <a:tr h="447799">
                <a:tc>
                  <a:txBody>
                    <a:bodyPr/>
                    <a:lstStyle/>
                    <a:p>
                      <a:pPr algn="ctr" fontAlgn="t"/>
                      <a:r>
                        <a:rPr lang="en-US">
                          <a:effectLst/>
                        </a:rPr>
                        <a:t>Step 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21 / 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5473585"/>
                  </a:ext>
                </a:extLst>
              </a:tr>
              <a:tr h="447799">
                <a:tc>
                  <a:txBody>
                    <a:bodyPr/>
                    <a:lstStyle/>
                    <a:p>
                      <a:pPr algn="ctr" fontAlgn="t"/>
                      <a:r>
                        <a:rPr lang="en-US">
                          <a:effectLst/>
                        </a:rPr>
                        <a:t>Step 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10 / 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39583424"/>
                  </a:ext>
                </a:extLst>
              </a:tr>
              <a:tr h="447799">
                <a:tc>
                  <a:txBody>
                    <a:bodyPr/>
                    <a:lstStyle/>
                    <a:p>
                      <a:pPr algn="ctr" fontAlgn="t"/>
                      <a:r>
                        <a:rPr lang="en-US">
                          <a:effectLst/>
                        </a:rPr>
                        <a:t>Step 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5 / 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10416975"/>
                  </a:ext>
                </a:extLst>
              </a:tr>
              <a:tr h="447799">
                <a:tc>
                  <a:txBody>
                    <a:bodyPr/>
                    <a:lstStyle/>
                    <a:p>
                      <a:pPr algn="ctr" fontAlgn="t"/>
                      <a:r>
                        <a:rPr lang="en-US">
                          <a:effectLst/>
                        </a:rPr>
                        <a:t>Step 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2 / 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10415567"/>
                  </a:ext>
                </a:extLst>
              </a:tr>
              <a:tr h="447799">
                <a:tc>
                  <a:txBody>
                    <a:bodyPr/>
                    <a:lstStyle/>
                    <a:p>
                      <a:pPr algn="ctr" fontAlgn="t"/>
                      <a:r>
                        <a:rPr lang="en-US">
                          <a:effectLst/>
                        </a:rPr>
                        <a:t>Step 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 / 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17732231"/>
                  </a:ext>
                </a:extLst>
              </a:tr>
            </a:tbl>
          </a:graphicData>
        </a:graphic>
      </p:graphicFrame>
    </p:spTree>
    <p:extLst>
      <p:ext uri="{BB962C8B-B14F-4D97-AF65-F5344CB8AC3E}">
        <p14:creationId xmlns:p14="http://schemas.microsoft.com/office/powerpoint/2010/main" val="1863339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Computer - Number Conversion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E8E011-71A9-4592-8B1D-99B2D050C0C4}"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F992AF2-91F6-5128-400E-F09166A5022E}"/>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95407B16-68BA-13F2-991C-A164C9709B8A}"/>
              </a:ext>
            </a:extLst>
          </p:cNvPr>
          <p:cNvSpPr txBox="1"/>
          <p:nvPr/>
        </p:nvSpPr>
        <p:spPr>
          <a:xfrm>
            <a:off x="2770134" y="91779"/>
            <a:ext cx="728826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CSC 111-  Introduction To Information &amp; Communication Technologies</a:t>
            </a:r>
          </a:p>
        </p:txBody>
      </p:sp>
      <p:pic>
        <p:nvPicPr>
          <p:cNvPr id="9" name="Picture 8">
            <a:extLst>
              <a:ext uri="{FF2B5EF4-FFF2-40B4-BE49-F238E27FC236}">
                <a16:creationId xmlns:a16="http://schemas.microsoft.com/office/drawing/2014/main" id="{03B46CF3-03C3-4137-F3B8-4B70437E60CB}"/>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9CC433E9-A2ED-8EEA-67A4-6DB776EB1C3A}"/>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520375"/>
            <a:ext cx="10284912" cy="5118420"/>
          </a:xfrm>
        </p:spPr>
        <p:txBody>
          <a:bodyPr>
            <a:normAutofit/>
          </a:bodyPr>
          <a:lstStyle/>
          <a:p>
            <a:pPr marL="0" indent="0">
              <a:lnSpc>
                <a:spcPct val="150000"/>
              </a:lnSpc>
              <a:buNone/>
            </a:pPr>
            <a:r>
              <a:rPr lang="en-US" sz="3300" dirty="0">
                <a:solidFill>
                  <a:srgbClr val="002060"/>
                </a:solidFill>
                <a:latin typeface="Arial Rounded MT Bold" panose="020F0704030504030204" pitchFamily="34" charset="0"/>
              </a:rPr>
              <a:t>Shortcut Method ─ Binary to Octal</a:t>
            </a:r>
          </a:p>
          <a:p>
            <a:pPr marL="0" indent="0">
              <a:lnSpc>
                <a:spcPct val="150000"/>
              </a:lnSpc>
              <a:buNone/>
            </a:pPr>
            <a:endParaRPr lang="en-US" sz="3300" dirty="0">
              <a:solidFill>
                <a:srgbClr val="002060"/>
              </a:solidFill>
              <a:latin typeface="Arial Rounded MT Bold" panose="020F0704030504030204" pitchFamily="34" charset="0"/>
            </a:endParaRPr>
          </a:p>
          <a:p>
            <a:pPr algn="just"/>
            <a:r>
              <a:rPr lang="en-US" b="1" i="0" dirty="0">
                <a:solidFill>
                  <a:srgbClr val="000000"/>
                </a:solidFill>
                <a:effectLst/>
                <a:latin typeface="Times New Roman" panose="02020603050405020304" pitchFamily="18" charset="0"/>
                <a:cs typeface="Times New Roman" panose="02020603050405020304" pitchFamily="18" charset="0"/>
              </a:rPr>
              <a:t>Step 1</a:t>
            </a:r>
            <a:r>
              <a:rPr lang="en-US" b="0" i="0" dirty="0">
                <a:solidFill>
                  <a:srgbClr val="000000"/>
                </a:solidFill>
                <a:effectLst/>
                <a:latin typeface="Times New Roman" panose="02020603050405020304" pitchFamily="18" charset="0"/>
                <a:cs typeface="Times New Roman" panose="02020603050405020304" pitchFamily="18" charset="0"/>
              </a:rPr>
              <a:t> − Divide the binary digits into groups of three (starting from the right).</a:t>
            </a:r>
          </a:p>
          <a:p>
            <a:pPr marL="0" indent="0" algn="just">
              <a:buNone/>
            </a:pP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b="1" i="0" dirty="0">
                <a:solidFill>
                  <a:srgbClr val="000000"/>
                </a:solidFill>
                <a:effectLst/>
                <a:latin typeface="Times New Roman" panose="02020603050405020304" pitchFamily="18" charset="0"/>
                <a:cs typeface="Times New Roman" panose="02020603050405020304" pitchFamily="18" charset="0"/>
              </a:rPr>
              <a:t>Step 2</a:t>
            </a:r>
            <a:r>
              <a:rPr lang="en-US" b="0" i="0" dirty="0">
                <a:solidFill>
                  <a:srgbClr val="000000"/>
                </a:solidFill>
                <a:effectLst/>
                <a:latin typeface="Times New Roman" panose="02020603050405020304" pitchFamily="18" charset="0"/>
                <a:cs typeface="Times New Roman" panose="02020603050405020304" pitchFamily="18" charset="0"/>
              </a:rPr>
              <a:t> − Convert each group of three binary digits to one octal digit.</a:t>
            </a:r>
          </a:p>
          <a:p>
            <a:pPr marL="0" indent="0">
              <a:lnSpc>
                <a:spcPct val="150000"/>
              </a:lnSpc>
              <a:buNone/>
            </a:pPr>
            <a:endParaRPr lang="en-US" sz="2400" b="1"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04164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Computer - Number Conversion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E8E011-71A9-4592-8B1D-99B2D050C0C4}"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F992AF2-91F6-5128-400E-F09166A5022E}"/>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95407B16-68BA-13F2-991C-A164C9709B8A}"/>
              </a:ext>
            </a:extLst>
          </p:cNvPr>
          <p:cNvSpPr txBox="1"/>
          <p:nvPr/>
        </p:nvSpPr>
        <p:spPr>
          <a:xfrm>
            <a:off x="2770134" y="91779"/>
            <a:ext cx="728826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CSC 111-  Introduction To Information &amp; Communication Technologies</a:t>
            </a:r>
          </a:p>
        </p:txBody>
      </p:sp>
      <p:pic>
        <p:nvPicPr>
          <p:cNvPr id="9" name="Picture 8">
            <a:extLst>
              <a:ext uri="{FF2B5EF4-FFF2-40B4-BE49-F238E27FC236}">
                <a16:creationId xmlns:a16="http://schemas.microsoft.com/office/drawing/2014/main" id="{03B46CF3-03C3-4137-F3B8-4B70437E60CB}"/>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9CC433E9-A2ED-8EEA-67A4-6DB776EB1C3A}"/>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451940"/>
            <a:ext cx="10284912" cy="5118420"/>
          </a:xfrm>
        </p:spPr>
        <p:txBody>
          <a:bodyPr>
            <a:normAutofit/>
          </a:bodyPr>
          <a:lstStyle/>
          <a:p>
            <a:pPr marL="0" indent="0">
              <a:lnSpc>
                <a:spcPct val="150000"/>
              </a:lnSpc>
              <a:buNone/>
            </a:pPr>
            <a:r>
              <a:rPr lang="en-US" sz="3300" dirty="0">
                <a:solidFill>
                  <a:srgbClr val="002060"/>
                </a:solidFill>
                <a:latin typeface="Arial Rounded MT Bold" panose="020F0704030504030204" pitchFamily="34" charset="0"/>
              </a:rPr>
              <a:t>Example -</a:t>
            </a:r>
            <a:r>
              <a:rPr lang="en-US" sz="2400" dirty="0">
                <a:latin typeface="Verdana" panose="020B0604030504040204" pitchFamily="34" charset="0"/>
                <a:ea typeface="Verdana" panose="020B0604030504040204" pitchFamily="34" charset="0"/>
                <a:cs typeface="Verdana" panose="020B0604030504040204" pitchFamily="34" charset="0"/>
              </a:rPr>
              <a:t> Binary Number : 10101</a:t>
            </a:r>
            <a:r>
              <a:rPr lang="en-US" sz="2400" baseline="-25000" dirty="0">
                <a:latin typeface="Verdana" panose="020B0604030504040204" pitchFamily="34" charset="0"/>
                <a:ea typeface="Verdana" panose="020B0604030504040204" pitchFamily="34" charset="0"/>
                <a:cs typeface="Verdana" panose="020B0604030504040204" pitchFamily="34" charset="0"/>
              </a:rPr>
              <a:t>2</a:t>
            </a:r>
          </a:p>
          <a:p>
            <a:pPr marL="0" indent="0">
              <a:lnSpc>
                <a:spcPct val="150000"/>
              </a:lnSpc>
              <a:buNone/>
            </a:pPr>
            <a:r>
              <a:rPr lang="en-US" sz="2400" dirty="0">
                <a:latin typeface="Verdana" panose="020B0604030504040204" pitchFamily="34" charset="0"/>
                <a:ea typeface="Verdana" panose="020B0604030504040204" pitchFamily="34" charset="0"/>
                <a:cs typeface="Verdana" panose="020B0604030504040204" pitchFamily="34" charset="0"/>
              </a:rPr>
              <a:t>Calculating Octal Equivalent −</a:t>
            </a: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1600" b="0" i="0" dirty="0">
              <a:solidFill>
                <a:srgbClr val="000000"/>
              </a:solidFill>
              <a:effectLst/>
              <a:latin typeface="Nunito" pitchFamily="2" charset="0"/>
            </a:endParaRPr>
          </a:p>
          <a:p>
            <a:pPr marL="0" indent="0">
              <a:lnSpc>
                <a:spcPct val="150000"/>
              </a:lnSpc>
              <a:buNone/>
            </a:pPr>
            <a:endParaRPr lang="en-US" sz="1600" dirty="0">
              <a:solidFill>
                <a:srgbClr val="000000"/>
              </a:solidFill>
              <a:latin typeface="Nunito" pitchFamily="2" charset="0"/>
            </a:endParaRPr>
          </a:p>
          <a:p>
            <a:pPr marL="0" indent="0" algn="just">
              <a:buNone/>
            </a:pPr>
            <a:r>
              <a:rPr lang="en-US" sz="2000" b="0" i="0" dirty="0">
                <a:solidFill>
                  <a:srgbClr val="000000"/>
                </a:solidFill>
                <a:effectLst/>
                <a:latin typeface="Nunito" pitchFamily="2" charset="0"/>
              </a:rPr>
              <a:t>Binary Number : 10101</a:t>
            </a:r>
            <a:r>
              <a:rPr lang="en-US" sz="2000" b="0" i="0" baseline="-25000" dirty="0">
                <a:solidFill>
                  <a:srgbClr val="000000"/>
                </a:solidFill>
                <a:effectLst/>
                <a:latin typeface="Nunito" pitchFamily="2" charset="0"/>
              </a:rPr>
              <a:t>2</a:t>
            </a:r>
            <a:r>
              <a:rPr lang="en-US" sz="2000" b="0" i="0" dirty="0">
                <a:solidFill>
                  <a:srgbClr val="000000"/>
                </a:solidFill>
                <a:effectLst/>
                <a:latin typeface="Nunito" pitchFamily="2" charset="0"/>
              </a:rPr>
              <a:t> = Octal Number : 25</a:t>
            </a:r>
            <a:r>
              <a:rPr lang="en-US" sz="2000" b="0" i="0" baseline="-25000" dirty="0">
                <a:solidFill>
                  <a:srgbClr val="000000"/>
                </a:solidFill>
                <a:effectLst/>
                <a:latin typeface="Nunito" pitchFamily="2" charset="0"/>
              </a:rPr>
              <a:t>8</a:t>
            </a:r>
            <a:endParaRPr lang="en-US" sz="20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1" name="Table 10">
            <a:extLst>
              <a:ext uri="{FF2B5EF4-FFF2-40B4-BE49-F238E27FC236}">
                <a16:creationId xmlns:a16="http://schemas.microsoft.com/office/drawing/2014/main" id="{7A67CB5E-BFFD-F6A9-49E3-AA05F0C2F6AA}"/>
              </a:ext>
            </a:extLst>
          </p:cNvPr>
          <p:cNvGraphicFramePr>
            <a:graphicFrameLocks noGrp="1"/>
          </p:cNvGraphicFramePr>
          <p:nvPr>
            <p:extLst>
              <p:ext uri="{D42A27DB-BD31-4B8C-83A1-F6EECF244321}">
                <p14:modId xmlns:p14="http://schemas.microsoft.com/office/powerpoint/2010/main" val="3513358115"/>
              </p:ext>
            </p:extLst>
          </p:nvPr>
        </p:nvGraphicFramePr>
        <p:xfrm>
          <a:off x="1648691" y="3117273"/>
          <a:ext cx="7497690" cy="1712060"/>
        </p:xfrm>
        <a:graphic>
          <a:graphicData uri="http://schemas.openxmlformats.org/drawingml/2006/table">
            <a:tbl>
              <a:tblPr/>
              <a:tblGrid>
                <a:gridCol w="2499230">
                  <a:extLst>
                    <a:ext uri="{9D8B030D-6E8A-4147-A177-3AD203B41FA5}">
                      <a16:colId xmlns:a16="http://schemas.microsoft.com/office/drawing/2014/main" val="4019145763"/>
                    </a:ext>
                  </a:extLst>
                </a:gridCol>
                <a:gridCol w="2499230">
                  <a:extLst>
                    <a:ext uri="{9D8B030D-6E8A-4147-A177-3AD203B41FA5}">
                      <a16:colId xmlns:a16="http://schemas.microsoft.com/office/drawing/2014/main" val="1077012815"/>
                    </a:ext>
                  </a:extLst>
                </a:gridCol>
                <a:gridCol w="2499230">
                  <a:extLst>
                    <a:ext uri="{9D8B030D-6E8A-4147-A177-3AD203B41FA5}">
                      <a16:colId xmlns:a16="http://schemas.microsoft.com/office/drawing/2014/main" val="1474329658"/>
                    </a:ext>
                  </a:extLst>
                </a:gridCol>
              </a:tblGrid>
              <a:tr h="428015">
                <a:tc>
                  <a:txBody>
                    <a:bodyPr/>
                    <a:lstStyle/>
                    <a:p>
                      <a:pPr algn="ctr" fontAlgn="t"/>
                      <a:r>
                        <a:rPr lang="en-US">
                          <a:effectLst/>
                        </a:rPr>
                        <a:t>Step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Binary Number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Octal Number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271902984"/>
                  </a:ext>
                </a:extLst>
              </a:tr>
              <a:tr h="428015">
                <a:tc>
                  <a:txBody>
                    <a:bodyPr/>
                    <a:lstStyle/>
                    <a:p>
                      <a:pPr algn="ctr" fontAlgn="t"/>
                      <a:r>
                        <a:rPr lang="en-US">
                          <a:effectLst/>
                        </a:rPr>
                        <a:t>Step 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10101</a:t>
                      </a:r>
                      <a:r>
                        <a:rPr lang="en-US" baseline="-25000">
                          <a:effectLst/>
                        </a:rPr>
                        <a:t>2</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010 101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05413357"/>
                  </a:ext>
                </a:extLst>
              </a:tr>
              <a:tr h="428015">
                <a:tc>
                  <a:txBody>
                    <a:bodyPr/>
                    <a:lstStyle/>
                    <a:p>
                      <a:pPr algn="ctr" fontAlgn="t"/>
                      <a:r>
                        <a:rPr lang="en-US">
                          <a:effectLst/>
                        </a:rPr>
                        <a:t>Step 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10101</a:t>
                      </a:r>
                      <a:r>
                        <a:rPr lang="en-US" baseline="-25000">
                          <a:effectLst/>
                        </a:rPr>
                        <a:t>2</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2</a:t>
                      </a:r>
                      <a:r>
                        <a:rPr lang="en-US" baseline="-44000" dirty="0">
                          <a:effectLst/>
                        </a:rPr>
                        <a:t>8</a:t>
                      </a:r>
                      <a:r>
                        <a:rPr lang="en-US" dirty="0">
                          <a:effectLst/>
                        </a:rPr>
                        <a:t> 5</a:t>
                      </a:r>
                      <a:r>
                        <a:rPr lang="en-US" baseline="-46000" dirty="0">
                          <a:effectLst/>
                        </a:rPr>
                        <a:t>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07900068"/>
                  </a:ext>
                </a:extLst>
              </a:tr>
              <a:tr h="428015">
                <a:tc>
                  <a:txBody>
                    <a:bodyPr/>
                    <a:lstStyle/>
                    <a:p>
                      <a:pPr algn="ctr" fontAlgn="t"/>
                      <a:r>
                        <a:rPr lang="en-US">
                          <a:effectLst/>
                        </a:rPr>
                        <a:t>Step 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10101</a:t>
                      </a:r>
                      <a:r>
                        <a:rPr lang="en-US" baseline="-25000">
                          <a:effectLst/>
                        </a:rPr>
                        <a:t>2</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25</a:t>
                      </a:r>
                      <a:r>
                        <a:rPr lang="en-US" baseline="-46000" dirty="0">
                          <a:effectLst/>
                        </a:rPr>
                        <a:t>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5524578"/>
                  </a:ext>
                </a:extLst>
              </a:tr>
            </a:tbl>
          </a:graphicData>
        </a:graphic>
      </p:graphicFrame>
    </p:spTree>
    <p:extLst>
      <p:ext uri="{BB962C8B-B14F-4D97-AF65-F5344CB8AC3E}">
        <p14:creationId xmlns:p14="http://schemas.microsoft.com/office/powerpoint/2010/main" val="1507915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Computer - Number Conversion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E8E011-71A9-4592-8B1D-99B2D050C0C4}"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F992AF2-91F6-5128-400E-F09166A5022E}"/>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95407B16-68BA-13F2-991C-A164C9709B8A}"/>
              </a:ext>
            </a:extLst>
          </p:cNvPr>
          <p:cNvSpPr txBox="1"/>
          <p:nvPr/>
        </p:nvSpPr>
        <p:spPr>
          <a:xfrm>
            <a:off x="2770134" y="91779"/>
            <a:ext cx="728826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CSC 111-  Introduction To Information &amp; Communication Technologies</a:t>
            </a:r>
          </a:p>
        </p:txBody>
      </p:sp>
      <p:pic>
        <p:nvPicPr>
          <p:cNvPr id="9" name="Picture 8">
            <a:extLst>
              <a:ext uri="{FF2B5EF4-FFF2-40B4-BE49-F238E27FC236}">
                <a16:creationId xmlns:a16="http://schemas.microsoft.com/office/drawing/2014/main" id="{03B46CF3-03C3-4137-F3B8-4B70437E60CB}"/>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9CC433E9-A2ED-8EEA-67A4-6DB776EB1C3A}"/>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520375"/>
            <a:ext cx="10284912" cy="5118420"/>
          </a:xfrm>
        </p:spPr>
        <p:txBody>
          <a:bodyPr>
            <a:normAutofit/>
          </a:bodyPr>
          <a:lstStyle/>
          <a:p>
            <a:pPr marL="0" indent="0">
              <a:lnSpc>
                <a:spcPct val="150000"/>
              </a:lnSpc>
              <a:buNone/>
            </a:pPr>
            <a:r>
              <a:rPr lang="en-US" sz="3300" dirty="0">
                <a:solidFill>
                  <a:srgbClr val="002060"/>
                </a:solidFill>
                <a:latin typeface="Arial Rounded MT Bold" panose="020F0704030504030204" pitchFamily="34" charset="0"/>
              </a:rPr>
              <a:t>Shortcut Method ─ Octal to Binary</a:t>
            </a:r>
          </a:p>
          <a:p>
            <a:pPr algn="just"/>
            <a:r>
              <a:rPr lang="en-US" b="1" i="0" dirty="0">
                <a:solidFill>
                  <a:srgbClr val="000000"/>
                </a:solidFill>
                <a:effectLst/>
                <a:latin typeface="Times New Roman" panose="02020603050405020304" pitchFamily="18" charset="0"/>
                <a:cs typeface="Times New Roman" panose="02020603050405020304" pitchFamily="18" charset="0"/>
              </a:rPr>
              <a:t>Step 1 − </a:t>
            </a:r>
            <a:r>
              <a:rPr lang="en-US" i="0" dirty="0">
                <a:solidFill>
                  <a:srgbClr val="000000"/>
                </a:solidFill>
                <a:effectLst/>
                <a:latin typeface="Times New Roman" panose="02020603050405020304" pitchFamily="18" charset="0"/>
                <a:cs typeface="Times New Roman" panose="02020603050405020304" pitchFamily="18" charset="0"/>
              </a:rPr>
              <a:t>Convert each octal digit to a 3-digit binary number (the octal digits may be treated as decimal for this conversion).</a:t>
            </a:r>
          </a:p>
          <a:p>
            <a:pPr algn="just"/>
            <a:endParaRPr lang="en-US" i="0" dirty="0">
              <a:solidFill>
                <a:srgbClr val="000000"/>
              </a:solidFill>
              <a:effectLst/>
              <a:latin typeface="Times New Roman" panose="02020603050405020304" pitchFamily="18" charset="0"/>
              <a:cs typeface="Times New Roman" panose="02020603050405020304" pitchFamily="18" charset="0"/>
            </a:endParaRPr>
          </a:p>
          <a:p>
            <a:pPr algn="just"/>
            <a:r>
              <a:rPr lang="en-US" b="1" i="0" dirty="0">
                <a:solidFill>
                  <a:srgbClr val="000000"/>
                </a:solidFill>
                <a:effectLst/>
                <a:latin typeface="Times New Roman" panose="02020603050405020304" pitchFamily="18" charset="0"/>
                <a:cs typeface="Times New Roman" panose="02020603050405020304" pitchFamily="18" charset="0"/>
              </a:rPr>
              <a:t>Step 2 − </a:t>
            </a:r>
            <a:r>
              <a:rPr lang="en-US" i="0" dirty="0">
                <a:solidFill>
                  <a:srgbClr val="000000"/>
                </a:solidFill>
                <a:effectLst/>
                <a:latin typeface="Times New Roman" panose="02020603050405020304" pitchFamily="18" charset="0"/>
                <a:cs typeface="Times New Roman" panose="02020603050405020304" pitchFamily="18" charset="0"/>
              </a:rPr>
              <a:t>Combine all the resulting binary groups (of 3 digits each) into a single binary number.</a:t>
            </a: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11063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Computer - Number Conversion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E8E011-71A9-4592-8B1D-99B2D050C0C4}"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F992AF2-91F6-5128-400E-F09166A5022E}"/>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95407B16-68BA-13F2-991C-A164C9709B8A}"/>
              </a:ext>
            </a:extLst>
          </p:cNvPr>
          <p:cNvSpPr txBox="1"/>
          <p:nvPr/>
        </p:nvSpPr>
        <p:spPr>
          <a:xfrm>
            <a:off x="2770134" y="91779"/>
            <a:ext cx="728826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CSC 111-  Introduction To Information &amp; Communication Technologies</a:t>
            </a:r>
          </a:p>
        </p:txBody>
      </p:sp>
      <p:pic>
        <p:nvPicPr>
          <p:cNvPr id="9" name="Picture 8">
            <a:extLst>
              <a:ext uri="{FF2B5EF4-FFF2-40B4-BE49-F238E27FC236}">
                <a16:creationId xmlns:a16="http://schemas.microsoft.com/office/drawing/2014/main" id="{03B46CF3-03C3-4137-F3B8-4B70437E60CB}"/>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9CC433E9-A2ED-8EEA-67A4-6DB776EB1C3A}"/>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451940"/>
            <a:ext cx="10284912" cy="5118420"/>
          </a:xfrm>
        </p:spPr>
        <p:txBody>
          <a:bodyPr>
            <a:normAutofit/>
          </a:bodyPr>
          <a:lstStyle/>
          <a:p>
            <a:pPr marL="0" indent="0">
              <a:lnSpc>
                <a:spcPct val="150000"/>
              </a:lnSpc>
              <a:buNone/>
            </a:pPr>
            <a:r>
              <a:rPr lang="en-US" sz="3300" dirty="0">
                <a:solidFill>
                  <a:srgbClr val="002060"/>
                </a:solidFill>
                <a:latin typeface="Arial Rounded MT Bold" panose="020F0704030504030204" pitchFamily="34" charset="0"/>
              </a:rPr>
              <a:t>Example -</a:t>
            </a:r>
            <a:r>
              <a:rPr lang="en-US" sz="2400" dirty="0">
                <a:latin typeface="Verdana" panose="020B0604030504040204" pitchFamily="34" charset="0"/>
                <a:ea typeface="Verdana" panose="020B0604030504040204" pitchFamily="34" charset="0"/>
                <a:cs typeface="Verdana" panose="020B0604030504040204" pitchFamily="34" charset="0"/>
              </a:rPr>
              <a:t> Octal Number : </a:t>
            </a:r>
            <a:r>
              <a:rPr lang="en-US" sz="2000" b="0" i="0" dirty="0">
                <a:solidFill>
                  <a:srgbClr val="000000"/>
                </a:solidFill>
                <a:effectLst/>
                <a:latin typeface="Nunito" pitchFamily="2" charset="0"/>
              </a:rPr>
              <a:t>25</a:t>
            </a:r>
            <a:r>
              <a:rPr lang="en-US" sz="2000" b="0" i="0" baseline="-25000" dirty="0">
                <a:solidFill>
                  <a:srgbClr val="000000"/>
                </a:solidFill>
                <a:effectLst/>
                <a:latin typeface="Nunito" pitchFamily="2" charset="0"/>
              </a:rPr>
              <a:t>8</a:t>
            </a:r>
            <a:endParaRPr lang="en-US" sz="32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r>
              <a:rPr lang="en-US" sz="2400" dirty="0">
                <a:latin typeface="Verdana" panose="020B0604030504040204" pitchFamily="34" charset="0"/>
                <a:ea typeface="Verdana" panose="020B0604030504040204" pitchFamily="34" charset="0"/>
                <a:cs typeface="Verdana" panose="020B0604030504040204" pitchFamily="34" charset="0"/>
              </a:rPr>
              <a:t>Calculating Binary Equivalent −</a:t>
            </a: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1600" b="0" i="0" dirty="0">
              <a:solidFill>
                <a:srgbClr val="000000"/>
              </a:solidFill>
              <a:effectLst/>
              <a:latin typeface="Nunito" pitchFamily="2" charset="0"/>
            </a:endParaRPr>
          </a:p>
          <a:p>
            <a:pPr marL="0" indent="0">
              <a:lnSpc>
                <a:spcPct val="150000"/>
              </a:lnSpc>
              <a:buNone/>
            </a:pPr>
            <a:endParaRPr lang="en-US" sz="1600" dirty="0">
              <a:solidFill>
                <a:srgbClr val="000000"/>
              </a:solidFill>
              <a:latin typeface="Nunito" pitchFamily="2" charset="0"/>
            </a:endParaRPr>
          </a:p>
          <a:p>
            <a:pPr marL="0" indent="0" algn="just">
              <a:buNone/>
            </a:pPr>
            <a:r>
              <a:rPr lang="en-US" sz="2000" b="0" i="0" dirty="0">
                <a:solidFill>
                  <a:srgbClr val="000000"/>
                </a:solidFill>
                <a:effectLst/>
                <a:latin typeface="Nunito" pitchFamily="2" charset="0"/>
              </a:rPr>
              <a:t>Octal Number : 25</a:t>
            </a:r>
            <a:r>
              <a:rPr lang="en-US" sz="2000" b="0" i="0" baseline="-25000" dirty="0">
                <a:solidFill>
                  <a:srgbClr val="000000"/>
                </a:solidFill>
                <a:effectLst/>
                <a:latin typeface="Nunito" pitchFamily="2" charset="0"/>
              </a:rPr>
              <a:t>8 </a:t>
            </a:r>
            <a:r>
              <a:rPr lang="en-US" sz="2000" b="0" i="0" dirty="0">
                <a:solidFill>
                  <a:srgbClr val="000000"/>
                </a:solidFill>
                <a:effectLst/>
                <a:latin typeface="Nunito" pitchFamily="2" charset="0"/>
              </a:rPr>
              <a:t>= </a:t>
            </a:r>
            <a:r>
              <a:rPr kumimoji="0" lang="en-US" sz="2000" b="0" i="0" u="none" strike="noStrike" kern="1200" cap="none" spc="0" normalizeH="0" baseline="0" noProof="0" dirty="0">
                <a:ln>
                  <a:noFill/>
                </a:ln>
                <a:solidFill>
                  <a:srgbClr val="000000"/>
                </a:solidFill>
                <a:effectLst/>
                <a:uLnTx/>
                <a:uFillTx/>
                <a:latin typeface="Nunito" pitchFamily="2" charset="0"/>
                <a:ea typeface="Arial Unicode MS" panose="020B0604020202020204" pitchFamily="34" charset="-128"/>
              </a:rPr>
              <a:t>Binary Number : 10101</a:t>
            </a:r>
            <a:r>
              <a:rPr kumimoji="0" lang="en-US" sz="2000" b="0" i="0" u="none" strike="noStrike" kern="1200" cap="none" spc="0" normalizeH="0" baseline="-25000" noProof="0" dirty="0">
                <a:ln>
                  <a:noFill/>
                </a:ln>
                <a:solidFill>
                  <a:srgbClr val="000000"/>
                </a:solidFill>
                <a:effectLst/>
                <a:uLnTx/>
                <a:uFillTx/>
                <a:latin typeface="Nunito" pitchFamily="2" charset="0"/>
                <a:ea typeface="Arial Unicode MS" panose="020B0604020202020204" pitchFamily="34" charset="-128"/>
              </a:rPr>
              <a:t>2</a:t>
            </a:r>
            <a:r>
              <a:rPr kumimoji="0" lang="en-US" sz="2000" b="0" i="0" u="none" strike="noStrike" kern="1200" cap="none" spc="0" normalizeH="0" baseline="0" noProof="0" dirty="0">
                <a:ln>
                  <a:noFill/>
                </a:ln>
                <a:solidFill>
                  <a:srgbClr val="000000"/>
                </a:solidFill>
                <a:effectLst/>
                <a:uLnTx/>
                <a:uFillTx/>
                <a:latin typeface="Nunito" pitchFamily="2" charset="0"/>
                <a:ea typeface="Arial Unicode MS" panose="020B0604020202020204" pitchFamily="34" charset="-128"/>
              </a:rPr>
              <a:t> </a:t>
            </a:r>
            <a:endParaRPr lang="en-US" sz="20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1" name="Table 10">
            <a:extLst>
              <a:ext uri="{FF2B5EF4-FFF2-40B4-BE49-F238E27FC236}">
                <a16:creationId xmlns:a16="http://schemas.microsoft.com/office/drawing/2014/main" id="{7A67CB5E-BFFD-F6A9-49E3-AA05F0C2F6AA}"/>
              </a:ext>
            </a:extLst>
          </p:cNvPr>
          <p:cNvGraphicFramePr>
            <a:graphicFrameLocks noGrp="1"/>
          </p:cNvGraphicFramePr>
          <p:nvPr>
            <p:extLst>
              <p:ext uri="{D42A27DB-BD31-4B8C-83A1-F6EECF244321}">
                <p14:modId xmlns:p14="http://schemas.microsoft.com/office/powerpoint/2010/main" val="1881822165"/>
              </p:ext>
            </p:extLst>
          </p:nvPr>
        </p:nvGraphicFramePr>
        <p:xfrm>
          <a:off x="1648690" y="3117273"/>
          <a:ext cx="8409708" cy="2036616"/>
        </p:xfrm>
        <a:graphic>
          <a:graphicData uri="http://schemas.openxmlformats.org/drawingml/2006/table">
            <a:tbl>
              <a:tblPr/>
              <a:tblGrid>
                <a:gridCol w="2803236">
                  <a:extLst>
                    <a:ext uri="{9D8B030D-6E8A-4147-A177-3AD203B41FA5}">
                      <a16:colId xmlns:a16="http://schemas.microsoft.com/office/drawing/2014/main" val="4019145763"/>
                    </a:ext>
                  </a:extLst>
                </a:gridCol>
                <a:gridCol w="2803236">
                  <a:extLst>
                    <a:ext uri="{9D8B030D-6E8A-4147-A177-3AD203B41FA5}">
                      <a16:colId xmlns:a16="http://schemas.microsoft.com/office/drawing/2014/main" val="1077012815"/>
                    </a:ext>
                  </a:extLst>
                </a:gridCol>
                <a:gridCol w="2803236">
                  <a:extLst>
                    <a:ext uri="{9D8B030D-6E8A-4147-A177-3AD203B41FA5}">
                      <a16:colId xmlns:a16="http://schemas.microsoft.com/office/drawing/2014/main" val="1474329658"/>
                    </a:ext>
                  </a:extLst>
                </a:gridCol>
              </a:tblGrid>
              <a:tr h="509154">
                <a:tc>
                  <a:txBody>
                    <a:bodyPr/>
                    <a:lstStyle/>
                    <a:p>
                      <a:pPr algn="ctr" fontAlgn="t"/>
                      <a:r>
                        <a:rPr lang="en-US" dirty="0">
                          <a:effectLst/>
                        </a:rPr>
                        <a:t>Step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Octal Number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Binary Number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271902984"/>
                  </a:ext>
                </a:extLst>
              </a:tr>
              <a:tr h="509154">
                <a:tc>
                  <a:txBody>
                    <a:bodyPr/>
                    <a:lstStyle/>
                    <a:p>
                      <a:pPr algn="ctr" fontAlgn="t"/>
                      <a:r>
                        <a:rPr lang="en-US">
                          <a:effectLst/>
                        </a:rPr>
                        <a:t>Step 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25</a:t>
                      </a:r>
                      <a:r>
                        <a:rPr lang="en-US" baseline="-46000" dirty="0">
                          <a:effectLst/>
                        </a:rPr>
                        <a:t>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2</a:t>
                      </a:r>
                      <a:r>
                        <a:rPr lang="en-US" baseline="-46000" dirty="0">
                          <a:effectLst/>
                        </a:rPr>
                        <a:t>10</a:t>
                      </a:r>
                      <a:r>
                        <a:rPr lang="en-US" dirty="0">
                          <a:effectLst/>
                        </a:rPr>
                        <a:t> 5</a:t>
                      </a:r>
                      <a:r>
                        <a:rPr lang="en-US" baseline="-46000" dirty="0">
                          <a:effectLst/>
                        </a:rPr>
                        <a:t>10</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05413357"/>
                  </a:ext>
                </a:extLst>
              </a:tr>
              <a:tr h="509154">
                <a:tc>
                  <a:txBody>
                    <a:bodyPr/>
                    <a:lstStyle/>
                    <a:p>
                      <a:pPr algn="ctr" fontAlgn="t"/>
                      <a:r>
                        <a:rPr lang="en-US">
                          <a:effectLst/>
                        </a:rPr>
                        <a:t>Step 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25</a:t>
                      </a:r>
                      <a:r>
                        <a:rPr lang="en-US" baseline="-46000" dirty="0">
                          <a:effectLst/>
                        </a:rPr>
                        <a:t>8</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010</a:t>
                      </a:r>
                      <a:r>
                        <a:rPr lang="en-US" baseline="-46000" dirty="0">
                          <a:effectLst/>
                        </a:rPr>
                        <a:t>2</a:t>
                      </a:r>
                      <a:r>
                        <a:rPr lang="en-US" dirty="0">
                          <a:effectLst/>
                        </a:rPr>
                        <a:t> 101</a:t>
                      </a:r>
                      <a:r>
                        <a:rPr lang="en-US" baseline="-46000" dirty="0">
                          <a:effectLst/>
                        </a:rPr>
                        <a:t>2</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07900068"/>
                  </a:ext>
                </a:extLst>
              </a:tr>
              <a:tr h="509154">
                <a:tc>
                  <a:txBody>
                    <a:bodyPr/>
                    <a:lstStyle/>
                    <a:p>
                      <a:pPr algn="ctr" fontAlgn="t"/>
                      <a:r>
                        <a:rPr lang="en-US">
                          <a:effectLst/>
                        </a:rPr>
                        <a:t>Step 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25</a:t>
                      </a:r>
                      <a:r>
                        <a:rPr lang="en-US" baseline="-46000" dirty="0">
                          <a:effectLst/>
                        </a:rPr>
                        <a:t>8</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010101</a:t>
                      </a:r>
                      <a:r>
                        <a:rPr lang="en-US" baseline="-46000" dirty="0">
                          <a:effectLst/>
                        </a:rPr>
                        <a:t>2</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5524578"/>
                  </a:ext>
                </a:extLst>
              </a:tr>
            </a:tbl>
          </a:graphicData>
        </a:graphic>
      </p:graphicFrame>
    </p:spTree>
    <p:extLst>
      <p:ext uri="{BB962C8B-B14F-4D97-AF65-F5344CB8AC3E}">
        <p14:creationId xmlns:p14="http://schemas.microsoft.com/office/powerpoint/2010/main" val="3884886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Computer - Number Conversion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E8E011-71A9-4592-8B1D-99B2D050C0C4}"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F992AF2-91F6-5128-400E-F09166A5022E}"/>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95407B16-68BA-13F2-991C-A164C9709B8A}"/>
              </a:ext>
            </a:extLst>
          </p:cNvPr>
          <p:cNvSpPr txBox="1"/>
          <p:nvPr/>
        </p:nvSpPr>
        <p:spPr>
          <a:xfrm>
            <a:off x="2770134" y="91779"/>
            <a:ext cx="728826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CSC 111-  Introduction To Information &amp; Communication Technologies</a:t>
            </a:r>
          </a:p>
        </p:txBody>
      </p:sp>
      <p:pic>
        <p:nvPicPr>
          <p:cNvPr id="9" name="Picture 8">
            <a:extLst>
              <a:ext uri="{FF2B5EF4-FFF2-40B4-BE49-F238E27FC236}">
                <a16:creationId xmlns:a16="http://schemas.microsoft.com/office/drawing/2014/main" id="{03B46CF3-03C3-4137-F3B8-4B70437E60CB}"/>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9CC433E9-A2ED-8EEA-67A4-6DB776EB1C3A}"/>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520375"/>
            <a:ext cx="10284912" cy="5118420"/>
          </a:xfrm>
        </p:spPr>
        <p:txBody>
          <a:bodyPr>
            <a:normAutofit/>
          </a:bodyPr>
          <a:lstStyle/>
          <a:p>
            <a:pPr marL="0" indent="0">
              <a:lnSpc>
                <a:spcPct val="150000"/>
              </a:lnSpc>
              <a:buNone/>
            </a:pPr>
            <a:r>
              <a:rPr lang="en-US" sz="3300" dirty="0">
                <a:solidFill>
                  <a:srgbClr val="002060"/>
                </a:solidFill>
                <a:latin typeface="Arial Rounded MT Bold" panose="020F0704030504030204" pitchFamily="34" charset="0"/>
              </a:rPr>
              <a:t>Shortcut Method- Binary to Hexadecimal</a:t>
            </a:r>
          </a:p>
          <a:p>
            <a:pPr marL="0" indent="0">
              <a:lnSpc>
                <a:spcPct val="150000"/>
              </a:lnSpc>
              <a:buNone/>
            </a:pPr>
            <a:r>
              <a:rPr lang="en-US" b="1" i="0" dirty="0">
                <a:solidFill>
                  <a:srgbClr val="000000"/>
                </a:solidFill>
                <a:effectLst/>
                <a:latin typeface="Times New Roman" panose="02020603050405020304" pitchFamily="18" charset="0"/>
                <a:cs typeface="Times New Roman" panose="02020603050405020304" pitchFamily="18" charset="0"/>
              </a:rPr>
              <a:t>Step 1 − </a:t>
            </a:r>
            <a:r>
              <a:rPr lang="en-US" i="0" dirty="0">
                <a:solidFill>
                  <a:srgbClr val="000000"/>
                </a:solidFill>
                <a:effectLst/>
                <a:latin typeface="Times New Roman" panose="02020603050405020304" pitchFamily="18" charset="0"/>
                <a:cs typeface="Times New Roman" panose="02020603050405020304" pitchFamily="18" charset="0"/>
              </a:rPr>
              <a:t>Divide the binary digits into groups of four (starting from the right).</a:t>
            </a:r>
            <a:endParaRPr lang="en-US" b="1" i="0" dirty="0">
              <a:solidFill>
                <a:srgbClr val="000000"/>
              </a:solidFill>
              <a:effectLst/>
              <a:latin typeface="Times New Roman" panose="02020603050405020304" pitchFamily="18" charset="0"/>
              <a:cs typeface="Times New Roman" panose="02020603050405020304" pitchFamily="18" charset="0"/>
            </a:endParaRPr>
          </a:p>
          <a:p>
            <a:pPr marL="0" indent="0">
              <a:lnSpc>
                <a:spcPct val="150000"/>
              </a:lnSpc>
              <a:buNone/>
            </a:pPr>
            <a:r>
              <a:rPr lang="en-US" b="1" i="0" dirty="0">
                <a:solidFill>
                  <a:srgbClr val="000000"/>
                </a:solidFill>
                <a:effectLst/>
                <a:latin typeface="Times New Roman" panose="02020603050405020304" pitchFamily="18" charset="0"/>
                <a:cs typeface="Times New Roman" panose="02020603050405020304" pitchFamily="18" charset="0"/>
              </a:rPr>
              <a:t>Step 2 − </a:t>
            </a:r>
            <a:r>
              <a:rPr lang="en-US" i="0" dirty="0">
                <a:solidFill>
                  <a:srgbClr val="000000"/>
                </a:solidFill>
                <a:effectLst/>
                <a:latin typeface="Times New Roman" panose="02020603050405020304" pitchFamily="18" charset="0"/>
                <a:cs typeface="Times New Roman" panose="02020603050405020304" pitchFamily="18" charset="0"/>
              </a:rPr>
              <a:t>Convert each group of four binary digits to one hexadecimal symbol.</a:t>
            </a: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17568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Computer - Number Conversion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E8E011-71A9-4592-8B1D-99B2D050C0C4}"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F992AF2-91F6-5128-400E-F09166A5022E}"/>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95407B16-68BA-13F2-991C-A164C9709B8A}"/>
              </a:ext>
            </a:extLst>
          </p:cNvPr>
          <p:cNvSpPr txBox="1"/>
          <p:nvPr/>
        </p:nvSpPr>
        <p:spPr>
          <a:xfrm>
            <a:off x="2770134" y="91779"/>
            <a:ext cx="728826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CSC 111-  Introduction To Information &amp; Communication Technologies</a:t>
            </a:r>
          </a:p>
        </p:txBody>
      </p:sp>
      <p:pic>
        <p:nvPicPr>
          <p:cNvPr id="9" name="Picture 8">
            <a:extLst>
              <a:ext uri="{FF2B5EF4-FFF2-40B4-BE49-F238E27FC236}">
                <a16:creationId xmlns:a16="http://schemas.microsoft.com/office/drawing/2014/main" id="{03B46CF3-03C3-4137-F3B8-4B70437E60CB}"/>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9CC433E9-A2ED-8EEA-67A4-6DB776EB1C3A}"/>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451940"/>
            <a:ext cx="10284912" cy="5118420"/>
          </a:xfrm>
        </p:spPr>
        <p:txBody>
          <a:bodyPr>
            <a:normAutofit/>
          </a:bodyPr>
          <a:lstStyle/>
          <a:p>
            <a:pPr marL="0" indent="0">
              <a:lnSpc>
                <a:spcPct val="150000"/>
              </a:lnSpc>
              <a:buNone/>
            </a:pPr>
            <a:r>
              <a:rPr lang="en-US" sz="3300" dirty="0">
                <a:solidFill>
                  <a:srgbClr val="002060"/>
                </a:solidFill>
                <a:latin typeface="Arial Rounded MT Bold" panose="020F0704030504030204" pitchFamily="34" charset="0"/>
              </a:rPr>
              <a:t>Example -</a:t>
            </a:r>
            <a:r>
              <a:rPr lang="en-US" sz="2400" dirty="0">
                <a:latin typeface="Verdana" panose="020B0604030504040204" pitchFamily="34" charset="0"/>
                <a:ea typeface="Verdana" panose="020B0604030504040204" pitchFamily="34" charset="0"/>
                <a:cs typeface="Verdana" panose="020B0604030504040204" pitchFamily="34" charset="0"/>
              </a:rPr>
              <a:t> Binary Number : 10101</a:t>
            </a:r>
            <a:r>
              <a:rPr lang="en-US" sz="2400" baseline="-25000" dirty="0">
                <a:latin typeface="Verdana" panose="020B0604030504040204" pitchFamily="34" charset="0"/>
                <a:ea typeface="Verdana" panose="020B0604030504040204" pitchFamily="34" charset="0"/>
                <a:cs typeface="Verdana" panose="020B0604030504040204" pitchFamily="34" charset="0"/>
              </a:rPr>
              <a:t>2</a:t>
            </a:r>
          </a:p>
          <a:p>
            <a:pPr marL="0" indent="0">
              <a:lnSpc>
                <a:spcPct val="150000"/>
              </a:lnSpc>
              <a:buNone/>
            </a:pPr>
            <a:r>
              <a:rPr lang="en-US" sz="2400" dirty="0">
                <a:latin typeface="Verdana" panose="020B0604030504040204" pitchFamily="34" charset="0"/>
                <a:ea typeface="Verdana" panose="020B0604030504040204" pitchFamily="34" charset="0"/>
                <a:cs typeface="Verdana" panose="020B0604030504040204" pitchFamily="34" charset="0"/>
              </a:rPr>
              <a:t>Calculating hexadecimal Equivalent−</a:t>
            </a: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1600" b="0" i="0" dirty="0">
              <a:solidFill>
                <a:srgbClr val="000000"/>
              </a:solidFill>
              <a:effectLst/>
              <a:latin typeface="Nunito" pitchFamily="2" charset="0"/>
            </a:endParaRPr>
          </a:p>
          <a:p>
            <a:pPr marL="0" indent="0">
              <a:lnSpc>
                <a:spcPct val="150000"/>
              </a:lnSpc>
              <a:buNone/>
            </a:pPr>
            <a:endParaRPr lang="en-US" sz="1600" dirty="0">
              <a:solidFill>
                <a:srgbClr val="000000"/>
              </a:solidFill>
              <a:latin typeface="Nunito" pitchFamily="2" charset="0"/>
            </a:endParaRPr>
          </a:p>
          <a:p>
            <a:pPr marL="0" indent="0" algn="just">
              <a:buNone/>
            </a:pPr>
            <a:r>
              <a:rPr lang="en-US" sz="2000" b="0" i="0" dirty="0">
                <a:solidFill>
                  <a:srgbClr val="000000"/>
                </a:solidFill>
                <a:effectLst/>
                <a:latin typeface="Nunito" pitchFamily="2" charset="0"/>
              </a:rPr>
              <a:t>Binary Number : 10101</a:t>
            </a:r>
            <a:r>
              <a:rPr lang="en-US" sz="2000" b="0" i="0" baseline="-25000" dirty="0">
                <a:solidFill>
                  <a:srgbClr val="000000"/>
                </a:solidFill>
                <a:effectLst/>
                <a:latin typeface="Nunito" pitchFamily="2" charset="0"/>
              </a:rPr>
              <a:t>2</a:t>
            </a:r>
            <a:r>
              <a:rPr lang="en-US" sz="2000" b="0" i="0" dirty="0">
                <a:solidFill>
                  <a:srgbClr val="000000"/>
                </a:solidFill>
                <a:effectLst/>
                <a:latin typeface="Nunito" pitchFamily="2" charset="0"/>
              </a:rPr>
              <a:t> = </a:t>
            </a:r>
            <a:r>
              <a:rPr lang="en-US" sz="2000" dirty="0">
                <a:solidFill>
                  <a:srgbClr val="000000"/>
                </a:solidFill>
                <a:latin typeface="Nunito" pitchFamily="2" charset="0"/>
              </a:rPr>
              <a:t>Hexadecimal</a:t>
            </a:r>
            <a:r>
              <a:rPr lang="en-US" sz="2000" b="0" i="0" dirty="0">
                <a:solidFill>
                  <a:srgbClr val="000000"/>
                </a:solidFill>
                <a:effectLst/>
                <a:latin typeface="Nunito" pitchFamily="2" charset="0"/>
              </a:rPr>
              <a:t> Number : </a:t>
            </a:r>
            <a:r>
              <a:rPr lang="en-US" sz="2000" dirty="0">
                <a:solidFill>
                  <a:srgbClr val="000000"/>
                </a:solidFill>
                <a:latin typeface="Nunito" pitchFamily="2" charset="0"/>
              </a:rPr>
              <a:t>1</a:t>
            </a:r>
            <a:r>
              <a:rPr lang="en-US" sz="2000" b="0" i="0" dirty="0">
                <a:solidFill>
                  <a:srgbClr val="000000"/>
                </a:solidFill>
                <a:effectLst/>
                <a:latin typeface="Nunito" pitchFamily="2" charset="0"/>
              </a:rPr>
              <a:t>5</a:t>
            </a:r>
            <a:r>
              <a:rPr lang="en-US" sz="2000" b="0" i="0" baseline="-25000" dirty="0">
                <a:solidFill>
                  <a:srgbClr val="000000"/>
                </a:solidFill>
                <a:effectLst/>
                <a:latin typeface="Nunito" pitchFamily="2" charset="0"/>
              </a:rPr>
              <a:t>16</a:t>
            </a:r>
            <a:endParaRPr lang="en-US" sz="20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1" name="Table 10">
            <a:extLst>
              <a:ext uri="{FF2B5EF4-FFF2-40B4-BE49-F238E27FC236}">
                <a16:creationId xmlns:a16="http://schemas.microsoft.com/office/drawing/2014/main" id="{7A67CB5E-BFFD-F6A9-49E3-AA05F0C2F6AA}"/>
              </a:ext>
            </a:extLst>
          </p:cNvPr>
          <p:cNvGraphicFramePr>
            <a:graphicFrameLocks noGrp="1"/>
          </p:cNvGraphicFramePr>
          <p:nvPr>
            <p:extLst>
              <p:ext uri="{D42A27DB-BD31-4B8C-83A1-F6EECF244321}">
                <p14:modId xmlns:p14="http://schemas.microsoft.com/office/powerpoint/2010/main" val="204334953"/>
              </p:ext>
            </p:extLst>
          </p:nvPr>
        </p:nvGraphicFramePr>
        <p:xfrm>
          <a:off x="1648691" y="3117273"/>
          <a:ext cx="7497690" cy="1712060"/>
        </p:xfrm>
        <a:graphic>
          <a:graphicData uri="http://schemas.openxmlformats.org/drawingml/2006/table">
            <a:tbl>
              <a:tblPr/>
              <a:tblGrid>
                <a:gridCol w="2499230">
                  <a:extLst>
                    <a:ext uri="{9D8B030D-6E8A-4147-A177-3AD203B41FA5}">
                      <a16:colId xmlns:a16="http://schemas.microsoft.com/office/drawing/2014/main" val="4019145763"/>
                    </a:ext>
                  </a:extLst>
                </a:gridCol>
                <a:gridCol w="2499230">
                  <a:extLst>
                    <a:ext uri="{9D8B030D-6E8A-4147-A177-3AD203B41FA5}">
                      <a16:colId xmlns:a16="http://schemas.microsoft.com/office/drawing/2014/main" val="1077012815"/>
                    </a:ext>
                  </a:extLst>
                </a:gridCol>
                <a:gridCol w="2499230">
                  <a:extLst>
                    <a:ext uri="{9D8B030D-6E8A-4147-A177-3AD203B41FA5}">
                      <a16:colId xmlns:a16="http://schemas.microsoft.com/office/drawing/2014/main" val="1474329658"/>
                    </a:ext>
                  </a:extLst>
                </a:gridCol>
              </a:tblGrid>
              <a:tr h="428015">
                <a:tc>
                  <a:txBody>
                    <a:bodyPr/>
                    <a:lstStyle/>
                    <a:p>
                      <a:pPr algn="ctr" fontAlgn="t"/>
                      <a:r>
                        <a:rPr lang="en-US" dirty="0">
                          <a:effectLst/>
                        </a:rPr>
                        <a:t>Step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Binary Number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Hexadecimal Number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271902984"/>
                  </a:ext>
                </a:extLst>
              </a:tr>
              <a:tr h="428015">
                <a:tc>
                  <a:txBody>
                    <a:bodyPr/>
                    <a:lstStyle/>
                    <a:p>
                      <a:pPr algn="ctr" fontAlgn="t"/>
                      <a:r>
                        <a:rPr lang="en-US" dirty="0">
                          <a:effectLst/>
                        </a:rPr>
                        <a:t>Step 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10101</a:t>
                      </a:r>
                      <a:r>
                        <a:rPr lang="en-US" baseline="-46000" dirty="0">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0001 0101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05413357"/>
                  </a:ext>
                </a:extLst>
              </a:tr>
              <a:tr h="428015">
                <a:tc>
                  <a:txBody>
                    <a:bodyPr/>
                    <a:lstStyle/>
                    <a:p>
                      <a:pPr algn="ctr" fontAlgn="t"/>
                      <a:r>
                        <a:rPr lang="en-US">
                          <a:effectLst/>
                        </a:rPr>
                        <a:t>Step 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10101</a:t>
                      </a:r>
                      <a:r>
                        <a:rPr lang="en-US" baseline="-46000" dirty="0">
                          <a:effectLst/>
                        </a:rPr>
                        <a:t>2</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a:t>
                      </a:r>
                      <a:r>
                        <a:rPr lang="en-US" baseline="-46000" dirty="0">
                          <a:effectLst/>
                        </a:rPr>
                        <a:t>10</a:t>
                      </a:r>
                      <a:r>
                        <a:rPr lang="en-US" dirty="0">
                          <a:effectLst/>
                        </a:rPr>
                        <a:t> 5</a:t>
                      </a:r>
                      <a:r>
                        <a:rPr lang="en-US" baseline="-46000" dirty="0">
                          <a:effectLst/>
                        </a:rPr>
                        <a:t>10</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07900068"/>
                  </a:ext>
                </a:extLst>
              </a:tr>
              <a:tr h="428015">
                <a:tc>
                  <a:txBody>
                    <a:bodyPr/>
                    <a:lstStyle/>
                    <a:p>
                      <a:pPr algn="ctr" fontAlgn="t"/>
                      <a:r>
                        <a:rPr lang="en-US">
                          <a:effectLst/>
                        </a:rPr>
                        <a:t>Step 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10101</a:t>
                      </a:r>
                      <a:r>
                        <a:rPr lang="en-US" baseline="-46000" dirty="0">
                          <a:effectLst/>
                        </a:rPr>
                        <a:t>2</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15</a:t>
                      </a:r>
                      <a:r>
                        <a:rPr lang="en-US" baseline="-46000" dirty="0">
                          <a:effectLst/>
                        </a:rPr>
                        <a:t>16</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5524578"/>
                  </a:ext>
                </a:extLst>
              </a:tr>
            </a:tbl>
          </a:graphicData>
        </a:graphic>
      </p:graphicFrame>
    </p:spTree>
    <p:extLst>
      <p:ext uri="{BB962C8B-B14F-4D97-AF65-F5344CB8AC3E}">
        <p14:creationId xmlns:p14="http://schemas.microsoft.com/office/powerpoint/2010/main" val="1213469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Computer - Number Conversion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E8E011-71A9-4592-8B1D-99B2D050C0C4}"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F992AF2-91F6-5128-400E-F09166A5022E}"/>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95407B16-68BA-13F2-991C-A164C9709B8A}"/>
              </a:ext>
            </a:extLst>
          </p:cNvPr>
          <p:cNvSpPr txBox="1"/>
          <p:nvPr/>
        </p:nvSpPr>
        <p:spPr>
          <a:xfrm>
            <a:off x="2770134" y="91779"/>
            <a:ext cx="728826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CSC 111-  Introduction To Information &amp; Communication Technologies</a:t>
            </a:r>
          </a:p>
        </p:txBody>
      </p:sp>
      <p:pic>
        <p:nvPicPr>
          <p:cNvPr id="9" name="Picture 8">
            <a:extLst>
              <a:ext uri="{FF2B5EF4-FFF2-40B4-BE49-F238E27FC236}">
                <a16:creationId xmlns:a16="http://schemas.microsoft.com/office/drawing/2014/main" id="{03B46CF3-03C3-4137-F3B8-4B70437E60CB}"/>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9CC433E9-A2ED-8EEA-67A4-6DB776EB1C3A}"/>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520375"/>
            <a:ext cx="10284912" cy="5118420"/>
          </a:xfrm>
        </p:spPr>
        <p:txBody>
          <a:bodyPr>
            <a:normAutofit/>
          </a:bodyPr>
          <a:lstStyle/>
          <a:p>
            <a:pPr marL="0" indent="0">
              <a:lnSpc>
                <a:spcPct val="150000"/>
              </a:lnSpc>
              <a:buNone/>
            </a:pPr>
            <a:r>
              <a:rPr lang="en-US" sz="3300" dirty="0">
                <a:solidFill>
                  <a:srgbClr val="002060"/>
                </a:solidFill>
                <a:latin typeface="Arial Rounded MT Bold" panose="020F0704030504030204" pitchFamily="34" charset="0"/>
              </a:rPr>
              <a:t>Shortcut Method - Hexadecimal to Binary</a:t>
            </a:r>
          </a:p>
          <a:p>
            <a:pPr marL="0" indent="0">
              <a:lnSpc>
                <a:spcPct val="150000"/>
              </a:lnSpc>
              <a:buNone/>
            </a:pPr>
            <a:r>
              <a:rPr lang="en-US" b="1" i="0" dirty="0">
                <a:solidFill>
                  <a:srgbClr val="000000"/>
                </a:solidFill>
                <a:effectLst/>
                <a:latin typeface="Times New Roman" panose="02020603050405020304" pitchFamily="18" charset="0"/>
                <a:cs typeface="Times New Roman" panose="02020603050405020304" pitchFamily="18" charset="0"/>
              </a:rPr>
              <a:t>Step 1 − </a:t>
            </a:r>
            <a:r>
              <a:rPr lang="en-US" i="0" dirty="0">
                <a:solidFill>
                  <a:srgbClr val="000000"/>
                </a:solidFill>
                <a:effectLst/>
                <a:latin typeface="Times New Roman" panose="02020603050405020304" pitchFamily="18" charset="0"/>
                <a:cs typeface="Times New Roman" panose="02020603050405020304" pitchFamily="18" charset="0"/>
              </a:rPr>
              <a:t>Convert each hexadecimal digit to a 4-digit binary number (the hexadecimal digits may be treated as decimal for this conversion).</a:t>
            </a:r>
            <a:endParaRPr lang="en-US" b="1" i="0" dirty="0">
              <a:solidFill>
                <a:srgbClr val="000000"/>
              </a:solidFill>
              <a:effectLst/>
              <a:latin typeface="Times New Roman" panose="02020603050405020304" pitchFamily="18" charset="0"/>
              <a:cs typeface="Times New Roman" panose="02020603050405020304" pitchFamily="18" charset="0"/>
            </a:endParaRPr>
          </a:p>
          <a:p>
            <a:pPr marL="0" indent="0">
              <a:lnSpc>
                <a:spcPct val="150000"/>
              </a:lnSpc>
              <a:buNone/>
            </a:pPr>
            <a:r>
              <a:rPr lang="en-US" b="1" i="0" dirty="0">
                <a:solidFill>
                  <a:srgbClr val="000000"/>
                </a:solidFill>
                <a:effectLst/>
                <a:latin typeface="Times New Roman" panose="02020603050405020304" pitchFamily="18" charset="0"/>
                <a:cs typeface="Times New Roman" panose="02020603050405020304" pitchFamily="18" charset="0"/>
              </a:rPr>
              <a:t>Step 2 − </a:t>
            </a:r>
            <a:r>
              <a:rPr lang="en-US" i="0" dirty="0">
                <a:solidFill>
                  <a:srgbClr val="000000"/>
                </a:solidFill>
                <a:effectLst/>
                <a:latin typeface="Times New Roman" panose="02020603050405020304" pitchFamily="18" charset="0"/>
                <a:cs typeface="Times New Roman" panose="02020603050405020304" pitchFamily="18" charset="0"/>
              </a:rPr>
              <a:t>Combine all the resulting binary groups (of 4 digits each) into a single binary number.</a:t>
            </a: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73400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Computer - Number Conversion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E8E011-71A9-4592-8B1D-99B2D050C0C4}"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F992AF2-91F6-5128-400E-F09166A5022E}"/>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95407B16-68BA-13F2-991C-A164C9709B8A}"/>
              </a:ext>
            </a:extLst>
          </p:cNvPr>
          <p:cNvSpPr txBox="1"/>
          <p:nvPr/>
        </p:nvSpPr>
        <p:spPr>
          <a:xfrm>
            <a:off x="2770134" y="91779"/>
            <a:ext cx="728826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CSC 111-  Introduction To Information &amp; Communication Technologies</a:t>
            </a:r>
          </a:p>
        </p:txBody>
      </p:sp>
      <p:pic>
        <p:nvPicPr>
          <p:cNvPr id="9" name="Picture 8">
            <a:extLst>
              <a:ext uri="{FF2B5EF4-FFF2-40B4-BE49-F238E27FC236}">
                <a16:creationId xmlns:a16="http://schemas.microsoft.com/office/drawing/2014/main" id="{03B46CF3-03C3-4137-F3B8-4B70437E60CB}"/>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9CC433E9-A2ED-8EEA-67A4-6DB776EB1C3A}"/>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451940"/>
            <a:ext cx="10284912" cy="5118420"/>
          </a:xfrm>
        </p:spPr>
        <p:txBody>
          <a:bodyPr>
            <a:normAutofit/>
          </a:bodyPr>
          <a:lstStyle/>
          <a:p>
            <a:pPr marL="0" indent="0">
              <a:lnSpc>
                <a:spcPct val="150000"/>
              </a:lnSpc>
              <a:buNone/>
            </a:pPr>
            <a:r>
              <a:rPr lang="en-US" sz="3300" dirty="0">
                <a:solidFill>
                  <a:srgbClr val="002060"/>
                </a:solidFill>
                <a:latin typeface="Arial Rounded MT Bold" panose="020F0704030504030204" pitchFamily="34" charset="0"/>
              </a:rPr>
              <a:t>Example -</a:t>
            </a:r>
            <a:r>
              <a:rPr lang="en-US" sz="2400" dirty="0">
                <a:latin typeface="Verdana" panose="020B0604030504040204" pitchFamily="34" charset="0"/>
                <a:ea typeface="Verdana" panose="020B0604030504040204" pitchFamily="34" charset="0"/>
                <a:cs typeface="Verdana" panose="020B0604030504040204" pitchFamily="34" charset="0"/>
              </a:rPr>
              <a:t> Hexadecimal Number : </a:t>
            </a:r>
            <a:r>
              <a:rPr lang="en-US" sz="2000" dirty="0">
                <a:solidFill>
                  <a:srgbClr val="000000"/>
                </a:solidFill>
                <a:latin typeface="Nunito" pitchFamily="2" charset="0"/>
                <a:ea typeface="Verdana" panose="020B0604030504040204" pitchFamily="34" charset="0"/>
                <a:cs typeface="Verdana" panose="020B0604030504040204" pitchFamily="34" charset="0"/>
              </a:rPr>
              <a:t>1</a:t>
            </a:r>
            <a:r>
              <a:rPr lang="en-US" sz="2000" b="0" i="0" dirty="0">
                <a:solidFill>
                  <a:srgbClr val="000000"/>
                </a:solidFill>
                <a:effectLst/>
                <a:latin typeface="Nunito" pitchFamily="2" charset="0"/>
              </a:rPr>
              <a:t>5</a:t>
            </a:r>
            <a:r>
              <a:rPr lang="en-US" sz="2000" baseline="-25000" dirty="0">
                <a:solidFill>
                  <a:srgbClr val="000000"/>
                </a:solidFill>
                <a:latin typeface="Nunito" pitchFamily="2" charset="0"/>
              </a:rPr>
              <a:t>16</a:t>
            </a:r>
            <a:endParaRPr lang="en-US" sz="32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r>
              <a:rPr lang="en-US" sz="2400" dirty="0">
                <a:latin typeface="Verdana" panose="020B0604030504040204" pitchFamily="34" charset="0"/>
                <a:ea typeface="Verdana" panose="020B0604030504040204" pitchFamily="34" charset="0"/>
                <a:cs typeface="Verdana" panose="020B0604030504040204" pitchFamily="34" charset="0"/>
              </a:rPr>
              <a:t>Calculating Binary Equivalent −</a:t>
            </a: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1600" b="0" i="0" dirty="0">
              <a:solidFill>
                <a:srgbClr val="000000"/>
              </a:solidFill>
              <a:effectLst/>
              <a:latin typeface="Nunito" pitchFamily="2" charset="0"/>
            </a:endParaRPr>
          </a:p>
          <a:p>
            <a:pPr marL="0" indent="0">
              <a:lnSpc>
                <a:spcPct val="150000"/>
              </a:lnSpc>
              <a:buNone/>
            </a:pPr>
            <a:endParaRPr lang="en-US" sz="1600" dirty="0">
              <a:solidFill>
                <a:srgbClr val="000000"/>
              </a:solidFill>
              <a:latin typeface="Nunito" pitchFamily="2" charset="0"/>
            </a:endParaRPr>
          </a:p>
          <a:p>
            <a:pPr marL="0" indent="0" algn="just">
              <a:buNone/>
            </a:pPr>
            <a:r>
              <a:rPr lang="en-US" sz="2000" b="0" i="0" dirty="0">
                <a:solidFill>
                  <a:srgbClr val="000000"/>
                </a:solidFill>
                <a:effectLst/>
                <a:latin typeface="Nunito" pitchFamily="2" charset="0"/>
              </a:rPr>
              <a:t>Octal Number : 15</a:t>
            </a:r>
            <a:r>
              <a:rPr lang="en-US" sz="2000" b="0" i="0" baseline="-25000" dirty="0">
                <a:solidFill>
                  <a:srgbClr val="000000"/>
                </a:solidFill>
                <a:effectLst/>
                <a:latin typeface="Nunito" pitchFamily="2" charset="0"/>
              </a:rPr>
              <a:t>16 </a:t>
            </a:r>
            <a:r>
              <a:rPr lang="en-US" sz="2000" b="0" i="0" dirty="0">
                <a:solidFill>
                  <a:srgbClr val="000000"/>
                </a:solidFill>
                <a:effectLst/>
                <a:latin typeface="Nunito" pitchFamily="2" charset="0"/>
              </a:rPr>
              <a:t>= </a:t>
            </a:r>
            <a:r>
              <a:rPr kumimoji="0" lang="en-US" sz="2000" b="0" i="0" u="none" strike="noStrike" kern="1200" cap="none" spc="0" normalizeH="0" baseline="0" noProof="0" dirty="0">
                <a:ln>
                  <a:noFill/>
                </a:ln>
                <a:solidFill>
                  <a:srgbClr val="000000"/>
                </a:solidFill>
                <a:effectLst/>
                <a:uLnTx/>
                <a:uFillTx/>
                <a:latin typeface="Nunito" pitchFamily="2" charset="0"/>
                <a:ea typeface="Arial Unicode MS" panose="020B0604020202020204" pitchFamily="34" charset="-128"/>
              </a:rPr>
              <a:t>Binary Number : 10101</a:t>
            </a:r>
            <a:r>
              <a:rPr kumimoji="0" lang="en-US" sz="2000" b="0" i="0" u="none" strike="noStrike" kern="1200" cap="none" spc="0" normalizeH="0" baseline="-25000" noProof="0" dirty="0">
                <a:ln>
                  <a:noFill/>
                </a:ln>
                <a:solidFill>
                  <a:srgbClr val="000000"/>
                </a:solidFill>
                <a:effectLst/>
                <a:uLnTx/>
                <a:uFillTx/>
                <a:latin typeface="Nunito" pitchFamily="2" charset="0"/>
                <a:ea typeface="Arial Unicode MS" panose="020B0604020202020204" pitchFamily="34" charset="-128"/>
              </a:rPr>
              <a:t>2</a:t>
            </a:r>
            <a:r>
              <a:rPr kumimoji="0" lang="en-US" sz="2000" b="0" i="0" u="none" strike="noStrike" kern="1200" cap="none" spc="0" normalizeH="0" baseline="0" noProof="0" dirty="0">
                <a:ln>
                  <a:noFill/>
                </a:ln>
                <a:solidFill>
                  <a:srgbClr val="000000"/>
                </a:solidFill>
                <a:effectLst/>
                <a:uLnTx/>
                <a:uFillTx/>
                <a:latin typeface="Nunito" pitchFamily="2" charset="0"/>
                <a:ea typeface="Arial Unicode MS" panose="020B0604020202020204" pitchFamily="34" charset="-128"/>
              </a:rPr>
              <a:t> </a:t>
            </a:r>
            <a:endParaRPr lang="en-US" sz="20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1" name="Table 10">
            <a:extLst>
              <a:ext uri="{FF2B5EF4-FFF2-40B4-BE49-F238E27FC236}">
                <a16:creationId xmlns:a16="http://schemas.microsoft.com/office/drawing/2014/main" id="{7A67CB5E-BFFD-F6A9-49E3-AA05F0C2F6AA}"/>
              </a:ext>
            </a:extLst>
          </p:cNvPr>
          <p:cNvGraphicFramePr>
            <a:graphicFrameLocks noGrp="1"/>
          </p:cNvGraphicFramePr>
          <p:nvPr>
            <p:extLst>
              <p:ext uri="{D42A27DB-BD31-4B8C-83A1-F6EECF244321}">
                <p14:modId xmlns:p14="http://schemas.microsoft.com/office/powerpoint/2010/main" val="3688632757"/>
              </p:ext>
            </p:extLst>
          </p:nvPr>
        </p:nvGraphicFramePr>
        <p:xfrm>
          <a:off x="1648690" y="3117273"/>
          <a:ext cx="8409708" cy="2137062"/>
        </p:xfrm>
        <a:graphic>
          <a:graphicData uri="http://schemas.openxmlformats.org/drawingml/2006/table">
            <a:tbl>
              <a:tblPr/>
              <a:tblGrid>
                <a:gridCol w="2803236">
                  <a:extLst>
                    <a:ext uri="{9D8B030D-6E8A-4147-A177-3AD203B41FA5}">
                      <a16:colId xmlns:a16="http://schemas.microsoft.com/office/drawing/2014/main" val="4019145763"/>
                    </a:ext>
                  </a:extLst>
                </a:gridCol>
                <a:gridCol w="2803236">
                  <a:extLst>
                    <a:ext uri="{9D8B030D-6E8A-4147-A177-3AD203B41FA5}">
                      <a16:colId xmlns:a16="http://schemas.microsoft.com/office/drawing/2014/main" val="1077012815"/>
                    </a:ext>
                  </a:extLst>
                </a:gridCol>
                <a:gridCol w="2803236">
                  <a:extLst>
                    <a:ext uri="{9D8B030D-6E8A-4147-A177-3AD203B41FA5}">
                      <a16:colId xmlns:a16="http://schemas.microsoft.com/office/drawing/2014/main" val="1474329658"/>
                    </a:ext>
                  </a:extLst>
                </a:gridCol>
              </a:tblGrid>
              <a:tr h="609600">
                <a:tc>
                  <a:txBody>
                    <a:bodyPr/>
                    <a:lstStyle/>
                    <a:p>
                      <a:pPr algn="ctr" fontAlgn="t"/>
                      <a:r>
                        <a:rPr lang="en-US" dirty="0">
                          <a:effectLst/>
                        </a:rPr>
                        <a:t>Step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Hexadecimal Number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Binary Number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271902984"/>
                  </a:ext>
                </a:extLst>
              </a:tr>
              <a:tr h="509154">
                <a:tc>
                  <a:txBody>
                    <a:bodyPr/>
                    <a:lstStyle/>
                    <a:p>
                      <a:pPr algn="ctr" fontAlgn="t"/>
                      <a:r>
                        <a:rPr lang="en-US">
                          <a:effectLst/>
                        </a:rPr>
                        <a:t>Step 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15</a:t>
                      </a:r>
                      <a:r>
                        <a:rPr lang="en-US" baseline="-46000" dirty="0">
                          <a:effectLst/>
                        </a:rPr>
                        <a:t>16</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a:t>
                      </a:r>
                      <a:r>
                        <a:rPr lang="en-US" baseline="-46000" dirty="0">
                          <a:effectLst/>
                        </a:rPr>
                        <a:t>10</a:t>
                      </a:r>
                      <a:r>
                        <a:rPr lang="en-US" dirty="0">
                          <a:effectLst/>
                        </a:rPr>
                        <a:t>5</a:t>
                      </a:r>
                      <a:r>
                        <a:rPr lang="en-US" baseline="-46000" dirty="0">
                          <a:effectLst/>
                        </a:rPr>
                        <a:t>10</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05413357"/>
                  </a:ext>
                </a:extLst>
              </a:tr>
              <a:tr h="509154">
                <a:tc>
                  <a:txBody>
                    <a:bodyPr/>
                    <a:lstStyle/>
                    <a:p>
                      <a:pPr algn="ctr" fontAlgn="t"/>
                      <a:r>
                        <a:rPr lang="en-US">
                          <a:effectLst/>
                        </a:rPr>
                        <a:t>Step 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15</a:t>
                      </a:r>
                      <a:r>
                        <a:rPr lang="en-US" baseline="-46000" dirty="0">
                          <a:effectLst/>
                        </a:rPr>
                        <a:t>16</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0001</a:t>
                      </a:r>
                      <a:r>
                        <a:rPr lang="en-US" baseline="-46000" dirty="0">
                          <a:effectLst/>
                        </a:rPr>
                        <a:t>2</a:t>
                      </a:r>
                      <a:r>
                        <a:rPr lang="en-US" dirty="0">
                          <a:effectLst/>
                        </a:rPr>
                        <a:t> 0101</a:t>
                      </a:r>
                      <a:r>
                        <a:rPr lang="en-US" baseline="-46000" dirty="0">
                          <a:effectLst/>
                        </a:rPr>
                        <a:t>2</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07900068"/>
                  </a:ext>
                </a:extLst>
              </a:tr>
              <a:tr h="509154">
                <a:tc>
                  <a:txBody>
                    <a:bodyPr/>
                    <a:lstStyle/>
                    <a:p>
                      <a:pPr algn="ctr" fontAlgn="t"/>
                      <a:r>
                        <a:rPr lang="en-US">
                          <a:effectLst/>
                        </a:rPr>
                        <a:t>Step 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15</a:t>
                      </a:r>
                      <a:r>
                        <a:rPr lang="en-US" baseline="-46000" dirty="0">
                          <a:effectLst/>
                        </a:rPr>
                        <a:t>16</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00010101</a:t>
                      </a:r>
                      <a:r>
                        <a:rPr lang="en-US" baseline="-46000" dirty="0">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5524578"/>
                  </a:ext>
                </a:extLst>
              </a:tr>
            </a:tbl>
          </a:graphicData>
        </a:graphic>
      </p:graphicFrame>
    </p:spTree>
    <p:extLst>
      <p:ext uri="{BB962C8B-B14F-4D97-AF65-F5344CB8AC3E}">
        <p14:creationId xmlns:p14="http://schemas.microsoft.com/office/powerpoint/2010/main" val="3553387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Number System Relationship</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E8E011-71A9-4592-8B1D-99B2D050C0C4}"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F992AF2-91F6-5128-400E-F09166A5022E}"/>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95407B16-68BA-13F2-991C-A164C9709B8A}"/>
              </a:ext>
            </a:extLst>
          </p:cNvPr>
          <p:cNvSpPr txBox="1"/>
          <p:nvPr/>
        </p:nvSpPr>
        <p:spPr>
          <a:xfrm>
            <a:off x="2770134" y="91779"/>
            <a:ext cx="728826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CSC 111-  Introduction To Information &amp; Communication Technologies</a:t>
            </a:r>
          </a:p>
        </p:txBody>
      </p:sp>
      <p:pic>
        <p:nvPicPr>
          <p:cNvPr id="9" name="Picture 8">
            <a:extLst>
              <a:ext uri="{FF2B5EF4-FFF2-40B4-BE49-F238E27FC236}">
                <a16:creationId xmlns:a16="http://schemas.microsoft.com/office/drawing/2014/main" id="{03B46CF3-03C3-4137-F3B8-4B70437E60CB}"/>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9CC433E9-A2ED-8EEA-67A4-6DB776EB1C3A}"/>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451940"/>
            <a:ext cx="10284912" cy="5118420"/>
          </a:xfrm>
        </p:spPr>
        <p:txBody>
          <a:bodyPr>
            <a:normAutofit/>
          </a:bodyPr>
          <a:lstStyle/>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1600" b="0" i="0" dirty="0">
              <a:solidFill>
                <a:srgbClr val="000000"/>
              </a:solidFill>
              <a:effectLst/>
              <a:latin typeface="Nunito" pitchFamily="2" charset="0"/>
            </a:endParaRPr>
          </a:p>
          <a:p>
            <a:pPr marL="0" indent="0">
              <a:lnSpc>
                <a:spcPct val="150000"/>
              </a:lnSpc>
              <a:buNone/>
            </a:pPr>
            <a:endParaRPr lang="en-US" sz="1600" dirty="0">
              <a:solidFill>
                <a:srgbClr val="000000"/>
              </a:solidFill>
              <a:latin typeface="Nunito" pitchFamily="2" charset="0"/>
            </a:endParaRPr>
          </a:p>
          <a:p>
            <a:pPr marL="0" indent="0" algn="just">
              <a:buNone/>
            </a:pPr>
            <a:r>
              <a:rPr kumimoji="0" lang="en-US" sz="2000" b="0" i="0" u="none" strike="noStrike" kern="1200" cap="none" spc="0" normalizeH="0" baseline="0" noProof="0" dirty="0">
                <a:ln>
                  <a:noFill/>
                </a:ln>
                <a:solidFill>
                  <a:srgbClr val="000000"/>
                </a:solidFill>
                <a:effectLst/>
                <a:uLnTx/>
                <a:uFillTx/>
                <a:latin typeface="Nunito" pitchFamily="2" charset="0"/>
                <a:ea typeface="Arial Unicode MS" panose="020B0604020202020204" pitchFamily="34" charset="-128"/>
              </a:rPr>
              <a:t> </a:t>
            </a:r>
            <a:endParaRPr lang="en-US" sz="20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2" name="Table 11">
            <a:extLst>
              <a:ext uri="{FF2B5EF4-FFF2-40B4-BE49-F238E27FC236}">
                <a16:creationId xmlns:a16="http://schemas.microsoft.com/office/drawing/2014/main" id="{F6DB903C-901E-E6D1-F2DF-4C00C544C238}"/>
              </a:ext>
            </a:extLst>
          </p:cNvPr>
          <p:cNvGraphicFramePr>
            <a:graphicFrameLocks noGrp="1"/>
          </p:cNvGraphicFramePr>
          <p:nvPr>
            <p:extLst>
              <p:ext uri="{D42A27DB-BD31-4B8C-83A1-F6EECF244321}">
                <p14:modId xmlns:p14="http://schemas.microsoft.com/office/powerpoint/2010/main" val="2325613657"/>
              </p:ext>
            </p:extLst>
          </p:nvPr>
        </p:nvGraphicFramePr>
        <p:xfrm>
          <a:off x="3255817" y="1475282"/>
          <a:ext cx="5112328" cy="4818344"/>
        </p:xfrm>
        <a:graphic>
          <a:graphicData uri="http://schemas.openxmlformats.org/drawingml/2006/table">
            <a:tbl>
              <a:tblPr/>
              <a:tblGrid>
                <a:gridCol w="1278082">
                  <a:extLst>
                    <a:ext uri="{9D8B030D-6E8A-4147-A177-3AD203B41FA5}">
                      <a16:colId xmlns:a16="http://schemas.microsoft.com/office/drawing/2014/main" val="1022698075"/>
                    </a:ext>
                  </a:extLst>
                </a:gridCol>
                <a:gridCol w="1278082">
                  <a:extLst>
                    <a:ext uri="{9D8B030D-6E8A-4147-A177-3AD203B41FA5}">
                      <a16:colId xmlns:a16="http://schemas.microsoft.com/office/drawing/2014/main" val="3217322568"/>
                    </a:ext>
                  </a:extLst>
                </a:gridCol>
                <a:gridCol w="1278082">
                  <a:extLst>
                    <a:ext uri="{9D8B030D-6E8A-4147-A177-3AD203B41FA5}">
                      <a16:colId xmlns:a16="http://schemas.microsoft.com/office/drawing/2014/main" val="767200675"/>
                    </a:ext>
                  </a:extLst>
                </a:gridCol>
                <a:gridCol w="1278082">
                  <a:extLst>
                    <a:ext uri="{9D8B030D-6E8A-4147-A177-3AD203B41FA5}">
                      <a16:colId xmlns:a16="http://schemas.microsoft.com/office/drawing/2014/main" val="2362780342"/>
                    </a:ext>
                  </a:extLst>
                </a:gridCol>
              </a:tblGrid>
              <a:tr h="280124">
                <a:tc>
                  <a:txBody>
                    <a:bodyPr/>
                    <a:lstStyle/>
                    <a:p>
                      <a:pPr algn="ctr" fontAlgn="t"/>
                      <a:r>
                        <a:rPr lang="en-US" sz="1200">
                          <a:effectLst/>
                        </a:rPr>
                        <a:t>HEXADECIMAL</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a:effectLst/>
                        </a:rPr>
                        <a:t>DECIMAL</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a:effectLst/>
                        </a:rPr>
                        <a:t>OCTAL</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a:effectLst/>
                        </a:rPr>
                        <a:t>BINARY</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781638781"/>
                  </a:ext>
                </a:extLst>
              </a:tr>
              <a:tr h="280124">
                <a:tc>
                  <a:txBody>
                    <a:bodyPr/>
                    <a:lstStyle/>
                    <a:p>
                      <a:pPr fontAlgn="t"/>
                      <a:r>
                        <a:rPr lang="en-US" sz="1200">
                          <a:effectLst/>
                        </a:rPr>
                        <a:t>0</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0</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0</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0000</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06571315"/>
                  </a:ext>
                </a:extLst>
              </a:tr>
              <a:tr h="280124">
                <a:tc>
                  <a:txBody>
                    <a:bodyPr/>
                    <a:lstStyle/>
                    <a:p>
                      <a:pPr fontAlgn="t"/>
                      <a:r>
                        <a:rPr lang="en-US" sz="1200">
                          <a:effectLst/>
                        </a:rPr>
                        <a:t>1</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1</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1</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0001</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49783728"/>
                  </a:ext>
                </a:extLst>
              </a:tr>
              <a:tr h="280124">
                <a:tc>
                  <a:txBody>
                    <a:bodyPr/>
                    <a:lstStyle/>
                    <a:p>
                      <a:pPr fontAlgn="t"/>
                      <a:r>
                        <a:rPr lang="en-US" sz="1200">
                          <a:effectLst/>
                        </a:rPr>
                        <a:t>2</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rPr>
                        <a:t>2</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2</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0010</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62679998"/>
                  </a:ext>
                </a:extLst>
              </a:tr>
              <a:tr h="280124">
                <a:tc>
                  <a:txBody>
                    <a:bodyPr/>
                    <a:lstStyle/>
                    <a:p>
                      <a:pPr fontAlgn="t"/>
                      <a:r>
                        <a:rPr lang="en-US" sz="1200">
                          <a:effectLst/>
                        </a:rPr>
                        <a:t>3</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3</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3</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0011</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33047808"/>
                  </a:ext>
                </a:extLst>
              </a:tr>
              <a:tr h="280124">
                <a:tc>
                  <a:txBody>
                    <a:bodyPr/>
                    <a:lstStyle/>
                    <a:p>
                      <a:pPr fontAlgn="t"/>
                      <a:r>
                        <a:rPr lang="en-US" sz="1200">
                          <a:effectLst/>
                        </a:rPr>
                        <a:t>4</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4</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4</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0100</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65050377"/>
                  </a:ext>
                </a:extLst>
              </a:tr>
              <a:tr h="280124">
                <a:tc>
                  <a:txBody>
                    <a:bodyPr/>
                    <a:lstStyle/>
                    <a:p>
                      <a:pPr fontAlgn="t"/>
                      <a:r>
                        <a:rPr lang="en-US" sz="1200">
                          <a:effectLst/>
                        </a:rPr>
                        <a:t>5</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5</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5</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0101</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40231902"/>
                  </a:ext>
                </a:extLst>
              </a:tr>
              <a:tr h="280124">
                <a:tc>
                  <a:txBody>
                    <a:bodyPr/>
                    <a:lstStyle/>
                    <a:p>
                      <a:pPr fontAlgn="t"/>
                      <a:r>
                        <a:rPr lang="en-US" sz="1200">
                          <a:effectLst/>
                        </a:rPr>
                        <a:t>6</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6</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6</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0110</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40072778"/>
                  </a:ext>
                </a:extLst>
              </a:tr>
              <a:tr h="280124">
                <a:tc>
                  <a:txBody>
                    <a:bodyPr/>
                    <a:lstStyle/>
                    <a:p>
                      <a:pPr fontAlgn="t"/>
                      <a:r>
                        <a:rPr lang="en-US" sz="1200">
                          <a:effectLst/>
                        </a:rPr>
                        <a:t>7</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7</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7</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0111</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88906021"/>
                  </a:ext>
                </a:extLst>
              </a:tr>
              <a:tr h="280124">
                <a:tc>
                  <a:txBody>
                    <a:bodyPr/>
                    <a:lstStyle/>
                    <a:p>
                      <a:pPr fontAlgn="t"/>
                      <a:r>
                        <a:rPr lang="en-US" sz="1200">
                          <a:effectLst/>
                        </a:rPr>
                        <a:t>8</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8</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10</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1000</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47645385"/>
                  </a:ext>
                </a:extLst>
              </a:tr>
              <a:tr h="280124">
                <a:tc>
                  <a:txBody>
                    <a:bodyPr/>
                    <a:lstStyle/>
                    <a:p>
                      <a:pPr fontAlgn="t"/>
                      <a:r>
                        <a:rPr lang="en-US" sz="1200">
                          <a:effectLst/>
                        </a:rPr>
                        <a:t>9</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9</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11</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1001</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44967593"/>
                  </a:ext>
                </a:extLst>
              </a:tr>
              <a:tr h="280124">
                <a:tc>
                  <a:txBody>
                    <a:bodyPr/>
                    <a:lstStyle/>
                    <a:p>
                      <a:pPr fontAlgn="t"/>
                      <a:r>
                        <a:rPr lang="en-US" sz="1200">
                          <a:effectLst/>
                        </a:rPr>
                        <a:t>A</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10</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12</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1010</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33949364"/>
                  </a:ext>
                </a:extLst>
              </a:tr>
              <a:tr h="280124">
                <a:tc>
                  <a:txBody>
                    <a:bodyPr/>
                    <a:lstStyle/>
                    <a:p>
                      <a:pPr fontAlgn="t"/>
                      <a:r>
                        <a:rPr lang="en-US" sz="1200">
                          <a:effectLst/>
                        </a:rPr>
                        <a:t>B</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11</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13</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1011</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43501279"/>
                  </a:ext>
                </a:extLst>
              </a:tr>
              <a:tr h="280124">
                <a:tc>
                  <a:txBody>
                    <a:bodyPr/>
                    <a:lstStyle/>
                    <a:p>
                      <a:pPr fontAlgn="t"/>
                      <a:r>
                        <a:rPr lang="en-US" sz="1200">
                          <a:effectLst/>
                        </a:rPr>
                        <a:t>C</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12</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14</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1100</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27629811"/>
                  </a:ext>
                </a:extLst>
              </a:tr>
              <a:tr h="280124">
                <a:tc>
                  <a:txBody>
                    <a:bodyPr/>
                    <a:lstStyle/>
                    <a:p>
                      <a:pPr fontAlgn="t"/>
                      <a:r>
                        <a:rPr lang="en-US" sz="1200">
                          <a:effectLst/>
                        </a:rPr>
                        <a:t>D</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13</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15</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1101</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06716273"/>
                  </a:ext>
                </a:extLst>
              </a:tr>
              <a:tr h="280124">
                <a:tc>
                  <a:txBody>
                    <a:bodyPr/>
                    <a:lstStyle/>
                    <a:p>
                      <a:pPr fontAlgn="t"/>
                      <a:r>
                        <a:rPr lang="en-US" sz="1200">
                          <a:effectLst/>
                        </a:rPr>
                        <a:t>E</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14</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16</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1110</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56632975"/>
                  </a:ext>
                </a:extLst>
              </a:tr>
              <a:tr h="280124">
                <a:tc>
                  <a:txBody>
                    <a:bodyPr/>
                    <a:lstStyle/>
                    <a:p>
                      <a:pPr fontAlgn="t"/>
                      <a:r>
                        <a:rPr lang="en-US" sz="1200">
                          <a:effectLst/>
                        </a:rPr>
                        <a:t>F</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15</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17</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rPr>
                        <a:t>1111</a:t>
                      </a:r>
                    </a:p>
                  </a:txBody>
                  <a:tcPr marL="50276" marR="50276" marT="50276" marB="502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34577435"/>
                  </a:ext>
                </a:extLst>
              </a:tr>
            </a:tbl>
          </a:graphicData>
        </a:graphic>
      </p:graphicFrame>
    </p:spTree>
    <p:extLst>
      <p:ext uri="{BB962C8B-B14F-4D97-AF65-F5344CB8AC3E}">
        <p14:creationId xmlns:p14="http://schemas.microsoft.com/office/powerpoint/2010/main" val="1423179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System</a:t>
            </a:r>
          </a:p>
        </p:txBody>
      </p:sp>
      <p:sp>
        <p:nvSpPr>
          <p:cNvPr id="4" name="Slide Number Placeholder 3"/>
          <p:cNvSpPr>
            <a:spLocks noGrp="1"/>
          </p:cNvSpPr>
          <p:nvPr>
            <p:ph type="sldNum" sz="quarter" idx="12"/>
          </p:nvPr>
        </p:nvSpPr>
        <p:spPr/>
        <p:txBody>
          <a:bodyPr/>
          <a:lstStyle/>
          <a:p>
            <a:fld id="{3EE8E011-71A9-4592-8B1D-99B2D050C0C4}" type="slidenum">
              <a:rPr lang="en-US" smtClean="0"/>
              <a:t>3</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F12B950-339C-7498-8CF6-82E7BE2EAD89}"/>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46186B96-48EC-43EB-9B61-F83BE5B24C4A}"/>
              </a:ext>
            </a:extLst>
          </p:cNvPr>
          <p:cNvSpPr txBox="1"/>
          <p:nvPr/>
        </p:nvSpPr>
        <p:spPr>
          <a:xfrm>
            <a:off x="2770134" y="91779"/>
            <a:ext cx="7288266" cy="369332"/>
          </a:xfrm>
          <a:prstGeom prst="rect">
            <a:avLst/>
          </a:prstGeom>
          <a:noFill/>
        </p:spPr>
        <p:txBody>
          <a:bodyPr wrap="square">
            <a:spAutoFit/>
          </a:bodyPr>
          <a:lstStyle/>
          <a:p>
            <a:r>
              <a:rPr lang="fr-FR" dirty="0">
                <a:solidFill>
                  <a:schemeClr val="bg1"/>
                </a:solidFill>
              </a:rPr>
              <a:t>CSC 111-  Introduction To Information &amp; Communication Technologies</a:t>
            </a:r>
          </a:p>
        </p:txBody>
      </p:sp>
      <p:pic>
        <p:nvPicPr>
          <p:cNvPr id="9" name="Picture 8">
            <a:extLst>
              <a:ext uri="{FF2B5EF4-FFF2-40B4-BE49-F238E27FC236}">
                <a16:creationId xmlns:a16="http://schemas.microsoft.com/office/drawing/2014/main" id="{9B6339A9-AEEC-7401-AAFB-6573DCC8BF47}"/>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DF604A7A-E5D4-81AA-1E15-E7C41FA30980}"/>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520375"/>
            <a:ext cx="10284912" cy="5118420"/>
          </a:xfrm>
        </p:spPr>
        <p:txBody>
          <a:bodyPr>
            <a:normAutofit/>
          </a:bodyPr>
          <a:lstStyle/>
          <a:p>
            <a:pPr>
              <a:lnSpc>
                <a:spcPct val="150000"/>
              </a:lnSpc>
            </a:pPr>
            <a:r>
              <a:rPr lang="en-US" sz="2600" dirty="0">
                <a:latin typeface="Verdana" panose="020B0604030504040204" pitchFamily="34" charset="0"/>
                <a:ea typeface="Verdana" panose="020B0604030504040204" pitchFamily="34" charset="0"/>
                <a:cs typeface="Verdana" panose="020B0604030504040204" pitchFamily="34" charset="0"/>
              </a:rPr>
              <a:t>When we type some letters or words, the computer translates them in numbers as computers can understand only numbers.</a:t>
            </a:r>
          </a:p>
          <a:p>
            <a:pPr>
              <a:lnSpc>
                <a:spcPct val="150000"/>
              </a:lnSpc>
            </a:pPr>
            <a:r>
              <a:rPr lang="en-US" sz="2600" dirty="0">
                <a:latin typeface="Verdana" panose="020B0604030504040204" pitchFamily="34" charset="0"/>
                <a:ea typeface="Verdana" panose="020B0604030504040204" pitchFamily="34" charset="0"/>
                <a:cs typeface="Verdana" panose="020B0604030504040204" pitchFamily="34" charset="0"/>
              </a:rPr>
              <a:t>Computers store all data as binary digits, but we may need to convert this to a number system we are familiar with.</a:t>
            </a:r>
          </a:p>
        </p:txBody>
      </p:sp>
    </p:spTree>
    <p:extLst>
      <p:ext uri="{BB962C8B-B14F-4D97-AF65-F5344CB8AC3E}">
        <p14:creationId xmlns:p14="http://schemas.microsoft.com/office/powerpoint/2010/main" val="2078511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Computer - Number Conversion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E8E011-71A9-4592-8B1D-99B2D050C0C4}"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F992AF2-91F6-5128-400E-F09166A5022E}"/>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95407B16-68BA-13F2-991C-A164C9709B8A}"/>
              </a:ext>
            </a:extLst>
          </p:cNvPr>
          <p:cNvSpPr txBox="1"/>
          <p:nvPr/>
        </p:nvSpPr>
        <p:spPr>
          <a:xfrm>
            <a:off x="2770134" y="91779"/>
            <a:ext cx="728826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CSC 111-  Introduction To Information &amp; Communication Technologies</a:t>
            </a:r>
          </a:p>
        </p:txBody>
      </p:sp>
      <p:pic>
        <p:nvPicPr>
          <p:cNvPr id="9" name="Picture 8">
            <a:extLst>
              <a:ext uri="{FF2B5EF4-FFF2-40B4-BE49-F238E27FC236}">
                <a16:creationId xmlns:a16="http://schemas.microsoft.com/office/drawing/2014/main" id="{03B46CF3-03C3-4137-F3B8-4B70437E60CB}"/>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9CC433E9-A2ED-8EEA-67A4-6DB776EB1C3A}"/>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451940"/>
            <a:ext cx="10284912" cy="5118420"/>
          </a:xfrm>
        </p:spPr>
        <p:txBody>
          <a:bodyPr>
            <a:normAutofit/>
          </a:bodyPr>
          <a:lstStyle/>
          <a:p>
            <a:pPr marL="0" indent="0">
              <a:lnSpc>
                <a:spcPct val="150000"/>
              </a:lnSpc>
              <a:buNone/>
            </a:pPr>
            <a:r>
              <a:rPr lang="en-US" sz="3300" dirty="0">
                <a:solidFill>
                  <a:srgbClr val="002060"/>
                </a:solidFill>
                <a:latin typeface="Arial Rounded MT Bold" panose="020F0704030504030204" pitchFamily="34" charset="0"/>
              </a:rPr>
              <a:t>Exercise -</a:t>
            </a: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1600" b="0" i="0" dirty="0">
              <a:solidFill>
                <a:srgbClr val="000000"/>
              </a:solidFill>
              <a:effectLst/>
              <a:latin typeface="Nunito" pitchFamily="2" charset="0"/>
            </a:endParaRPr>
          </a:p>
          <a:p>
            <a:pPr marL="0" indent="0">
              <a:lnSpc>
                <a:spcPct val="150000"/>
              </a:lnSpc>
              <a:buNone/>
            </a:pPr>
            <a:endParaRPr lang="en-US" sz="1600" dirty="0">
              <a:solidFill>
                <a:srgbClr val="000000"/>
              </a:solidFill>
              <a:latin typeface="Nunito" pitchFamily="2" charset="0"/>
            </a:endParaRPr>
          </a:p>
          <a:p>
            <a:pPr marL="0" indent="0" algn="just">
              <a:buNone/>
            </a:pPr>
            <a:r>
              <a:rPr kumimoji="0" lang="en-US" sz="2000" b="0" i="0" u="none" strike="noStrike" kern="1200" cap="none" spc="0" normalizeH="0" baseline="0" noProof="0" dirty="0">
                <a:ln>
                  <a:noFill/>
                </a:ln>
                <a:solidFill>
                  <a:srgbClr val="000000"/>
                </a:solidFill>
                <a:effectLst/>
                <a:uLnTx/>
                <a:uFillTx/>
                <a:latin typeface="Nunito" pitchFamily="2" charset="0"/>
                <a:ea typeface="Arial Unicode MS" panose="020B0604020202020204" pitchFamily="34" charset="-128"/>
              </a:rPr>
              <a:t> </a:t>
            </a:r>
            <a:endParaRPr lang="en-US" sz="20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1" name="Table 10">
            <a:extLst>
              <a:ext uri="{FF2B5EF4-FFF2-40B4-BE49-F238E27FC236}">
                <a16:creationId xmlns:a16="http://schemas.microsoft.com/office/drawing/2014/main" id="{7A67CB5E-BFFD-F6A9-49E3-AA05F0C2F6AA}"/>
              </a:ext>
            </a:extLst>
          </p:cNvPr>
          <p:cNvGraphicFramePr>
            <a:graphicFrameLocks noGrp="1"/>
          </p:cNvGraphicFramePr>
          <p:nvPr>
            <p:extLst>
              <p:ext uri="{D42A27DB-BD31-4B8C-83A1-F6EECF244321}">
                <p14:modId xmlns:p14="http://schemas.microsoft.com/office/powerpoint/2010/main" val="3727413537"/>
              </p:ext>
            </p:extLst>
          </p:nvPr>
        </p:nvGraphicFramePr>
        <p:xfrm>
          <a:off x="1908213" y="2683865"/>
          <a:ext cx="8409708" cy="2646216"/>
        </p:xfrm>
        <a:graphic>
          <a:graphicData uri="http://schemas.openxmlformats.org/drawingml/2006/table">
            <a:tbl>
              <a:tblPr/>
              <a:tblGrid>
                <a:gridCol w="2102427">
                  <a:extLst>
                    <a:ext uri="{9D8B030D-6E8A-4147-A177-3AD203B41FA5}">
                      <a16:colId xmlns:a16="http://schemas.microsoft.com/office/drawing/2014/main" val="4019145763"/>
                    </a:ext>
                  </a:extLst>
                </a:gridCol>
                <a:gridCol w="2102427">
                  <a:extLst>
                    <a:ext uri="{9D8B030D-6E8A-4147-A177-3AD203B41FA5}">
                      <a16:colId xmlns:a16="http://schemas.microsoft.com/office/drawing/2014/main" val="1077012815"/>
                    </a:ext>
                  </a:extLst>
                </a:gridCol>
                <a:gridCol w="1724890">
                  <a:extLst>
                    <a:ext uri="{9D8B030D-6E8A-4147-A177-3AD203B41FA5}">
                      <a16:colId xmlns:a16="http://schemas.microsoft.com/office/drawing/2014/main" val="4210794245"/>
                    </a:ext>
                  </a:extLst>
                </a:gridCol>
                <a:gridCol w="2479964">
                  <a:extLst>
                    <a:ext uri="{9D8B030D-6E8A-4147-A177-3AD203B41FA5}">
                      <a16:colId xmlns:a16="http://schemas.microsoft.com/office/drawing/2014/main" val="1474329658"/>
                    </a:ext>
                  </a:extLst>
                </a:gridCol>
              </a:tblGrid>
              <a:tr h="609600">
                <a:tc>
                  <a:txBody>
                    <a:bodyPr/>
                    <a:lstStyle/>
                    <a:p>
                      <a:pPr algn="ctr" fontAlgn="t"/>
                      <a:r>
                        <a:rPr lang="en-US" sz="2800" b="1" dirty="0">
                          <a:solidFill>
                            <a:schemeClr val="bg1"/>
                          </a:solidFill>
                          <a:effectLst/>
                          <a:latin typeface="+mn-lt"/>
                        </a:rPr>
                        <a:t>Decimal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tc>
                  <a:txBody>
                    <a:bodyPr/>
                    <a:lstStyle/>
                    <a:p>
                      <a:pPr algn="ctr" fontAlgn="t"/>
                      <a:r>
                        <a:rPr lang="en-US" sz="2800" b="1" dirty="0">
                          <a:solidFill>
                            <a:schemeClr val="bg1"/>
                          </a:solidFill>
                          <a:effectLst/>
                          <a:latin typeface="+mn-lt"/>
                        </a:rPr>
                        <a:t>Binary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tc>
                  <a:txBody>
                    <a:bodyPr/>
                    <a:lstStyle/>
                    <a:p>
                      <a:pPr algn="ctr" fontAlgn="t"/>
                      <a:r>
                        <a:rPr lang="en-US" sz="2800" b="1" dirty="0">
                          <a:solidFill>
                            <a:schemeClr val="bg1"/>
                          </a:solidFill>
                          <a:effectLst/>
                          <a:latin typeface="+mn-lt"/>
                        </a:rPr>
                        <a:t>Octal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tc>
                  <a:txBody>
                    <a:bodyPr/>
                    <a:lstStyle/>
                    <a:p>
                      <a:pPr algn="ctr" fontAlgn="t"/>
                      <a:r>
                        <a:rPr lang="en-US" sz="2800" b="1" dirty="0">
                          <a:solidFill>
                            <a:schemeClr val="bg1"/>
                          </a:solidFill>
                          <a:effectLst/>
                          <a:latin typeface="+mn-lt"/>
                        </a:rPr>
                        <a:t>Hexadecimal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3271902984"/>
                  </a:ext>
                </a:extLst>
              </a:tr>
              <a:tr h="509154">
                <a:tc>
                  <a:txBody>
                    <a:bodyPr/>
                    <a:lstStyle/>
                    <a:p>
                      <a:pPr algn="ctr" fontAlgn="t"/>
                      <a:r>
                        <a:rPr lang="en-US" dirty="0">
                          <a:effectLst/>
                        </a:rPr>
                        <a:t>33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tc>
                  <a:txBody>
                    <a:bodyPr/>
                    <a:lstStyle/>
                    <a:p>
                      <a:pPr algn="ctr" fontAlgn="t"/>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05413357"/>
                  </a:ext>
                </a:extLst>
              </a:tr>
              <a:tr h="509154">
                <a:tc>
                  <a:txBody>
                    <a:bodyPr/>
                    <a:lstStyle/>
                    <a:p>
                      <a:pPr algn="ctr" fontAlgn="t"/>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1110101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tc>
                  <a:txBody>
                    <a:bodyPr/>
                    <a:lstStyle/>
                    <a:p>
                      <a:pPr algn="ctr" fontAlgn="t"/>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07900068"/>
                  </a:ext>
                </a:extLst>
              </a:tr>
              <a:tr h="509154">
                <a:tc>
                  <a:txBody>
                    <a:bodyPr/>
                    <a:lstStyle/>
                    <a:p>
                      <a:pPr algn="ctr" fontAlgn="t"/>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aseline="0" dirty="0">
                          <a:effectLst/>
                        </a:rPr>
                        <a:t>703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tc>
                  <a:txBody>
                    <a:bodyPr/>
                    <a:lstStyle/>
                    <a:p>
                      <a:pPr algn="ctr" fontAlgn="t"/>
                      <a:endParaRPr lang="en-US" baseline="-460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5524578"/>
                  </a:ext>
                </a:extLst>
              </a:tr>
              <a:tr h="509154">
                <a:tc>
                  <a:txBody>
                    <a:bodyPr/>
                    <a:lstStyle/>
                    <a:p>
                      <a:pPr algn="ctr" fontAlgn="t"/>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endParaRPr lang="en-US" baseline="-460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aseline="0" dirty="0">
                          <a:effectLst/>
                        </a:rPr>
                        <a:t>1AF</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21519719"/>
                  </a:ext>
                </a:extLst>
              </a:tr>
            </a:tbl>
          </a:graphicData>
        </a:graphic>
      </p:graphicFrame>
    </p:spTree>
    <p:extLst>
      <p:ext uri="{BB962C8B-B14F-4D97-AF65-F5344CB8AC3E}">
        <p14:creationId xmlns:p14="http://schemas.microsoft.com/office/powerpoint/2010/main" val="2155397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Computer - Number Conversion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E8E011-71A9-4592-8B1D-99B2D050C0C4}"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F992AF2-91F6-5128-400E-F09166A5022E}"/>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95407B16-68BA-13F2-991C-A164C9709B8A}"/>
              </a:ext>
            </a:extLst>
          </p:cNvPr>
          <p:cNvSpPr txBox="1"/>
          <p:nvPr/>
        </p:nvSpPr>
        <p:spPr>
          <a:xfrm>
            <a:off x="2770134" y="91779"/>
            <a:ext cx="728826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CSC 111-  Introduction To Information &amp; Communication Technologies</a:t>
            </a:r>
          </a:p>
        </p:txBody>
      </p:sp>
      <p:pic>
        <p:nvPicPr>
          <p:cNvPr id="9" name="Picture 8">
            <a:extLst>
              <a:ext uri="{FF2B5EF4-FFF2-40B4-BE49-F238E27FC236}">
                <a16:creationId xmlns:a16="http://schemas.microsoft.com/office/drawing/2014/main" id="{03B46CF3-03C3-4137-F3B8-4B70437E60CB}"/>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9CC433E9-A2ED-8EEA-67A4-6DB776EB1C3A}"/>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451940"/>
            <a:ext cx="10284912" cy="5118420"/>
          </a:xfrm>
        </p:spPr>
        <p:txBody>
          <a:bodyPr>
            <a:normAutofit/>
          </a:bodyPr>
          <a:lstStyle/>
          <a:p>
            <a:pPr marL="0" indent="0">
              <a:lnSpc>
                <a:spcPct val="150000"/>
              </a:lnSpc>
              <a:buNone/>
            </a:pPr>
            <a:r>
              <a:rPr lang="en-US" sz="3300" dirty="0">
                <a:solidFill>
                  <a:srgbClr val="002060"/>
                </a:solidFill>
                <a:latin typeface="Arial Rounded MT Bold" panose="020F0704030504030204" pitchFamily="34" charset="0"/>
              </a:rPr>
              <a:t>Solution -</a:t>
            </a: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1600" b="0" i="0" dirty="0">
              <a:solidFill>
                <a:srgbClr val="000000"/>
              </a:solidFill>
              <a:effectLst/>
              <a:latin typeface="Nunito" pitchFamily="2" charset="0"/>
            </a:endParaRPr>
          </a:p>
          <a:p>
            <a:pPr marL="0" indent="0">
              <a:lnSpc>
                <a:spcPct val="150000"/>
              </a:lnSpc>
              <a:buNone/>
            </a:pPr>
            <a:endParaRPr lang="en-US" sz="1600" dirty="0">
              <a:solidFill>
                <a:srgbClr val="000000"/>
              </a:solidFill>
              <a:latin typeface="Nunito" pitchFamily="2" charset="0"/>
            </a:endParaRPr>
          </a:p>
          <a:p>
            <a:pPr marL="0" indent="0" algn="just">
              <a:buNone/>
            </a:pPr>
            <a:r>
              <a:rPr kumimoji="0" lang="en-US" sz="2000" b="0" i="0" u="none" strike="noStrike" kern="1200" cap="none" spc="0" normalizeH="0" baseline="0" noProof="0" dirty="0">
                <a:ln>
                  <a:noFill/>
                </a:ln>
                <a:solidFill>
                  <a:srgbClr val="000000"/>
                </a:solidFill>
                <a:effectLst/>
                <a:uLnTx/>
                <a:uFillTx/>
                <a:latin typeface="Nunito" pitchFamily="2" charset="0"/>
                <a:ea typeface="Arial Unicode MS" panose="020B0604020202020204" pitchFamily="34" charset="-128"/>
              </a:rPr>
              <a:t> </a:t>
            </a:r>
            <a:endParaRPr lang="en-US" sz="20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1" name="Table 10">
            <a:extLst>
              <a:ext uri="{FF2B5EF4-FFF2-40B4-BE49-F238E27FC236}">
                <a16:creationId xmlns:a16="http://schemas.microsoft.com/office/drawing/2014/main" id="{7A67CB5E-BFFD-F6A9-49E3-AA05F0C2F6AA}"/>
              </a:ext>
            </a:extLst>
          </p:cNvPr>
          <p:cNvGraphicFramePr>
            <a:graphicFrameLocks noGrp="1"/>
          </p:cNvGraphicFramePr>
          <p:nvPr>
            <p:extLst>
              <p:ext uri="{D42A27DB-BD31-4B8C-83A1-F6EECF244321}">
                <p14:modId xmlns:p14="http://schemas.microsoft.com/office/powerpoint/2010/main" val="3688186579"/>
              </p:ext>
            </p:extLst>
          </p:nvPr>
        </p:nvGraphicFramePr>
        <p:xfrm>
          <a:off x="1908213" y="2683865"/>
          <a:ext cx="8409708" cy="2646216"/>
        </p:xfrm>
        <a:graphic>
          <a:graphicData uri="http://schemas.openxmlformats.org/drawingml/2006/table">
            <a:tbl>
              <a:tblPr/>
              <a:tblGrid>
                <a:gridCol w="2102427">
                  <a:extLst>
                    <a:ext uri="{9D8B030D-6E8A-4147-A177-3AD203B41FA5}">
                      <a16:colId xmlns:a16="http://schemas.microsoft.com/office/drawing/2014/main" val="4019145763"/>
                    </a:ext>
                  </a:extLst>
                </a:gridCol>
                <a:gridCol w="2102427">
                  <a:extLst>
                    <a:ext uri="{9D8B030D-6E8A-4147-A177-3AD203B41FA5}">
                      <a16:colId xmlns:a16="http://schemas.microsoft.com/office/drawing/2014/main" val="1077012815"/>
                    </a:ext>
                  </a:extLst>
                </a:gridCol>
                <a:gridCol w="1724890">
                  <a:extLst>
                    <a:ext uri="{9D8B030D-6E8A-4147-A177-3AD203B41FA5}">
                      <a16:colId xmlns:a16="http://schemas.microsoft.com/office/drawing/2014/main" val="4210794245"/>
                    </a:ext>
                  </a:extLst>
                </a:gridCol>
                <a:gridCol w="2479964">
                  <a:extLst>
                    <a:ext uri="{9D8B030D-6E8A-4147-A177-3AD203B41FA5}">
                      <a16:colId xmlns:a16="http://schemas.microsoft.com/office/drawing/2014/main" val="1474329658"/>
                    </a:ext>
                  </a:extLst>
                </a:gridCol>
              </a:tblGrid>
              <a:tr h="609600">
                <a:tc>
                  <a:txBody>
                    <a:bodyPr/>
                    <a:lstStyle/>
                    <a:p>
                      <a:pPr algn="ctr" fontAlgn="t"/>
                      <a:r>
                        <a:rPr lang="en-US" sz="2800" b="1" dirty="0">
                          <a:solidFill>
                            <a:schemeClr val="bg1"/>
                          </a:solidFill>
                          <a:effectLst/>
                          <a:latin typeface="+mn-lt"/>
                        </a:rPr>
                        <a:t>Decimal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tc>
                  <a:txBody>
                    <a:bodyPr/>
                    <a:lstStyle/>
                    <a:p>
                      <a:pPr algn="ctr" fontAlgn="t"/>
                      <a:r>
                        <a:rPr lang="en-US" sz="2800" b="1" dirty="0">
                          <a:solidFill>
                            <a:schemeClr val="bg1"/>
                          </a:solidFill>
                          <a:effectLst/>
                          <a:latin typeface="+mn-lt"/>
                        </a:rPr>
                        <a:t>Binary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tc>
                  <a:txBody>
                    <a:bodyPr/>
                    <a:lstStyle/>
                    <a:p>
                      <a:pPr algn="ctr" fontAlgn="t"/>
                      <a:r>
                        <a:rPr lang="en-US" sz="2800" b="1" dirty="0">
                          <a:solidFill>
                            <a:schemeClr val="bg1"/>
                          </a:solidFill>
                          <a:effectLst/>
                          <a:latin typeface="+mn-lt"/>
                        </a:rPr>
                        <a:t>Octal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tc>
                  <a:txBody>
                    <a:bodyPr/>
                    <a:lstStyle/>
                    <a:p>
                      <a:pPr algn="ctr" fontAlgn="t"/>
                      <a:r>
                        <a:rPr lang="en-US" sz="2800" b="1" dirty="0">
                          <a:solidFill>
                            <a:schemeClr val="bg1"/>
                          </a:solidFill>
                          <a:effectLst/>
                          <a:latin typeface="+mn-lt"/>
                        </a:rPr>
                        <a:t>Hexadecimal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3271902984"/>
                  </a:ext>
                </a:extLst>
              </a:tr>
              <a:tr h="509154">
                <a:tc>
                  <a:txBody>
                    <a:bodyPr/>
                    <a:lstStyle/>
                    <a:p>
                      <a:pPr algn="ctr" fontAlgn="t"/>
                      <a:r>
                        <a:rPr lang="en-US" dirty="0">
                          <a:effectLst/>
                        </a:rPr>
                        <a:t>33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tc>
                  <a:txBody>
                    <a:bodyPr/>
                    <a:lstStyle/>
                    <a:p>
                      <a:pPr algn="ctr" fontAlgn="t"/>
                      <a:r>
                        <a:rPr lang="en-US" dirty="0">
                          <a:effectLst/>
                        </a:rPr>
                        <a:t>100001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41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21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05413357"/>
                  </a:ext>
                </a:extLst>
              </a:tr>
              <a:tr h="509154">
                <a:tc>
                  <a:txBody>
                    <a:bodyPr/>
                    <a:lstStyle/>
                    <a:p>
                      <a:pPr algn="ctr" fontAlgn="t"/>
                      <a:r>
                        <a:rPr lang="en-US" dirty="0">
                          <a:effectLst/>
                        </a:rPr>
                        <a:t>117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1110101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tc>
                  <a:txBody>
                    <a:bodyPr/>
                    <a:lstStyle/>
                    <a:p>
                      <a:pPr algn="ctr" fontAlgn="t"/>
                      <a:r>
                        <a:rPr lang="en-US" dirty="0">
                          <a:effectLst/>
                        </a:rPr>
                        <a:t>165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75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07900068"/>
                  </a:ext>
                </a:extLst>
              </a:tr>
              <a:tr h="509154">
                <a:tc>
                  <a:txBody>
                    <a:bodyPr/>
                    <a:lstStyle/>
                    <a:p>
                      <a:pPr algn="ctr" fontAlgn="t"/>
                      <a:r>
                        <a:rPr lang="en-US" dirty="0">
                          <a:effectLst/>
                        </a:rPr>
                        <a:t>451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111000011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aseline="0" dirty="0">
                          <a:effectLst/>
                        </a:rPr>
                        <a:t>703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tc>
                  <a:txBody>
                    <a:bodyPr/>
                    <a:lstStyle/>
                    <a:p>
                      <a:pPr algn="ctr" fontAlgn="t"/>
                      <a:r>
                        <a:rPr lang="en-US" baseline="0" dirty="0">
                          <a:effectLst/>
                        </a:rPr>
                        <a:t>1C3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5524578"/>
                  </a:ext>
                </a:extLst>
              </a:tr>
              <a:tr h="509154">
                <a:tc>
                  <a:txBody>
                    <a:bodyPr/>
                    <a:lstStyle/>
                    <a:p>
                      <a:pPr algn="ctr" fontAlgn="t"/>
                      <a:r>
                        <a:rPr lang="en-US" dirty="0">
                          <a:effectLst/>
                        </a:rPr>
                        <a:t>431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110101111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aseline="0" dirty="0">
                          <a:effectLst/>
                        </a:rPr>
                        <a:t>657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aseline="0" dirty="0">
                          <a:effectLst/>
                        </a:rPr>
                        <a:t>1AF</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21519719"/>
                  </a:ext>
                </a:extLst>
              </a:tr>
            </a:tbl>
          </a:graphicData>
        </a:graphic>
      </p:graphicFrame>
    </p:spTree>
    <p:extLst>
      <p:ext uri="{BB962C8B-B14F-4D97-AF65-F5344CB8AC3E}">
        <p14:creationId xmlns:p14="http://schemas.microsoft.com/office/powerpoint/2010/main" val="3063706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Common Powers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E8E011-71A9-4592-8B1D-99B2D050C0C4}"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F992AF2-91F6-5128-400E-F09166A5022E}"/>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95407B16-68BA-13F2-991C-A164C9709B8A}"/>
              </a:ext>
            </a:extLst>
          </p:cNvPr>
          <p:cNvSpPr txBox="1"/>
          <p:nvPr/>
        </p:nvSpPr>
        <p:spPr>
          <a:xfrm>
            <a:off x="2770134" y="91779"/>
            <a:ext cx="728826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CSC 111-  Introduction To Information &amp; Communication Technologies</a:t>
            </a:r>
          </a:p>
        </p:txBody>
      </p:sp>
      <p:pic>
        <p:nvPicPr>
          <p:cNvPr id="9" name="Picture 8">
            <a:extLst>
              <a:ext uri="{FF2B5EF4-FFF2-40B4-BE49-F238E27FC236}">
                <a16:creationId xmlns:a16="http://schemas.microsoft.com/office/drawing/2014/main" id="{03B46CF3-03C3-4137-F3B8-4B70437E60CB}"/>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9CC433E9-A2ED-8EEA-67A4-6DB776EB1C3A}"/>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101796"/>
            <a:ext cx="10284912" cy="5118420"/>
          </a:xfrm>
        </p:spPr>
        <p:txBody>
          <a:bodyPr>
            <a:normAutofit/>
          </a:bodyPr>
          <a:lstStyle/>
          <a:p>
            <a:pPr marL="0" marR="0" lvl="0" indent="0" algn="l" defTabSz="914400" rtl="0" eaLnBrk="1" fontAlgn="auto" latinLnBrk="0" hangingPunct="1">
              <a:lnSpc>
                <a:spcPct val="150000"/>
              </a:lnSpc>
              <a:spcBef>
                <a:spcPts val="1000"/>
              </a:spcBef>
              <a:spcAft>
                <a:spcPts val="0"/>
              </a:spcAft>
              <a:buClrTx/>
              <a:buSzTx/>
              <a:buFont typeface="Wingdings" panose="05000000000000000000" pitchFamily="2" charset="2"/>
              <a:buNone/>
              <a:tabLst/>
              <a:defRPr/>
            </a:pPr>
            <a:r>
              <a:rPr kumimoji="0" lang="en-US" sz="3300" b="0" i="0" u="none" strike="noStrike" kern="1200" cap="none" spc="0" normalizeH="0" baseline="0" noProof="0" dirty="0">
                <a:ln>
                  <a:noFill/>
                </a:ln>
                <a:solidFill>
                  <a:srgbClr val="002060"/>
                </a:solidFill>
                <a:effectLst/>
                <a:uLnTx/>
                <a:uFillTx/>
                <a:latin typeface="Arial Rounded MT Bold" panose="020F0704030504030204" pitchFamily="34" charset="0"/>
                <a:ea typeface="Arial Unicode MS" panose="020B0604020202020204" pitchFamily="34" charset="-128"/>
              </a:rPr>
              <a:t>Base 10 -</a:t>
            </a:r>
            <a:endParaRPr kumimoji="0" lang="en-US" sz="2400" b="0" i="0" u="none" strike="noStrike" kern="1200" cap="none" spc="0" normalizeH="0" baseline="-2500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32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1600" b="0" i="0" dirty="0">
              <a:solidFill>
                <a:srgbClr val="000000"/>
              </a:solidFill>
              <a:effectLst/>
              <a:latin typeface="Nunito" pitchFamily="2" charset="0"/>
            </a:endParaRPr>
          </a:p>
          <a:p>
            <a:pPr marL="0" indent="0">
              <a:lnSpc>
                <a:spcPct val="150000"/>
              </a:lnSpc>
              <a:buNone/>
            </a:pPr>
            <a:endParaRPr lang="en-US" sz="1600" dirty="0">
              <a:solidFill>
                <a:srgbClr val="000000"/>
              </a:solidFill>
              <a:latin typeface="Nunito" pitchFamily="2" charset="0"/>
            </a:endParaRPr>
          </a:p>
          <a:p>
            <a:pPr marL="0" indent="0" algn="just">
              <a:buNone/>
            </a:pPr>
            <a:r>
              <a:rPr kumimoji="0" lang="en-US" sz="2000" b="0" i="0" u="none" strike="noStrike" kern="1200" cap="none" spc="0" normalizeH="0" baseline="0" noProof="0" dirty="0">
                <a:ln>
                  <a:noFill/>
                </a:ln>
                <a:solidFill>
                  <a:srgbClr val="000000"/>
                </a:solidFill>
                <a:effectLst/>
                <a:uLnTx/>
                <a:uFillTx/>
                <a:latin typeface="Nunito" pitchFamily="2" charset="0"/>
                <a:ea typeface="Arial Unicode MS" panose="020B0604020202020204" pitchFamily="34" charset="-128"/>
              </a:rPr>
              <a:t> </a:t>
            </a:r>
            <a:endParaRPr lang="en-US" sz="20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1" name="Table 10">
            <a:extLst>
              <a:ext uri="{FF2B5EF4-FFF2-40B4-BE49-F238E27FC236}">
                <a16:creationId xmlns:a16="http://schemas.microsoft.com/office/drawing/2014/main" id="{7A67CB5E-BFFD-F6A9-49E3-AA05F0C2F6AA}"/>
              </a:ext>
            </a:extLst>
          </p:cNvPr>
          <p:cNvGraphicFramePr>
            <a:graphicFrameLocks noGrp="1"/>
          </p:cNvGraphicFramePr>
          <p:nvPr>
            <p:extLst>
              <p:ext uri="{D42A27DB-BD31-4B8C-83A1-F6EECF244321}">
                <p14:modId xmlns:p14="http://schemas.microsoft.com/office/powerpoint/2010/main" val="1558520142"/>
              </p:ext>
            </p:extLst>
          </p:nvPr>
        </p:nvGraphicFramePr>
        <p:xfrm>
          <a:off x="2917120" y="1594702"/>
          <a:ext cx="8409708" cy="4874718"/>
        </p:xfrm>
        <a:graphic>
          <a:graphicData uri="http://schemas.openxmlformats.org/drawingml/2006/table">
            <a:tbl>
              <a:tblPr/>
              <a:tblGrid>
                <a:gridCol w="2102427">
                  <a:extLst>
                    <a:ext uri="{9D8B030D-6E8A-4147-A177-3AD203B41FA5}">
                      <a16:colId xmlns:a16="http://schemas.microsoft.com/office/drawing/2014/main" val="4019145763"/>
                    </a:ext>
                  </a:extLst>
                </a:gridCol>
                <a:gridCol w="2102427">
                  <a:extLst>
                    <a:ext uri="{9D8B030D-6E8A-4147-A177-3AD203B41FA5}">
                      <a16:colId xmlns:a16="http://schemas.microsoft.com/office/drawing/2014/main" val="1077012815"/>
                    </a:ext>
                  </a:extLst>
                </a:gridCol>
                <a:gridCol w="1724890">
                  <a:extLst>
                    <a:ext uri="{9D8B030D-6E8A-4147-A177-3AD203B41FA5}">
                      <a16:colId xmlns:a16="http://schemas.microsoft.com/office/drawing/2014/main" val="4210794245"/>
                    </a:ext>
                  </a:extLst>
                </a:gridCol>
                <a:gridCol w="2479964">
                  <a:extLst>
                    <a:ext uri="{9D8B030D-6E8A-4147-A177-3AD203B41FA5}">
                      <a16:colId xmlns:a16="http://schemas.microsoft.com/office/drawing/2014/main" val="1474329658"/>
                    </a:ext>
                  </a:extLst>
                </a:gridCol>
              </a:tblGrid>
              <a:tr h="609600">
                <a:tc>
                  <a:txBody>
                    <a:bodyPr/>
                    <a:lstStyle/>
                    <a:p>
                      <a:pPr algn="ctr" fontAlgn="t"/>
                      <a:r>
                        <a:rPr lang="en-US" sz="2800" b="1" dirty="0">
                          <a:solidFill>
                            <a:schemeClr val="bg1"/>
                          </a:solidFill>
                          <a:effectLst/>
                          <a:latin typeface="+mn-lt"/>
                        </a:rPr>
                        <a:t>Power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tc>
                  <a:txBody>
                    <a:bodyPr/>
                    <a:lstStyle/>
                    <a:p>
                      <a:pPr algn="ctr" fontAlgn="t"/>
                      <a:r>
                        <a:rPr lang="en-US" sz="2800" b="1" dirty="0">
                          <a:solidFill>
                            <a:schemeClr val="bg1"/>
                          </a:solidFill>
                          <a:effectLst/>
                          <a:latin typeface="+mn-lt"/>
                        </a:rPr>
                        <a:t>Preface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tc>
                  <a:txBody>
                    <a:bodyPr/>
                    <a:lstStyle/>
                    <a:p>
                      <a:pPr algn="ctr" fontAlgn="t"/>
                      <a:r>
                        <a:rPr lang="en-US" sz="2800" b="1" dirty="0">
                          <a:solidFill>
                            <a:schemeClr val="bg1"/>
                          </a:solidFill>
                          <a:effectLst/>
                          <a:latin typeface="+mn-lt"/>
                        </a:rPr>
                        <a:t>Symbol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tc>
                  <a:txBody>
                    <a:bodyPr/>
                    <a:lstStyle/>
                    <a:p>
                      <a:pPr algn="ctr" fontAlgn="t"/>
                      <a:r>
                        <a:rPr lang="en-US" sz="2800" b="1" dirty="0">
                          <a:solidFill>
                            <a:schemeClr val="bg1"/>
                          </a:solidFill>
                          <a:effectLst/>
                          <a:latin typeface="+mn-lt"/>
                        </a:rPr>
                        <a:t>Value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3271902984"/>
                  </a:ext>
                </a:extLst>
              </a:tr>
              <a:tr h="509154">
                <a:tc>
                  <a:txBody>
                    <a:bodyPr/>
                    <a:lstStyle/>
                    <a:p>
                      <a:pPr algn="ctr" fontAlgn="t"/>
                      <a:r>
                        <a:rPr lang="en-US" dirty="0"/>
                        <a:t> 10 </a:t>
                      </a:r>
                      <a:r>
                        <a:rPr lang="en-US" baseline="30000" dirty="0"/>
                        <a:t>-12</a:t>
                      </a:r>
                      <a:endParaRPr lang="en-US" baseline="300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ctr" fontAlgn="t"/>
                      <a:r>
                        <a:rPr lang="en-US" dirty="0" err="1">
                          <a:effectLst/>
                        </a:rPr>
                        <a:t>pico</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.000000000001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05413357"/>
                  </a:ext>
                </a:extLst>
              </a:tr>
              <a:tr h="509154">
                <a:tc>
                  <a:txBody>
                    <a:bodyPr/>
                    <a:lstStyle/>
                    <a:p>
                      <a:pPr algn="ctr" fontAlgn="t"/>
                      <a:r>
                        <a:rPr lang="en-US" dirty="0">
                          <a:effectLst/>
                        </a:rPr>
                        <a:t>10</a:t>
                      </a:r>
                      <a:r>
                        <a:rPr lang="en-US" baseline="30000" dirty="0"/>
                        <a:t>-9</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nano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ctr" fontAlgn="t"/>
                      <a:r>
                        <a:rPr lang="en-US" dirty="0">
                          <a:effectLst/>
                        </a:rPr>
                        <a:t>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.000000001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07900068"/>
                  </a:ext>
                </a:extLst>
              </a:tr>
              <a:tr h="509154">
                <a:tc>
                  <a:txBody>
                    <a:bodyPr/>
                    <a:lstStyle/>
                    <a:p>
                      <a:pPr algn="ctr" fontAlgn="t"/>
                      <a:r>
                        <a:rPr lang="en-US" dirty="0">
                          <a:effectLst/>
                        </a:rPr>
                        <a:t>10</a:t>
                      </a:r>
                      <a:r>
                        <a:rPr lang="en-US" baseline="30000" dirty="0"/>
                        <a:t>-6</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micro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aseline="0" dirty="0">
                          <a:effectLst/>
                        </a:rPr>
                        <a:t>µ</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ctr" fontAlgn="t"/>
                      <a:r>
                        <a:rPr lang="en-US" baseline="0" dirty="0">
                          <a:effectLst/>
                        </a:rPr>
                        <a:t>.000001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5524578"/>
                  </a:ext>
                </a:extLst>
              </a:tr>
              <a:tr h="509154">
                <a:tc>
                  <a:txBody>
                    <a:bodyPr/>
                    <a:lstStyle/>
                    <a:p>
                      <a:pPr algn="ctr" fontAlgn="t"/>
                      <a:r>
                        <a:rPr lang="en-US" dirty="0">
                          <a:effectLst/>
                        </a:rPr>
                        <a:t>10</a:t>
                      </a:r>
                      <a:r>
                        <a:rPr lang="en-US" baseline="30000" dirty="0"/>
                        <a:t>-3</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milli</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aseline="0" dirty="0">
                          <a:effectLst/>
                        </a:rPr>
                        <a:t>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aseline="0" dirty="0">
                          <a:effectLst/>
                        </a:rPr>
                        <a:t>.001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321519719"/>
                  </a:ext>
                </a:extLst>
              </a:tr>
              <a:tr h="509154">
                <a:tc>
                  <a:txBody>
                    <a:bodyPr/>
                    <a:lstStyle/>
                    <a:p>
                      <a:pPr algn="ctr" fontAlgn="t"/>
                      <a:r>
                        <a:rPr lang="en-US" dirty="0">
                          <a:effectLst/>
                        </a:rPr>
                        <a:t>10</a:t>
                      </a:r>
                      <a:r>
                        <a:rPr lang="en-US" baseline="30000" dirty="0">
                          <a:effectLst/>
                        </a:rPr>
                        <a:t>3</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kilo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aseline="0" dirty="0">
                          <a:effectLst/>
                        </a:rPr>
                        <a:t>K</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aseline="0" dirty="0">
                          <a:effectLst/>
                        </a:rPr>
                        <a:t>1000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376270488"/>
                  </a:ext>
                </a:extLst>
              </a:tr>
              <a:tr h="509154">
                <a:tc>
                  <a:txBody>
                    <a:bodyPr/>
                    <a:lstStyle/>
                    <a:p>
                      <a:pPr algn="ctr" fontAlgn="t"/>
                      <a:r>
                        <a:rPr lang="en-US" dirty="0">
                          <a:effectLst/>
                        </a:rPr>
                        <a:t>10</a:t>
                      </a:r>
                      <a:r>
                        <a:rPr lang="en-US" baseline="30000" dirty="0">
                          <a:effectLst/>
                        </a:rPr>
                        <a:t>6</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mega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aseline="0" dirty="0">
                          <a:effectLst/>
                        </a:rPr>
                        <a:t>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aseline="0" dirty="0">
                          <a:effectLst/>
                        </a:rPr>
                        <a:t>1000000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4074099832"/>
                  </a:ext>
                </a:extLst>
              </a:tr>
              <a:tr h="509154">
                <a:tc>
                  <a:txBody>
                    <a:bodyPr/>
                    <a:lstStyle/>
                    <a:p>
                      <a:pPr algn="ctr" fontAlgn="t"/>
                      <a:r>
                        <a:rPr lang="en-US" dirty="0">
                          <a:effectLst/>
                        </a:rPr>
                        <a:t>10</a:t>
                      </a:r>
                      <a:r>
                        <a:rPr lang="en-US" baseline="30000" dirty="0"/>
                        <a:t>9</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giga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aseline="0" dirty="0">
                          <a:effectLst/>
                        </a:rPr>
                        <a:t>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aseline="0" dirty="0">
                          <a:effectLst/>
                        </a:rPr>
                        <a:t>1000000000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725756668"/>
                  </a:ext>
                </a:extLst>
              </a:tr>
              <a:tr h="509154">
                <a:tc>
                  <a:txBody>
                    <a:bodyPr/>
                    <a:lstStyle/>
                    <a:p>
                      <a:pPr algn="ctr" fontAlgn="t"/>
                      <a:r>
                        <a:rPr lang="en-US" dirty="0">
                          <a:effectLst/>
                        </a:rPr>
                        <a:t>10</a:t>
                      </a:r>
                      <a:r>
                        <a:rPr lang="en-US" baseline="30000" dirty="0"/>
                        <a:t>12</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tera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aseline="0" dirty="0">
                          <a:effectLst/>
                        </a:rPr>
                        <a:t>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aseline="0" dirty="0">
                          <a:effectLst/>
                        </a:rPr>
                        <a:t>1000000000000</a:t>
                      </a:r>
                    </a:p>
                    <a:p>
                      <a:pPr algn="ctr" fontAlgn="t"/>
                      <a:endParaRPr lang="en-US" baseline="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3435972984"/>
                  </a:ext>
                </a:extLst>
              </a:tr>
            </a:tbl>
          </a:graphicData>
        </a:graphic>
      </p:graphicFrame>
    </p:spTree>
    <p:extLst>
      <p:ext uri="{BB962C8B-B14F-4D97-AF65-F5344CB8AC3E}">
        <p14:creationId xmlns:p14="http://schemas.microsoft.com/office/powerpoint/2010/main" val="2450320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Common Powers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E8E011-71A9-4592-8B1D-99B2D050C0C4}"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F992AF2-91F6-5128-400E-F09166A5022E}"/>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95407B16-68BA-13F2-991C-A164C9709B8A}"/>
              </a:ext>
            </a:extLst>
          </p:cNvPr>
          <p:cNvSpPr txBox="1"/>
          <p:nvPr/>
        </p:nvSpPr>
        <p:spPr>
          <a:xfrm>
            <a:off x="2770134" y="91779"/>
            <a:ext cx="728826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CSC 111-  Introduction To Information &amp; Communication Technologies</a:t>
            </a:r>
          </a:p>
        </p:txBody>
      </p:sp>
      <p:pic>
        <p:nvPicPr>
          <p:cNvPr id="9" name="Picture 8">
            <a:extLst>
              <a:ext uri="{FF2B5EF4-FFF2-40B4-BE49-F238E27FC236}">
                <a16:creationId xmlns:a16="http://schemas.microsoft.com/office/drawing/2014/main" id="{03B46CF3-03C3-4137-F3B8-4B70437E60CB}"/>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9CC433E9-A2ED-8EEA-67A4-6DB776EB1C3A}"/>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101796"/>
            <a:ext cx="10284912" cy="5118420"/>
          </a:xfrm>
        </p:spPr>
        <p:txBody>
          <a:bodyPr>
            <a:normAutofit/>
          </a:bodyPr>
          <a:lstStyle/>
          <a:p>
            <a:pPr marL="0" indent="0">
              <a:lnSpc>
                <a:spcPct val="150000"/>
              </a:lnSpc>
              <a:buNone/>
            </a:pPr>
            <a:endParaRPr lang="en-US" sz="3200" baseline="-25000" dirty="0">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50000"/>
              </a:lnSpc>
              <a:spcBef>
                <a:spcPts val="1000"/>
              </a:spcBef>
              <a:spcAft>
                <a:spcPts val="0"/>
              </a:spcAft>
              <a:buClrTx/>
              <a:buSzTx/>
              <a:buFont typeface="Wingdings" panose="05000000000000000000" pitchFamily="2" charset="2"/>
              <a:buNone/>
              <a:tabLst/>
              <a:defRPr/>
            </a:pPr>
            <a:r>
              <a:rPr kumimoji="0" lang="en-US" sz="3300" b="0" i="0" u="none" strike="noStrike" kern="1200" cap="none" spc="0" normalizeH="0" baseline="0" noProof="0" dirty="0">
                <a:ln>
                  <a:noFill/>
                </a:ln>
                <a:solidFill>
                  <a:srgbClr val="002060"/>
                </a:solidFill>
                <a:effectLst/>
                <a:uLnTx/>
                <a:uFillTx/>
                <a:latin typeface="Arial Rounded MT Bold" panose="020F0704030504030204" pitchFamily="34" charset="0"/>
                <a:ea typeface="Arial Unicode MS" panose="020B0604020202020204" pitchFamily="34" charset="-128"/>
              </a:rPr>
              <a:t>Base 2 -</a:t>
            </a:r>
            <a:endParaRPr kumimoji="0" lang="en-US" sz="2400" b="0" i="0" u="none" strike="noStrike" kern="1200" cap="none" spc="0" normalizeH="0" baseline="-2500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1600" b="0" i="0" dirty="0">
              <a:solidFill>
                <a:srgbClr val="000000"/>
              </a:solidFill>
              <a:effectLst/>
              <a:latin typeface="Nunito" pitchFamily="2" charset="0"/>
            </a:endParaRPr>
          </a:p>
          <a:p>
            <a:pPr marL="0" indent="0">
              <a:lnSpc>
                <a:spcPct val="150000"/>
              </a:lnSpc>
              <a:buNone/>
            </a:pPr>
            <a:endParaRPr lang="en-US" sz="1600" dirty="0">
              <a:solidFill>
                <a:srgbClr val="000000"/>
              </a:solidFill>
              <a:latin typeface="Nunito" pitchFamily="2" charset="0"/>
            </a:endParaRPr>
          </a:p>
          <a:p>
            <a:pPr marL="0" indent="0" algn="just">
              <a:buNone/>
            </a:pPr>
            <a:r>
              <a:rPr kumimoji="0" lang="en-US" sz="2000" b="0" i="0" u="none" strike="noStrike" kern="1200" cap="none" spc="0" normalizeH="0" baseline="0" noProof="0" dirty="0">
                <a:ln>
                  <a:noFill/>
                </a:ln>
                <a:solidFill>
                  <a:srgbClr val="000000"/>
                </a:solidFill>
                <a:effectLst/>
                <a:uLnTx/>
                <a:uFillTx/>
                <a:latin typeface="Nunito" pitchFamily="2" charset="0"/>
                <a:ea typeface="Arial Unicode MS" panose="020B0604020202020204" pitchFamily="34" charset="-128"/>
              </a:rPr>
              <a:t> </a:t>
            </a:r>
            <a:endParaRPr lang="en-US" sz="20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1" name="Table 10">
            <a:extLst>
              <a:ext uri="{FF2B5EF4-FFF2-40B4-BE49-F238E27FC236}">
                <a16:creationId xmlns:a16="http://schemas.microsoft.com/office/drawing/2014/main" id="{7A67CB5E-BFFD-F6A9-49E3-AA05F0C2F6AA}"/>
              </a:ext>
            </a:extLst>
          </p:cNvPr>
          <p:cNvGraphicFramePr>
            <a:graphicFrameLocks noGrp="1"/>
          </p:cNvGraphicFramePr>
          <p:nvPr>
            <p:extLst>
              <p:ext uri="{D42A27DB-BD31-4B8C-83A1-F6EECF244321}">
                <p14:modId xmlns:p14="http://schemas.microsoft.com/office/powerpoint/2010/main" val="1476560648"/>
              </p:ext>
            </p:extLst>
          </p:nvPr>
        </p:nvGraphicFramePr>
        <p:xfrm>
          <a:off x="2102991" y="2799135"/>
          <a:ext cx="8409708" cy="2137062"/>
        </p:xfrm>
        <a:graphic>
          <a:graphicData uri="http://schemas.openxmlformats.org/drawingml/2006/table">
            <a:tbl>
              <a:tblPr/>
              <a:tblGrid>
                <a:gridCol w="2102427">
                  <a:extLst>
                    <a:ext uri="{9D8B030D-6E8A-4147-A177-3AD203B41FA5}">
                      <a16:colId xmlns:a16="http://schemas.microsoft.com/office/drawing/2014/main" val="4019145763"/>
                    </a:ext>
                  </a:extLst>
                </a:gridCol>
                <a:gridCol w="2102427">
                  <a:extLst>
                    <a:ext uri="{9D8B030D-6E8A-4147-A177-3AD203B41FA5}">
                      <a16:colId xmlns:a16="http://schemas.microsoft.com/office/drawing/2014/main" val="1077012815"/>
                    </a:ext>
                  </a:extLst>
                </a:gridCol>
                <a:gridCol w="1724890">
                  <a:extLst>
                    <a:ext uri="{9D8B030D-6E8A-4147-A177-3AD203B41FA5}">
                      <a16:colId xmlns:a16="http://schemas.microsoft.com/office/drawing/2014/main" val="4210794245"/>
                    </a:ext>
                  </a:extLst>
                </a:gridCol>
                <a:gridCol w="2479964">
                  <a:extLst>
                    <a:ext uri="{9D8B030D-6E8A-4147-A177-3AD203B41FA5}">
                      <a16:colId xmlns:a16="http://schemas.microsoft.com/office/drawing/2014/main" val="1474329658"/>
                    </a:ext>
                  </a:extLst>
                </a:gridCol>
              </a:tblGrid>
              <a:tr h="609600">
                <a:tc>
                  <a:txBody>
                    <a:bodyPr/>
                    <a:lstStyle/>
                    <a:p>
                      <a:pPr algn="ctr" fontAlgn="t"/>
                      <a:r>
                        <a:rPr lang="en-US" sz="2800" b="1" dirty="0">
                          <a:solidFill>
                            <a:schemeClr val="bg1"/>
                          </a:solidFill>
                          <a:effectLst/>
                          <a:latin typeface="+mn-lt"/>
                        </a:rPr>
                        <a:t>Power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tc>
                  <a:txBody>
                    <a:bodyPr/>
                    <a:lstStyle/>
                    <a:p>
                      <a:pPr algn="ctr" fontAlgn="t"/>
                      <a:r>
                        <a:rPr lang="en-US" sz="2800" b="1" dirty="0">
                          <a:solidFill>
                            <a:schemeClr val="bg1"/>
                          </a:solidFill>
                          <a:effectLst/>
                          <a:latin typeface="+mn-lt"/>
                        </a:rPr>
                        <a:t>Preface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tc>
                  <a:txBody>
                    <a:bodyPr/>
                    <a:lstStyle/>
                    <a:p>
                      <a:pPr algn="ctr" fontAlgn="t"/>
                      <a:r>
                        <a:rPr lang="en-US" sz="2800" b="1" dirty="0">
                          <a:solidFill>
                            <a:schemeClr val="bg1"/>
                          </a:solidFill>
                          <a:effectLst/>
                          <a:latin typeface="+mn-lt"/>
                        </a:rPr>
                        <a:t>Symbol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tc>
                  <a:txBody>
                    <a:bodyPr/>
                    <a:lstStyle/>
                    <a:p>
                      <a:pPr algn="ctr" fontAlgn="t"/>
                      <a:r>
                        <a:rPr lang="en-US" sz="2800" b="1" dirty="0">
                          <a:solidFill>
                            <a:schemeClr val="bg1"/>
                          </a:solidFill>
                          <a:effectLst/>
                          <a:latin typeface="+mn-lt"/>
                        </a:rPr>
                        <a:t>Value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3271902984"/>
                  </a:ext>
                </a:extLst>
              </a:tr>
              <a:tr h="509154">
                <a:tc>
                  <a:txBody>
                    <a:bodyPr/>
                    <a:lstStyle/>
                    <a:p>
                      <a:pPr algn="ctr" fontAlgn="t"/>
                      <a:r>
                        <a:rPr lang="en-US" dirty="0"/>
                        <a:t> 2 </a:t>
                      </a:r>
                      <a:r>
                        <a:rPr lang="en-US" baseline="30000" dirty="0"/>
                        <a:t>10</a:t>
                      </a:r>
                      <a:endParaRPr lang="en-US" baseline="300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ctr" fontAlgn="t"/>
                      <a:r>
                        <a:rPr lang="en-US" dirty="0">
                          <a:effectLst/>
                        </a:rPr>
                        <a:t>kilo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K</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1024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05413357"/>
                  </a:ext>
                </a:extLst>
              </a:tr>
              <a:tr h="509154">
                <a:tc>
                  <a:txBody>
                    <a:bodyPr/>
                    <a:lstStyle/>
                    <a:p>
                      <a:pPr algn="ctr" fontAlgn="t"/>
                      <a:r>
                        <a:rPr lang="en-US" dirty="0">
                          <a:effectLst/>
                        </a:rPr>
                        <a:t>2</a:t>
                      </a:r>
                      <a:r>
                        <a:rPr lang="en-US" baseline="30000" dirty="0"/>
                        <a:t>20</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mega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ctr" fontAlgn="t"/>
                      <a:r>
                        <a:rPr lang="en-US" dirty="0">
                          <a:effectLst/>
                        </a:rPr>
                        <a:t>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1048576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07900068"/>
                  </a:ext>
                </a:extLst>
              </a:tr>
              <a:tr h="509154">
                <a:tc>
                  <a:txBody>
                    <a:bodyPr/>
                    <a:lstStyle/>
                    <a:p>
                      <a:pPr algn="ctr" fontAlgn="t"/>
                      <a:r>
                        <a:rPr lang="en-US" dirty="0">
                          <a:effectLst/>
                        </a:rPr>
                        <a:t>2</a:t>
                      </a:r>
                      <a:r>
                        <a:rPr lang="en-US" baseline="30000" dirty="0"/>
                        <a:t>30</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err="1">
                          <a:effectLst/>
                        </a:rPr>
                        <a:t>gega</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aseline="0" dirty="0">
                          <a:effectLst/>
                        </a:rPr>
                        <a:t>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ctr" fontAlgn="t"/>
                      <a:r>
                        <a:rPr lang="en-US" baseline="0" dirty="0">
                          <a:effectLst/>
                        </a:rPr>
                        <a:t>1073741824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5524578"/>
                  </a:ext>
                </a:extLst>
              </a:tr>
            </a:tbl>
          </a:graphicData>
        </a:graphic>
      </p:graphicFrame>
      <p:sp>
        <p:nvSpPr>
          <p:cNvPr id="13" name="TextBox 12">
            <a:extLst>
              <a:ext uri="{FF2B5EF4-FFF2-40B4-BE49-F238E27FC236}">
                <a16:creationId xmlns:a16="http://schemas.microsoft.com/office/drawing/2014/main" id="{42E96F98-BDF5-CA9B-93D5-D16B194F2E88}"/>
              </a:ext>
            </a:extLst>
          </p:cNvPr>
          <p:cNvSpPr txBox="1"/>
          <p:nvPr/>
        </p:nvSpPr>
        <p:spPr>
          <a:xfrm>
            <a:off x="1186181" y="5266041"/>
            <a:ext cx="9800473" cy="369332"/>
          </a:xfrm>
          <a:prstGeom prst="rect">
            <a:avLst/>
          </a:prstGeom>
          <a:noFill/>
        </p:spPr>
        <p:txBody>
          <a:bodyPr wrap="square">
            <a:spAutoFit/>
          </a:bodyPr>
          <a:lstStyle/>
          <a:p>
            <a:r>
              <a:rPr lang="en-US" dirty="0"/>
              <a:t> In computing, particularly </a:t>
            </a:r>
            <a:r>
              <a:rPr lang="en-US" dirty="0" err="1"/>
              <a:t>w.r.t.</a:t>
            </a:r>
            <a:r>
              <a:rPr lang="en-US" dirty="0"/>
              <a:t> memory, the base-2 interpretation generally applies.</a:t>
            </a:r>
          </a:p>
        </p:txBody>
      </p:sp>
    </p:spTree>
    <p:extLst>
      <p:ext uri="{BB962C8B-B14F-4D97-AF65-F5344CB8AC3E}">
        <p14:creationId xmlns:p14="http://schemas.microsoft.com/office/powerpoint/2010/main" val="19324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Review – multiplying powers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E8E011-71A9-4592-8B1D-99B2D050C0C4}"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F992AF2-91F6-5128-400E-F09166A5022E}"/>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95407B16-68BA-13F2-991C-A164C9709B8A}"/>
              </a:ext>
            </a:extLst>
          </p:cNvPr>
          <p:cNvSpPr txBox="1"/>
          <p:nvPr/>
        </p:nvSpPr>
        <p:spPr>
          <a:xfrm>
            <a:off x="2770134" y="91779"/>
            <a:ext cx="728826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CSC 111-  Introduction To Information &amp; Communication Technologies</a:t>
            </a:r>
          </a:p>
        </p:txBody>
      </p:sp>
      <p:pic>
        <p:nvPicPr>
          <p:cNvPr id="9" name="Picture 8">
            <a:extLst>
              <a:ext uri="{FF2B5EF4-FFF2-40B4-BE49-F238E27FC236}">
                <a16:creationId xmlns:a16="http://schemas.microsoft.com/office/drawing/2014/main" id="{03B46CF3-03C3-4137-F3B8-4B70437E60CB}"/>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9CC433E9-A2ED-8EEA-67A4-6DB776EB1C3A}"/>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730774"/>
            <a:ext cx="10284912" cy="4552008"/>
          </a:xfrm>
        </p:spPr>
        <p:txBody>
          <a:bodyPr>
            <a:normAutofit fontScale="25000" lnSpcReduction="20000"/>
          </a:bodyPr>
          <a:lstStyle/>
          <a:p>
            <a:pPr marL="0" indent="0">
              <a:lnSpc>
                <a:spcPct val="150000"/>
              </a:lnSpc>
              <a:buNone/>
            </a:pPr>
            <a:endParaRPr lang="en-US" sz="3200" baseline="-25000" dirty="0">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50000"/>
              </a:lnSpc>
              <a:spcBef>
                <a:spcPts val="1000"/>
              </a:spcBef>
              <a:spcAft>
                <a:spcPts val="0"/>
              </a:spcAft>
              <a:buClrTx/>
              <a:buSzTx/>
              <a:buFont typeface="Wingdings" panose="05000000000000000000" pitchFamily="2" charset="2"/>
              <a:buNone/>
              <a:tabLst/>
              <a:defRPr/>
            </a:pPr>
            <a:r>
              <a:rPr kumimoji="0" lang="en-US" sz="12800" b="0" i="0" u="none" strike="noStrike" kern="1200" cap="none" spc="0" normalizeH="0" baseline="0" noProof="0" dirty="0">
                <a:ln>
                  <a:noFill/>
                </a:ln>
                <a:solidFill>
                  <a:srgbClr val="002060"/>
                </a:solidFill>
                <a:effectLst/>
                <a:uLnTx/>
                <a:uFillTx/>
                <a:latin typeface="Arial Rounded MT Bold" panose="020F0704030504030204" pitchFamily="34" charset="0"/>
                <a:ea typeface="Arial Unicode MS" panose="020B0604020202020204" pitchFamily="34" charset="-128"/>
              </a:rPr>
              <a:t>For common bases, add powers</a:t>
            </a:r>
            <a:endParaRPr kumimoji="0" lang="en-US" sz="12800" b="0" i="0" u="none" strike="noStrike" kern="1200" cap="none" spc="0" normalizeH="0" baseline="-2500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3600" b="1" baseline="-250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3600" b="1" baseline="-250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0" indent="0" algn="ctr">
              <a:lnSpc>
                <a:spcPct val="150000"/>
              </a:lnSpc>
              <a:buNone/>
            </a:pPr>
            <a:r>
              <a:rPr lang="pt-BR" sz="11200" dirty="0"/>
              <a:t>a</a:t>
            </a:r>
            <a:r>
              <a:rPr lang="pt-BR" sz="11200" baseline="30000" dirty="0"/>
              <a:t>b</a:t>
            </a:r>
            <a:r>
              <a:rPr lang="pt-BR" sz="11200" dirty="0"/>
              <a:t> * a</a:t>
            </a:r>
            <a:r>
              <a:rPr lang="pt-BR" sz="11200" baseline="30000" dirty="0"/>
              <a:t>c</a:t>
            </a:r>
            <a:r>
              <a:rPr lang="pt-BR" sz="11200" dirty="0"/>
              <a:t> = a</a:t>
            </a:r>
            <a:r>
              <a:rPr lang="pt-BR" sz="11200" baseline="30000" dirty="0"/>
              <a:t>b+c</a:t>
            </a:r>
          </a:p>
          <a:p>
            <a:pPr marL="0" indent="0" algn="ctr">
              <a:lnSpc>
                <a:spcPct val="150000"/>
              </a:lnSpc>
              <a:buNone/>
            </a:pPr>
            <a:r>
              <a:rPr lang="en-US" sz="11200" dirty="0"/>
              <a:t>2</a:t>
            </a:r>
            <a:r>
              <a:rPr kumimoji="0" lang="pt-BR" sz="11200" b="0" i="0" u="none" strike="noStrike" kern="1200" cap="none" spc="0" normalizeH="0" baseline="30000" noProof="0" dirty="0">
                <a:ln>
                  <a:noFill/>
                </a:ln>
                <a:solidFill>
                  <a:prstClr val="black"/>
                </a:solidFill>
                <a:effectLst/>
                <a:uLnTx/>
                <a:uFillTx/>
                <a:ea typeface="Arial Unicode MS" panose="020B0604020202020204" pitchFamily="34" charset="-128"/>
              </a:rPr>
              <a:t>6</a:t>
            </a:r>
            <a:r>
              <a:rPr lang="en-US" sz="11200" dirty="0"/>
              <a:t> * 2</a:t>
            </a:r>
            <a:r>
              <a:rPr lang="en-US" sz="11200" baseline="30000" dirty="0"/>
              <a:t>10</a:t>
            </a:r>
            <a:r>
              <a:rPr lang="en-US" sz="11200" dirty="0"/>
              <a:t> = 2</a:t>
            </a:r>
            <a:r>
              <a:rPr lang="en-US" sz="11200" baseline="30000" dirty="0"/>
              <a:t>16</a:t>
            </a:r>
            <a:r>
              <a:rPr lang="en-US" sz="11200" dirty="0"/>
              <a:t> = 65,536</a:t>
            </a:r>
          </a:p>
          <a:p>
            <a:pPr marL="0" indent="0" algn="ctr">
              <a:lnSpc>
                <a:spcPct val="150000"/>
              </a:lnSpc>
              <a:buNone/>
            </a:pPr>
            <a:r>
              <a:rPr lang="en-US" sz="11200" dirty="0"/>
              <a:t>or… </a:t>
            </a:r>
          </a:p>
          <a:p>
            <a:pPr marL="0" indent="0" algn="ctr">
              <a:lnSpc>
                <a:spcPct val="150000"/>
              </a:lnSpc>
              <a:buNone/>
            </a:pPr>
            <a:r>
              <a:rPr lang="en-US" sz="11200" dirty="0"/>
              <a:t>2</a:t>
            </a:r>
            <a:r>
              <a:rPr kumimoji="0" lang="pt-BR" sz="11200" b="0" i="0" u="none" strike="noStrike" kern="1200" cap="none" spc="0" normalizeH="0" baseline="30000" noProof="0" dirty="0">
                <a:ln>
                  <a:noFill/>
                </a:ln>
                <a:solidFill>
                  <a:prstClr val="black"/>
                </a:solidFill>
                <a:effectLst/>
                <a:uLnTx/>
                <a:uFillTx/>
                <a:ea typeface="Arial Unicode MS" panose="020B0604020202020204" pitchFamily="34" charset="-128"/>
              </a:rPr>
              <a:t> 6 </a:t>
            </a:r>
            <a:r>
              <a:rPr lang="en-US" sz="11200" dirty="0"/>
              <a:t>* 2</a:t>
            </a:r>
            <a:r>
              <a:rPr kumimoji="0" lang="pt-BR" sz="11200" b="0" i="0" u="none" strike="noStrike" kern="1200" cap="none" spc="0" normalizeH="0" baseline="30000" noProof="0" dirty="0">
                <a:ln>
                  <a:noFill/>
                </a:ln>
                <a:solidFill>
                  <a:prstClr val="black"/>
                </a:solidFill>
                <a:effectLst/>
                <a:uLnTx/>
                <a:uFillTx/>
                <a:ea typeface="Arial Unicode MS" panose="020B0604020202020204" pitchFamily="34" charset="-128"/>
              </a:rPr>
              <a:t> 10</a:t>
            </a:r>
            <a:r>
              <a:rPr lang="en-US" sz="11200" dirty="0"/>
              <a:t>  =  64 * 2</a:t>
            </a:r>
            <a:r>
              <a:rPr kumimoji="0" lang="pt-BR" sz="11200" b="0" i="0" u="none" strike="noStrike" kern="1200" cap="none" spc="0" normalizeH="0" baseline="30000" noProof="0" dirty="0">
                <a:ln>
                  <a:noFill/>
                </a:ln>
                <a:solidFill>
                  <a:prstClr val="black"/>
                </a:solidFill>
                <a:effectLst/>
                <a:uLnTx/>
                <a:uFillTx/>
                <a:ea typeface="Arial Unicode MS" panose="020B0604020202020204" pitchFamily="34" charset="-128"/>
              </a:rPr>
              <a:t> 10</a:t>
            </a:r>
            <a:r>
              <a:rPr lang="en-US" sz="11200" dirty="0"/>
              <a:t> = 64k</a:t>
            </a:r>
          </a:p>
          <a:p>
            <a:pPr marL="0" indent="0" algn="ctr">
              <a:lnSpc>
                <a:spcPct val="150000"/>
              </a:lnSpc>
              <a:buNone/>
            </a:pPr>
            <a:endParaRPr lang="en-US" sz="36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38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1600" b="0" i="0" dirty="0">
              <a:solidFill>
                <a:srgbClr val="000000"/>
              </a:solidFill>
              <a:effectLst/>
              <a:latin typeface="Nunito" pitchFamily="2" charset="0"/>
            </a:endParaRPr>
          </a:p>
          <a:p>
            <a:pPr marL="0" indent="0">
              <a:lnSpc>
                <a:spcPct val="150000"/>
              </a:lnSpc>
              <a:buNone/>
            </a:pPr>
            <a:endParaRPr lang="en-US" sz="1600" dirty="0">
              <a:solidFill>
                <a:srgbClr val="000000"/>
              </a:solidFill>
              <a:latin typeface="Nunito" pitchFamily="2" charset="0"/>
            </a:endParaRPr>
          </a:p>
          <a:p>
            <a:pPr marL="0" indent="0" algn="just">
              <a:buNone/>
            </a:pPr>
            <a:r>
              <a:rPr kumimoji="0" lang="en-US" sz="2000" b="0" i="0" u="none" strike="noStrike" kern="1200" cap="none" spc="0" normalizeH="0" baseline="0" noProof="0" dirty="0">
                <a:ln>
                  <a:noFill/>
                </a:ln>
                <a:solidFill>
                  <a:srgbClr val="000000"/>
                </a:solidFill>
                <a:effectLst/>
                <a:uLnTx/>
                <a:uFillTx/>
                <a:latin typeface="Nunito" pitchFamily="2" charset="0"/>
                <a:ea typeface="Arial Unicode MS" panose="020B0604020202020204" pitchFamily="34" charset="-128"/>
              </a:rPr>
              <a:t> </a:t>
            </a:r>
            <a:endParaRPr lang="en-US" sz="20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499317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Binary Addition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E8E011-71A9-4592-8B1D-99B2D050C0C4}"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F992AF2-91F6-5128-400E-F09166A5022E}"/>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95407B16-68BA-13F2-991C-A164C9709B8A}"/>
              </a:ext>
            </a:extLst>
          </p:cNvPr>
          <p:cNvSpPr txBox="1"/>
          <p:nvPr/>
        </p:nvSpPr>
        <p:spPr>
          <a:xfrm>
            <a:off x="2770134" y="91779"/>
            <a:ext cx="728826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CSC 111-  Introduction To Information &amp; Communication Technologies</a:t>
            </a:r>
          </a:p>
        </p:txBody>
      </p:sp>
      <p:pic>
        <p:nvPicPr>
          <p:cNvPr id="9" name="Picture 8">
            <a:extLst>
              <a:ext uri="{FF2B5EF4-FFF2-40B4-BE49-F238E27FC236}">
                <a16:creationId xmlns:a16="http://schemas.microsoft.com/office/drawing/2014/main" id="{03B46CF3-03C3-4137-F3B8-4B70437E60CB}"/>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9CC433E9-A2ED-8EEA-67A4-6DB776EB1C3A}"/>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730774"/>
            <a:ext cx="10284912" cy="4552008"/>
          </a:xfrm>
        </p:spPr>
        <p:txBody>
          <a:bodyPr>
            <a:normAutofit/>
          </a:bodyPr>
          <a:lstStyle/>
          <a:p>
            <a:pPr marL="0" indent="0">
              <a:lnSpc>
                <a:spcPct val="150000"/>
              </a:lnSpc>
              <a:buNone/>
            </a:pPr>
            <a:endParaRPr lang="en-US" sz="32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3600" b="1" baseline="-250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3600" b="1" baseline="-250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38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1600" b="0" i="0" dirty="0">
              <a:solidFill>
                <a:srgbClr val="000000"/>
              </a:solidFill>
              <a:effectLst/>
              <a:latin typeface="Nunito" pitchFamily="2" charset="0"/>
            </a:endParaRPr>
          </a:p>
          <a:p>
            <a:pPr marL="0" indent="0">
              <a:lnSpc>
                <a:spcPct val="150000"/>
              </a:lnSpc>
              <a:buNone/>
            </a:pPr>
            <a:endParaRPr lang="en-US" sz="1600" dirty="0">
              <a:solidFill>
                <a:srgbClr val="000000"/>
              </a:solidFill>
              <a:latin typeface="Nunito" pitchFamily="2" charset="0"/>
            </a:endParaRPr>
          </a:p>
          <a:p>
            <a:pPr marL="0" indent="0" algn="just">
              <a:buNone/>
            </a:pPr>
            <a:r>
              <a:rPr kumimoji="0" lang="en-US" sz="2000" b="0" i="0" u="none" strike="noStrike" kern="1200" cap="none" spc="0" normalizeH="0" baseline="0" noProof="0" dirty="0">
                <a:ln>
                  <a:noFill/>
                </a:ln>
                <a:solidFill>
                  <a:srgbClr val="000000"/>
                </a:solidFill>
                <a:effectLst/>
                <a:uLnTx/>
                <a:uFillTx/>
                <a:latin typeface="Nunito" pitchFamily="2" charset="0"/>
                <a:ea typeface="Arial Unicode MS" panose="020B0604020202020204" pitchFamily="34" charset="-128"/>
              </a:rPr>
              <a:t> </a:t>
            </a:r>
            <a:endParaRPr lang="en-US" sz="20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1" name="Table 10">
            <a:extLst>
              <a:ext uri="{FF2B5EF4-FFF2-40B4-BE49-F238E27FC236}">
                <a16:creationId xmlns:a16="http://schemas.microsoft.com/office/drawing/2014/main" id="{B27D2110-CF12-B374-EEA8-6E7F732DBA2D}"/>
              </a:ext>
            </a:extLst>
          </p:cNvPr>
          <p:cNvGraphicFramePr>
            <a:graphicFrameLocks noGrp="1"/>
          </p:cNvGraphicFramePr>
          <p:nvPr>
            <p:extLst>
              <p:ext uri="{D42A27DB-BD31-4B8C-83A1-F6EECF244321}">
                <p14:modId xmlns:p14="http://schemas.microsoft.com/office/powerpoint/2010/main" val="1271757464"/>
              </p:ext>
            </p:extLst>
          </p:nvPr>
        </p:nvGraphicFramePr>
        <p:xfrm>
          <a:off x="3449395" y="2683670"/>
          <a:ext cx="5929744" cy="2646216"/>
        </p:xfrm>
        <a:graphic>
          <a:graphicData uri="http://schemas.openxmlformats.org/drawingml/2006/table">
            <a:tbl>
              <a:tblPr/>
              <a:tblGrid>
                <a:gridCol w="2102427">
                  <a:extLst>
                    <a:ext uri="{9D8B030D-6E8A-4147-A177-3AD203B41FA5}">
                      <a16:colId xmlns:a16="http://schemas.microsoft.com/office/drawing/2014/main" val="4019145763"/>
                    </a:ext>
                  </a:extLst>
                </a:gridCol>
                <a:gridCol w="2102427">
                  <a:extLst>
                    <a:ext uri="{9D8B030D-6E8A-4147-A177-3AD203B41FA5}">
                      <a16:colId xmlns:a16="http://schemas.microsoft.com/office/drawing/2014/main" val="1077012815"/>
                    </a:ext>
                  </a:extLst>
                </a:gridCol>
                <a:gridCol w="1724890">
                  <a:extLst>
                    <a:ext uri="{9D8B030D-6E8A-4147-A177-3AD203B41FA5}">
                      <a16:colId xmlns:a16="http://schemas.microsoft.com/office/drawing/2014/main" val="4210794245"/>
                    </a:ext>
                  </a:extLst>
                </a:gridCol>
              </a:tblGrid>
              <a:tr h="609600">
                <a:tc>
                  <a:txBody>
                    <a:bodyPr/>
                    <a:lstStyle/>
                    <a:p>
                      <a:pPr algn="ctr" fontAlgn="t"/>
                      <a:r>
                        <a:rPr lang="en-US" sz="2800" b="1" dirty="0">
                          <a:solidFill>
                            <a:schemeClr val="bg1"/>
                          </a:solidFill>
                          <a:effectLst/>
                          <a:latin typeface="+mn-lt"/>
                        </a:rPr>
                        <a:t>Decimal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tc>
                  <a:txBody>
                    <a:bodyPr/>
                    <a:lstStyle/>
                    <a:p>
                      <a:pPr algn="ctr" fontAlgn="t"/>
                      <a:r>
                        <a:rPr lang="en-US" sz="2800" b="1" dirty="0">
                          <a:solidFill>
                            <a:schemeClr val="bg1"/>
                          </a:solidFill>
                          <a:effectLst/>
                          <a:latin typeface="+mn-lt"/>
                        </a:rPr>
                        <a:t>Binary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tc>
                  <a:txBody>
                    <a:bodyPr/>
                    <a:lstStyle/>
                    <a:p>
                      <a:pPr algn="ctr" fontAlgn="t"/>
                      <a:r>
                        <a:rPr lang="en-US" sz="2800" b="1" dirty="0">
                          <a:solidFill>
                            <a:schemeClr val="bg1"/>
                          </a:solidFill>
                          <a:effectLst/>
                          <a:latin typeface="+mn-lt"/>
                        </a:rPr>
                        <a:t>Octal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3271902984"/>
                  </a:ext>
                </a:extLst>
              </a:tr>
              <a:tr h="509154">
                <a:tc>
                  <a:txBody>
                    <a:bodyPr/>
                    <a:lstStyle/>
                    <a:p>
                      <a:pPr algn="ctr" fontAlgn="t"/>
                      <a:r>
                        <a:rPr lang="en-US" dirty="0">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ctr" fontAlgn="t"/>
                      <a:r>
                        <a:rPr lang="en-US" dirty="0">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705413357"/>
                  </a:ext>
                </a:extLst>
              </a:tr>
              <a:tr h="509154">
                <a:tc>
                  <a:txBody>
                    <a:bodyPr/>
                    <a:lstStyle/>
                    <a:p>
                      <a:pPr algn="ctr" fontAlgn="t"/>
                      <a:r>
                        <a:rPr lang="en-US" dirty="0">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ctr" fontAlgn="t"/>
                      <a:r>
                        <a:rPr lang="en-US"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807900068"/>
                  </a:ext>
                </a:extLst>
              </a:tr>
              <a:tr h="509154">
                <a:tc>
                  <a:txBody>
                    <a:bodyPr/>
                    <a:lstStyle/>
                    <a:p>
                      <a:pPr algn="ctr" fontAlgn="t"/>
                      <a:r>
                        <a:rPr lang="en-US"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aseline="0"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5524578"/>
                  </a:ext>
                </a:extLst>
              </a:tr>
              <a:tr h="509154">
                <a:tc>
                  <a:txBody>
                    <a:bodyPr/>
                    <a:lstStyle/>
                    <a:p>
                      <a:pPr algn="ctr" fontAlgn="t"/>
                      <a:r>
                        <a:rPr lang="en-US"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aseline="0" dirty="0">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21519719"/>
                  </a:ext>
                </a:extLst>
              </a:tr>
            </a:tbl>
          </a:graphicData>
        </a:graphic>
      </p:graphicFrame>
    </p:spTree>
    <p:extLst>
      <p:ext uri="{BB962C8B-B14F-4D97-AF65-F5344CB8AC3E}">
        <p14:creationId xmlns:p14="http://schemas.microsoft.com/office/powerpoint/2010/main" val="1400599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br>
              <a:rPr lang="en-US" dirty="0"/>
            </a:br>
            <a:r>
              <a:rPr lang="en-US" dirty="0"/>
              <a:t>Binary Addition </a:t>
            </a:r>
            <a:br>
              <a:rPr lang="en-US" dirty="0"/>
            </a:b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E8E011-71A9-4592-8B1D-99B2D050C0C4}"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F992AF2-91F6-5128-400E-F09166A5022E}"/>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95407B16-68BA-13F2-991C-A164C9709B8A}"/>
              </a:ext>
            </a:extLst>
          </p:cNvPr>
          <p:cNvSpPr txBox="1"/>
          <p:nvPr/>
        </p:nvSpPr>
        <p:spPr>
          <a:xfrm>
            <a:off x="2770134" y="91779"/>
            <a:ext cx="728826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CSC 111-  Introduction To Information &amp; Communication Technologies</a:t>
            </a:r>
          </a:p>
        </p:txBody>
      </p:sp>
      <p:pic>
        <p:nvPicPr>
          <p:cNvPr id="9" name="Picture 8">
            <a:extLst>
              <a:ext uri="{FF2B5EF4-FFF2-40B4-BE49-F238E27FC236}">
                <a16:creationId xmlns:a16="http://schemas.microsoft.com/office/drawing/2014/main" id="{03B46CF3-03C3-4137-F3B8-4B70437E60CB}"/>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9CC433E9-A2ED-8EEA-67A4-6DB776EB1C3A}"/>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730774"/>
            <a:ext cx="10284912" cy="4552008"/>
          </a:xfrm>
        </p:spPr>
        <p:txBody>
          <a:bodyPr>
            <a:normAutofit fontScale="40000" lnSpcReduction="20000"/>
          </a:bodyPr>
          <a:lstStyle/>
          <a:p>
            <a:pPr marL="0" indent="0">
              <a:lnSpc>
                <a:spcPct val="150000"/>
              </a:lnSpc>
              <a:buNone/>
            </a:pPr>
            <a:r>
              <a:rPr lang="en-US" sz="11200" dirty="0"/>
              <a:t>• Two n-bit values</a:t>
            </a:r>
          </a:p>
          <a:p>
            <a:pPr marL="0" indent="0">
              <a:lnSpc>
                <a:spcPct val="150000"/>
              </a:lnSpc>
              <a:buNone/>
            </a:pPr>
            <a:r>
              <a:rPr lang="en-US" sz="7400" dirty="0"/>
              <a:t>– Add individual bits</a:t>
            </a:r>
          </a:p>
          <a:p>
            <a:pPr marL="0" indent="0">
              <a:lnSpc>
                <a:spcPct val="150000"/>
              </a:lnSpc>
              <a:buNone/>
            </a:pPr>
            <a:r>
              <a:rPr lang="en-US" sz="7400" dirty="0"/>
              <a:t>– Propagate carries</a:t>
            </a:r>
          </a:p>
          <a:p>
            <a:pPr marL="0" indent="0">
              <a:lnSpc>
                <a:spcPct val="150000"/>
              </a:lnSpc>
              <a:buNone/>
            </a:pPr>
            <a:r>
              <a:rPr lang="en-US" sz="7400" dirty="0"/>
              <a:t>– E.g.,</a:t>
            </a:r>
            <a:endParaRPr lang="en-US" sz="74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38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1600" b="0" i="0" dirty="0">
              <a:solidFill>
                <a:srgbClr val="000000"/>
              </a:solidFill>
              <a:effectLst/>
              <a:latin typeface="Nunito" pitchFamily="2" charset="0"/>
            </a:endParaRPr>
          </a:p>
          <a:p>
            <a:pPr marL="0" indent="0">
              <a:lnSpc>
                <a:spcPct val="150000"/>
              </a:lnSpc>
              <a:buNone/>
            </a:pPr>
            <a:endParaRPr lang="en-US" sz="1600" dirty="0">
              <a:solidFill>
                <a:srgbClr val="000000"/>
              </a:solidFill>
              <a:latin typeface="Nunito" pitchFamily="2" charset="0"/>
            </a:endParaRPr>
          </a:p>
          <a:p>
            <a:pPr marL="0" indent="0" algn="just">
              <a:buNone/>
            </a:pPr>
            <a:r>
              <a:rPr kumimoji="0" lang="en-US" sz="2000" b="0" i="0" u="none" strike="noStrike" kern="1200" cap="none" spc="0" normalizeH="0" baseline="0" noProof="0" dirty="0">
                <a:ln>
                  <a:noFill/>
                </a:ln>
                <a:solidFill>
                  <a:srgbClr val="000000"/>
                </a:solidFill>
                <a:effectLst/>
                <a:uLnTx/>
                <a:uFillTx/>
                <a:latin typeface="Nunito" pitchFamily="2" charset="0"/>
                <a:ea typeface="Arial Unicode MS" panose="020B0604020202020204" pitchFamily="34" charset="-128"/>
              </a:rPr>
              <a:t> </a:t>
            </a:r>
            <a:endParaRPr lang="en-US" sz="20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pic>
        <p:nvPicPr>
          <p:cNvPr id="12" name="Picture 11">
            <a:extLst>
              <a:ext uri="{FF2B5EF4-FFF2-40B4-BE49-F238E27FC236}">
                <a16:creationId xmlns:a16="http://schemas.microsoft.com/office/drawing/2014/main" id="{653FF4FC-D08E-F07B-BA44-3B0BCA1FAC0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78838" y="3429000"/>
            <a:ext cx="5203362" cy="2309655"/>
          </a:xfrm>
          <a:prstGeom prst="rect">
            <a:avLst/>
          </a:prstGeom>
        </p:spPr>
      </p:pic>
    </p:spTree>
    <p:extLst>
      <p:ext uri="{BB962C8B-B14F-4D97-AF65-F5344CB8AC3E}">
        <p14:creationId xmlns:p14="http://schemas.microsoft.com/office/powerpoint/2010/main" val="35495357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Binary Multiplication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E8E011-71A9-4592-8B1D-99B2D050C0C4}"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F992AF2-91F6-5128-400E-F09166A5022E}"/>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95407B16-68BA-13F2-991C-A164C9709B8A}"/>
              </a:ext>
            </a:extLst>
          </p:cNvPr>
          <p:cNvSpPr txBox="1"/>
          <p:nvPr/>
        </p:nvSpPr>
        <p:spPr>
          <a:xfrm>
            <a:off x="2770134" y="91779"/>
            <a:ext cx="728826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CSC 111-  Introduction To Information &amp; Communication Technologies</a:t>
            </a:r>
          </a:p>
        </p:txBody>
      </p:sp>
      <p:pic>
        <p:nvPicPr>
          <p:cNvPr id="9" name="Picture 8">
            <a:extLst>
              <a:ext uri="{FF2B5EF4-FFF2-40B4-BE49-F238E27FC236}">
                <a16:creationId xmlns:a16="http://schemas.microsoft.com/office/drawing/2014/main" id="{03B46CF3-03C3-4137-F3B8-4B70437E60CB}"/>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9CC433E9-A2ED-8EEA-67A4-6DB776EB1C3A}"/>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730774"/>
            <a:ext cx="10284912" cy="4552008"/>
          </a:xfrm>
        </p:spPr>
        <p:txBody>
          <a:bodyPr>
            <a:normAutofit/>
          </a:bodyPr>
          <a:lstStyle/>
          <a:p>
            <a:pPr marL="0" indent="0">
              <a:lnSpc>
                <a:spcPct val="150000"/>
              </a:lnSpc>
              <a:buNone/>
            </a:pPr>
            <a:endParaRPr lang="en-US" sz="32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3600" b="1" baseline="-250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3600" b="1" baseline="-250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38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1600" b="0" i="0" dirty="0">
              <a:solidFill>
                <a:srgbClr val="000000"/>
              </a:solidFill>
              <a:effectLst/>
              <a:latin typeface="Nunito" pitchFamily="2" charset="0"/>
            </a:endParaRPr>
          </a:p>
          <a:p>
            <a:pPr marL="0" indent="0">
              <a:lnSpc>
                <a:spcPct val="150000"/>
              </a:lnSpc>
              <a:buNone/>
            </a:pPr>
            <a:endParaRPr lang="en-US" sz="1600" dirty="0">
              <a:solidFill>
                <a:srgbClr val="000000"/>
              </a:solidFill>
              <a:latin typeface="Nunito" pitchFamily="2" charset="0"/>
            </a:endParaRPr>
          </a:p>
          <a:p>
            <a:pPr marL="0" indent="0" algn="just">
              <a:buNone/>
            </a:pPr>
            <a:r>
              <a:rPr kumimoji="0" lang="en-US" sz="2000" b="0" i="0" u="none" strike="noStrike" kern="1200" cap="none" spc="0" normalizeH="0" baseline="0" noProof="0" dirty="0">
                <a:ln>
                  <a:noFill/>
                </a:ln>
                <a:solidFill>
                  <a:srgbClr val="000000"/>
                </a:solidFill>
                <a:effectLst/>
                <a:uLnTx/>
                <a:uFillTx/>
                <a:latin typeface="Nunito" pitchFamily="2" charset="0"/>
                <a:ea typeface="Arial Unicode MS" panose="020B0604020202020204" pitchFamily="34" charset="-128"/>
              </a:rPr>
              <a:t> </a:t>
            </a:r>
            <a:endParaRPr lang="en-US" sz="20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1" name="Table 10">
            <a:extLst>
              <a:ext uri="{FF2B5EF4-FFF2-40B4-BE49-F238E27FC236}">
                <a16:creationId xmlns:a16="http://schemas.microsoft.com/office/drawing/2014/main" id="{B27D2110-CF12-B374-EEA8-6E7F732DBA2D}"/>
              </a:ext>
            </a:extLst>
          </p:cNvPr>
          <p:cNvGraphicFramePr>
            <a:graphicFrameLocks noGrp="1"/>
          </p:cNvGraphicFramePr>
          <p:nvPr>
            <p:extLst>
              <p:ext uri="{D42A27DB-BD31-4B8C-83A1-F6EECF244321}">
                <p14:modId xmlns:p14="http://schemas.microsoft.com/office/powerpoint/2010/main" val="4108972457"/>
              </p:ext>
            </p:extLst>
          </p:nvPr>
        </p:nvGraphicFramePr>
        <p:xfrm>
          <a:off x="3449395" y="2683670"/>
          <a:ext cx="5929744" cy="2646216"/>
        </p:xfrm>
        <a:graphic>
          <a:graphicData uri="http://schemas.openxmlformats.org/drawingml/2006/table">
            <a:tbl>
              <a:tblPr/>
              <a:tblGrid>
                <a:gridCol w="2102427">
                  <a:extLst>
                    <a:ext uri="{9D8B030D-6E8A-4147-A177-3AD203B41FA5}">
                      <a16:colId xmlns:a16="http://schemas.microsoft.com/office/drawing/2014/main" val="4019145763"/>
                    </a:ext>
                  </a:extLst>
                </a:gridCol>
                <a:gridCol w="2102427">
                  <a:extLst>
                    <a:ext uri="{9D8B030D-6E8A-4147-A177-3AD203B41FA5}">
                      <a16:colId xmlns:a16="http://schemas.microsoft.com/office/drawing/2014/main" val="1077012815"/>
                    </a:ext>
                  </a:extLst>
                </a:gridCol>
                <a:gridCol w="1724890">
                  <a:extLst>
                    <a:ext uri="{9D8B030D-6E8A-4147-A177-3AD203B41FA5}">
                      <a16:colId xmlns:a16="http://schemas.microsoft.com/office/drawing/2014/main" val="4210794245"/>
                    </a:ext>
                  </a:extLst>
                </a:gridCol>
              </a:tblGrid>
              <a:tr h="609600">
                <a:tc>
                  <a:txBody>
                    <a:bodyPr/>
                    <a:lstStyle/>
                    <a:p>
                      <a:pPr algn="ctr" fontAlgn="t"/>
                      <a:r>
                        <a:rPr lang="en-US" sz="2800" b="1" dirty="0">
                          <a:solidFill>
                            <a:schemeClr val="bg1"/>
                          </a:solidFill>
                          <a:effectLst/>
                          <a:latin typeface="+mn-lt"/>
                        </a:rPr>
                        <a:t>Decimal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tc>
                  <a:txBody>
                    <a:bodyPr/>
                    <a:lstStyle/>
                    <a:p>
                      <a:pPr algn="ctr" fontAlgn="t"/>
                      <a:r>
                        <a:rPr lang="en-US" sz="2800" b="1" dirty="0">
                          <a:solidFill>
                            <a:schemeClr val="bg1"/>
                          </a:solidFill>
                          <a:effectLst/>
                          <a:latin typeface="+mn-lt"/>
                        </a:rPr>
                        <a:t>Binary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tc>
                  <a:txBody>
                    <a:bodyPr/>
                    <a:lstStyle/>
                    <a:p>
                      <a:pPr algn="ctr" fontAlgn="t"/>
                      <a:r>
                        <a:rPr lang="en-US" sz="2800" b="1" dirty="0">
                          <a:solidFill>
                            <a:schemeClr val="bg1"/>
                          </a:solidFill>
                          <a:effectLst/>
                          <a:latin typeface="+mn-lt"/>
                        </a:rPr>
                        <a:t>Octal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3271902984"/>
                  </a:ext>
                </a:extLst>
              </a:tr>
              <a:tr h="509154">
                <a:tc>
                  <a:txBody>
                    <a:bodyPr/>
                    <a:lstStyle/>
                    <a:p>
                      <a:pPr algn="ctr" fontAlgn="t"/>
                      <a:r>
                        <a:rPr lang="en-US" dirty="0">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ctr" fontAlgn="t"/>
                      <a:r>
                        <a:rPr lang="en-US" dirty="0">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705413357"/>
                  </a:ext>
                </a:extLst>
              </a:tr>
              <a:tr h="509154">
                <a:tc>
                  <a:txBody>
                    <a:bodyPr/>
                    <a:lstStyle/>
                    <a:p>
                      <a:pPr algn="ctr" fontAlgn="t"/>
                      <a:r>
                        <a:rPr lang="en-US" dirty="0">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ctr" fontAlgn="t"/>
                      <a:r>
                        <a:rPr lang="en-US" dirty="0">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807900068"/>
                  </a:ext>
                </a:extLst>
              </a:tr>
              <a:tr h="509154">
                <a:tc>
                  <a:txBody>
                    <a:bodyPr/>
                    <a:lstStyle/>
                    <a:p>
                      <a:pPr algn="ctr" fontAlgn="t"/>
                      <a:r>
                        <a:rPr lang="en-US"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aseline="0" dirty="0">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5524578"/>
                  </a:ext>
                </a:extLst>
              </a:tr>
              <a:tr h="509154">
                <a:tc>
                  <a:txBody>
                    <a:bodyPr/>
                    <a:lstStyle/>
                    <a:p>
                      <a:pPr algn="ctr" fontAlgn="t"/>
                      <a:r>
                        <a:rPr lang="en-US"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aseline="0"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21519719"/>
                  </a:ext>
                </a:extLst>
              </a:tr>
            </a:tbl>
          </a:graphicData>
        </a:graphic>
      </p:graphicFrame>
    </p:spTree>
    <p:extLst>
      <p:ext uri="{BB962C8B-B14F-4D97-AF65-F5344CB8AC3E}">
        <p14:creationId xmlns:p14="http://schemas.microsoft.com/office/powerpoint/2010/main" val="2288210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br>
              <a:rPr lang="en-US" dirty="0"/>
            </a:br>
            <a:r>
              <a:rPr lang="en-US" dirty="0"/>
              <a:t>Binary Multiplication </a:t>
            </a:r>
            <a:br>
              <a:rPr lang="en-US" dirty="0"/>
            </a:b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E8E011-71A9-4592-8B1D-99B2D050C0C4}"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F992AF2-91F6-5128-400E-F09166A5022E}"/>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95407B16-68BA-13F2-991C-A164C9709B8A}"/>
              </a:ext>
            </a:extLst>
          </p:cNvPr>
          <p:cNvSpPr txBox="1"/>
          <p:nvPr/>
        </p:nvSpPr>
        <p:spPr>
          <a:xfrm>
            <a:off x="2770134" y="91779"/>
            <a:ext cx="728826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CSC 111-  Introduction To Information &amp; Communication Technologies</a:t>
            </a:r>
          </a:p>
        </p:txBody>
      </p:sp>
      <p:pic>
        <p:nvPicPr>
          <p:cNvPr id="9" name="Picture 8">
            <a:extLst>
              <a:ext uri="{FF2B5EF4-FFF2-40B4-BE49-F238E27FC236}">
                <a16:creationId xmlns:a16="http://schemas.microsoft.com/office/drawing/2014/main" id="{03B46CF3-03C3-4137-F3B8-4B70437E60CB}"/>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9CC433E9-A2ED-8EEA-67A4-6DB776EB1C3A}"/>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730774"/>
            <a:ext cx="10284912" cy="4552008"/>
          </a:xfrm>
        </p:spPr>
        <p:txBody>
          <a:bodyPr>
            <a:noAutofit/>
          </a:bodyPr>
          <a:lstStyle/>
          <a:p>
            <a:pPr marL="0" indent="0">
              <a:lnSpc>
                <a:spcPct val="150000"/>
              </a:lnSpc>
              <a:buNone/>
            </a:pPr>
            <a:r>
              <a:rPr lang="en-US" sz="3600" dirty="0"/>
              <a:t> Binary, two n-bit values</a:t>
            </a:r>
          </a:p>
          <a:p>
            <a:pPr marL="0" indent="0">
              <a:lnSpc>
                <a:spcPct val="150000"/>
              </a:lnSpc>
              <a:buNone/>
            </a:pPr>
            <a:r>
              <a:rPr lang="en-US" sz="3600" dirty="0"/>
              <a:t>– As with decimal values</a:t>
            </a:r>
          </a:p>
          <a:p>
            <a:pPr marL="0" indent="0">
              <a:lnSpc>
                <a:spcPct val="150000"/>
              </a:lnSpc>
              <a:buNone/>
            </a:pPr>
            <a:r>
              <a:rPr lang="en-US" sz="3600" dirty="0"/>
              <a:t>– E.g., </a:t>
            </a:r>
            <a:endParaRPr lang="en-US" sz="36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3600" b="0" i="0" dirty="0">
              <a:solidFill>
                <a:srgbClr val="000000"/>
              </a:solidFill>
              <a:effectLst/>
              <a:latin typeface="Nunito" pitchFamily="2" charset="0"/>
            </a:endParaRPr>
          </a:p>
          <a:p>
            <a:pPr marL="0" indent="0">
              <a:lnSpc>
                <a:spcPct val="150000"/>
              </a:lnSpc>
              <a:buNone/>
            </a:pPr>
            <a:endParaRPr lang="en-US" sz="3600" dirty="0">
              <a:solidFill>
                <a:srgbClr val="000000"/>
              </a:solidFill>
              <a:latin typeface="Nunito" pitchFamily="2" charset="0"/>
            </a:endParaRPr>
          </a:p>
          <a:p>
            <a:pPr marL="0" indent="0" algn="just">
              <a:buNone/>
            </a:pPr>
            <a:r>
              <a:rPr kumimoji="0" lang="en-US" sz="3600" b="0" i="0" u="none" strike="noStrike" kern="1200" cap="none" spc="0" normalizeH="0" baseline="0" noProof="0" dirty="0">
                <a:ln>
                  <a:noFill/>
                </a:ln>
                <a:solidFill>
                  <a:srgbClr val="000000"/>
                </a:solidFill>
                <a:effectLst/>
                <a:uLnTx/>
                <a:uFillTx/>
                <a:latin typeface="Nunito" pitchFamily="2" charset="0"/>
                <a:ea typeface="Arial Unicode MS" panose="020B0604020202020204" pitchFamily="34" charset="-128"/>
              </a:rPr>
              <a:t> </a:t>
            </a:r>
            <a:endParaRPr lang="en-US" sz="36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3600" baseline="-25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None/>
            </a:pPr>
            <a:endParaRPr lang="en-US" sz="3600" dirty="0">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a:extLst>
              <a:ext uri="{FF2B5EF4-FFF2-40B4-BE49-F238E27FC236}">
                <a16:creationId xmlns:a16="http://schemas.microsoft.com/office/drawing/2014/main" id="{4D8EC338-244C-A5D8-912F-0D56ED425B5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5167" y="1901330"/>
            <a:ext cx="3483233" cy="4210895"/>
          </a:xfrm>
          <a:prstGeom prst="rect">
            <a:avLst/>
          </a:prstGeom>
        </p:spPr>
      </p:pic>
    </p:spTree>
    <p:extLst>
      <p:ext uri="{BB962C8B-B14F-4D97-AF65-F5344CB8AC3E}">
        <p14:creationId xmlns:p14="http://schemas.microsoft.com/office/powerpoint/2010/main" val="12396501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NUMBER SYSTEM</a:t>
            </a:r>
          </a:p>
        </p:txBody>
      </p:sp>
      <p:sp>
        <p:nvSpPr>
          <p:cNvPr id="4" name="Slide Number Placeholder 3"/>
          <p:cNvSpPr>
            <a:spLocks noGrp="1"/>
          </p:cNvSpPr>
          <p:nvPr>
            <p:ph type="sldNum" sz="quarter" idx="12"/>
          </p:nvPr>
        </p:nvSpPr>
        <p:spPr/>
        <p:txBody>
          <a:bodyPr/>
          <a:lstStyle/>
          <a:p>
            <a:fld id="{3EE8E011-71A9-4592-8B1D-99B2D050C0C4}" type="slidenum">
              <a:rPr lang="en-US" smtClean="0"/>
              <a:t>39</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F12B950-339C-7498-8CF6-82E7BE2EAD89}"/>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46186B96-48EC-43EB-9B61-F83BE5B24C4A}"/>
              </a:ext>
            </a:extLst>
          </p:cNvPr>
          <p:cNvSpPr txBox="1"/>
          <p:nvPr/>
        </p:nvSpPr>
        <p:spPr>
          <a:xfrm>
            <a:off x="2770134" y="91779"/>
            <a:ext cx="7288266" cy="369332"/>
          </a:xfrm>
          <a:prstGeom prst="rect">
            <a:avLst/>
          </a:prstGeom>
          <a:noFill/>
        </p:spPr>
        <p:txBody>
          <a:bodyPr wrap="square">
            <a:spAutoFit/>
          </a:bodyPr>
          <a:lstStyle/>
          <a:p>
            <a:r>
              <a:rPr lang="fr-FR" dirty="0">
                <a:solidFill>
                  <a:schemeClr val="bg1"/>
                </a:solidFill>
              </a:rPr>
              <a:t>CSC 111-  Introduction To Information &amp; Communication Technologies</a:t>
            </a:r>
          </a:p>
        </p:txBody>
      </p:sp>
      <p:pic>
        <p:nvPicPr>
          <p:cNvPr id="9" name="Picture 8">
            <a:extLst>
              <a:ext uri="{FF2B5EF4-FFF2-40B4-BE49-F238E27FC236}">
                <a16:creationId xmlns:a16="http://schemas.microsoft.com/office/drawing/2014/main" id="{9B6339A9-AEEC-7401-AAFB-6573DCC8BF47}"/>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DF604A7A-E5D4-81AA-1E15-E7C41FA30980}"/>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520375"/>
            <a:ext cx="10284912" cy="5118420"/>
          </a:xfrm>
        </p:spPr>
        <p:txBody>
          <a:bodyPr>
            <a:normAutofit fontScale="85000" lnSpcReduction="20000"/>
          </a:bodyPr>
          <a:lstStyle/>
          <a:p>
            <a:pPr marL="0" indent="0" algn="just">
              <a:lnSpc>
                <a:spcPct val="150000"/>
              </a:lnSpc>
              <a:buNone/>
            </a:pPr>
            <a:r>
              <a:rPr kumimoji="0" lang="en-US" sz="330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Besides numerical data, computer must be able to handle alphabets, punctuation marks, mathematical operators, special symbols, etc. that form the complete character set of English language. The complete set of characters or symbols are called alphanumeric codes. The complete alphanumeric code typically includes </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26 upper case letters</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26 lower case letters</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10 digits</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punctuation marks</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20 to 40 special characters</a:t>
            </a:r>
          </a:p>
          <a:p>
            <a:pPr marL="0" indent="0">
              <a:lnSpc>
                <a:spcPct val="150000"/>
              </a:lnSpc>
              <a:buNone/>
            </a:pPr>
            <a:endParaRPr lang="en-US" sz="2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25177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System</a:t>
            </a:r>
          </a:p>
        </p:txBody>
      </p:sp>
      <p:sp>
        <p:nvSpPr>
          <p:cNvPr id="4" name="Slide Number Placeholder 3"/>
          <p:cNvSpPr>
            <a:spLocks noGrp="1"/>
          </p:cNvSpPr>
          <p:nvPr>
            <p:ph type="sldNum" sz="quarter" idx="12"/>
          </p:nvPr>
        </p:nvSpPr>
        <p:spPr/>
        <p:txBody>
          <a:bodyPr/>
          <a:lstStyle/>
          <a:p>
            <a:fld id="{3EE8E011-71A9-4592-8B1D-99B2D050C0C4}" type="slidenum">
              <a:rPr lang="en-US" smtClean="0"/>
              <a:t>4</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823E8D9E-7224-463E-88FE-BFCEFE2C7A8E}"/>
              </a:ext>
            </a:extLst>
          </p:cNvPr>
          <p:cNvPicPr>
            <a:picLocks noChangeAspect="1"/>
          </p:cNvPicPr>
          <p:nvPr/>
        </p:nvPicPr>
        <p:blipFill>
          <a:blip r:embed="rId4"/>
          <a:stretch>
            <a:fillRect/>
          </a:stretch>
        </p:blipFill>
        <p:spPr>
          <a:xfrm>
            <a:off x="2617930" y="0"/>
            <a:ext cx="6956139" cy="524301"/>
          </a:xfrm>
          <a:prstGeom prst="rect">
            <a:avLst/>
          </a:prstGeom>
        </p:spPr>
      </p:pic>
      <p:sp>
        <p:nvSpPr>
          <p:cNvPr id="16" name="TextBox 15">
            <a:extLst>
              <a:ext uri="{FF2B5EF4-FFF2-40B4-BE49-F238E27FC236}">
                <a16:creationId xmlns:a16="http://schemas.microsoft.com/office/drawing/2014/main" id="{513087E9-341A-DA09-5BAD-492ED583ED87}"/>
              </a:ext>
            </a:extLst>
          </p:cNvPr>
          <p:cNvSpPr txBox="1"/>
          <p:nvPr/>
        </p:nvSpPr>
        <p:spPr>
          <a:xfrm>
            <a:off x="2770134" y="91779"/>
            <a:ext cx="7288266" cy="369332"/>
          </a:xfrm>
          <a:prstGeom prst="rect">
            <a:avLst/>
          </a:prstGeom>
          <a:noFill/>
        </p:spPr>
        <p:txBody>
          <a:bodyPr wrap="square">
            <a:spAutoFit/>
          </a:bodyPr>
          <a:lstStyle/>
          <a:p>
            <a:r>
              <a:rPr lang="fr-FR" dirty="0">
                <a:solidFill>
                  <a:schemeClr val="bg1"/>
                </a:solidFill>
              </a:rPr>
              <a:t>CSC 111-  Introduction To Information &amp; Communication Technologies</a:t>
            </a:r>
          </a:p>
        </p:txBody>
      </p:sp>
      <p:pic>
        <p:nvPicPr>
          <p:cNvPr id="18" name="Picture 17">
            <a:extLst>
              <a:ext uri="{FF2B5EF4-FFF2-40B4-BE49-F238E27FC236}">
                <a16:creationId xmlns:a16="http://schemas.microsoft.com/office/drawing/2014/main" id="{07AE14D4-C33F-727B-09F5-C8893450A27E}"/>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21" name="Picture 20">
            <a:extLst>
              <a:ext uri="{FF2B5EF4-FFF2-40B4-BE49-F238E27FC236}">
                <a16:creationId xmlns:a16="http://schemas.microsoft.com/office/drawing/2014/main" id="{96D9C6A6-63F2-F4EC-A1CD-84F460534549}"/>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199" y="1520375"/>
            <a:ext cx="10356273" cy="4999982"/>
          </a:xfrm>
        </p:spPr>
        <p:txBody>
          <a:bodyPr>
            <a:normAutofit lnSpcReduction="10000"/>
          </a:bodyPr>
          <a:lstStyle/>
          <a:p>
            <a:pPr marL="0" indent="0">
              <a:lnSpc>
                <a:spcPct val="150000"/>
              </a:lnSpc>
              <a:buNone/>
            </a:pPr>
            <a:r>
              <a:rPr lang="en-US" sz="2400" dirty="0">
                <a:latin typeface="Verdana" panose="020B0604030504040204" pitchFamily="34" charset="0"/>
                <a:ea typeface="Verdana" panose="020B0604030504040204" pitchFamily="34" charset="0"/>
                <a:cs typeface="Verdana" panose="020B0604030504040204" pitchFamily="34" charset="0"/>
              </a:rPr>
              <a:t>Computer architecture supports following number systems.</a:t>
            </a:r>
          </a:p>
          <a:p>
            <a:pPr>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 Binary number system</a:t>
            </a:r>
          </a:p>
          <a:p>
            <a:pPr>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 Octal number system</a:t>
            </a:r>
          </a:p>
          <a:p>
            <a:pPr>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 Decimal number system</a:t>
            </a:r>
          </a:p>
          <a:p>
            <a:pPr>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 Hexadecimal (hex) number system</a:t>
            </a:r>
          </a:p>
          <a:p>
            <a:pPr marL="0" indent="0">
              <a:lnSpc>
                <a:spcPct val="150000"/>
              </a:lnSpc>
              <a:buNone/>
            </a:pPr>
            <a:r>
              <a:rPr lang="en-US" sz="2400" b="1" dirty="0">
                <a:latin typeface="Verdana" panose="020B0604030504040204" pitchFamily="34" charset="0"/>
                <a:ea typeface="Verdana" panose="020B0604030504040204" pitchFamily="34" charset="0"/>
                <a:cs typeface="Verdana" panose="020B0604030504040204" pitchFamily="34" charset="0"/>
              </a:rPr>
              <a:t>Radix or base </a:t>
            </a:r>
            <a:r>
              <a:rPr lang="en-US" sz="2400" dirty="0">
                <a:latin typeface="Verdana" panose="020B0604030504040204" pitchFamily="34" charset="0"/>
                <a:ea typeface="Verdana" panose="020B0604030504040204" pitchFamily="34" charset="0"/>
                <a:cs typeface="Verdana" panose="020B0604030504040204" pitchFamily="34" charset="0"/>
              </a:rPr>
              <a:t>is the number of unique digits, including the digit zero, used to represent numbers. </a:t>
            </a:r>
          </a:p>
          <a:p>
            <a:pPr marL="0" indent="0">
              <a:lnSpc>
                <a:spcPct val="150000"/>
              </a:lnSpc>
              <a:buNone/>
            </a:pPr>
            <a:r>
              <a:rPr lang="en-US" sz="2400" dirty="0">
                <a:latin typeface="Verdana" panose="020B0604030504040204" pitchFamily="34" charset="0"/>
                <a:ea typeface="Verdana" panose="020B0604030504040204" pitchFamily="34" charset="0"/>
                <a:cs typeface="Verdana" panose="020B0604030504040204" pitchFamily="34" charset="0"/>
              </a:rPr>
              <a:t>Radix or Base = 0 to r-1    (where r is base/Radix)</a:t>
            </a:r>
          </a:p>
        </p:txBody>
      </p:sp>
    </p:spTree>
    <p:extLst>
      <p:ext uri="{BB962C8B-B14F-4D97-AF65-F5344CB8AC3E}">
        <p14:creationId xmlns:p14="http://schemas.microsoft.com/office/powerpoint/2010/main" val="30086368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ASCII</a:t>
            </a:r>
          </a:p>
        </p:txBody>
      </p:sp>
      <p:sp>
        <p:nvSpPr>
          <p:cNvPr id="4" name="Slide Number Placeholder 3"/>
          <p:cNvSpPr>
            <a:spLocks noGrp="1"/>
          </p:cNvSpPr>
          <p:nvPr>
            <p:ph type="sldNum" sz="quarter" idx="12"/>
          </p:nvPr>
        </p:nvSpPr>
        <p:spPr/>
        <p:txBody>
          <a:bodyPr/>
          <a:lstStyle/>
          <a:p>
            <a:fld id="{3EE8E011-71A9-4592-8B1D-99B2D050C0C4}" type="slidenum">
              <a:rPr lang="en-US" smtClean="0"/>
              <a:t>40</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F12B950-339C-7498-8CF6-82E7BE2EAD89}"/>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46186B96-48EC-43EB-9B61-F83BE5B24C4A}"/>
              </a:ext>
            </a:extLst>
          </p:cNvPr>
          <p:cNvSpPr txBox="1"/>
          <p:nvPr/>
        </p:nvSpPr>
        <p:spPr>
          <a:xfrm>
            <a:off x="2770134" y="91779"/>
            <a:ext cx="7288266" cy="369332"/>
          </a:xfrm>
          <a:prstGeom prst="rect">
            <a:avLst/>
          </a:prstGeom>
          <a:noFill/>
        </p:spPr>
        <p:txBody>
          <a:bodyPr wrap="square">
            <a:spAutoFit/>
          </a:bodyPr>
          <a:lstStyle/>
          <a:p>
            <a:r>
              <a:rPr lang="fr-FR" dirty="0">
                <a:solidFill>
                  <a:schemeClr val="bg1"/>
                </a:solidFill>
              </a:rPr>
              <a:t>CSC 111-  Introduction To Information &amp; Communication Technologies</a:t>
            </a:r>
          </a:p>
        </p:txBody>
      </p:sp>
      <p:pic>
        <p:nvPicPr>
          <p:cNvPr id="9" name="Picture 8">
            <a:extLst>
              <a:ext uri="{FF2B5EF4-FFF2-40B4-BE49-F238E27FC236}">
                <a16:creationId xmlns:a16="http://schemas.microsoft.com/office/drawing/2014/main" id="{9B6339A9-AEEC-7401-AAFB-6573DCC8BF47}"/>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DF604A7A-E5D4-81AA-1E15-E7C41FA30980}"/>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423285"/>
            <a:ext cx="10284912" cy="5118420"/>
          </a:xfrm>
        </p:spPr>
        <p:txBody>
          <a:bodyPr>
            <a:normAutofit/>
          </a:bodyPr>
          <a:lstStyle/>
          <a:p>
            <a:pPr algn="just">
              <a:lnSpc>
                <a:spcPct val="150000"/>
              </a:lnSpc>
            </a:pPr>
            <a:r>
              <a:rPr kumimoji="0" lang="en-US" sz="330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ASCII, in full American Standard Code for Information Interchange, a standard data-encoding format for electronic communication between computers.</a:t>
            </a:r>
            <a:endParaRPr lang="en-US" b="0" i="0" dirty="0">
              <a:solidFill>
                <a:srgbClr val="000000"/>
              </a:solidFill>
              <a:effectLst/>
              <a:latin typeface="Times New Roman" panose="02020603050405020304" pitchFamily="18" charset="0"/>
              <a:cs typeface="Times New Roman" panose="02020603050405020304" pitchFamily="18" charset="0"/>
            </a:endParaRPr>
          </a:p>
          <a:p>
            <a:pPr>
              <a:lnSpc>
                <a:spcPct val="150000"/>
              </a:lnSpc>
            </a:pPr>
            <a:r>
              <a:rPr lang="en-US" sz="2600" dirty="0">
                <a:latin typeface="Verdana" panose="020B0604030504040204" pitchFamily="34" charset="0"/>
                <a:ea typeface="Verdana" panose="020B0604030504040204" pitchFamily="34" charset="0"/>
                <a:cs typeface="Verdana" panose="020B0604030504040204" pitchFamily="34" charset="0"/>
              </a:rPr>
              <a:t>ASCII assigns standard numeric values to letters, numerals, punctuation marks, and other characters used in computers.</a:t>
            </a:r>
          </a:p>
        </p:txBody>
      </p:sp>
    </p:spTree>
    <p:extLst>
      <p:ext uri="{BB962C8B-B14F-4D97-AF65-F5344CB8AC3E}">
        <p14:creationId xmlns:p14="http://schemas.microsoft.com/office/powerpoint/2010/main" val="692818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ASCII Code</a:t>
            </a:r>
          </a:p>
        </p:txBody>
      </p:sp>
      <p:sp>
        <p:nvSpPr>
          <p:cNvPr id="4" name="Slide Number Placeholder 3"/>
          <p:cNvSpPr>
            <a:spLocks noGrp="1"/>
          </p:cNvSpPr>
          <p:nvPr>
            <p:ph type="sldNum" sz="quarter" idx="12"/>
          </p:nvPr>
        </p:nvSpPr>
        <p:spPr/>
        <p:txBody>
          <a:bodyPr/>
          <a:lstStyle/>
          <a:p>
            <a:fld id="{3EE8E011-71A9-4592-8B1D-99B2D050C0C4}" type="slidenum">
              <a:rPr lang="en-US" smtClean="0"/>
              <a:t>41</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F12B950-339C-7498-8CF6-82E7BE2EAD89}"/>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46186B96-48EC-43EB-9B61-F83BE5B24C4A}"/>
              </a:ext>
            </a:extLst>
          </p:cNvPr>
          <p:cNvSpPr txBox="1"/>
          <p:nvPr/>
        </p:nvSpPr>
        <p:spPr>
          <a:xfrm>
            <a:off x="2770134" y="91779"/>
            <a:ext cx="7288266" cy="369332"/>
          </a:xfrm>
          <a:prstGeom prst="rect">
            <a:avLst/>
          </a:prstGeom>
          <a:noFill/>
        </p:spPr>
        <p:txBody>
          <a:bodyPr wrap="square">
            <a:spAutoFit/>
          </a:bodyPr>
          <a:lstStyle/>
          <a:p>
            <a:r>
              <a:rPr lang="fr-FR" dirty="0">
                <a:solidFill>
                  <a:schemeClr val="bg1"/>
                </a:solidFill>
              </a:rPr>
              <a:t>CSC 111-  Introduction To Information &amp; Communication Technologies</a:t>
            </a:r>
          </a:p>
        </p:txBody>
      </p:sp>
      <p:pic>
        <p:nvPicPr>
          <p:cNvPr id="9" name="Picture 8">
            <a:extLst>
              <a:ext uri="{FF2B5EF4-FFF2-40B4-BE49-F238E27FC236}">
                <a16:creationId xmlns:a16="http://schemas.microsoft.com/office/drawing/2014/main" id="{9B6339A9-AEEC-7401-AAFB-6573DCC8BF47}"/>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DF604A7A-E5D4-81AA-1E15-E7C41FA30980}"/>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423285"/>
            <a:ext cx="10284912" cy="5118420"/>
          </a:xfrm>
        </p:spPr>
        <p:txBody>
          <a:bodyPr>
            <a:normAutofit/>
          </a:bodyPr>
          <a:lstStyle/>
          <a:p>
            <a:pPr algn="just">
              <a:lnSpc>
                <a:spcPct val="150000"/>
              </a:lnSpc>
            </a:pPr>
            <a:r>
              <a:rPr kumimoji="0" lang="en-US" sz="330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ASCII was originally developed for basic computers and printers. It uses a 7-bit code to represent characters.</a:t>
            </a:r>
          </a:p>
          <a:p>
            <a:pPr algn="just">
              <a:lnSpc>
                <a:spcPct val="150000"/>
              </a:lnSpc>
            </a:pPr>
            <a:r>
              <a:rPr kumimoji="0" lang="en-US" sz="330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The Standard ASCII Character Set and Codes table given below contains 128 characters with corresponding numerical codes in the range 0..127 (decimal).</a:t>
            </a:r>
          </a:p>
          <a:p>
            <a:pPr algn="just">
              <a:lnSpc>
                <a:spcPct val="150000"/>
              </a:lnSpc>
            </a:pPr>
            <a:endParaRPr lang="en-US" sz="2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35467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EE8E011-71A9-4592-8B1D-99B2D050C0C4}" type="slidenum">
              <a:rPr lang="en-US" smtClean="0"/>
              <a:t>42</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7" name="Picture 6">
            <a:extLst>
              <a:ext uri="{FF2B5EF4-FFF2-40B4-BE49-F238E27FC236}">
                <a16:creationId xmlns:a16="http://schemas.microsoft.com/office/drawing/2014/main" id="{DF12B950-339C-7498-8CF6-82E7BE2EAD89}"/>
              </a:ext>
            </a:extLst>
          </p:cNvPr>
          <p:cNvPicPr>
            <a:picLocks noChangeAspect="1"/>
          </p:cNvPicPr>
          <p:nvPr/>
        </p:nvPicPr>
        <p:blipFill>
          <a:blip r:embed="rId3"/>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46186B96-48EC-43EB-9B61-F83BE5B24C4A}"/>
              </a:ext>
            </a:extLst>
          </p:cNvPr>
          <p:cNvSpPr txBox="1"/>
          <p:nvPr/>
        </p:nvSpPr>
        <p:spPr>
          <a:xfrm>
            <a:off x="2770134" y="91779"/>
            <a:ext cx="7288266" cy="369332"/>
          </a:xfrm>
          <a:prstGeom prst="rect">
            <a:avLst/>
          </a:prstGeom>
          <a:noFill/>
        </p:spPr>
        <p:txBody>
          <a:bodyPr wrap="square">
            <a:spAutoFit/>
          </a:bodyPr>
          <a:lstStyle/>
          <a:p>
            <a:r>
              <a:rPr lang="fr-FR" dirty="0">
                <a:solidFill>
                  <a:schemeClr val="bg1"/>
                </a:solidFill>
              </a:rPr>
              <a:t>CSC 111-  Introduction To Information &amp; Communication Technologies</a:t>
            </a:r>
          </a:p>
        </p:txBody>
      </p:sp>
      <p:pic>
        <p:nvPicPr>
          <p:cNvPr id="9" name="Picture 8">
            <a:extLst>
              <a:ext uri="{FF2B5EF4-FFF2-40B4-BE49-F238E27FC236}">
                <a16:creationId xmlns:a16="http://schemas.microsoft.com/office/drawing/2014/main" id="{9B6339A9-AEEC-7401-AAFB-6573DCC8BF47}"/>
              </a:ext>
            </a:extLst>
          </p:cNvPr>
          <p:cNvPicPr>
            <a:picLocks noChangeAspect="1"/>
          </p:cNvPicPr>
          <p:nvPr/>
        </p:nvPicPr>
        <p:blipFill>
          <a:blip r:embed="rId4"/>
          <a:stretch>
            <a:fillRect/>
          </a:stretch>
        </p:blipFill>
        <p:spPr>
          <a:xfrm>
            <a:off x="5290130" y="6550060"/>
            <a:ext cx="1450974" cy="317019"/>
          </a:xfrm>
          <a:prstGeom prst="rect">
            <a:avLst/>
          </a:prstGeom>
        </p:spPr>
      </p:pic>
      <p:pic>
        <p:nvPicPr>
          <p:cNvPr id="19" name="Picture 18">
            <a:extLst>
              <a:ext uri="{FF2B5EF4-FFF2-40B4-BE49-F238E27FC236}">
                <a16:creationId xmlns:a16="http://schemas.microsoft.com/office/drawing/2014/main" id="{A827A630-6A78-8D04-02AC-28E56A88C98A}"/>
              </a:ext>
            </a:extLst>
          </p:cNvPr>
          <p:cNvPicPr>
            <a:picLocks noChangeAspect="1"/>
          </p:cNvPicPr>
          <p:nvPr/>
        </p:nvPicPr>
        <p:blipFill>
          <a:blip r:embed="rId5"/>
          <a:stretch>
            <a:fillRect/>
          </a:stretch>
        </p:blipFill>
        <p:spPr>
          <a:xfrm>
            <a:off x="2770134" y="683078"/>
            <a:ext cx="8583850" cy="5858627"/>
          </a:xfrm>
          <a:prstGeom prst="rect">
            <a:avLst/>
          </a:prstGeom>
        </p:spPr>
      </p:pic>
      <p:sp>
        <p:nvSpPr>
          <p:cNvPr id="2" name="Title 1"/>
          <p:cNvSpPr>
            <a:spLocks noGrp="1"/>
          </p:cNvSpPr>
          <p:nvPr>
            <p:ph type="title"/>
          </p:nvPr>
        </p:nvSpPr>
        <p:spPr>
          <a:xfrm>
            <a:off x="0" y="683078"/>
            <a:ext cx="3095171" cy="905377"/>
          </a:xfrm>
        </p:spPr>
        <p:txBody>
          <a:bodyPr>
            <a:normAutofit/>
          </a:bodyPr>
          <a:lstStyle/>
          <a:p>
            <a:r>
              <a:rPr lang="en-US" sz="3200" dirty="0"/>
              <a:t>ASCII Code</a:t>
            </a:r>
          </a:p>
        </p:txBody>
      </p:sp>
    </p:spTree>
    <p:extLst>
      <p:ext uri="{BB962C8B-B14F-4D97-AF65-F5344CB8AC3E}">
        <p14:creationId xmlns:p14="http://schemas.microsoft.com/office/powerpoint/2010/main" val="21955995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NUMBER SYSTEM</a:t>
            </a:r>
          </a:p>
        </p:txBody>
      </p:sp>
      <p:sp>
        <p:nvSpPr>
          <p:cNvPr id="4" name="Slide Number Placeholder 3"/>
          <p:cNvSpPr>
            <a:spLocks noGrp="1"/>
          </p:cNvSpPr>
          <p:nvPr>
            <p:ph type="sldNum" sz="quarter" idx="12"/>
          </p:nvPr>
        </p:nvSpPr>
        <p:spPr/>
        <p:txBody>
          <a:bodyPr/>
          <a:lstStyle/>
          <a:p>
            <a:fld id="{3EE8E011-71A9-4592-8B1D-99B2D050C0C4}" type="slidenum">
              <a:rPr lang="en-US" smtClean="0"/>
              <a:t>43</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F12B950-339C-7498-8CF6-82E7BE2EAD89}"/>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46186B96-48EC-43EB-9B61-F83BE5B24C4A}"/>
              </a:ext>
            </a:extLst>
          </p:cNvPr>
          <p:cNvSpPr txBox="1"/>
          <p:nvPr/>
        </p:nvSpPr>
        <p:spPr>
          <a:xfrm>
            <a:off x="2770134" y="91779"/>
            <a:ext cx="7288266" cy="369332"/>
          </a:xfrm>
          <a:prstGeom prst="rect">
            <a:avLst/>
          </a:prstGeom>
          <a:noFill/>
        </p:spPr>
        <p:txBody>
          <a:bodyPr wrap="square">
            <a:spAutoFit/>
          </a:bodyPr>
          <a:lstStyle/>
          <a:p>
            <a:r>
              <a:rPr lang="fr-FR" dirty="0">
                <a:solidFill>
                  <a:schemeClr val="bg1"/>
                </a:solidFill>
              </a:rPr>
              <a:t>CSC 111-  Introduction To Information &amp; Communication Technologies</a:t>
            </a:r>
          </a:p>
        </p:txBody>
      </p:sp>
      <p:pic>
        <p:nvPicPr>
          <p:cNvPr id="9" name="Picture 8">
            <a:extLst>
              <a:ext uri="{FF2B5EF4-FFF2-40B4-BE49-F238E27FC236}">
                <a16:creationId xmlns:a16="http://schemas.microsoft.com/office/drawing/2014/main" id="{9B6339A9-AEEC-7401-AAFB-6573DCC8BF47}"/>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DF604A7A-E5D4-81AA-1E15-E7C41FA30980}"/>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423285"/>
            <a:ext cx="10284912" cy="5118420"/>
          </a:xfrm>
        </p:spPr>
        <p:txBody>
          <a:bodyPr>
            <a:normAutofit fontScale="92500" lnSpcReduction="10000"/>
          </a:bodyPr>
          <a:lstStyle/>
          <a:p>
            <a:pPr marL="0" indent="0" algn="just">
              <a:lnSpc>
                <a:spcPct val="150000"/>
              </a:lnSpc>
              <a:buNone/>
            </a:pPr>
            <a:r>
              <a:rPr lang="en-US" sz="3300" dirty="0">
                <a:solidFill>
                  <a:srgbClr val="002060"/>
                </a:solidFill>
                <a:latin typeface="Arial Rounded MT Bold" panose="020F0704030504030204" pitchFamily="34" charset="0"/>
              </a:rPr>
              <a:t>Extended ASCII characters and codes</a:t>
            </a:r>
          </a:p>
          <a:p>
            <a:pPr marL="0" indent="0" algn="just">
              <a:lnSpc>
                <a:spcPct val="150000"/>
              </a:lnSpc>
              <a:buNone/>
            </a:pPr>
            <a:r>
              <a:rPr kumimoji="0" lang="en-US" sz="330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 set of codes that extends the basic ASCII set. The basic ASCII set uses 7 bits for each character, giving it a total of 128 unique symbols. The extended ASCII character set uses 8 bits, which gives it an additional 128 characters. The extra characters represent characters from foreign languages and special symbols for drawing pictures.</a:t>
            </a:r>
          </a:p>
          <a:p>
            <a:pPr algn="just">
              <a:lnSpc>
                <a:spcPct val="150000"/>
              </a:lnSpc>
            </a:pPr>
            <a:endParaRPr lang="en-US" sz="2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7242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SYSTEM</a:t>
            </a:r>
          </a:p>
        </p:txBody>
      </p:sp>
      <p:sp>
        <p:nvSpPr>
          <p:cNvPr id="4" name="Slide Number Placeholder 3"/>
          <p:cNvSpPr>
            <a:spLocks noGrp="1"/>
          </p:cNvSpPr>
          <p:nvPr>
            <p:ph type="sldNum" sz="quarter" idx="12"/>
          </p:nvPr>
        </p:nvSpPr>
        <p:spPr/>
        <p:txBody>
          <a:bodyPr/>
          <a:lstStyle/>
          <a:p>
            <a:fld id="{3EE8E011-71A9-4592-8B1D-99B2D050C0C4}" type="slidenum">
              <a:rPr lang="en-US" smtClean="0"/>
              <a:t>44</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F12B950-339C-7498-8CF6-82E7BE2EAD89}"/>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46186B96-48EC-43EB-9B61-F83BE5B24C4A}"/>
              </a:ext>
            </a:extLst>
          </p:cNvPr>
          <p:cNvSpPr txBox="1"/>
          <p:nvPr/>
        </p:nvSpPr>
        <p:spPr>
          <a:xfrm>
            <a:off x="2770134" y="91779"/>
            <a:ext cx="7288266" cy="369332"/>
          </a:xfrm>
          <a:prstGeom prst="rect">
            <a:avLst/>
          </a:prstGeom>
          <a:noFill/>
        </p:spPr>
        <p:txBody>
          <a:bodyPr wrap="square">
            <a:spAutoFit/>
          </a:bodyPr>
          <a:lstStyle/>
          <a:p>
            <a:r>
              <a:rPr lang="fr-FR" dirty="0">
                <a:solidFill>
                  <a:schemeClr val="bg1"/>
                </a:solidFill>
              </a:rPr>
              <a:t>CSC 111-  Introduction To Information &amp; Communication Technologies</a:t>
            </a:r>
          </a:p>
        </p:txBody>
      </p:sp>
      <p:pic>
        <p:nvPicPr>
          <p:cNvPr id="9" name="Picture 8">
            <a:extLst>
              <a:ext uri="{FF2B5EF4-FFF2-40B4-BE49-F238E27FC236}">
                <a16:creationId xmlns:a16="http://schemas.microsoft.com/office/drawing/2014/main" id="{9B6339A9-AEEC-7401-AAFB-6573DCC8BF47}"/>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DF604A7A-E5D4-81AA-1E15-E7C41FA30980}"/>
              </a:ext>
            </a:extLst>
          </p:cNvPr>
          <p:cNvPicPr>
            <a:picLocks noChangeAspect="1"/>
          </p:cNvPicPr>
          <p:nvPr/>
        </p:nvPicPr>
        <p:blipFill>
          <a:blip r:embed="rId6"/>
          <a:stretch>
            <a:fillRect/>
          </a:stretch>
        </p:blipFill>
        <p:spPr>
          <a:xfrm>
            <a:off x="0" y="-2277"/>
            <a:ext cx="1908213" cy="1908213"/>
          </a:xfrm>
          <a:prstGeom prst="rect">
            <a:avLst/>
          </a:prstGeom>
        </p:spPr>
      </p:pic>
      <p:pic>
        <p:nvPicPr>
          <p:cNvPr id="3" name="Picture 2">
            <a:extLst>
              <a:ext uri="{FF2B5EF4-FFF2-40B4-BE49-F238E27FC236}">
                <a16:creationId xmlns:a16="http://schemas.microsoft.com/office/drawing/2014/main" id="{A600AA03-DF5B-4C73-B24A-9E665DF36027}"/>
              </a:ext>
            </a:extLst>
          </p:cNvPr>
          <p:cNvPicPr>
            <a:picLocks noChangeAspect="1"/>
          </p:cNvPicPr>
          <p:nvPr/>
        </p:nvPicPr>
        <p:blipFill>
          <a:blip r:embed="rId7"/>
          <a:stretch>
            <a:fillRect/>
          </a:stretch>
        </p:blipFill>
        <p:spPr>
          <a:xfrm>
            <a:off x="3692541" y="616080"/>
            <a:ext cx="4810125" cy="5905500"/>
          </a:xfrm>
          <a:prstGeom prst="rect">
            <a:avLst/>
          </a:prstGeom>
        </p:spPr>
      </p:pic>
    </p:spTree>
    <p:extLst>
      <p:ext uri="{BB962C8B-B14F-4D97-AF65-F5344CB8AC3E}">
        <p14:creationId xmlns:p14="http://schemas.microsoft.com/office/powerpoint/2010/main" val="793827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ASCII </a:t>
            </a:r>
          </a:p>
        </p:txBody>
      </p:sp>
      <p:sp>
        <p:nvSpPr>
          <p:cNvPr id="4" name="Slide Number Placeholder 3"/>
          <p:cNvSpPr>
            <a:spLocks noGrp="1"/>
          </p:cNvSpPr>
          <p:nvPr>
            <p:ph type="sldNum" sz="quarter" idx="12"/>
          </p:nvPr>
        </p:nvSpPr>
        <p:spPr/>
        <p:txBody>
          <a:bodyPr/>
          <a:lstStyle/>
          <a:p>
            <a:fld id="{3EE8E011-71A9-4592-8B1D-99B2D050C0C4}" type="slidenum">
              <a:rPr lang="en-US" smtClean="0"/>
              <a:t>45</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F12B950-339C-7498-8CF6-82E7BE2EAD89}"/>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46186B96-48EC-43EB-9B61-F83BE5B24C4A}"/>
              </a:ext>
            </a:extLst>
          </p:cNvPr>
          <p:cNvSpPr txBox="1"/>
          <p:nvPr/>
        </p:nvSpPr>
        <p:spPr>
          <a:xfrm>
            <a:off x="2770134" y="91779"/>
            <a:ext cx="7288266" cy="369332"/>
          </a:xfrm>
          <a:prstGeom prst="rect">
            <a:avLst/>
          </a:prstGeom>
          <a:noFill/>
        </p:spPr>
        <p:txBody>
          <a:bodyPr wrap="square">
            <a:spAutoFit/>
          </a:bodyPr>
          <a:lstStyle/>
          <a:p>
            <a:r>
              <a:rPr lang="fr-FR" dirty="0">
                <a:solidFill>
                  <a:schemeClr val="bg1"/>
                </a:solidFill>
              </a:rPr>
              <a:t>CSC 111-  Introduction To Information &amp; Communication Technologies</a:t>
            </a:r>
          </a:p>
        </p:txBody>
      </p:sp>
      <p:pic>
        <p:nvPicPr>
          <p:cNvPr id="9" name="Picture 8">
            <a:extLst>
              <a:ext uri="{FF2B5EF4-FFF2-40B4-BE49-F238E27FC236}">
                <a16:creationId xmlns:a16="http://schemas.microsoft.com/office/drawing/2014/main" id="{9B6339A9-AEEC-7401-AAFB-6573DCC8BF47}"/>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DF604A7A-E5D4-81AA-1E15-E7C41FA30980}"/>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423285"/>
            <a:ext cx="10284912" cy="5118420"/>
          </a:xfrm>
        </p:spPr>
        <p:txBody>
          <a:bodyPr>
            <a:normAutofit fontScale="85000" lnSpcReduction="10000"/>
          </a:bodyPr>
          <a:lstStyle/>
          <a:p>
            <a:pPr marL="0" indent="0" algn="just">
              <a:lnSpc>
                <a:spcPct val="150000"/>
              </a:lnSpc>
              <a:buNone/>
            </a:pPr>
            <a:r>
              <a:rPr lang="en-US" sz="3300" dirty="0">
                <a:solidFill>
                  <a:srgbClr val="002060"/>
                </a:solidFill>
                <a:latin typeface="Arial Rounded MT Bold" panose="020F0704030504030204" pitchFamily="34" charset="0"/>
              </a:rPr>
              <a:t>ASCII sections</a:t>
            </a:r>
          </a:p>
          <a:p>
            <a:pPr marL="0" indent="0" algn="just">
              <a:lnSpc>
                <a:spcPct val="150000"/>
              </a:lnSpc>
              <a:buNone/>
            </a:pPr>
            <a:r>
              <a:rPr kumimoji="0" lang="en-US" sz="330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The ASCII table is divided into three different sections.</a:t>
            </a:r>
          </a:p>
          <a:p>
            <a:pPr algn="just">
              <a:lnSpc>
                <a:spcPct val="150000"/>
              </a:lnSpc>
            </a:pPr>
            <a:r>
              <a:rPr lang="en-US" sz="2600" b="1" dirty="0">
                <a:latin typeface="Verdana" panose="020B0604030504040204" pitchFamily="34" charset="0"/>
                <a:ea typeface="Verdana" panose="020B0604030504040204" pitchFamily="34" charset="0"/>
                <a:cs typeface="Verdana" panose="020B0604030504040204" pitchFamily="34" charset="0"/>
              </a:rPr>
              <a:t>Non-printable</a:t>
            </a:r>
            <a:r>
              <a:rPr lang="en-US" sz="2600" dirty="0">
                <a:latin typeface="Verdana" panose="020B0604030504040204" pitchFamily="34" charset="0"/>
                <a:ea typeface="Verdana" panose="020B0604030504040204" pitchFamily="34" charset="0"/>
                <a:cs typeface="Verdana" panose="020B0604030504040204" pitchFamily="34" charset="0"/>
              </a:rPr>
              <a:t>, system codes between 0 and 31.</a:t>
            </a:r>
          </a:p>
          <a:p>
            <a:pPr algn="just">
              <a:lnSpc>
                <a:spcPct val="150000"/>
              </a:lnSpc>
            </a:pPr>
            <a:r>
              <a:rPr lang="en-US" sz="2600" b="1" dirty="0">
                <a:latin typeface="Verdana" panose="020B0604030504040204" pitchFamily="34" charset="0"/>
                <a:ea typeface="Verdana" panose="020B0604030504040204" pitchFamily="34" charset="0"/>
                <a:cs typeface="Verdana" panose="020B0604030504040204" pitchFamily="34" charset="0"/>
              </a:rPr>
              <a:t>Lower ASCII</a:t>
            </a:r>
            <a:r>
              <a:rPr lang="en-US" sz="2600" dirty="0">
                <a:latin typeface="Verdana" panose="020B0604030504040204" pitchFamily="34" charset="0"/>
                <a:ea typeface="Verdana" panose="020B0604030504040204" pitchFamily="34" charset="0"/>
                <a:cs typeface="Verdana" panose="020B0604030504040204" pitchFamily="34" charset="0"/>
              </a:rPr>
              <a:t>, between 32 and 127. This table originates from the older American systems, which worked on 7-bit character tables.</a:t>
            </a:r>
          </a:p>
          <a:p>
            <a:pPr algn="just">
              <a:lnSpc>
                <a:spcPct val="150000"/>
              </a:lnSpc>
            </a:pPr>
            <a:r>
              <a:rPr lang="en-US" sz="2600" b="1" dirty="0">
                <a:latin typeface="Verdana" panose="020B0604030504040204" pitchFamily="34" charset="0"/>
                <a:ea typeface="Verdana" panose="020B0604030504040204" pitchFamily="34" charset="0"/>
                <a:cs typeface="Verdana" panose="020B0604030504040204" pitchFamily="34" charset="0"/>
              </a:rPr>
              <a:t>Higher ASCII</a:t>
            </a:r>
            <a:r>
              <a:rPr lang="en-US" sz="2600" dirty="0">
                <a:latin typeface="Verdana" panose="020B0604030504040204" pitchFamily="34" charset="0"/>
                <a:ea typeface="Verdana" panose="020B0604030504040204" pitchFamily="34" charset="0"/>
                <a:cs typeface="Verdana" panose="020B0604030504040204" pitchFamily="34" charset="0"/>
              </a:rPr>
              <a:t>, between 128 and 255. This portion is programmable characters are based on the language of your operating system or program you are using. Foreign letters are also placed in this section.</a:t>
            </a:r>
          </a:p>
        </p:txBody>
      </p:sp>
    </p:spTree>
    <p:extLst>
      <p:ext uri="{BB962C8B-B14F-4D97-AF65-F5344CB8AC3E}">
        <p14:creationId xmlns:p14="http://schemas.microsoft.com/office/powerpoint/2010/main" val="7737469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ASCII </a:t>
            </a:r>
          </a:p>
        </p:txBody>
      </p:sp>
      <p:sp>
        <p:nvSpPr>
          <p:cNvPr id="4" name="Slide Number Placeholder 3"/>
          <p:cNvSpPr>
            <a:spLocks noGrp="1"/>
          </p:cNvSpPr>
          <p:nvPr>
            <p:ph type="sldNum" sz="quarter" idx="12"/>
          </p:nvPr>
        </p:nvSpPr>
        <p:spPr/>
        <p:txBody>
          <a:bodyPr/>
          <a:lstStyle/>
          <a:p>
            <a:fld id="{3EE8E011-71A9-4592-8B1D-99B2D050C0C4}" type="slidenum">
              <a:rPr lang="en-US" smtClean="0"/>
              <a:t>46</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F12B950-339C-7498-8CF6-82E7BE2EAD89}"/>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46186B96-48EC-43EB-9B61-F83BE5B24C4A}"/>
              </a:ext>
            </a:extLst>
          </p:cNvPr>
          <p:cNvSpPr txBox="1"/>
          <p:nvPr/>
        </p:nvSpPr>
        <p:spPr>
          <a:xfrm>
            <a:off x="2770134" y="91779"/>
            <a:ext cx="7288266" cy="369332"/>
          </a:xfrm>
          <a:prstGeom prst="rect">
            <a:avLst/>
          </a:prstGeom>
          <a:noFill/>
        </p:spPr>
        <p:txBody>
          <a:bodyPr wrap="square">
            <a:spAutoFit/>
          </a:bodyPr>
          <a:lstStyle/>
          <a:p>
            <a:r>
              <a:rPr lang="fr-FR" dirty="0">
                <a:solidFill>
                  <a:schemeClr val="bg1"/>
                </a:solidFill>
              </a:rPr>
              <a:t>CSC 111-  Introduction To Information &amp; Communication Technologies</a:t>
            </a:r>
          </a:p>
        </p:txBody>
      </p:sp>
      <p:pic>
        <p:nvPicPr>
          <p:cNvPr id="9" name="Picture 8">
            <a:extLst>
              <a:ext uri="{FF2B5EF4-FFF2-40B4-BE49-F238E27FC236}">
                <a16:creationId xmlns:a16="http://schemas.microsoft.com/office/drawing/2014/main" id="{9B6339A9-AEEC-7401-AAFB-6573DCC8BF47}"/>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DF604A7A-E5D4-81AA-1E15-E7C41FA30980}"/>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423285"/>
            <a:ext cx="10284912" cy="5118420"/>
          </a:xfrm>
        </p:spPr>
        <p:txBody>
          <a:bodyPr>
            <a:normAutofit/>
          </a:bodyPr>
          <a:lstStyle/>
          <a:p>
            <a:pPr marL="0" indent="0" algn="just">
              <a:lnSpc>
                <a:spcPct val="150000"/>
              </a:lnSpc>
              <a:buNone/>
            </a:pPr>
            <a:r>
              <a:rPr lang="en-US" sz="3300" dirty="0">
                <a:solidFill>
                  <a:srgbClr val="002060"/>
                </a:solidFill>
                <a:latin typeface="Arial Rounded MT Bold" panose="020F0704030504030204" pitchFamily="34" charset="0"/>
              </a:rPr>
              <a:t>Limitation of ASCII</a:t>
            </a:r>
          </a:p>
          <a:p>
            <a:pPr algn="just">
              <a:lnSpc>
                <a:spcPct val="150000"/>
              </a:lnSpc>
            </a:pPr>
            <a:r>
              <a:rPr kumimoji="0" lang="en-US" sz="330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The 128 or 256 character limits of ASCII and Extended ASCII limits the number of character sets that can be held.</a:t>
            </a:r>
          </a:p>
          <a:p>
            <a:pPr algn="just">
              <a:lnSpc>
                <a:spcPct val="150000"/>
              </a:lnSpc>
            </a:pPr>
            <a:r>
              <a:rPr kumimoji="0" lang="en-US" sz="330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Representing the character sets for several different language structures is not possible in ASCII, there are just not enough available characters.</a:t>
            </a:r>
            <a:endParaRPr lang="en-US" sz="2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3630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System</a:t>
            </a:r>
          </a:p>
        </p:txBody>
      </p:sp>
      <p:sp>
        <p:nvSpPr>
          <p:cNvPr id="4" name="Slide Number Placeholder 3"/>
          <p:cNvSpPr>
            <a:spLocks noGrp="1"/>
          </p:cNvSpPr>
          <p:nvPr>
            <p:ph type="sldNum" sz="quarter" idx="12"/>
          </p:nvPr>
        </p:nvSpPr>
        <p:spPr/>
        <p:txBody>
          <a:bodyPr/>
          <a:lstStyle/>
          <a:p>
            <a:fld id="{3EE8E011-71A9-4592-8B1D-99B2D050C0C4}" type="slidenum">
              <a:rPr lang="en-US" smtClean="0"/>
              <a:t>5</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9FD6EBC-D37F-F885-3319-6D5DBBC19F2B}"/>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9CE82699-BC2C-2DD7-FF85-B8DCEA4B14BD}"/>
              </a:ext>
            </a:extLst>
          </p:cNvPr>
          <p:cNvSpPr txBox="1"/>
          <p:nvPr/>
        </p:nvSpPr>
        <p:spPr>
          <a:xfrm>
            <a:off x="2770134" y="91779"/>
            <a:ext cx="7288266" cy="369332"/>
          </a:xfrm>
          <a:prstGeom prst="rect">
            <a:avLst/>
          </a:prstGeom>
          <a:noFill/>
        </p:spPr>
        <p:txBody>
          <a:bodyPr wrap="square">
            <a:spAutoFit/>
          </a:bodyPr>
          <a:lstStyle/>
          <a:p>
            <a:r>
              <a:rPr lang="fr-FR" dirty="0">
                <a:solidFill>
                  <a:schemeClr val="bg1"/>
                </a:solidFill>
              </a:rPr>
              <a:t>CSC 111-  Introduction To Information &amp; Communication Technologies</a:t>
            </a:r>
          </a:p>
        </p:txBody>
      </p:sp>
      <p:pic>
        <p:nvPicPr>
          <p:cNvPr id="9" name="Picture 8">
            <a:extLst>
              <a:ext uri="{FF2B5EF4-FFF2-40B4-BE49-F238E27FC236}">
                <a16:creationId xmlns:a16="http://schemas.microsoft.com/office/drawing/2014/main" id="{CAD697E6-AABA-AC45-01D1-1AA4EA91AEFE}"/>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D57B7BB2-8CD9-A675-D5E8-3F20490D4ECA}"/>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520375"/>
            <a:ext cx="10284912" cy="5118420"/>
          </a:xfrm>
        </p:spPr>
        <p:txBody>
          <a:bodyPr>
            <a:normAutofit/>
          </a:bodyPr>
          <a:lstStyle/>
          <a:p>
            <a:pPr marL="0" indent="0">
              <a:lnSpc>
                <a:spcPct val="150000"/>
              </a:lnSpc>
              <a:buNone/>
            </a:pPr>
            <a:r>
              <a:rPr lang="en-US" sz="3300" dirty="0">
                <a:solidFill>
                  <a:srgbClr val="002060"/>
                </a:solidFill>
                <a:latin typeface="Arial Rounded MT Bold" panose="020F0704030504030204" pitchFamily="34" charset="0"/>
              </a:rPr>
              <a:t>Binary Number System</a:t>
            </a:r>
          </a:p>
          <a:p>
            <a:pPr>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A Binary number system has only two digits that are 0 and 1.</a:t>
            </a:r>
          </a:p>
          <a:p>
            <a:pPr>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Every number (value) represents with 0 and 1 in this number system. </a:t>
            </a:r>
          </a:p>
          <a:p>
            <a:pPr>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The base of binary number system is 2, because it has only two digits.</a:t>
            </a:r>
          </a:p>
        </p:txBody>
      </p:sp>
    </p:spTree>
    <p:extLst>
      <p:ext uri="{BB962C8B-B14F-4D97-AF65-F5344CB8AC3E}">
        <p14:creationId xmlns:p14="http://schemas.microsoft.com/office/powerpoint/2010/main" val="2790891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System</a:t>
            </a:r>
          </a:p>
        </p:txBody>
      </p:sp>
      <p:sp>
        <p:nvSpPr>
          <p:cNvPr id="4" name="Slide Number Placeholder 3"/>
          <p:cNvSpPr>
            <a:spLocks noGrp="1"/>
          </p:cNvSpPr>
          <p:nvPr>
            <p:ph type="sldNum" sz="quarter" idx="12"/>
          </p:nvPr>
        </p:nvSpPr>
        <p:spPr/>
        <p:txBody>
          <a:bodyPr/>
          <a:lstStyle/>
          <a:p>
            <a:fld id="{3EE8E011-71A9-4592-8B1D-99B2D050C0C4}" type="slidenum">
              <a:rPr lang="en-US" smtClean="0"/>
              <a:t>6</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9FD6EBC-D37F-F885-3319-6D5DBBC19F2B}"/>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9CE82699-BC2C-2DD7-FF85-B8DCEA4B14BD}"/>
              </a:ext>
            </a:extLst>
          </p:cNvPr>
          <p:cNvSpPr txBox="1"/>
          <p:nvPr/>
        </p:nvSpPr>
        <p:spPr>
          <a:xfrm>
            <a:off x="2770134" y="91779"/>
            <a:ext cx="7288266" cy="369332"/>
          </a:xfrm>
          <a:prstGeom prst="rect">
            <a:avLst/>
          </a:prstGeom>
          <a:noFill/>
        </p:spPr>
        <p:txBody>
          <a:bodyPr wrap="square">
            <a:spAutoFit/>
          </a:bodyPr>
          <a:lstStyle/>
          <a:p>
            <a:r>
              <a:rPr lang="fr-FR" dirty="0">
                <a:solidFill>
                  <a:schemeClr val="bg1"/>
                </a:solidFill>
              </a:rPr>
              <a:t>CSC 111-  Introduction To Information &amp; Communication Technologies</a:t>
            </a:r>
          </a:p>
        </p:txBody>
      </p:sp>
      <p:pic>
        <p:nvPicPr>
          <p:cNvPr id="9" name="Picture 8">
            <a:extLst>
              <a:ext uri="{FF2B5EF4-FFF2-40B4-BE49-F238E27FC236}">
                <a16:creationId xmlns:a16="http://schemas.microsoft.com/office/drawing/2014/main" id="{CAD697E6-AABA-AC45-01D1-1AA4EA91AEFE}"/>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D57B7BB2-8CD9-A675-D5E8-3F20490D4ECA}"/>
              </a:ext>
            </a:extLst>
          </p:cNvPr>
          <p:cNvPicPr>
            <a:picLocks noChangeAspect="1"/>
          </p:cNvPicPr>
          <p:nvPr/>
        </p:nvPicPr>
        <p:blipFill>
          <a:blip r:embed="rId6"/>
          <a:stretch>
            <a:fillRect/>
          </a:stretch>
        </p:blipFill>
        <p:spPr>
          <a:xfrm>
            <a:off x="0" y="-2277"/>
            <a:ext cx="1908213" cy="1908213"/>
          </a:xfrm>
          <a:prstGeom prst="rect">
            <a:avLst/>
          </a:prstGeom>
        </p:spPr>
      </p:pic>
      <p:pic>
        <p:nvPicPr>
          <p:cNvPr id="11" name="Picture 10">
            <a:extLst>
              <a:ext uri="{FF2B5EF4-FFF2-40B4-BE49-F238E27FC236}">
                <a16:creationId xmlns:a16="http://schemas.microsoft.com/office/drawing/2014/main" id="{C1D6D0F8-A2CE-3E5B-D6E2-5B784827577A}"/>
              </a:ext>
            </a:extLst>
          </p:cNvPr>
          <p:cNvPicPr>
            <a:picLocks noChangeAspect="1"/>
          </p:cNvPicPr>
          <p:nvPr/>
        </p:nvPicPr>
        <p:blipFill>
          <a:blip r:embed="rId7"/>
          <a:stretch>
            <a:fillRect/>
          </a:stretch>
        </p:blipFill>
        <p:spPr>
          <a:xfrm>
            <a:off x="2231716" y="2949140"/>
            <a:ext cx="8021514" cy="1130445"/>
          </a:xfrm>
          <a:prstGeom prst="rect">
            <a:avLst/>
          </a:prstGeom>
        </p:spPr>
      </p:pic>
      <p:sp>
        <p:nvSpPr>
          <p:cNvPr id="3" name="Content Placeholder 2"/>
          <p:cNvSpPr>
            <a:spLocks noGrp="1"/>
          </p:cNvSpPr>
          <p:nvPr>
            <p:ph idx="1"/>
          </p:nvPr>
        </p:nvSpPr>
        <p:spPr>
          <a:xfrm>
            <a:off x="838200" y="1520375"/>
            <a:ext cx="10284912" cy="5118420"/>
          </a:xfrm>
        </p:spPr>
        <p:txBody>
          <a:bodyPr>
            <a:normAutofit/>
          </a:bodyPr>
          <a:lstStyle/>
          <a:p>
            <a:pPr marL="0" indent="0">
              <a:lnSpc>
                <a:spcPct val="150000"/>
              </a:lnSpc>
              <a:buNone/>
            </a:pPr>
            <a:r>
              <a:rPr lang="en-US" sz="3300" dirty="0">
                <a:solidFill>
                  <a:srgbClr val="002060"/>
                </a:solidFill>
                <a:latin typeface="Arial Rounded MT Bold" panose="020F0704030504030204" pitchFamily="34" charset="0"/>
              </a:rPr>
              <a:t>Binary Number System</a:t>
            </a:r>
          </a:p>
          <a:p>
            <a:pPr>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Each binary digit is also called a bit.</a:t>
            </a:r>
          </a:p>
          <a:p>
            <a:pPr marL="0" indent="0">
              <a:lnSpc>
                <a:spcPct val="150000"/>
              </a:lnSpc>
              <a:buNone/>
            </a:pPr>
            <a:endParaRPr lang="en-US" sz="2400" dirty="0">
              <a:latin typeface="Verdana" panose="020B0604030504040204" pitchFamily="34" charset="0"/>
              <a:ea typeface="Verdana" panose="020B0604030504040204" pitchFamily="34" charset="0"/>
              <a:cs typeface="Verdana" panose="020B0604030504040204" pitchFamily="34" charset="0"/>
            </a:endParaRPr>
          </a:p>
          <a:p>
            <a:pPr>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In any binary number, the rightmost digit is called least significant bit (LSB) and leftmost digit is called most significant bit (MSB).</a:t>
            </a:r>
          </a:p>
          <a:p>
            <a:pPr>
              <a:lnSpc>
                <a:spcPct val="150000"/>
              </a:lnSpc>
              <a:buFont typeface="Arial" panose="020B0604020202020204" pitchFamily="34" charset="0"/>
              <a:buChar char="•"/>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16855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System</a:t>
            </a:r>
          </a:p>
        </p:txBody>
      </p:sp>
      <p:sp>
        <p:nvSpPr>
          <p:cNvPr id="4" name="Slide Number Placeholder 3"/>
          <p:cNvSpPr>
            <a:spLocks noGrp="1"/>
          </p:cNvSpPr>
          <p:nvPr>
            <p:ph type="sldNum" sz="quarter" idx="12"/>
          </p:nvPr>
        </p:nvSpPr>
        <p:spPr/>
        <p:txBody>
          <a:bodyPr/>
          <a:lstStyle/>
          <a:p>
            <a:fld id="{3EE8E011-71A9-4592-8B1D-99B2D050C0C4}" type="slidenum">
              <a:rPr lang="en-US" smtClean="0"/>
              <a:t>7</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9FD6EBC-D37F-F885-3319-6D5DBBC19F2B}"/>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9CE82699-BC2C-2DD7-FF85-B8DCEA4B14BD}"/>
              </a:ext>
            </a:extLst>
          </p:cNvPr>
          <p:cNvSpPr txBox="1"/>
          <p:nvPr/>
        </p:nvSpPr>
        <p:spPr>
          <a:xfrm>
            <a:off x="2770134" y="91779"/>
            <a:ext cx="7288266" cy="369332"/>
          </a:xfrm>
          <a:prstGeom prst="rect">
            <a:avLst/>
          </a:prstGeom>
          <a:noFill/>
        </p:spPr>
        <p:txBody>
          <a:bodyPr wrap="square">
            <a:spAutoFit/>
          </a:bodyPr>
          <a:lstStyle/>
          <a:p>
            <a:r>
              <a:rPr lang="fr-FR" dirty="0">
                <a:solidFill>
                  <a:schemeClr val="bg1"/>
                </a:solidFill>
              </a:rPr>
              <a:t>CSC 111-  Introduction To Information &amp; Communication Technologies</a:t>
            </a:r>
          </a:p>
        </p:txBody>
      </p:sp>
      <p:pic>
        <p:nvPicPr>
          <p:cNvPr id="9" name="Picture 8">
            <a:extLst>
              <a:ext uri="{FF2B5EF4-FFF2-40B4-BE49-F238E27FC236}">
                <a16:creationId xmlns:a16="http://schemas.microsoft.com/office/drawing/2014/main" id="{CAD697E6-AABA-AC45-01D1-1AA4EA91AEFE}"/>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D57B7BB2-8CD9-A675-D5E8-3F20490D4ECA}"/>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520375"/>
            <a:ext cx="10284912" cy="5118420"/>
          </a:xfrm>
        </p:spPr>
        <p:txBody>
          <a:bodyPr>
            <a:normAutofit/>
          </a:bodyPr>
          <a:lstStyle/>
          <a:p>
            <a:pPr marL="0" indent="0">
              <a:lnSpc>
                <a:spcPct val="150000"/>
              </a:lnSpc>
              <a:buNone/>
            </a:pPr>
            <a:r>
              <a:rPr lang="en-US" sz="3300" dirty="0">
                <a:solidFill>
                  <a:srgbClr val="002060"/>
                </a:solidFill>
                <a:latin typeface="Arial Rounded MT Bold" panose="020F0704030504030204" pitchFamily="34" charset="0"/>
              </a:rPr>
              <a:t>Octal Number System</a:t>
            </a:r>
          </a:p>
          <a:p>
            <a:pPr>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Octal number system has only eight (8) digits from 0 to 7. </a:t>
            </a:r>
          </a:p>
          <a:p>
            <a:pPr>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Every number (value) represents with 0,1,2,3,4,5,6 and 7 in this number system. </a:t>
            </a:r>
          </a:p>
          <a:p>
            <a:pPr>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The base of octal number system is 8, because it has only 8 digits.</a:t>
            </a:r>
          </a:p>
        </p:txBody>
      </p:sp>
    </p:spTree>
    <p:extLst>
      <p:ext uri="{BB962C8B-B14F-4D97-AF65-F5344CB8AC3E}">
        <p14:creationId xmlns:p14="http://schemas.microsoft.com/office/powerpoint/2010/main" val="3681142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System</a:t>
            </a:r>
          </a:p>
        </p:txBody>
      </p:sp>
      <p:sp>
        <p:nvSpPr>
          <p:cNvPr id="4" name="Slide Number Placeholder 3"/>
          <p:cNvSpPr>
            <a:spLocks noGrp="1"/>
          </p:cNvSpPr>
          <p:nvPr>
            <p:ph type="sldNum" sz="quarter" idx="12"/>
          </p:nvPr>
        </p:nvSpPr>
        <p:spPr/>
        <p:txBody>
          <a:bodyPr/>
          <a:lstStyle/>
          <a:p>
            <a:fld id="{3EE8E011-71A9-4592-8B1D-99B2D050C0C4}" type="slidenum">
              <a:rPr lang="en-US" smtClean="0"/>
              <a:t>8</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9FD6EBC-D37F-F885-3319-6D5DBBC19F2B}"/>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9CE82699-BC2C-2DD7-FF85-B8DCEA4B14BD}"/>
              </a:ext>
            </a:extLst>
          </p:cNvPr>
          <p:cNvSpPr txBox="1"/>
          <p:nvPr/>
        </p:nvSpPr>
        <p:spPr>
          <a:xfrm>
            <a:off x="2770134" y="91779"/>
            <a:ext cx="7288266" cy="369332"/>
          </a:xfrm>
          <a:prstGeom prst="rect">
            <a:avLst/>
          </a:prstGeom>
          <a:noFill/>
        </p:spPr>
        <p:txBody>
          <a:bodyPr wrap="square">
            <a:spAutoFit/>
          </a:bodyPr>
          <a:lstStyle/>
          <a:p>
            <a:r>
              <a:rPr lang="fr-FR" dirty="0">
                <a:solidFill>
                  <a:schemeClr val="bg1"/>
                </a:solidFill>
              </a:rPr>
              <a:t>CSC 111-  Introduction To Information &amp; Communication Technologies</a:t>
            </a:r>
          </a:p>
        </p:txBody>
      </p:sp>
      <p:pic>
        <p:nvPicPr>
          <p:cNvPr id="9" name="Picture 8">
            <a:extLst>
              <a:ext uri="{FF2B5EF4-FFF2-40B4-BE49-F238E27FC236}">
                <a16:creationId xmlns:a16="http://schemas.microsoft.com/office/drawing/2014/main" id="{CAD697E6-AABA-AC45-01D1-1AA4EA91AEFE}"/>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D57B7BB2-8CD9-A675-D5E8-3F20490D4ECA}"/>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520375"/>
            <a:ext cx="10284912" cy="5118420"/>
          </a:xfrm>
        </p:spPr>
        <p:txBody>
          <a:bodyPr>
            <a:normAutofit/>
          </a:bodyPr>
          <a:lstStyle/>
          <a:p>
            <a:pPr marL="0" indent="0">
              <a:lnSpc>
                <a:spcPct val="150000"/>
              </a:lnSpc>
              <a:buNone/>
            </a:pPr>
            <a:r>
              <a:rPr lang="en-US" sz="3300" dirty="0">
                <a:solidFill>
                  <a:srgbClr val="002060"/>
                </a:solidFill>
                <a:latin typeface="Arial Rounded MT Bold" panose="020F0704030504030204" pitchFamily="34" charset="0"/>
              </a:rPr>
              <a:t>Decimal Number System</a:t>
            </a:r>
          </a:p>
          <a:p>
            <a:pPr>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Decimal number system has only ten (10) digits from 0 to 9. </a:t>
            </a:r>
          </a:p>
          <a:p>
            <a:pPr>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Every number (value) represents with 0,1,2,3,4,5,6, 7,8 and 9 in this number system. </a:t>
            </a:r>
          </a:p>
          <a:p>
            <a:pPr>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The base of decimal number system is 10, because it has only 10 digits.</a:t>
            </a:r>
          </a:p>
        </p:txBody>
      </p:sp>
    </p:spTree>
    <p:extLst>
      <p:ext uri="{BB962C8B-B14F-4D97-AF65-F5344CB8AC3E}">
        <p14:creationId xmlns:p14="http://schemas.microsoft.com/office/powerpoint/2010/main" val="3646250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System</a:t>
            </a:r>
          </a:p>
        </p:txBody>
      </p:sp>
      <p:sp>
        <p:nvSpPr>
          <p:cNvPr id="4" name="Slide Number Placeholder 3"/>
          <p:cNvSpPr>
            <a:spLocks noGrp="1"/>
          </p:cNvSpPr>
          <p:nvPr>
            <p:ph type="sldNum" sz="quarter" idx="12"/>
          </p:nvPr>
        </p:nvSpPr>
        <p:spPr/>
        <p:txBody>
          <a:bodyPr/>
          <a:lstStyle/>
          <a:p>
            <a:fld id="{3EE8E011-71A9-4592-8B1D-99B2D050C0C4}" type="slidenum">
              <a:rPr lang="en-US" smtClean="0"/>
              <a:t>9</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6828" y="575218"/>
            <a:ext cx="865172" cy="926725"/>
          </a:xfrm>
          <a:prstGeom prst="rect">
            <a:avLst/>
          </a:prstGeom>
        </p:spPr>
      </p:pic>
      <p:pic>
        <p:nvPicPr>
          <p:cNvPr id="6" name="Picture 2" descr="Abasyn University Islamabad Admissions 2020 Result.pk"/>
          <p:cNvPicPr>
            <a:picLocks noChangeAspect="1" noChangeArrowheads="1"/>
          </p:cNvPicPr>
          <p:nvPr/>
        </p:nvPicPr>
        <p:blipFill rotWithShape="1">
          <a:blip r:embed="rId3">
            <a:extLst>
              <a:ext uri="{28A0092B-C50C-407E-A947-70E740481C1C}">
                <a14:useLocalDpi xmlns:a14="http://schemas.microsoft.com/office/drawing/2010/main" val="0"/>
              </a:ext>
            </a:extLst>
          </a:blip>
          <a:srcRect l="12960" t="23612" r="11310" b="24239"/>
          <a:stretch/>
        </p:blipFill>
        <p:spPr bwMode="auto">
          <a:xfrm>
            <a:off x="112734" y="799856"/>
            <a:ext cx="1073448" cy="443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9FD6EBC-D37F-F885-3319-6D5DBBC19F2B}"/>
              </a:ext>
            </a:extLst>
          </p:cNvPr>
          <p:cNvPicPr>
            <a:picLocks noChangeAspect="1"/>
          </p:cNvPicPr>
          <p:nvPr/>
        </p:nvPicPr>
        <p:blipFill>
          <a:blip r:embed="rId4"/>
          <a:stretch>
            <a:fillRect/>
          </a:stretch>
        </p:blipFill>
        <p:spPr>
          <a:xfrm>
            <a:off x="2617930" y="0"/>
            <a:ext cx="6956139" cy="524301"/>
          </a:xfrm>
          <a:prstGeom prst="rect">
            <a:avLst/>
          </a:prstGeom>
        </p:spPr>
      </p:pic>
      <p:sp>
        <p:nvSpPr>
          <p:cNvPr id="8" name="TextBox 7">
            <a:extLst>
              <a:ext uri="{FF2B5EF4-FFF2-40B4-BE49-F238E27FC236}">
                <a16:creationId xmlns:a16="http://schemas.microsoft.com/office/drawing/2014/main" id="{9CE82699-BC2C-2DD7-FF85-B8DCEA4B14BD}"/>
              </a:ext>
            </a:extLst>
          </p:cNvPr>
          <p:cNvSpPr txBox="1"/>
          <p:nvPr/>
        </p:nvSpPr>
        <p:spPr>
          <a:xfrm>
            <a:off x="2770134" y="91779"/>
            <a:ext cx="7288266" cy="369332"/>
          </a:xfrm>
          <a:prstGeom prst="rect">
            <a:avLst/>
          </a:prstGeom>
          <a:noFill/>
        </p:spPr>
        <p:txBody>
          <a:bodyPr wrap="square">
            <a:spAutoFit/>
          </a:bodyPr>
          <a:lstStyle/>
          <a:p>
            <a:r>
              <a:rPr lang="fr-FR" dirty="0">
                <a:solidFill>
                  <a:schemeClr val="bg1"/>
                </a:solidFill>
              </a:rPr>
              <a:t>CSC 111-  Introduction To Information &amp; Communication Technologies</a:t>
            </a:r>
          </a:p>
        </p:txBody>
      </p:sp>
      <p:pic>
        <p:nvPicPr>
          <p:cNvPr id="9" name="Picture 8">
            <a:extLst>
              <a:ext uri="{FF2B5EF4-FFF2-40B4-BE49-F238E27FC236}">
                <a16:creationId xmlns:a16="http://schemas.microsoft.com/office/drawing/2014/main" id="{CAD697E6-AABA-AC45-01D1-1AA4EA91AEFE}"/>
              </a:ext>
            </a:extLst>
          </p:cNvPr>
          <p:cNvPicPr>
            <a:picLocks noChangeAspect="1"/>
          </p:cNvPicPr>
          <p:nvPr/>
        </p:nvPicPr>
        <p:blipFill>
          <a:blip r:embed="rId5"/>
          <a:stretch>
            <a:fillRect/>
          </a:stretch>
        </p:blipFill>
        <p:spPr>
          <a:xfrm>
            <a:off x="5290130" y="6550060"/>
            <a:ext cx="1450974" cy="317019"/>
          </a:xfrm>
          <a:prstGeom prst="rect">
            <a:avLst/>
          </a:prstGeom>
        </p:spPr>
      </p:pic>
      <p:pic>
        <p:nvPicPr>
          <p:cNvPr id="10" name="Picture 9">
            <a:extLst>
              <a:ext uri="{FF2B5EF4-FFF2-40B4-BE49-F238E27FC236}">
                <a16:creationId xmlns:a16="http://schemas.microsoft.com/office/drawing/2014/main" id="{D57B7BB2-8CD9-A675-D5E8-3F20490D4ECA}"/>
              </a:ext>
            </a:extLst>
          </p:cNvPr>
          <p:cNvPicPr>
            <a:picLocks noChangeAspect="1"/>
          </p:cNvPicPr>
          <p:nvPr/>
        </p:nvPicPr>
        <p:blipFill>
          <a:blip r:embed="rId6"/>
          <a:stretch>
            <a:fillRect/>
          </a:stretch>
        </p:blipFill>
        <p:spPr>
          <a:xfrm>
            <a:off x="0" y="-2277"/>
            <a:ext cx="1908213" cy="1908213"/>
          </a:xfrm>
          <a:prstGeom prst="rect">
            <a:avLst/>
          </a:prstGeom>
        </p:spPr>
      </p:pic>
      <p:sp>
        <p:nvSpPr>
          <p:cNvPr id="3" name="Content Placeholder 2"/>
          <p:cNvSpPr>
            <a:spLocks noGrp="1"/>
          </p:cNvSpPr>
          <p:nvPr>
            <p:ph idx="1"/>
          </p:nvPr>
        </p:nvSpPr>
        <p:spPr>
          <a:xfrm>
            <a:off x="838200" y="1520375"/>
            <a:ext cx="10515600" cy="5118420"/>
          </a:xfrm>
        </p:spPr>
        <p:txBody>
          <a:bodyPr>
            <a:normAutofit lnSpcReduction="10000"/>
          </a:bodyPr>
          <a:lstStyle/>
          <a:p>
            <a:pPr marL="0" indent="0">
              <a:lnSpc>
                <a:spcPct val="150000"/>
              </a:lnSpc>
              <a:buNone/>
            </a:pPr>
            <a:r>
              <a:rPr lang="en-US" sz="3300" dirty="0">
                <a:solidFill>
                  <a:srgbClr val="002060"/>
                </a:solidFill>
                <a:latin typeface="Arial Rounded MT Bold" panose="020F0704030504030204" pitchFamily="34" charset="0"/>
              </a:rPr>
              <a:t>Hexadecimal Number System</a:t>
            </a:r>
          </a:p>
          <a:p>
            <a:pPr>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A Hexadecimal number system has sixteen (16) alphanumeric values from 0 to 9 and A to F.</a:t>
            </a:r>
          </a:p>
          <a:p>
            <a:pPr>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Every number (value) represents with 0,1,2,3,4,5,6, 7,8,9,A,B,C,D,E and F in this number system. </a:t>
            </a:r>
          </a:p>
          <a:p>
            <a:pPr>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The base of hexadecimal number system is 16, because it has 16 alphanumeric values.</a:t>
            </a:r>
          </a:p>
          <a:p>
            <a:pPr>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Here A is 10, B is 11, C is 12, D </a:t>
            </a:r>
            <a:r>
              <a:rPr lang="en-US" sz="2400">
                <a:latin typeface="Verdana" panose="020B0604030504040204" pitchFamily="34" charset="0"/>
                <a:ea typeface="Verdana" panose="020B0604030504040204" pitchFamily="34" charset="0"/>
                <a:cs typeface="Verdana" panose="020B0604030504040204" pitchFamily="34" charset="0"/>
              </a:rPr>
              <a:t>is 13, </a:t>
            </a:r>
            <a:r>
              <a:rPr lang="en-US" sz="2400" dirty="0">
                <a:latin typeface="Verdana" panose="020B0604030504040204" pitchFamily="34" charset="0"/>
                <a:ea typeface="Verdana" panose="020B0604030504040204" pitchFamily="34" charset="0"/>
                <a:cs typeface="Verdana" panose="020B0604030504040204" pitchFamily="34" charset="0"/>
              </a:rPr>
              <a:t>E </a:t>
            </a:r>
            <a:r>
              <a:rPr lang="en-US" sz="2400">
                <a:latin typeface="Verdana" panose="020B0604030504040204" pitchFamily="34" charset="0"/>
                <a:ea typeface="Verdana" panose="020B0604030504040204" pitchFamily="34" charset="0"/>
                <a:cs typeface="Verdana" panose="020B0604030504040204" pitchFamily="34" charset="0"/>
              </a:rPr>
              <a:t>is 14 </a:t>
            </a:r>
            <a:r>
              <a:rPr lang="en-US" sz="2400" dirty="0">
                <a:latin typeface="Verdana" panose="020B0604030504040204" pitchFamily="34" charset="0"/>
                <a:ea typeface="Verdana" panose="020B0604030504040204" pitchFamily="34" charset="0"/>
                <a:cs typeface="Verdana" panose="020B0604030504040204" pitchFamily="34" charset="0"/>
              </a:rPr>
              <a:t>and F </a:t>
            </a:r>
            <a:r>
              <a:rPr lang="en-US" sz="2400">
                <a:latin typeface="Verdana" panose="020B0604030504040204" pitchFamily="34" charset="0"/>
                <a:ea typeface="Verdana" panose="020B0604030504040204" pitchFamily="34" charset="0"/>
                <a:cs typeface="Verdana" panose="020B0604030504040204" pitchFamily="34" charset="0"/>
              </a:rPr>
              <a:t>is 15.</a:t>
            </a: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35620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5946</TotalTime>
  <Words>2706</Words>
  <Application>Microsoft Office PowerPoint</Application>
  <PresentationFormat>Widescreen</PresentationFormat>
  <Paragraphs>769</Paragraphs>
  <Slides>46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Arial Rounded MT Bold</vt:lpstr>
      <vt:lpstr>Arial Unicode MS</vt:lpstr>
      <vt:lpstr>Calibri</vt:lpstr>
      <vt:lpstr>Calibri Light</vt:lpstr>
      <vt:lpstr>Nunito</vt:lpstr>
      <vt:lpstr>Times New Roman</vt:lpstr>
      <vt:lpstr>Verdana</vt:lpstr>
      <vt:lpstr>Wingdings</vt:lpstr>
      <vt:lpstr>Office Theme</vt:lpstr>
      <vt:lpstr>Computer Number System</vt:lpstr>
      <vt:lpstr>NUMBER SYSTEM</vt:lpstr>
      <vt:lpstr>Number System</vt:lpstr>
      <vt:lpstr>Number System</vt:lpstr>
      <vt:lpstr>Number System</vt:lpstr>
      <vt:lpstr>Number System</vt:lpstr>
      <vt:lpstr>Number System</vt:lpstr>
      <vt:lpstr>Number System</vt:lpstr>
      <vt:lpstr>Number System</vt:lpstr>
      <vt:lpstr>Number System</vt:lpstr>
      <vt:lpstr> Computer - Number Conversion</vt:lpstr>
      <vt:lpstr>Computer - Number Conversion</vt:lpstr>
      <vt:lpstr> Computer - Number Conversion</vt:lpstr>
      <vt:lpstr>Computer - Number Conversion</vt:lpstr>
      <vt:lpstr>   Computer - Number Conversion</vt:lpstr>
      <vt:lpstr> Computer - Number Conversion</vt:lpstr>
      <vt:lpstr>   Computer - Number Conversion</vt:lpstr>
      <vt:lpstr>   Computer - Number Conversion</vt:lpstr>
      <vt:lpstr>   Computer - Number Conversion</vt:lpstr>
      <vt:lpstr>   Computer - Number Conversion</vt:lpstr>
      <vt:lpstr>   Computer - Number Conversion</vt:lpstr>
      <vt:lpstr>   Computer - Number Conversion</vt:lpstr>
      <vt:lpstr>   Computer - Number Conversion</vt:lpstr>
      <vt:lpstr>   Computer - Number Conversion</vt:lpstr>
      <vt:lpstr>   Computer - Number Conversion</vt:lpstr>
      <vt:lpstr>   Computer - Number Conversion</vt:lpstr>
      <vt:lpstr>   Computer - Number Conversion</vt:lpstr>
      <vt:lpstr>   Computer - Number Conversion</vt:lpstr>
      <vt:lpstr>   Number System Relationship</vt:lpstr>
      <vt:lpstr>   Computer - Number Conversion</vt:lpstr>
      <vt:lpstr>   Computer - Number Conversion</vt:lpstr>
      <vt:lpstr>   Common Powers</vt:lpstr>
      <vt:lpstr>   Common Powers</vt:lpstr>
      <vt:lpstr>   Review – multiplying powers</vt:lpstr>
      <vt:lpstr>   Binary Addition</vt:lpstr>
      <vt:lpstr>    Binary Addition  </vt:lpstr>
      <vt:lpstr>   Binary Multiplication</vt:lpstr>
      <vt:lpstr>    Binary Multiplication  </vt:lpstr>
      <vt:lpstr>COMPUTER NUMBER SYSTEM</vt:lpstr>
      <vt:lpstr>ASCII</vt:lpstr>
      <vt:lpstr>ASCII Code</vt:lpstr>
      <vt:lpstr>ASCII Code</vt:lpstr>
      <vt:lpstr>COMPUTER NUMBER SYSTEM</vt:lpstr>
      <vt:lpstr>NUMBER SYSTEM</vt:lpstr>
      <vt:lpstr>ASCII </vt:lpstr>
      <vt:lpstr>ASCII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Hanif</dc:creator>
  <cp:lastModifiedBy>Aimen</cp:lastModifiedBy>
  <cp:revision>714</cp:revision>
  <cp:lastPrinted>2021-10-07T10:45:32Z</cp:lastPrinted>
  <dcterms:created xsi:type="dcterms:W3CDTF">2020-12-17T14:22:59Z</dcterms:created>
  <dcterms:modified xsi:type="dcterms:W3CDTF">2022-11-01T04:49:14Z</dcterms:modified>
</cp:coreProperties>
</file>