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pt" ContentType="application/vnd.ms-powerpoint"/>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8.xml" ContentType="application/vnd.openxmlformats-officedocument.presentationml.slide+xml"/>
  <Override PartName="/ppt/notesSlides/notesSlide6.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8.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type="screen4x3" cy="6858000" cx="9144000"/>
  <p:notesSz cx="6858000" cy="9144000"/>
  <p:defaultTex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26719" autoAdjust="0"/>
    <p:restoredTop sz="89621" autoAdjust="0"/>
  </p:normalViewPr>
  <p:slideViewPr>
    <p:cSldViewPr showGuides="0" snapToGrid="1" snapToObjects="0">
      <p:cViewPr varScale="1">
        <p:scale>
          <a:sx n="89" d="100"/>
          <a:sy n="89" d="100"/>
        </p:scale>
        <p:origin x="-2240" y="-104"/>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2" name=""/>
        <p:cNvGrpSpPr/>
        <p:nvPr/>
      </p:nvGrpSpPr>
      <p:grpSpPr>
        <a:xfrm rot="0">
          <a:off x="0" y="0"/>
          <a:ext cx="0" cy="0"/>
          <a:chOff x="0" y="0"/>
          <a:chExt cx="0" cy="0"/>
        </a:xfrm>
      </p:grpSpPr>
      <p:sp>
        <p:nvSpPr>
          <p:cNvPr id="1048723" name="Header Placeholder 1"/>
          <p:cNvSpPr/>
          <p:nvPr>
            <p:ph type="hdr" sz="quarter" idx="0"/>
          </p:nvPr>
        </p:nvSpPr>
        <p:spPr>
          <a:xfrm rot="0">
            <a:off x="0" y="0"/>
            <a:ext cx="2971800" cy="457200"/>
          </a:xfrm>
          <a:prstGeom prst="rect"/>
          <a:noFill/>
          <a:ln>
            <a:noFill/>
          </a:ln>
        </p:spPr>
        <p:txBody>
          <a:bodyPr anchor="t" bIns="45720" lIns="91440" rIns="91440" tIns="45720" vert="horz"/>
          <a:p>
            <a:pPr algn="l" lvl="0"/>
            <a:endParaRPr altLang="en-US" sz="1200" lang="en-US"/>
          </a:p>
        </p:txBody>
      </p:sp>
      <p:sp>
        <p:nvSpPr>
          <p:cNvPr id="1048724" name="Date Placeholder 2"/>
          <p:cNvSpPr/>
          <p:nvPr>
            <p:ph type="dt" sz="quarter" idx="1"/>
          </p:nvPr>
        </p:nvSpPr>
        <p:spPr>
          <a:xfrm rot="0">
            <a:off x="3884612" y="0"/>
            <a:ext cx="2971800" cy="457200"/>
          </a:xfrm>
          <a:prstGeom prst="rect"/>
          <a:noFill/>
          <a:ln>
            <a:noFill/>
          </a:ln>
        </p:spPr>
        <p:txBody>
          <a:bodyPr anchor="t" bIns="45720" lIns="91440" rIns="91440" tIns="45720" vert="horz"/>
          <a:p>
            <a:pPr algn="r" lvl="0"/>
            <a:fld id="{566ABCEB-ACFC-4714-9973-3DA970169C29}" type="datetime1">
              <a:rPr altLang="en-US" sz="1200" lang="en-US"/>
              <a:pPr algn="r" lvl="0"/>
            </a:fld>
            <a:endParaRPr altLang="en-US" sz="1200" lang="en-US"/>
          </a:p>
        </p:txBody>
      </p:sp>
      <p:sp>
        <p:nvSpPr>
          <p:cNvPr id="1048725" name="Footer Placeholder 3"/>
          <p:cNvSpPr/>
          <p:nvPr>
            <p:ph type="ftr" sz="quarter" idx="2"/>
          </p:nvPr>
        </p:nvSpPr>
        <p:spPr>
          <a:xfrm rot="0">
            <a:off x="0" y="8685212"/>
            <a:ext cx="2971800" cy="457200"/>
          </a:xfrm>
          <a:prstGeom prst="rect"/>
          <a:noFill/>
          <a:ln>
            <a:noFill/>
          </a:ln>
        </p:spPr>
        <p:txBody>
          <a:bodyPr anchor="b" bIns="45720" lIns="91440" rIns="91440" tIns="45720" vert="horz"/>
          <a:p>
            <a:pPr algn="l" lvl="0"/>
            <a:endParaRPr altLang="en-US" sz="1200" lang="en-US"/>
          </a:p>
        </p:txBody>
      </p:sp>
      <p:sp>
        <p:nvSpPr>
          <p:cNvPr id="1048726" name="Slide Number Placeholder 4"/>
          <p:cNvSpPr/>
          <p:nvPr>
            <p:ph type="sldNum" sz="quarter" idx="3"/>
          </p:nvPr>
        </p:nvSpPr>
        <p:spPr>
          <a:xfrm rot="0">
            <a:off x="3884612" y="8685212"/>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0" name=""/>
        <p:cNvGrpSpPr/>
        <p:nvPr/>
      </p:nvGrpSpPr>
      <p:grpSpPr>
        <a:xfrm rot="0">
          <a:off x="0" y="0"/>
          <a:ext cx="0" cy="0"/>
          <a:chOff x="0" y="0"/>
          <a:chExt cx="0" cy="0"/>
        </a:xfrm>
      </p:grpSpPr>
      <p:sp>
        <p:nvSpPr>
          <p:cNvPr id="1048717" name="Rectangle 2"/>
          <p:cNvSpPr/>
          <p:nvPr>
            <p:ph type="hdr" sz="quarter" idx="0"/>
          </p:nvPr>
        </p:nvSpPr>
        <p:spPr>
          <a:xfrm rot="0">
            <a:off x="0" y="0"/>
            <a:ext cx="2971800" cy="457200"/>
          </a:xfrm>
          <a:prstGeom prst="rect"/>
          <a:noFill/>
          <a:ln>
            <a:noFill/>
          </a:ln>
        </p:spPr>
        <p:txBody>
          <a:bodyPr anchor="t" bIns="45720" lIns="91440" rIns="91440" tIns="45720" vert="horz"/>
          <a:p>
            <a:pPr algn="l" lvl="0"/>
            <a:endParaRPr altLang="en-US" sz="1200" lang="en-US"/>
          </a:p>
        </p:txBody>
      </p:sp>
      <p:sp>
        <p:nvSpPr>
          <p:cNvPr id="1048718" name="Rectangle 3"/>
          <p:cNvSpPr/>
          <p:nvPr>
            <p:ph type="dt" sz="full" idx="1"/>
          </p:nvPr>
        </p:nvSpPr>
        <p:spPr>
          <a:xfrm rot="0">
            <a:off x="3886200" y="0"/>
            <a:ext cx="2971800" cy="457200"/>
          </a:xfrm>
          <a:prstGeom prst="rect"/>
          <a:noFill/>
          <a:ln>
            <a:noFill/>
          </a:ln>
        </p:spPr>
        <p:txBody>
          <a:bodyPr anchor="t" bIns="45720" lIns="91440" rIns="91440" tIns="45720" vert="horz"/>
          <a:p>
            <a:pPr algn="r" lvl="0"/>
            <a:endParaRPr altLang="en-US" sz="1200" lang="en-US"/>
          </a:p>
        </p:txBody>
      </p:sp>
      <p:sp>
        <p:nvSpPr>
          <p:cNvPr id="1048719"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720" name="Rectangle 5"/>
          <p:cNvSpPr/>
          <p:nvPr>
            <p:ph type="body" sz="quarter" idx="3"/>
          </p:nvPr>
        </p:nvSpPr>
        <p:spPr>
          <a:xfrm rot="0">
            <a:off x="914400" y="4343400"/>
            <a:ext cx="50292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21" name="Rectangle 6"/>
          <p:cNvSpPr/>
          <p:nvPr>
            <p:ph type="ftr" sz="quarter" idx="4"/>
          </p:nvPr>
        </p:nvSpPr>
        <p:spPr>
          <a:xfrm rot="0">
            <a:off x="0" y="8686800"/>
            <a:ext cx="2971800" cy="457200"/>
          </a:xfrm>
          <a:prstGeom prst="rect"/>
          <a:noFill/>
          <a:ln>
            <a:noFill/>
          </a:ln>
        </p:spPr>
        <p:txBody>
          <a:bodyPr anchor="b" bIns="45720" lIns="91440" rIns="91440" tIns="45720" vert="horz"/>
          <a:p>
            <a:pPr algn="l" lvl="0"/>
            <a:endParaRPr altLang="en-US" sz="1200" lang="en-US"/>
          </a:p>
        </p:txBody>
      </p:sp>
      <p:sp>
        <p:nvSpPr>
          <p:cNvPr id="1048722" name="Rectangle 7"/>
          <p:cNvSpPr/>
          <p:nvPr>
            <p:ph type="sldNum" sz="quarter" idx="5"/>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eaLnBrk="0" fontAlgn="base" hangingPunct="0" indent="0" latinLnBrk="0" marL="0" rtl="0">
      <a:lnSpc>
        <a:spcPct val="100000"/>
      </a:lnSpc>
      <a:spcBef>
        <a:spcPct val="30000"/>
      </a:spcBef>
      <a:spcAft>
        <a:spcPct val="0"/>
      </a:spcAft>
      <a:buFontTx/>
      <a:buNone/>
      <a:defRPr baseline="0" b="0" sz="1200" i="0" u="none">
        <a:solidFill>
          <a:schemeClr val="dk1"/>
        </a:solidFill>
        <a:latin typeface="Arial" pitchFamily="0" charset="0"/>
        <a:ea typeface="ＭＳ Ｐゴシック" pitchFamily="-109" charset="-128"/>
        <a:sym typeface="Arial" pitchFamily="0" charset="0"/>
      </a:defRPr>
    </a:lvl1pPr>
    <a:lvl2pPr algn="l" eaLnBrk="0" fontAlgn="base" hangingPunct="0" indent="0" latinLnBrk="0" marL="457200" rtl="0">
      <a:lnSpc>
        <a:spcPct val="100000"/>
      </a:lnSpc>
      <a:spcBef>
        <a:spcPct val="30000"/>
      </a:spcBef>
      <a:spcAft>
        <a:spcPct val="0"/>
      </a:spcAft>
      <a:buFontTx/>
      <a:buNone/>
      <a:defRPr baseline="0" b="0" sz="1200" i="0" u="none">
        <a:solidFill>
          <a:schemeClr val="dk1"/>
        </a:solidFill>
        <a:latin typeface="Arial" pitchFamily="0" charset="0"/>
        <a:ea typeface="ＭＳ Ｐゴシック" pitchFamily="-109" charset="-128"/>
        <a:sym typeface="Arial" pitchFamily="0" charset="0"/>
      </a:defRPr>
    </a:lvl2pPr>
    <a:lvl3pPr algn="l" eaLnBrk="0" fontAlgn="base" hangingPunct="0" indent="0" latinLnBrk="0" marL="914400" rtl="0">
      <a:lnSpc>
        <a:spcPct val="100000"/>
      </a:lnSpc>
      <a:spcBef>
        <a:spcPct val="30000"/>
      </a:spcBef>
      <a:spcAft>
        <a:spcPct val="0"/>
      </a:spcAft>
      <a:buFontTx/>
      <a:buNone/>
      <a:defRPr baseline="0" b="0" sz="1200" i="0" u="none">
        <a:solidFill>
          <a:schemeClr val="dk1"/>
        </a:solidFill>
        <a:latin typeface="Arial" pitchFamily="0" charset="0"/>
        <a:ea typeface="ＭＳ Ｐゴシック" pitchFamily="-109" charset="-128"/>
        <a:sym typeface="Arial" pitchFamily="0" charset="0"/>
      </a:defRPr>
    </a:lvl3pPr>
    <a:lvl4pPr algn="l" eaLnBrk="0" fontAlgn="base" hangingPunct="0" indent="0" latinLnBrk="0" marL="1371600" rtl="0">
      <a:lnSpc>
        <a:spcPct val="100000"/>
      </a:lnSpc>
      <a:spcBef>
        <a:spcPct val="30000"/>
      </a:spcBef>
      <a:spcAft>
        <a:spcPct val="0"/>
      </a:spcAft>
      <a:buFontTx/>
      <a:buNone/>
      <a:defRPr baseline="0" b="0" sz="1200" i="0" u="none">
        <a:solidFill>
          <a:schemeClr val="dk1"/>
        </a:solidFill>
        <a:latin typeface="Arial" pitchFamily="0" charset="0"/>
        <a:ea typeface="ＭＳ Ｐゴシック" pitchFamily="-109" charset="-128"/>
        <a:sym typeface="Arial" pitchFamily="0" charset="0"/>
      </a:defRPr>
    </a:lvl4pPr>
    <a:lvl5pPr algn="l" eaLnBrk="0" fontAlgn="base" hangingPunct="0" indent="0" latinLnBrk="0" marL="1828800" rtl="0">
      <a:lnSpc>
        <a:spcPct val="100000"/>
      </a:lnSpc>
      <a:spcBef>
        <a:spcPct val="30000"/>
      </a:spcBef>
      <a:spcAft>
        <a:spcPct val="0"/>
      </a:spcAft>
      <a:buFontTx/>
      <a:buNone/>
      <a:defRPr baseline="0" b="0" sz="1200" i="0" u="none">
        <a:solidFill>
          <a:schemeClr val="dk1"/>
        </a:solidFill>
        <a:latin typeface="Arial" pitchFamily="0" charset="0"/>
        <a:ea typeface="ＭＳ Ｐゴシック" pitchFamily="-109" charset="-128"/>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rot="0">
          <a:off x="0" y="0"/>
          <a:ext cx="0" cy="0"/>
          <a:chOff x="0" y="0"/>
          <a:chExt cx="0" cy="0"/>
        </a:xfrm>
      </p:grpSpPr>
      <p:sp>
        <p:nvSpPr>
          <p:cNvPr id="1048585"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58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87" name="Rectangle 3"/>
          <p:cNvSpPr/>
          <p:nvPr>
            <p:ph type="body" sz="full" idx="1"/>
          </p:nvPr>
        </p:nvSpPr>
        <p:spPr>
          <a:xfrm rot="0">
            <a:off x="914400" y="4343400"/>
            <a:ext cx="5029200" cy="4114800"/>
          </a:xfrm>
          <a:prstGeom prst="rect"/>
          <a:noFill/>
        </p:spPr>
        <p:txBody>
          <a:bodyPr anchor="t" bIns="45720" lIns="91440" rIns="91440" tIns="45720" vert="horz"/>
          <a:p>
            <a:pPr eaLnBrk="1" hangingPunct="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rot="0">
          <a:off x="0" y="0"/>
          <a:ext cx="0" cy="0"/>
          <a:chOff x="0" y="0"/>
          <a:chExt cx="0" cy="0"/>
        </a:xfrm>
      </p:grpSpPr>
      <p:sp>
        <p:nvSpPr>
          <p:cNvPr id="1048601"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0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03" name="Rectangle 3"/>
          <p:cNvSpPr/>
          <p:nvPr>
            <p:ph type="body" sz="full" idx="1"/>
          </p:nvPr>
        </p:nvSpPr>
        <p:spPr>
          <a:xfrm rot="0">
            <a:off x="914400" y="4343400"/>
            <a:ext cx="5029200" cy="4114800"/>
          </a:xfrm>
          <a:prstGeom prst="rect"/>
          <a:noFill/>
        </p:spPr>
        <p:txBody>
          <a:bodyPr anchor="t" bIns="45720" lIns="91440" rIns="91440" tIns="45720" vert="horz"/>
          <a:p>
            <a:pPr eaLnBrk="1" hangingPunct="1" lvl="0"/>
            <a:r>
              <a:rPr altLang="en-US" lang="en-US"/>
              <a:t>There are many definitions of EI</a:t>
            </a:r>
          </a:p>
          <a:p>
            <a:pPr eaLnBrk="1" hangingPunct="1" lvl="0"/>
            <a:r>
              <a:rPr altLang="en-US" lang="en-US"/>
              <a:t>The simplest definition is the ability to understand emotions as they happen, and the using  that emotion effectively. In other words, managing emotions in yourself and in others, so that you can achieve your goals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rot="0">
          <a:off x="0" y="0"/>
          <a:ext cx="0" cy="0"/>
          <a:chOff x="0" y="0"/>
          <a:chExt cx="0" cy="0"/>
        </a:xfrm>
      </p:grpSpPr>
      <p:sp>
        <p:nvSpPr>
          <p:cNvPr id="1048610" name="Rectangle 2"/>
          <p:cNvSpPr/>
          <p:nvPr>
            <p:ph type="sldImg" sz="full" idx="0"/>
          </p:nvPr>
        </p:nvSpPr>
        <p:spPr>
          <a:xfrm rot="0">
            <a:off x="1143000" y="685800"/>
            <a:ext cx="4572000" cy="3429000"/>
          </a:xfrm>
          <a:prstGeom prst="rect"/>
          <a:solidFill>
            <a:srgbClr val="FFFFFF">
              <a:alpha val="100000"/>
            </a:srgbClr>
          </a:solidFill>
        </p:spPr>
        <p:txBody>
          <a:bodyPr anchor="t" bIns="45720" lIns="91440" rIns="91440" tIns="45720" vert="horz"/>
          <a:p/>
        </p:txBody>
      </p:sp>
      <p:sp>
        <p:nvSpPr>
          <p:cNvPr id="1048611" name="Rectangle 3"/>
          <p:cNvSpPr/>
          <p:nvPr>
            <p:ph type="body" sz="full" idx="1"/>
          </p:nvPr>
        </p:nvSpPr>
        <p:spPr>
          <a:xfrm rot="0">
            <a:off x="914400" y="4343400"/>
            <a:ext cx="5029200" cy="4114800"/>
          </a:xfrm>
          <a:prstGeom prst="rect"/>
          <a:solidFill>
            <a:srgbClr val="FFFFFF">
              <a:alpha val="100000"/>
            </a:srgbClr>
          </a:solidFill>
          <a:ln w="9525" cap="flat" cmpd="sng">
            <a:solidFill>
              <a:srgbClr val="000000">
                <a:alpha val="100000"/>
              </a:srgbClr>
            </a:solidFill>
            <a:prstDash val="solid"/>
            <a:round/>
          </a:ln>
        </p:spPr>
        <p:txBody>
          <a:bodyPr anchor="t" bIns="45720" lIns="91440" rIns="91440" tIns="45720" vert="horz"/>
          <a:p>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rot="0">
          <a:off x="0" y="0"/>
          <a:ext cx="0" cy="0"/>
          <a:chOff x="0" y="0"/>
          <a:chExt cx="0" cy="0"/>
        </a:xfrm>
      </p:grpSpPr>
      <p:sp>
        <p:nvSpPr>
          <p:cNvPr id="1048615"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1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17" name="Rectangle 3"/>
          <p:cNvSpPr/>
          <p:nvPr>
            <p:ph type="body" sz="full" idx="1"/>
          </p:nvPr>
        </p:nvSpPr>
        <p:spPr>
          <a:xfrm rot="0">
            <a:off x="914400" y="4343400"/>
            <a:ext cx="5029200" cy="4114800"/>
          </a:xfrm>
          <a:prstGeom prst="rect"/>
          <a:noFill/>
        </p:spPr>
        <p:txBody>
          <a:bodyPr anchor="t" bIns="45720" lIns="91440" rIns="91440" tIns="45720" vert="horz"/>
          <a:p>
            <a:pPr eaLnBrk="1" hangingPunct="1" lvl="0"/>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rot="0">
          <a:off x="0" y="0"/>
          <a:ext cx="0" cy="0"/>
          <a:chOff x="0" y="0"/>
          <a:chExt cx="0" cy="0"/>
        </a:xfrm>
      </p:grpSpPr>
      <p:sp>
        <p:nvSpPr>
          <p:cNvPr id="1048660"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61" name="Rectangle 2"/>
          <p:cNvSpPr/>
          <p:nvPr>
            <p:ph type="sldImg" sz="full" idx="0"/>
          </p:nvPr>
        </p:nvSpPr>
        <p:spPr>
          <a:xfrm rot="0">
            <a:off x="1143000" y="685800"/>
            <a:ext cx="4572000" cy="3429000"/>
          </a:xfrm>
          <a:prstGeom prst="rect"/>
          <a:solidFill>
            <a:srgbClr val="FFFFFF">
              <a:alpha val="100000"/>
            </a:srgbClr>
          </a:solidFill>
        </p:spPr>
        <p:txBody>
          <a:bodyPr anchor="t" bIns="45720" lIns="91440" rIns="91440" tIns="45720" vert="horz"/>
          <a:p/>
        </p:txBody>
      </p:sp>
      <p:sp>
        <p:nvSpPr>
          <p:cNvPr id="1048662" name="Rectangle 3"/>
          <p:cNvSpPr/>
          <p:nvPr>
            <p:ph type="body" sz="full" idx="1"/>
          </p:nvPr>
        </p:nvSpPr>
        <p:spPr>
          <a:xfrm rot="0">
            <a:off x="914400" y="4343400"/>
            <a:ext cx="5029200" cy="4114800"/>
          </a:xfrm>
          <a:prstGeom prst="rect"/>
          <a:solidFill>
            <a:srgbClr val="FFFFFF">
              <a:alpha val="100000"/>
            </a:srgbClr>
          </a:solidFill>
          <a:ln w="9525" cap="flat" cmpd="sng">
            <a:solidFill>
              <a:srgbClr val="000000">
                <a:alpha val="100000"/>
              </a:srgbClr>
            </a:solidFill>
            <a:prstDash val="solid"/>
            <a:round/>
          </a:ln>
        </p:spPr>
        <p:txBody>
          <a:bodyPr anchor="t" bIns="45720" lIns="91440" rIns="91440" tIns="45720" vert="horz"/>
          <a:p>
            <a:pPr eaLnBrk="1" hangingPunct="1" lvl="0"/>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rot="0">
          <a:off x="0" y="0"/>
          <a:ext cx="0" cy="0"/>
          <a:chOff x="0" y="0"/>
          <a:chExt cx="0" cy="0"/>
        </a:xfrm>
      </p:grpSpPr>
      <p:sp>
        <p:nvSpPr>
          <p:cNvPr id="1048668" name="Rectangle 1031"/>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69" name="Rectangle 2"/>
          <p:cNvSpPr/>
          <p:nvPr>
            <p:ph type="sldImg" sz="full" idx="0"/>
          </p:nvPr>
        </p:nvSpPr>
        <p:spPr>
          <a:xfrm rot="0">
            <a:off x="1189037" y="676275"/>
            <a:ext cx="4568825" cy="3427412"/>
          </a:xfrm>
          <a:prstGeom prst="rect"/>
        </p:spPr>
        <p:txBody>
          <a:bodyPr anchor="ctr" bIns="44865" lIns="89730" rIns="89730" tIns="44865" vert="horz"/>
          <a:p/>
        </p:txBody>
      </p:sp>
      <p:sp>
        <p:nvSpPr>
          <p:cNvPr id="1048670" name="Rectangle 3"/>
          <p:cNvSpPr/>
          <p:nvPr>
            <p:ph type="body" sz="full" idx="1"/>
          </p:nvPr>
        </p:nvSpPr>
        <p:spPr>
          <a:xfrm rot="0">
            <a:off x="914400" y="4343400"/>
            <a:ext cx="5029200" cy="4114800"/>
          </a:xfrm>
          <a:prstGeom prst="rect"/>
          <a:noFill/>
        </p:spPr>
        <p:txBody>
          <a:bodyPr anchor="t" bIns="45720" lIns="91440" rIns="91440" tIns="45720" vert="horz"/>
          <a:p>
            <a:pPr lvl="0"/>
            <a:r>
              <a:rPr altLang="en-US" lang="en-US"/>
              <a:t>Box 1:  Von Hoffman, C. (June, 1999).  </a:t>
            </a:r>
            <a:r>
              <a:rPr altLang="en-US" i="1" lang="en-US"/>
              <a:t>Crabs, cranks. and curmudgeons.  How to manage difficult people</a:t>
            </a:r>
            <a:r>
              <a:rPr altLang="en-US" lang="en-US"/>
              <a:t>.  Harvard Management Update, 4-5.  --It says, “Increases retention.</a:t>
            </a:r>
          </a:p>
          <a:p>
            <a:pPr lvl="4"/>
            <a:r>
              <a:rPr altLang="en-US" lang="en-US"/>
              <a:t>Decreases absenteeism.</a:t>
            </a:r>
          </a:p>
          <a:p>
            <a:pPr lvl="4"/>
            <a:r>
              <a:rPr altLang="en-US" lang="en-US"/>
              <a:t>Increases overall organizational growth.”</a:t>
            </a:r>
          </a:p>
          <a:p>
            <a:pPr lvl="0"/>
            <a:endParaRPr altLang="en-US" lang="en-US"/>
          </a:p>
          <a:p>
            <a:pPr lvl="0"/>
            <a:r>
              <a:rPr altLang="en-US" lang="en-US"/>
              <a:t>Box 2:  Cherniss, C. and Goleman, D. (1998).  </a:t>
            </a:r>
            <a:r>
              <a:rPr altLang="en-US" i="1" lang="en-US"/>
              <a:t>Bringing emotional intelligence to the workplace</a:t>
            </a:r>
            <a:r>
              <a:rPr altLang="en-US" lang="en-US"/>
              <a:t>.  A technical report issued by the Consortium for Research on Emotional Intelligence in Organizations.  Available from:  </a:t>
            </a:r>
            <a:r>
              <a:rPr altLang="en-US" lang="en-US" u="sng">
                <a:solidFill>
                  <a:schemeClr val="accent2"/>
                </a:solidFill>
              </a:rPr>
              <a:t>www.eiconsortium.org</a:t>
            </a:r>
            <a:r>
              <a:rPr altLang="en-US" lang="en-US"/>
              <a:t>.</a:t>
            </a:r>
          </a:p>
          <a:p>
            <a:pPr lvl="0"/>
            <a:endParaRPr altLang="en-US" lang="en-US"/>
          </a:p>
          <a:p>
            <a:pPr lvl="0"/>
            <a:r>
              <a:rPr altLang="en-US" lang="en-US"/>
              <a:t>Box 3:  Byron Stock &amp; Associates.  </a:t>
            </a:r>
            <a:r>
              <a:rPr altLang="en-US" i="1" lang="en-US"/>
              <a:t>Emotional Intelligence, Getting to the heart of performance.</a:t>
            </a:r>
            <a:r>
              <a:rPr altLang="en-US" lang="en-US"/>
              <a:t>  American Society for Training and Development International Conference, Atlanta, GA, June 1999.</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rot="0">
          <a:off x="0" y="0"/>
          <a:ext cx="0" cy="0"/>
          <a:chOff x="0" y="0"/>
          <a:chExt cx="0" cy="0"/>
        </a:xfrm>
      </p:grpSpPr>
      <p:sp>
        <p:nvSpPr>
          <p:cNvPr id="1048676"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77" name="Rectangle 2"/>
          <p:cNvSpPr/>
          <p:nvPr>
            <p:ph type="sldImg" sz="full" idx="0"/>
          </p:nvPr>
        </p:nvSpPr>
        <p:spPr>
          <a:xfrm rot="0">
            <a:off x="1143000" y="685800"/>
            <a:ext cx="4572000" cy="3429000"/>
          </a:xfrm>
          <a:prstGeom prst="rect"/>
          <a:solidFill>
            <a:srgbClr val="FFFFFF">
              <a:alpha val="100000"/>
            </a:srgbClr>
          </a:solidFill>
        </p:spPr>
        <p:txBody>
          <a:bodyPr anchor="ctr" bIns="45720" lIns="91440" rIns="91440" tIns="45720" vert="horz"/>
          <a:p/>
        </p:txBody>
      </p:sp>
      <p:sp>
        <p:nvSpPr>
          <p:cNvPr id="1048678" name="Rectangle 3"/>
          <p:cNvSpPr/>
          <p:nvPr>
            <p:ph type="body" sz="full" idx="1"/>
          </p:nvPr>
        </p:nvSpPr>
        <p:spPr>
          <a:xfrm rot="0">
            <a:off x="914400" y="4343400"/>
            <a:ext cx="5029200" cy="4114800"/>
          </a:xfrm>
          <a:prstGeom prst="rect"/>
          <a:solidFill>
            <a:srgbClr val="FFFFFF">
              <a:alpha val="100000"/>
            </a:srgbClr>
          </a:solidFill>
          <a:ln w="9525" cap="flat" cmpd="sng">
            <a:solidFill>
              <a:srgbClr val="000000">
                <a:alpha val="100000"/>
              </a:srgbClr>
            </a:solidFill>
            <a:prstDash val="solid"/>
            <a:round/>
          </a:ln>
        </p:spPr>
        <p:txBody>
          <a:bodyPr anchor="t" bIns="45720" lIns="91440" rIns="91440" tIns="45720" vert="horz"/>
          <a:p>
            <a:pPr eaLnBrk="1" hangingPunct="1" lvl="0"/>
            <a:r>
              <a:rPr altLang="en-US" lang="en-US"/>
              <a:t>Mayer and Salovey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rot="0">
          <a:off x="0" y="0"/>
          <a:ext cx="0" cy="0"/>
          <a:chOff x="0" y="0"/>
          <a:chExt cx="0" cy="0"/>
        </a:xfrm>
      </p:grpSpPr>
      <p:sp>
        <p:nvSpPr>
          <p:cNvPr id="1048685" name="Rectangle 7"/>
          <p:cNvSpPr txBox="1"/>
          <p:nvPr/>
        </p:nvSpPr>
        <p:spPr>
          <a:xfrm rot="0">
            <a:off x="3886200" y="8686800"/>
            <a:ext cx="2971800" cy="457200"/>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
        <p:nvSpPr>
          <p:cNvPr id="1048686" name="Rectangle 2"/>
          <p:cNvSpPr/>
          <p:nvPr>
            <p:ph type="sldImg" sz="full" idx="0"/>
          </p:nvPr>
        </p:nvSpPr>
        <p:spPr>
          <a:xfrm rot="0">
            <a:off x="1143000" y="685800"/>
            <a:ext cx="4572000" cy="3429000"/>
          </a:xfrm>
          <a:prstGeom prst="rect"/>
          <a:solidFill>
            <a:srgbClr val="FFFFFF">
              <a:alpha val="100000"/>
            </a:srgbClr>
          </a:solidFill>
        </p:spPr>
        <p:txBody>
          <a:bodyPr anchor="t" bIns="45720" lIns="91440" rIns="91440" tIns="45720" vert="horz"/>
          <a:p/>
        </p:txBody>
      </p:sp>
      <p:sp>
        <p:nvSpPr>
          <p:cNvPr id="1048687" name="Rectangle 3"/>
          <p:cNvSpPr/>
          <p:nvPr>
            <p:ph type="body" sz="full" idx="1"/>
          </p:nvPr>
        </p:nvSpPr>
        <p:spPr>
          <a:xfrm rot="0">
            <a:off x="914400" y="4343400"/>
            <a:ext cx="5029200" cy="4114800"/>
          </a:xfrm>
          <a:prstGeom prst="rect"/>
          <a:solidFill>
            <a:srgbClr val="FFFFFF">
              <a:alpha val="100000"/>
            </a:srgbClr>
          </a:solidFill>
          <a:ln w="9525" cap="flat" cmpd="sng">
            <a:solidFill>
              <a:srgbClr val="000000">
                <a:alpha val="100000"/>
              </a:srgbClr>
            </a:solidFill>
            <a:prstDash val="solid"/>
            <a:round/>
          </a:ln>
        </p:spPr>
        <p:txBody>
          <a:bodyPr anchor="t" bIns="45720" lIns="91440" rIns="91440" tIns="45720" vert="horz"/>
          <a:p>
            <a:pPr eaLnBrk="1" hangingPunct="1" lvl="0"/>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3"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4"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7" name=""/>
        <p:cNvGrpSpPr/>
        <p:nvPr/>
      </p:nvGrpSpPr>
      <p:grpSpPr>
        <a:xfrm>
          <a:off x="0" y="0"/>
          <a:ext cx="0" cy="0"/>
          <a:chOff x="0" y="0"/>
          <a:chExt cx="0" cy="0"/>
        </a:xfrm>
      </p:grpSpPr>
      <p:sp>
        <p:nvSpPr>
          <p:cNvPr id="1048713" name="Title 1"/>
          <p:cNvSpPr>
            <a:spLocks noGrp="1"/>
          </p:cNvSpPr>
          <p:nvPr>
            <p:ph type="title"/>
          </p:nvPr>
        </p:nvSpPr>
        <p:spPr/>
        <p:txBody>
          <a:bodyPr/>
          <a:p>
            <a:r>
              <a:rPr lang="en-US" smtClean="0"/>
              <a:t>Click to edit Master title style</a:t>
            </a:r>
            <a:endParaRPr lang="en-US"/>
          </a:p>
        </p:txBody>
      </p:sp>
      <p:sp>
        <p:nvSpPr>
          <p:cNvPr id="104871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8" name=""/>
        <p:cNvGrpSpPr/>
        <p:nvPr/>
      </p:nvGrpSpPr>
      <p:grpSpPr>
        <a:xfrm>
          <a:off x="0" y="0"/>
          <a:ext cx="0" cy="0"/>
          <a:chOff x="0" y="0"/>
          <a:chExt cx="0" cy="0"/>
        </a:xfrm>
      </p:grpSpPr>
      <p:sp>
        <p:nvSpPr>
          <p:cNvPr id="1048715"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16"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66" name=""/>
        <p:cNvGrpSpPr/>
        <p:nvPr/>
      </p:nvGrpSpPr>
      <p:grpSpPr>
        <a:xfrm>
          <a:off x="0" y="0"/>
          <a:ext cx="0" cy="0"/>
          <a:chOff x="0" y="0"/>
          <a:chExt cx="0" cy="0"/>
        </a:xfrm>
      </p:grpSpPr>
      <p:sp>
        <p:nvSpPr>
          <p:cNvPr id="1048646"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7" name="Table Placeholder 2"/>
          <p:cNvSpPr>
            <a:spLocks noGrp="1"/>
          </p:cNvSpPr>
          <p:nvPr>
            <p:ph type="tbl" idx="1"/>
          </p:nvPr>
        </p:nvSpPr>
        <p:spPr>
          <a:xfrm>
            <a:off x="457200" y="1600200"/>
            <a:ext cx="8229600" cy="4525963"/>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 typeface="Arial" charset="0"/>
              <a:buChar char="•"/>
            </a:pPr>
            <a:endParaRPr baseline="0" b="0" cap="none" sz="3200" i="0" kern="1200" kumimoji="0" lang="en-US" noProof="0" normalizeH="0" spc="0" strike="noStrike" u="none">
              <a:ln>
                <a:noFill/>
              </a:ln>
              <a:solidFill>
                <a:schemeClr val="tx1"/>
              </a:solidFill>
              <a:effectLst/>
              <a:uLnTx/>
              <a:uFillTx/>
              <a:latin typeface="+mn-lt"/>
              <a:ea typeface="+mn-ea"/>
              <a:cs typeface="+mn-cs"/>
            </a:endParaRP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590" name="Title 1"/>
          <p:cNvSpPr>
            <a:spLocks noGrp="1"/>
          </p:cNvSpPr>
          <p:nvPr>
            <p:ph type="title"/>
          </p:nvPr>
        </p:nvSpPr>
        <p:spPr/>
        <p:txBody>
          <a:bodyPr/>
          <a:p>
            <a:r>
              <a:rPr lang="en-US" smtClean="0"/>
              <a:t>Click to edit Master title style</a:t>
            </a:r>
            <a:endParaRPr lang="en-US"/>
          </a:p>
        </p:txBody>
      </p:sp>
      <p:sp>
        <p:nvSpPr>
          <p:cNvPr id="1048591"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2" name=""/>
        <p:cNvGrpSpPr/>
        <p:nvPr/>
      </p:nvGrpSpPr>
      <p:grpSpPr>
        <a:xfrm>
          <a:off x="0" y="0"/>
          <a:ext cx="0" cy="0"/>
          <a:chOff x="0" y="0"/>
          <a:chExt cx="0" cy="0"/>
        </a:xfrm>
      </p:grpSpPr>
      <p:sp>
        <p:nvSpPr>
          <p:cNvPr id="104869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9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3" name=""/>
        <p:cNvGrpSpPr/>
        <p:nvPr/>
      </p:nvGrpSpPr>
      <p:grpSpPr>
        <a:xfrm>
          <a:off x="0" y="0"/>
          <a:ext cx="0" cy="0"/>
          <a:chOff x="0" y="0"/>
          <a:chExt cx="0" cy="0"/>
        </a:xfrm>
      </p:grpSpPr>
      <p:sp>
        <p:nvSpPr>
          <p:cNvPr id="1048699" name="Title 1"/>
          <p:cNvSpPr>
            <a:spLocks noGrp="1"/>
          </p:cNvSpPr>
          <p:nvPr>
            <p:ph type="title"/>
          </p:nvPr>
        </p:nvSpPr>
        <p:spPr/>
        <p:txBody>
          <a:bodyPr/>
          <a:p>
            <a:r>
              <a:rPr lang="en-US" smtClean="0"/>
              <a:t>Click to edit Master title style</a:t>
            </a:r>
            <a:endParaRPr lang="en-US"/>
          </a:p>
        </p:txBody>
      </p:sp>
      <p:sp>
        <p:nvSpPr>
          <p:cNvPr id="104870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4"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lang="en-US"/>
          </a:p>
        </p:txBody>
      </p:sp>
      <p:sp>
        <p:nvSpPr>
          <p:cNvPr id="1048703"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70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sp>
        <p:nvSpPr>
          <p:cNvPr id="104871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11"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charset="0"/>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71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3" name=""/>
        <p:cNvGrpSpPr/>
        <p:nvPr/>
      </p:nvGrpSpPr>
      <p:grpSpPr>
        <a:xfrm rot="0">
          <a:off x="0" y="0"/>
          <a:ext cx="0" cy="0"/>
          <a:chOff x="0" y="0"/>
          <a:chExt cx="0" cy="0"/>
        </a:xfrm>
      </p:grpSpPr>
      <p:sp>
        <p:nvSpPr>
          <p:cNvPr id="1048576" name="Title Placeholder 1"/>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n-US"/>
              <a:t>Click to edit Master title style</a:t>
            </a:r>
          </a:p>
        </p:txBody>
      </p:sp>
      <p:sp>
        <p:nvSpPr>
          <p:cNvPr id="1048577" name="Text Placeholder 2"/>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l" lvl="0"/>
            <a:endParaRPr altLang="en-US"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lvl="0"/>
            <a:endParaRPr altLang="en-US" sz="1200" lang="en-US">
              <a:solidFill>
                <a:srgbClr val="898989"/>
              </a:solidFill>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lvl="0"/>
            <a:fld id="{566ABCEB-ACFC-4714-9973-3DA970169C29}" type="slidenum">
              <a:rPr altLang="en-US" sz="1200" lang="en-US">
                <a:solidFill>
                  <a:srgbClr val="898989"/>
                </a:solidFill>
              </a:rPr>
              <a:pPr algn="r" lvl="0"/>
            </a:fld>
            <a:endParaRPr altLang="en-US" sz="1200" lang="en-US">
              <a:solidFill>
                <a:srgbClr val="898989"/>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hyperlink" Target="http://www.eiconsortium.org/" TargetMode="External"/><Relationship Id="rId2" Type="http://schemas.openxmlformats.org/officeDocument/2006/relationships/image" Target="../media/image8.wmf"/><Relationship Id="rId3" Type="http://schemas.openxmlformats.org/officeDocument/2006/relationships/slideLayout" Target="../slideLayouts/slideLayout6.xml"/><Relationship Id="rId4"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oleObject" Target="../embeddings/Microsoft_PowerPoint_97-2003_____0.ppt"/><Relationship Id="rId2" Type="http://schemas.openxmlformats.org/officeDocument/2006/relationships/image" Target="../media/image9.emf"/><Relationship Id="rId3" Type="http://schemas.openxmlformats.org/officeDocument/2006/relationships/oleObject" Target="../embeddings/Microsoft_PowerPoint_97-2003_____1.ppt"/><Relationship Id="rId4" Type="http://schemas.openxmlformats.org/officeDocument/2006/relationships/image" Target="../media/image10.emf"/><Relationship Id="rId5" Type="http://schemas.openxmlformats.org/officeDocument/2006/relationships/oleObject" Target="../embeddings/Microsoft_PowerPoint_97-2003_____2.ppt"/><Relationship Id="rId6" Type="http://schemas.openxmlformats.org/officeDocument/2006/relationships/image" Target="../media/image11.emf"/><Relationship Id="rId7" Type="http://schemas.openxmlformats.org/officeDocument/2006/relationships/oleObject" Target="../embeddings/Microsoft_PowerPoint_97-2003_____3.ppt"/><Relationship Id="rId8" Type="http://schemas.openxmlformats.org/officeDocument/2006/relationships/image" Target="../media/image12.emf"/><Relationship Id="rId9" Type="http://schemas.openxmlformats.org/officeDocument/2006/relationships/oleObject" Target="../embeddings/Microsoft_PowerPoint_97-2003_____4.ppt"/><Relationship Id="rId10" Type="http://schemas.openxmlformats.org/officeDocument/2006/relationships/image" Target="../media/image13.emf"/><Relationship Id="rId11" Type="http://schemas.openxmlformats.org/officeDocument/2006/relationships/oleObject" Target="../embeddings/Microsoft_PowerPoint_97-2003_____5.ppt"/><Relationship Id="rId12" Type="http://schemas.openxmlformats.org/officeDocument/2006/relationships/image" Target="../media/image14.emf"/><Relationship Id="rId13" Type="http://schemas.openxmlformats.org/officeDocument/2006/relationships/slideLayout" Target="../slideLayouts/slideLayout7.xml"/><Relationship Id="rId14"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hyperlink" Target="http://quiz.ivillage.co.uk/uk_work/tests/eqtest.htm" TargetMode="Externa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7.gif"/><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Sp="0">
  <p:cSld>
    <p:spTree>
      <p:nvGrpSpPr>
        <p:cNvPr id="24" name=""/>
        <p:cNvGrpSpPr/>
        <p:nvPr/>
      </p:nvGrpSpPr>
      <p:grpSpPr>
        <a:xfrm rot="0">
          <a:off x="0" y="0"/>
          <a:ext cx="0" cy="0"/>
          <a:chOff x="0" y="0"/>
          <a:chExt cx="0" cy="0"/>
        </a:xfrm>
      </p:grpSpPr>
      <p:sp>
        <p:nvSpPr>
          <p:cNvPr id="1048581" name="Rectangle 2"/>
          <p:cNvSpPr/>
          <p:nvPr>
            <p:ph type="ctrTitle" sz="full" idx="0"/>
          </p:nvPr>
        </p:nvSpPr>
        <p:spPr>
          <a:xfrm rot="0">
            <a:off x="381000" y="381000"/>
            <a:ext cx="5562600" cy="2971800"/>
          </a:xfrm>
          <a:prstGeom prst="rect"/>
          <a:noFill/>
          <a:ln>
            <a:noFill/>
          </a:ln>
        </p:spPr>
        <p:txBody>
          <a:bodyPr anchor="ctr" bIns="45720" lIns="91440" rIns="91440" tIns="45720" vert="horz"/>
          <a:lstStyle>
            <a:lvl1pPr algn="ctr">
              <a:defRPr sz="4400"/>
            </a:lvl1pPr>
          </a:lstStyle>
          <a:p>
            <a:pPr eaLnBrk="1" hangingPunct="1" lvl="0"/>
            <a:r>
              <a:rPr altLang="en-US" b="1" sz="5900" lang="en-US">
                <a:solidFill>
                  <a:srgbClr val="2122E9"/>
                </a:solidFill>
                <a:latin typeface="Berlin Sans FB" pitchFamily="34" charset="0"/>
              </a:rPr>
              <a:t>EMOTIONAL INTELLIGENCE AT WORK</a:t>
            </a:r>
          </a:p>
        </p:txBody>
      </p:sp>
      <p:sp>
        <p:nvSpPr>
          <p:cNvPr id="1048582" name="Rectangle 3"/>
          <p:cNvSpPr/>
          <p:nvPr>
            <p:ph type="subTitle" sz="full" idx="1"/>
          </p:nvPr>
        </p:nvSpPr>
        <p:spPr>
          <a:xfrm rot="0">
            <a:off x="-533400" y="4876800"/>
            <a:ext cx="5410200" cy="13716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vl="0">
              <a:spcBef>
                <a:spcPct val="0"/>
              </a:spcBef>
              <a:buFont typeface="Wingdings" pitchFamily="2" charset="2"/>
              <a:buNone/>
            </a:pPr>
            <a:r>
              <a:rPr altLang="en-US" sz="2000" lang="en-US">
                <a:solidFill>
                  <a:srgbClr val="2122E9"/>
                </a:solidFill>
                <a:latin typeface="Berlin Sans FB" pitchFamily="34" charset="0"/>
              </a:rPr>
              <a:t>Kashif Mohammad Khan</a:t>
            </a:r>
          </a:p>
          <a:p>
            <a:pPr eaLnBrk="1" hangingPunct="1" lvl="0">
              <a:spcBef>
                <a:spcPct val="0"/>
              </a:spcBef>
              <a:buFont typeface="Wingdings" pitchFamily="2" charset="2"/>
              <a:buNone/>
            </a:pPr>
            <a:r>
              <a:rPr altLang="en-US" sz="2000" lang="en-US">
                <a:solidFill>
                  <a:srgbClr val="2122E9"/>
                </a:solidFill>
                <a:latin typeface="Berlin Sans FB" pitchFamily="34" charset="0"/>
              </a:rPr>
              <a:t> </a:t>
            </a:r>
          </a:p>
        </p:txBody>
      </p:sp>
      <p:cxnSp>
        <p:nvCxnSpPr>
          <p:cNvPr id="3145728" name="Straight Connector 7"/>
          <p:cNvCxnSpPr>
            <a:cxnSpLocks/>
          </p:cNvCxnSpPr>
          <p:nvPr/>
        </p:nvCxnSpPr>
        <p:spPr>
          <a:xfrm rot="0">
            <a:off x="0" y="6477000"/>
            <a:ext cx="9144000" cy="1587"/>
          </a:xfrm>
          <a:prstGeom prst="line"/>
          <a:noFill/>
          <a:ln w="139700" cap="flat" cmpd="tri">
            <a:solidFill>
              <a:srgbClr val="2122E9">
                <a:alpha val="100000"/>
              </a:srgbClr>
            </a:solidFill>
            <a:prstDash val="solid"/>
            <a:round/>
          </a:ln>
        </p:spPr>
      </p:cxnSp>
      <p:pic>
        <p:nvPicPr>
          <p:cNvPr id="2097152" name="Picture 7"/>
          <p:cNvPicPr>
            <a:picLocks/>
          </p:cNvPicPr>
          <p:nvPr/>
        </p:nvPicPr>
        <p:blipFill>
          <a:blip xmlns:r="http://schemas.openxmlformats.org/officeDocument/2006/relationships" r:embed="rId1"/>
          <a:srcRect l="0" t="0" r="0" b="0"/>
          <a:stretch>
            <a:fillRect/>
          </a:stretch>
        </p:blipFill>
        <p:spPr>
          <a:xfrm rot="0">
            <a:off x="5181600" y="2438400"/>
            <a:ext cx="3657600" cy="3429000"/>
          </a:xfrm>
          <a:prstGeom prst="rect"/>
          <a:noFill/>
          <a:ln>
            <a:noFill/>
          </a:ln>
        </p:spPr>
      </p:pic>
    </p:spTree>
  </p:cSld>
  <p:clrMapOvr>
    <a:masterClrMapping/>
  </p:clrMapOvr>
  <p:transition spd="fast" advClick="1"/>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2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accent1"/>
                </a:solidFill>
              </a:rPr>
              <a:t>What are Emotions</a:t>
            </a:r>
          </a:p>
        </p:txBody>
      </p:sp>
      <p:sp>
        <p:nvSpPr>
          <p:cNvPr id="1048621"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buNone/>
            </a:pPr>
            <a:r>
              <a:rPr altLang="en-US" sz="2800" lang="en-US"/>
              <a:t>		    An emotion involves physiological change, expressive behavior and non verbal expression</a:t>
            </a:r>
          </a:p>
        </p:txBody>
      </p:sp>
      <p:pic>
        <p:nvPicPr>
          <p:cNvPr id="2097157" name="Picture 4" descr="26"/>
          <p:cNvPicPr>
            <a:picLocks/>
          </p:cNvPicPr>
          <p:nvPr/>
        </p:nvPicPr>
        <p:blipFill>
          <a:blip xmlns:r="http://schemas.openxmlformats.org/officeDocument/2006/relationships" r:embed="rId1">
            <a:lum bright="-6000" contrast="18000"/>
          </a:blip>
          <a:srcRect l="0" t="0" r="0" b="0"/>
          <a:stretch>
            <a:fillRect/>
          </a:stretch>
        </p:blipFill>
        <p:spPr>
          <a:xfrm rot="0">
            <a:off x="1905000" y="3048000"/>
            <a:ext cx="4800600" cy="3514725"/>
          </a:xfrm>
          <a:prstGeom prst="rect"/>
          <a:noFill/>
          <a:ln>
            <a:noFill/>
          </a:ln>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2" name="Rectangle 2"/>
          <p:cNvSpPr/>
          <p:nvPr>
            <p:ph type="title" sz="full" idx="0"/>
          </p:nvPr>
        </p:nvSpPr>
        <p:spPr>
          <a:xfrm rot="0">
            <a:off x="457200" y="0"/>
            <a:ext cx="8229600" cy="1417637"/>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accent1"/>
                </a:solidFill>
              </a:rPr>
              <a:t>Dealing with Emotions</a:t>
            </a:r>
          </a:p>
        </p:txBody>
      </p:sp>
      <p:sp>
        <p:nvSpPr>
          <p:cNvPr id="1048623"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buNone/>
            </a:pPr>
            <a:r>
              <a:rPr altLang="en-US" lang="en-US"/>
              <a:t>    </a:t>
            </a:r>
          </a:p>
        </p:txBody>
      </p:sp>
      <p:sp>
        <p:nvSpPr>
          <p:cNvPr id="1048624" name="Rectangle 5"/>
          <p:cNvSpPr/>
          <p:nvPr/>
        </p:nvSpPr>
        <p:spPr>
          <a:xfrm rot="0">
            <a:off x="304800" y="1066800"/>
            <a:ext cx="8458200" cy="5181600"/>
          </a:xfrm>
          <a:prstGeom prst="rect"/>
          <a:solidFill>
            <a:srgbClr val="FFFF99"/>
          </a:solidFill>
          <a:ln w="9525" cap="flat" cmpd="sng">
            <a:solidFill>
              <a:srgbClr val="FFFF99">
                <a:alpha val="100000"/>
              </a:srgbClr>
            </a:solidFill>
            <a:prstDash val="solid"/>
            <a:round/>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indent="-342900" lvl="0" marL="342900">
              <a:spcBef>
                <a:spcPct val="20000"/>
              </a:spcBef>
              <a:buNone/>
            </a:pPr>
            <a:r>
              <a:rPr altLang="en-US" sz="2800" lang="en-US">
                <a:latin typeface="Calibri" pitchFamily="34" charset="0"/>
              </a:rPr>
              <a:t>1- </a:t>
            </a:r>
            <a:r>
              <a:rPr altLang="en-US" sz="2800" lang="en-US" u="sng">
                <a:latin typeface="Calibri" pitchFamily="34" charset="0"/>
              </a:rPr>
              <a:t>Facilitative Emotions</a:t>
            </a:r>
            <a:r>
              <a:rPr altLang="en-US" sz="2800" lang="en-US">
                <a:latin typeface="Calibri" pitchFamily="34" charset="0"/>
              </a:rPr>
              <a:t>:</a:t>
            </a:r>
          </a:p>
          <a:p>
            <a:pPr algn="l" indent="-342900" lvl="0" marL="342900">
              <a:spcBef>
                <a:spcPct val="20000"/>
              </a:spcBef>
              <a:buChar char="•"/>
            </a:pPr>
            <a:r>
              <a:rPr altLang="en-US" sz="2800" lang="en-US">
                <a:latin typeface="Calibri" pitchFamily="34" charset="0"/>
              </a:rPr>
              <a:t>Contribute to effective functioning. </a:t>
            </a:r>
          </a:p>
          <a:p>
            <a:pPr algn="l" indent="-342900" lvl="0" marL="342900">
              <a:spcBef>
                <a:spcPct val="20000"/>
              </a:spcBef>
              <a:buChar char="•"/>
            </a:pPr>
            <a:r>
              <a:rPr altLang="en-US" sz="2800" lang="en-US">
                <a:latin typeface="Calibri" pitchFamily="34" charset="0"/>
              </a:rPr>
              <a:t>Examples: ………</a:t>
            </a:r>
          </a:p>
        </p:txBody>
      </p:sp>
      <p:sp>
        <p:nvSpPr>
          <p:cNvPr id="1048625" name="Rectangle 6"/>
          <p:cNvSpPr/>
          <p:nvPr/>
        </p:nvSpPr>
        <p:spPr>
          <a:xfrm rot="0">
            <a:off x="762000" y="2743200"/>
            <a:ext cx="7010400" cy="45720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indent="-342900" lvl="0" marL="342900">
              <a:spcBef>
                <a:spcPct val="20000"/>
              </a:spcBef>
              <a:buNone/>
            </a:pPr>
            <a:r>
              <a:rPr altLang="en-US" sz="2800" lang="en-US">
                <a:latin typeface="Calibri" pitchFamily="34" charset="0"/>
              </a:rPr>
              <a:t>2- </a:t>
            </a:r>
            <a:r>
              <a:rPr altLang="en-US" sz="2800" lang="en-US" u="sng">
                <a:latin typeface="Calibri" pitchFamily="34" charset="0"/>
              </a:rPr>
              <a:t>Debilitative Emotions</a:t>
            </a:r>
            <a:r>
              <a:rPr altLang="en-US" sz="2800" lang="en-US">
                <a:latin typeface="Calibri" pitchFamily="34" charset="0"/>
              </a:rPr>
              <a:t>:</a:t>
            </a:r>
          </a:p>
          <a:p>
            <a:pPr algn="l" indent="-342900" lvl="0" marL="342900">
              <a:spcBef>
                <a:spcPct val="20000"/>
              </a:spcBef>
              <a:buChar char="•"/>
            </a:pPr>
            <a:r>
              <a:rPr altLang="en-US" sz="2800" lang="en-US">
                <a:latin typeface="Calibri" pitchFamily="34" charset="0"/>
              </a:rPr>
              <a:t>Hinder or prevent effective interpersonal communication.</a:t>
            </a:r>
          </a:p>
          <a:p>
            <a:pPr algn="l" indent="-342900" lvl="0" marL="342900">
              <a:spcBef>
                <a:spcPct val="20000"/>
              </a:spcBef>
              <a:buChar char="•"/>
            </a:pPr>
            <a:r>
              <a:rPr altLang="en-US" sz="2800" lang="en-US">
                <a:latin typeface="Calibri" pitchFamily="34" charset="0"/>
              </a:rPr>
              <a:t> Examples: …….</a:t>
            </a:r>
          </a:p>
          <a:p>
            <a:pPr algn="l" indent="-342900" lvl="0" marL="342900">
              <a:spcBef>
                <a:spcPct val="20000"/>
              </a:spcBef>
              <a:buChar char="•"/>
            </a:pPr>
            <a:r>
              <a:rPr altLang="en-US" sz="2800" lang="en-US">
                <a:latin typeface="Calibri" pitchFamily="34" charset="0"/>
              </a:rPr>
              <a:t>Characteristic: Long duration and affects clarity of mind.</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26"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accent1"/>
                </a:solidFill>
              </a:rPr>
              <a:t>Common Example</a:t>
            </a:r>
          </a:p>
        </p:txBody>
      </p:sp>
      <p:sp>
        <p:nvSpPr>
          <p:cNvPr id="1048627" name="Rectangle 3"/>
          <p:cNvSpPr/>
          <p:nvPr>
            <p:ph type="body" sz="full" idx="1"/>
          </p:nvPr>
        </p:nvSpPr>
        <p:spPr>
          <a:xfrm rot="0">
            <a:off x="457200" y="1371600"/>
            <a:ext cx="8229600" cy="4754562"/>
          </a:xfrm>
          <a:prstGeom prst="rect"/>
          <a:solidFill>
            <a:srgbClr val="FFFF99">
              <a:alpha val="100000"/>
            </a:srgbClr>
          </a:solid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r>
              <a:rPr altLang="en-US" lang="en-US"/>
              <a:t>You are having difficult time dealing with your Supervisor lately. As he walks out Friday evening leaving his office for home, comes back to your table and says I need to see the register and file first thing Monday morning.</a:t>
            </a:r>
          </a:p>
          <a:p>
            <a:pPr lvl="0"/>
            <a:endParaRPr altLang="en-US" lang="en-US"/>
          </a:p>
          <a:p>
            <a:pPr lvl="0"/>
            <a:r>
              <a:rPr altLang="en-US" lang="en-US"/>
              <a:t>What will be the impact of this conversation on you?</a:t>
            </a:r>
          </a:p>
          <a:p>
            <a:pPr lvl="0"/>
            <a:endParaRPr altLang="en-US" lang="en-US"/>
          </a:p>
          <a:p>
            <a:pPr lvl="0">
              <a:buNone/>
            </a:pPr>
            <a:endParaRPr altLang="en-US" lang="en-US"/>
          </a:p>
          <a:p>
            <a:pPr lvl="0"/>
            <a:endParaRPr altLang="en-US" lang="en-US"/>
          </a:p>
          <a:p>
            <a:pPr lvl="0"/>
            <a:endParaRPr altLang="en-US"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2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accent1"/>
                </a:solidFill>
              </a:rPr>
              <a:t>Coping with Emotions</a:t>
            </a:r>
          </a:p>
        </p:txBody>
      </p:sp>
      <p:graphicFrame>
        <p:nvGraphicFramePr>
          <p:cNvPr id="4194304" name=""/>
          <p:cNvGraphicFramePr>
            <a:graphicFrameLocks/>
          </p:cNvGraphicFramePr>
          <p:nvPr/>
        </p:nvGraphicFramePr>
        <p:xfrm rot="0">
          <a:off x="457200" y="1600200"/>
          <a:ext cx="8305800" cy="4525962"/>
        </p:xfrm>
        <a:graphic>
          <a:graphicData uri="http://schemas.openxmlformats.org/drawingml/2006/table">
            <a:tbl>
              <a:tblPr/>
              <a:tblGrid>
                <a:gridCol w="2392362"/>
                <a:gridCol w="2484437"/>
                <a:gridCol w="3429000"/>
              </a:tblGrid>
              <a:tr h="1392237">
                <a:tc>
                  <a:txBody>
                    <a:bodyPr/>
                    <a:p>
                      <a:pPr algn="ctr" lvl="0">
                        <a:spcBef>
                          <a:spcPct val="20000"/>
                        </a:spcBef>
                        <a:buNone/>
                      </a:pPr>
                      <a:r>
                        <a:rPr altLang="en-US" b="0" sz="2800" lang="en-US">
                          <a:solidFill>
                            <a:schemeClr val="dk1"/>
                          </a:solidFill>
                          <a:latin typeface="Calibri" pitchFamily="34" charset="0"/>
                        </a:rPr>
                        <a:t>Activating Event</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c>
                  <a:txBody>
                    <a:bodyPr/>
                    <a:p>
                      <a:pPr algn="ctr" lvl="0">
                        <a:spcBef>
                          <a:spcPct val="20000"/>
                        </a:spcBef>
                        <a:buNone/>
                      </a:pPr>
                      <a:r>
                        <a:rPr altLang="en-US" b="0" sz="2800" lang="en-US">
                          <a:solidFill>
                            <a:schemeClr val="dk1"/>
                          </a:solidFill>
                          <a:latin typeface="Calibri" pitchFamily="34" charset="0"/>
                        </a:rPr>
                        <a:t>Thought or Belief</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c>
                  <a:txBody>
                    <a:bodyPr/>
                    <a:p>
                      <a:pPr algn="ctr" lvl="0">
                        <a:spcBef>
                          <a:spcPct val="20000"/>
                        </a:spcBef>
                        <a:buNone/>
                      </a:pPr>
                      <a:r>
                        <a:rPr altLang="en-US" b="0" sz="2800" lang="en-US">
                          <a:solidFill>
                            <a:schemeClr val="dk1"/>
                          </a:solidFill>
                          <a:latin typeface="Calibri" pitchFamily="34" charset="0"/>
                        </a:rPr>
                        <a:t>Consequences</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1566862">
                <a:tc>
                  <a:txBody>
                    <a:bodyPr/>
                    <a:p>
                      <a:pPr algn="l" lvl="0">
                        <a:spcBef>
                          <a:spcPct val="20000"/>
                        </a:spcBef>
                        <a:buNone/>
                      </a:pPr>
                      <a:r>
                        <a:rPr altLang="en-US" b="0" sz="2800" lang="en-US">
                          <a:solidFill>
                            <a:schemeClr val="dk1"/>
                          </a:solidFill>
                          <a:latin typeface="Calibri" pitchFamily="34" charset="0"/>
                        </a:rPr>
                        <a:t>Being called names</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45A5C7"/>
                    </a:solidFill>
                  </a:tcPr>
                </a:tc>
                <a:tc>
                  <a:txBody>
                    <a:bodyPr/>
                    <a:p>
                      <a:pPr algn="l" lvl="0">
                        <a:spcBef>
                          <a:spcPct val="20000"/>
                        </a:spcBef>
                        <a:buNone/>
                      </a:pPr>
                      <a:r>
                        <a:rPr altLang="en-US" b="0" sz="2800" lang="en-US">
                          <a:solidFill>
                            <a:schemeClr val="dk1"/>
                          </a:solidFill>
                          <a:latin typeface="Calibri" pitchFamily="34" charset="0"/>
                        </a:rPr>
                        <a:t>I’ve done something wrong</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28E482"/>
                    </a:solidFill>
                  </a:tcPr>
                </a:tc>
                <a:tc>
                  <a:txBody>
                    <a:bodyPr/>
                    <a:p>
                      <a:pPr algn="l" lvl="0">
                        <a:spcBef>
                          <a:spcPct val="20000"/>
                        </a:spcBef>
                        <a:buNone/>
                      </a:pPr>
                      <a:r>
                        <a:rPr altLang="en-US" b="0" sz="2800" lang="en-US">
                          <a:solidFill>
                            <a:schemeClr val="dk1"/>
                          </a:solidFill>
                          <a:latin typeface="Calibri" pitchFamily="34" charset="0"/>
                        </a:rPr>
                        <a:t>Hurt, upset</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16EBF6"/>
                    </a:solidFill>
                  </a:tcPr>
                </a:tc>
              </a:tr>
              <a:tr h="1566862">
                <a:tc>
                  <a:txBody>
                    <a:bodyPr/>
                    <a:p>
                      <a:pPr algn="l" lvl="0">
                        <a:spcBef>
                          <a:spcPct val="20000"/>
                        </a:spcBef>
                        <a:buNone/>
                      </a:pPr>
                      <a:r>
                        <a:rPr altLang="en-US" b="0" sz="2800" lang="en-US">
                          <a:solidFill>
                            <a:schemeClr val="dk1"/>
                          </a:solidFill>
                          <a:latin typeface="Calibri" pitchFamily="34" charset="0"/>
                        </a:rPr>
                        <a:t>Being called names</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45A5C7"/>
                    </a:solidFill>
                  </a:tcPr>
                </a:tc>
                <a:tc>
                  <a:txBody>
                    <a:bodyPr/>
                    <a:p>
                      <a:pPr algn="l" lvl="0">
                        <a:spcBef>
                          <a:spcPct val="20000"/>
                        </a:spcBef>
                        <a:buNone/>
                      </a:pPr>
                      <a:r>
                        <a:rPr altLang="en-US" b="0" sz="2800" lang="en-US">
                          <a:solidFill>
                            <a:schemeClr val="dk1"/>
                          </a:solidFill>
                          <a:latin typeface="Calibri" pitchFamily="34" charset="0"/>
                        </a:rPr>
                        <a:t>My friend is mentally ill</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28E482"/>
                    </a:solidFill>
                  </a:tcPr>
                </a:tc>
                <a:tc>
                  <a:txBody>
                    <a:bodyPr/>
                    <a:p>
                      <a:pPr algn="l" lvl="0">
                        <a:spcBef>
                          <a:spcPct val="20000"/>
                        </a:spcBef>
                        <a:buNone/>
                      </a:pPr>
                      <a:r>
                        <a:rPr altLang="en-US" b="0" sz="2800" lang="en-US">
                          <a:solidFill>
                            <a:schemeClr val="dk1"/>
                          </a:solidFill>
                          <a:latin typeface="Calibri" pitchFamily="34" charset="0"/>
                        </a:rPr>
                        <a:t>Pity, sympathy</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16EBF6"/>
                    </a:solidFill>
                  </a:tcPr>
                </a:tc>
              </a:tr>
            </a:tbl>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4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sz="4000" lang="en-US">
                <a:solidFill>
                  <a:schemeClr val="accent1"/>
                </a:solidFill>
              </a:rPr>
              <a:t>Coping with Emotions</a:t>
            </a:r>
            <a:br>
              <a:rPr altLang="en-US" sz="4000" lang="en-US">
                <a:solidFill>
                  <a:schemeClr val="accent1"/>
                </a:solidFill>
              </a:rPr>
            </a:br>
            <a:r>
              <a:rPr altLang="en-US" lang="en-US">
                <a:solidFill>
                  <a:schemeClr val="accent1"/>
                </a:solidFill>
              </a:rPr>
              <a:t>CONCLUSION</a:t>
            </a:r>
          </a:p>
        </p:txBody>
      </p:sp>
      <p:sp>
        <p:nvSpPr>
          <p:cNvPr id="1048649" name="Rectangle 3"/>
          <p:cNvSpPr/>
          <p:nvPr>
            <p:ph type="body" sz="full" idx="1"/>
          </p:nvPr>
        </p:nvSpPr>
        <p:spPr>
          <a:xfrm rot="0">
            <a:off x="457200" y="1600200"/>
            <a:ext cx="8229600" cy="4525962"/>
          </a:xfrm>
          <a:prstGeom prst="rect"/>
          <a:solidFill>
            <a:srgbClr val="FFFF99">
              <a:alpha val="100000"/>
            </a:srgbClr>
          </a:solid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r>
              <a:rPr altLang="en-US" lang="en-US"/>
              <a:t>Learning to monitor your self-talk or Thought / Belief can help you learn that how you deal with your emotions.</a:t>
            </a:r>
          </a:p>
          <a:p>
            <a:endParaRPr altLang="en-US" lang="en-US"/>
          </a:p>
          <a:p>
            <a:r>
              <a:rPr altLang="en-US" lang="en-US"/>
              <a:t>Example:</a:t>
            </a:r>
          </a:p>
          <a:p>
            <a:r>
              <a:rPr altLang="en-US" lang="en-US"/>
              <a:t>As discussed in the case of Supervisor.</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5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sz="4800" lang="en-US">
                <a:solidFill>
                  <a:schemeClr val="hlink"/>
                </a:solidFill>
              </a:rPr>
              <a:t>Test of IQ</a:t>
            </a:r>
          </a:p>
        </p:txBody>
      </p:sp>
      <p:sp>
        <p:nvSpPr>
          <p:cNvPr id="1048651"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r>
              <a:rPr altLang="en-US" sz="4000" lang="en-US"/>
              <a:t>You Tube Clip, 10 second IQ TEST.</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5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hlink"/>
                </a:solidFill>
              </a:rPr>
              <a:t>Emotional Intelligence</a:t>
            </a:r>
          </a:p>
        </p:txBody>
      </p:sp>
      <p:sp>
        <p:nvSpPr>
          <p:cNvPr id="1048653"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r>
              <a:rPr altLang="en-US" lang="en-US"/>
              <a:t>IQ is important to get the job one desire but to stay successful in the organization one needs to be emotionally intelligent. </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1" showMasterSp="0">
  <p:cSld>
    <p:spTree>
      <p:nvGrpSpPr>
        <p:cNvPr id="70" name=""/>
        <p:cNvGrpSpPr/>
        <p:nvPr/>
      </p:nvGrpSpPr>
      <p:grpSpPr>
        <a:xfrm rot="0">
          <a:off x="0" y="0"/>
          <a:ext cx="0" cy="0"/>
          <a:chOff x="0" y="0"/>
          <a:chExt cx="0" cy="0"/>
        </a:xfrm>
      </p:grpSpPr>
      <p:sp>
        <p:nvSpPr>
          <p:cNvPr id="1048654" name="Text Box 11"/>
          <p:cNvSpPr txBox="1"/>
          <p:nvPr/>
        </p:nvSpPr>
        <p:spPr>
          <a:xfrm rot="0">
            <a:off x="3708400" y="3111500"/>
            <a:ext cx="1368425" cy="366712"/>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spcBef>
                <a:spcPct val="50000"/>
              </a:spcBef>
            </a:pPr>
            <a:endParaRPr altLang="en-US" sz="1800" lang="en-AU">
              <a:latin typeface="Calibri" pitchFamily="34" charset="0"/>
            </a:endParaRPr>
          </a:p>
        </p:txBody>
      </p:sp>
      <p:sp>
        <p:nvSpPr>
          <p:cNvPr id="1048655" name="Text Box 13"/>
          <p:cNvSpPr txBox="1"/>
          <p:nvPr/>
        </p:nvSpPr>
        <p:spPr>
          <a:xfrm rot="0">
            <a:off x="2413000" y="1089025"/>
            <a:ext cx="2087562" cy="366712"/>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spcBef>
                <a:spcPct val="50000"/>
              </a:spcBef>
            </a:pPr>
            <a:r>
              <a:rPr altLang="en-US" b="1" sz="1800" lang="en-AU">
                <a:solidFill>
                  <a:srgbClr val="2122E9"/>
                </a:solidFill>
                <a:latin typeface="Calibri" pitchFamily="34" charset="0"/>
              </a:rPr>
              <a:t>        </a:t>
            </a:r>
          </a:p>
        </p:txBody>
      </p:sp>
      <p:sp>
        <p:nvSpPr>
          <p:cNvPr id="1048656" name="Text Box 14"/>
          <p:cNvSpPr txBox="1"/>
          <p:nvPr/>
        </p:nvSpPr>
        <p:spPr>
          <a:xfrm rot="0">
            <a:off x="4603750" y="1095375"/>
            <a:ext cx="1873250" cy="366712"/>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spcBef>
                <a:spcPct val="50000"/>
              </a:spcBef>
            </a:pPr>
            <a:r>
              <a:rPr altLang="en-US" b="1" sz="1800" lang="en-AU">
                <a:solidFill>
                  <a:srgbClr val="2122E9"/>
                </a:solidFill>
                <a:latin typeface="Calibri" pitchFamily="34" charset="0"/>
              </a:rPr>
              <a:t>     </a:t>
            </a:r>
          </a:p>
        </p:txBody>
      </p:sp>
      <p:sp>
        <p:nvSpPr>
          <p:cNvPr id="1048657" name="Text Box 28"/>
          <p:cNvSpPr txBox="1"/>
          <p:nvPr/>
        </p:nvSpPr>
        <p:spPr>
          <a:xfrm rot="0">
            <a:off x="6948487" y="2365375"/>
            <a:ext cx="2051050" cy="687387"/>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spcBef>
                <a:spcPct val="50000"/>
              </a:spcBef>
            </a:pPr>
            <a:endParaRPr altLang="en-US" sz="1200" lang="en-US">
              <a:latin typeface="Calibri" pitchFamily="34" charset="0"/>
            </a:endParaRPr>
          </a:p>
          <a:p>
            <a:pPr algn="l" lvl="0">
              <a:spcBef>
                <a:spcPct val="50000"/>
              </a:spcBef>
            </a:pPr>
            <a:endParaRPr altLang="en-US" sz="1800" lang="en-US">
              <a:latin typeface="Calibri" pitchFamily="34" charset="0"/>
            </a:endParaRPr>
          </a:p>
        </p:txBody>
      </p:sp>
      <p:sp>
        <p:nvSpPr>
          <p:cNvPr id="1048658" name="Text Box 32"/>
          <p:cNvSpPr txBox="1"/>
          <p:nvPr/>
        </p:nvSpPr>
        <p:spPr>
          <a:xfrm rot="0">
            <a:off x="3348037" y="4911725"/>
            <a:ext cx="2376487" cy="369887"/>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spcBef>
                <a:spcPct val="50000"/>
              </a:spcBef>
            </a:pPr>
            <a:endParaRPr altLang="en-US" sz="1800" lang="en-AU">
              <a:latin typeface="Calibri" pitchFamily="34" charset="0"/>
            </a:endParaRPr>
          </a:p>
        </p:txBody>
      </p:sp>
      <p:sp>
        <p:nvSpPr>
          <p:cNvPr id="1048659" name="Rectangle 45"/>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2600" lang="en-US">
                <a:solidFill>
                  <a:srgbClr val="FFFFFF"/>
                </a:solidFill>
                <a:latin typeface="Calibri" pitchFamily="34" charset="0"/>
              </a:rPr>
              <a:t>INTERRELATION OF EMOTIONAL INTELLIGENCE COMPETENCIES</a:t>
            </a:r>
          </a:p>
        </p:txBody>
      </p:sp>
      <p:pic>
        <p:nvPicPr>
          <p:cNvPr id="2097158" name="Picture 47" descr="emointel"/>
          <p:cNvPicPr>
            <a:picLocks/>
          </p:cNvPicPr>
          <p:nvPr/>
        </p:nvPicPr>
        <p:blipFill>
          <a:blip xmlns:r="http://schemas.openxmlformats.org/officeDocument/2006/relationships" r:embed="rId1"/>
          <a:srcRect l="0" t="0" r="0" b="0"/>
          <a:stretch>
            <a:fillRect/>
          </a:stretch>
        </p:blipFill>
        <p:spPr>
          <a:xfrm rot="0">
            <a:off x="914400" y="762000"/>
            <a:ext cx="7315200" cy="6096000"/>
          </a:xfrm>
          <a:prstGeom prst="rect"/>
          <a:noFill/>
          <a:ln>
            <a:noFill/>
          </a:ln>
        </p:spPr>
      </p:pic>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 presetSubtype="0">
                                  <p:stCondLst>
                                    <p:cond delay="0"/>
                                  </p:stCondLst>
                                  <p:childTnLst>
                                    <p:set>
                                      <p:cBhvr>
                                        <p:cTn dur="1" fill="hold" id="6">
                                          <p:stCondLst>
                                            <p:cond delay="0"/>
                                          </p:stCondLst>
                                        </p:cTn>
                                        <p:tgtEl>
                                          <p:spTgt spid="1048656"/>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8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uiExpand="0" build="whole"/>
      <p:bldP spid="1048656" grpId="0" uiExpand="0" build="whole"/>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63" name="Rectangle 4"/>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rgbClr val="FFFFFF"/>
                </a:solidFill>
                <a:latin typeface="Calibri" pitchFamily="34" charset="0"/>
              </a:rPr>
              <a:t>EI WORTH?</a:t>
            </a:r>
          </a:p>
        </p:txBody>
      </p:sp>
      <p:sp>
        <p:nvSpPr>
          <p:cNvPr id="1048664" name="Rectangle 6"/>
          <p:cNvSpPr/>
          <p:nvPr/>
        </p:nvSpPr>
        <p:spPr>
          <a:xfrm rot="0">
            <a:off x="76200" y="5867400"/>
            <a:ext cx="8991600" cy="954087"/>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indent="-225425" lvl="0" marL="225425">
              <a:buClr>
                <a:srgbClr val="2122E9"/>
              </a:buClr>
              <a:buFontTx/>
              <a:buNone/>
            </a:pPr>
            <a:r>
              <a:rPr altLang="en-US" b="1" sz="1400" lang="en-US">
                <a:solidFill>
                  <a:srgbClr val="FF0000"/>
                </a:solidFill>
                <a:latin typeface="Calibri" pitchFamily="34" charset="0"/>
              </a:rPr>
              <a:t>*</a:t>
            </a:r>
            <a:r>
              <a:rPr altLang="en-US" sz="1400" lang="en-US">
                <a:latin typeface="Calibri" pitchFamily="34" charset="0"/>
              </a:rPr>
              <a:t> Cherniss, C. and Goleman, D. (1998).  </a:t>
            </a:r>
            <a:r>
              <a:rPr altLang="en-US" sz="1400" i="1" lang="en-US">
                <a:latin typeface="Calibri" pitchFamily="34" charset="0"/>
              </a:rPr>
              <a:t>Bringing emotional intelligence to the workplace</a:t>
            </a:r>
            <a:r>
              <a:rPr altLang="en-US" sz="1400" lang="en-US">
                <a:latin typeface="Calibri" pitchFamily="34" charset="0"/>
              </a:rPr>
              <a:t>. Available from  </a:t>
            </a:r>
            <a:r>
              <a:rPr altLang="en-US" sz="1400" lang="en-US" u="sng">
                <a:solidFill>
                  <a:schemeClr val="accent2"/>
                </a:solidFill>
                <a:latin typeface="Calibri" pitchFamily="34" charset="0"/>
                <a:hlinkClick r:id="rId1"/>
              </a:rPr>
              <a:t>www.eiconsortium.org</a:t>
            </a:r>
            <a:r>
              <a:rPr altLang="en-US" sz="1400" lang="en-US">
                <a:latin typeface="Calibri" pitchFamily="34" charset="0"/>
              </a:rPr>
              <a:t>.</a:t>
            </a:r>
          </a:p>
          <a:p>
            <a:pPr algn="just" indent="-225425" lvl="0" marL="225425">
              <a:buClr>
                <a:srgbClr val="2122E9"/>
              </a:buClr>
              <a:buFontTx/>
              <a:buNone/>
            </a:pPr>
            <a:r>
              <a:rPr altLang="en-US" b="1" sz="1400" lang="en-US">
                <a:solidFill>
                  <a:srgbClr val="FF0000"/>
                </a:solidFill>
                <a:latin typeface="Calibri" pitchFamily="34" charset="0"/>
              </a:rPr>
              <a:t>^</a:t>
            </a:r>
            <a:r>
              <a:rPr altLang="en-US" sz="1400" lang="en-US">
                <a:latin typeface="Calibri" pitchFamily="34" charset="0"/>
              </a:rPr>
              <a:t> 	Byron Stock &amp; Associates.  </a:t>
            </a:r>
            <a:r>
              <a:rPr altLang="en-US" sz="1400" i="1" lang="en-US">
                <a:latin typeface="Calibri" pitchFamily="34" charset="0"/>
              </a:rPr>
              <a:t>Emotional Intelligence, Getting to the heart of performance.</a:t>
            </a:r>
            <a:r>
              <a:rPr altLang="en-US" sz="1400" lang="en-US">
                <a:latin typeface="Calibri" pitchFamily="34" charset="0"/>
              </a:rPr>
              <a:t>  American Society for Training and Development International Conference, Atlanta, GA, June 1999.</a:t>
            </a:r>
          </a:p>
        </p:txBody>
      </p:sp>
      <p:pic>
        <p:nvPicPr>
          <p:cNvPr id="2097159" name="Picture 9"/>
          <p:cNvPicPr>
            <a:picLocks/>
          </p:cNvPicPr>
          <p:nvPr/>
        </p:nvPicPr>
        <p:blipFill>
          <a:blip xmlns:r="http://schemas.openxmlformats.org/officeDocument/2006/relationships" r:embed="rId2"/>
          <a:srcRect l="0" t="0" r="0" b="0"/>
          <a:stretch>
            <a:fillRect/>
          </a:stretch>
        </p:blipFill>
        <p:spPr>
          <a:xfrm rot="0">
            <a:off x="457200" y="914400"/>
            <a:ext cx="3922712" cy="4330700"/>
          </a:xfrm>
          <a:prstGeom prst="rect"/>
          <a:noFill/>
          <a:ln>
            <a:noFill/>
          </a:ln>
        </p:spPr>
      </p:pic>
      <p:sp>
        <p:nvSpPr>
          <p:cNvPr id="1048665" name="Rectangle 9"/>
          <p:cNvSpPr/>
          <p:nvPr/>
        </p:nvSpPr>
        <p:spPr>
          <a:xfrm rot="0">
            <a:off x="4038600" y="914400"/>
            <a:ext cx="4873625" cy="1938337"/>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indent="-465137" lvl="0" marL="465137">
              <a:buClr>
                <a:srgbClr val="2122E9"/>
              </a:buClr>
              <a:buFont typeface="Wingdings" pitchFamily="2" charset="2"/>
              <a:buChar char="§"/>
            </a:pPr>
            <a:r>
              <a:rPr altLang="en-US" b="1" lang="en-US">
                <a:solidFill>
                  <a:srgbClr val="FF0000"/>
                </a:solidFill>
                <a:latin typeface="Calibri" pitchFamily="34" charset="0"/>
              </a:rPr>
              <a:t>*</a:t>
            </a:r>
            <a:r>
              <a:rPr altLang="en-US" b="1" lang="en-US">
                <a:solidFill>
                  <a:srgbClr val="2122E9"/>
                </a:solidFill>
                <a:latin typeface="Calibri" pitchFamily="34" charset="0"/>
              </a:rPr>
              <a:t> Could increase production as much as 20%. </a:t>
            </a:r>
          </a:p>
          <a:p>
            <a:pPr algn="just" indent="-465137" lvl="0" marL="465137">
              <a:buClr>
                <a:srgbClr val="2122E9"/>
              </a:buClr>
              <a:buFontTx/>
              <a:buNone/>
            </a:pPr>
            <a:r>
              <a:rPr altLang="en-US" lang="en-US">
                <a:latin typeface="Calibri" pitchFamily="34" charset="0"/>
              </a:rPr>
              <a:t>Current estimates to American Business:  Losing between $5.6 and $16.8 Billion annually. </a:t>
            </a:r>
          </a:p>
        </p:txBody>
      </p:sp>
      <p:sp>
        <p:nvSpPr>
          <p:cNvPr id="1048666" name="Rectangle 10"/>
          <p:cNvSpPr/>
          <p:nvPr/>
        </p:nvSpPr>
        <p:spPr>
          <a:xfrm rot="0">
            <a:off x="4038600" y="2938462"/>
            <a:ext cx="4876800" cy="2308225"/>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indent="-465137" lvl="0" marL="465137">
              <a:buClr>
                <a:srgbClr val="2122E9"/>
              </a:buClr>
              <a:buFont typeface="Wingdings" pitchFamily="2" charset="2"/>
              <a:buChar char="§"/>
            </a:pPr>
            <a:r>
              <a:rPr altLang="en-US" b="1" lang="en-US">
                <a:solidFill>
                  <a:srgbClr val="FF0000"/>
                </a:solidFill>
                <a:latin typeface="Calibri" pitchFamily="34" charset="0"/>
              </a:rPr>
              <a:t>^</a:t>
            </a:r>
            <a:r>
              <a:rPr altLang="en-US" lang="en-US">
                <a:latin typeface="Calibri" pitchFamily="34" charset="0"/>
              </a:rPr>
              <a:t> If we knew nothing about a store except that employee attitudes had improved 5%, we could predict that its revenue would rise 0.5% above what it otherwise would have been.</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65"/>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59"/>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0"/>
                                          </p:stCondLst>
                                        </p:cTn>
                                        <p:tgtEl>
                                          <p:spTgt spid="1048666"/>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048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4" grpId="0" uiExpand="0" build="whole"/>
      <p:bldP spid="1048665" grpId="0" uiExpand="0" build="whole"/>
      <p:bldP spid="1048666"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71" name="Rectangle 2"/>
          <p:cNvSpPr/>
          <p:nvPr>
            <p:ph type="title" sz="full" idx="0"/>
          </p:nvPr>
        </p:nvSpPr>
        <p:spPr>
          <a:xfrm rot="0">
            <a:off x="381000" y="152400"/>
            <a:ext cx="8229600" cy="685800"/>
          </a:xfrm>
          <a:prstGeom prst="rect"/>
          <a:solidFill>
            <a:schemeClr val="hlink">
              <a:alpha val="100000"/>
            </a:schemeClr>
          </a:solid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sz="4000" lang="en-US">
                <a:solidFill>
                  <a:schemeClr val="lt1"/>
                </a:solidFill>
              </a:rPr>
              <a:t>EI WORTH</a:t>
            </a:r>
          </a:p>
        </p:txBody>
      </p:sp>
      <p:sp>
        <p:nvSpPr>
          <p:cNvPr id="1048672" name="Rectangle 3"/>
          <p:cNvSpPr/>
          <p:nvPr>
            <p:ph type="body" sz="full" idx="1"/>
          </p:nvPr>
        </p:nvSpPr>
        <p:spPr>
          <a:xfrm rot="0">
            <a:off x="457200" y="838200"/>
            <a:ext cx="8229600" cy="5287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r>
              <a:rPr altLang="en-US" b="1" lang="en-US"/>
              <a:t>Hallmark Communities </a:t>
            </a:r>
            <a:r>
              <a:rPr altLang="en-US" lang="en-US"/>
              <a:t>sales staff who developed emotional intelligence were 25% more productive than their low EQ counterparts. </a:t>
            </a:r>
          </a:p>
          <a:p>
            <a:pPr lvl="0"/>
            <a:r>
              <a:rPr altLang="en-US" b="1" lang="en-US"/>
              <a:t>Coca-Cola </a:t>
            </a:r>
            <a:r>
              <a:rPr altLang="en-US" lang="en-US"/>
              <a:t>saw division leaders who developed EQ competencies outperform their targets by more than 15%.</a:t>
            </a:r>
          </a:p>
          <a:p>
            <a:pPr lvl="0"/>
            <a:r>
              <a:rPr altLang="en-US" lang="en-US"/>
              <a:t>Division leaders who didn’t develop their EQ missed targets by the same margin (McClelland, 1999).</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88" name="Rectangle 3"/>
          <p:cNvSpPr/>
          <p:nvPr>
            <p:ph type="body" sz="full" idx="1"/>
          </p:nvPr>
        </p:nvSpPr>
        <p:spPr>
          <a:xfrm rot="0">
            <a:off x="0" y="685800"/>
            <a:ext cx="9144000" cy="6172200"/>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just" eaLnBrk="1" hangingPunct="1" lvl="0">
              <a:lnSpc>
                <a:spcPct val="200000"/>
              </a:lnSpc>
              <a:buClr>
                <a:srgbClr val="2122E9"/>
              </a:buClr>
            </a:pPr>
            <a:r>
              <a:rPr altLang="en-US" lang="en-GB">
                <a:latin typeface="Comic Sans MS" pitchFamily="66" charset="0"/>
              </a:rPr>
              <a:t>Understand what is Emotional Intelligence.</a:t>
            </a:r>
          </a:p>
          <a:p>
            <a:pPr algn="just" eaLnBrk="1" hangingPunct="1" lvl="0">
              <a:lnSpc>
                <a:spcPct val="200000"/>
              </a:lnSpc>
              <a:buClr>
                <a:srgbClr val="2122E9"/>
              </a:buClr>
            </a:pPr>
            <a:r>
              <a:rPr altLang="en-US" lang="en-GB">
                <a:latin typeface="Comic Sans MS" pitchFamily="66" charset="0"/>
              </a:rPr>
              <a:t>Understand its benefits and relevance.</a:t>
            </a:r>
          </a:p>
          <a:p>
            <a:pPr algn="just" eaLnBrk="1" hangingPunct="1" lvl="0">
              <a:lnSpc>
                <a:spcPct val="200000"/>
              </a:lnSpc>
              <a:buClr>
                <a:srgbClr val="2122E9"/>
              </a:buClr>
            </a:pPr>
            <a:r>
              <a:rPr altLang="en-US" lang="en-GB">
                <a:latin typeface="Comic Sans MS" pitchFamily="66" charset="0"/>
              </a:rPr>
              <a:t>How to start developing E.I. skills</a:t>
            </a:r>
          </a:p>
          <a:p>
            <a:pPr algn="just" eaLnBrk="1" hangingPunct="1" lvl="0">
              <a:lnSpc>
                <a:spcPct val="200000"/>
              </a:lnSpc>
              <a:buClr>
                <a:srgbClr val="2122E9"/>
              </a:buClr>
            </a:pPr>
            <a:r>
              <a:rPr altLang="en-US" lang="en-GB">
                <a:latin typeface="Comic Sans MS" pitchFamily="66" charset="0"/>
              </a:rPr>
              <a:t>Role of E.I. in improving Job Performance for teams &amp; Individuals</a:t>
            </a:r>
          </a:p>
        </p:txBody>
      </p:sp>
      <p:sp>
        <p:nvSpPr>
          <p:cNvPr id="1048589" name="Rectangle 6"/>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chemeClr val="lt1"/>
                </a:solidFill>
                <a:latin typeface="Calibri" pitchFamily="34" charset="0"/>
              </a:rPr>
              <a:t>OBJECTIVES</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1" showMasterSp="0">
  <p:cSld>
    <p:spTree>
      <p:nvGrpSpPr>
        <p:cNvPr id="78" name=""/>
        <p:cNvGrpSpPr/>
        <p:nvPr/>
      </p:nvGrpSpPr>
      <p:grpSpPr>
        <a:xfrm rot="0">
          <a:off x="0" y="0"/>
          <a:ext cx="0" cy="0"/>
          <a:chOff x="0" y="0"/>
          <a:chExt cx="0" cy="0"/>
        </a:xfrm>
      </p:grpSpPr>
      <p:sp>
        <p:nvSpPr>
          <p:cNvPr id="1048673" name="Rectangle 6"/>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rgbClr val="FFFFFF"/>
                </a:solidFill>
                <a:latin typeface="Calibri" pitchFamily="34" charset="0"/>
              </a:rPr>
              <a:t>HOW WE CAN IMPROVE EI?</a:t>
            </a:r>
          </a:p>
        </p:txBody>
      </p:sp>
      <p:sp>
        <p:nvSpPr>
          <p:cNvPr id="1048674" name="Rectangle 3"/>
          <p:cNvSpPr txBox="1"/>
          <p:nvPr/>
        </p:nvSpPr>
        <p:spPr>
          <a:xfrm rot="0">
            <a:off x="152400" y="1371600"/>
            <a:ext cx="4572000" cy="52578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eaLnBrk="1" hangingPunct="1" indent="-465137" lvl="0" marL="465137">
              <a:buClr>
                <a:srgbClr val="2122E9"/>
              </a:buClr>
              <a:buFont typeface="Wingdings" pitchFamily="2" charset="2"/>
              <a:buChar char="§"/>
            </a:pPr>
            <a:r>
              <a:rPr altLang="en-US" b="1" lang="en-US">
                <a:solidFill>
                  <a:srgbClr val="2122E9"/>
                </a:solidFill>
                <a:latin typeface="Calibri" pitchFamily="34" charset="0"/>
              </a:rPr>
              <a:t>Perceiving:</a:t>
            </a:r>
            <a:r>
              <a:rPr altLang="en-US" lang="en-US">
                <a:latin typeface="Calibri" pitchFamily="34" charset="0"/>
              </a:rPr>
              <a:t> </a:t>
            </a:r>
            <a:r>
              <a:rPr altLang="en-US" lang="en-US">
                <a:latin typeface="Calibri" pitchFamily="34" charset="0"/>
              </a:rPr>
              <a:t>Recognizes what events are likely to trigger different emotions</a:t>
            </a:r>
          </a:p>
          <a:p>
            <a:pPr algn="just" eaLnBrk="1" hangingPunct="1" indent="-465137" lvl="0" marL="465137">
              <a:buClr>
                <a:srgbClr val="2122E9"/>
              </a:buClr>
              <a:buFont typeface="Wingdings" pitchFamily="2" charset="2"/>
              <a:buChar char="§"/>
            </a:pPr>
            <a:r>
              <a:rPr altLang="en-US" b="1" lang="en-US">
                <a:solidFill>
                  <a:srgbClr val="2122E9"/>
                </a:solidFill>
                <a:latin typeface="Calibri" pitchFamily="34" charset="0"/>
              </a:rPr>
              <a:t>Understanding:</a:t>
            </a:r>
            <a:r>
              <a:rPr altLang="en-US" lang="en-US">
                <a:latin typeface="Calibri" pitchFamily="34" charset="0"/>
              </a:rPr>
              <a:t> </a:t>
            </a:r>
            <a:r>
              <a:rPr altLang="en-US" lang="en-US">
                <a:latin typeface="Calibri" pitchFamily="34" charset="0"/>
              </a:rPr>
              <a:t>Know that emotions can combine to form complex blends of feelings</a:t>
            </a:r>
          </a:p>
          <a:p>
            <a:pPr algn="just" eaLnBrk="1" hangingPunct="1" indent="-465137" lvl="0" marL="465137">
              <a:buClr>
                <a:srgbClr val="2122E9"/>
              </a:buClr>
              <a:buFont typeface="Wingdings" pitchFamily="2" charset="2"/>
              <a:buChar char="§"/>
            </a:pPr>
            <a:r>
              <a:rPr altLang="en-US" b="1" lang="en-US">
                <a:solidFill>
                  <a:srgbClr val="2122E9"/>
                </a:solidFill>
                <a:latin typeface="Calibri" pitchFamily="34" charset="0"/>
              </a:rPr>
              <a:t>Managing:</a:t>
            </a:r>
            <a:r>
              <a:rPr altLang="en-US" lang="en-US">
                <a:latin typeface="Calibri" pitchFamily="34" charset="0"/>
              </a:rPr>
              <a:t> </a:t>
            </a:r>
            <a:r>
              <a:rPr altLang="en-US" lang="en-US">
                <a:latin typeface="Calibri" pitchFamily="34" charset="0"/>
              </a:rPr>
              <a:t>Realizes that emotions can progress over time and transition from one to another</a:t>
            </a:r>
          </a:p>
          <a:p>
            <a:pPr algn="just" eaLnBrk="1" hangingPunct="1" indent="-465137" lvl="0" marL="465137">
              <a:buClr>
                <a:srgbClr val="2122E9"/>
              </a:buClr>
              <a:buFont typeface="Wingdings" pitchFamily="2" charset="2"/>
              <a:buChar char="§"/>
            </a:pPr>
            <a:r>
              <a:rPr altLang="en-US" b="1" lang="en-US">
                <a:solidFill>
                  <a:srgbClr val="2122E9"/>
                </a:solidFill>
                <a:latin typeface="Calibri" pitchFamily="34" charset="0"/>
              </a:rPr>
              <a:t>Using: </a:t>
            </a:r>
            <a:r>
              <a:rPr altLang="en-US" lang="en-US">
                <a:latin typeface="Calibri" pitchFamily="34" charset="0"/>
              </a:rPr>
              <a:t>G</a:t>
            </a:r>
            <a:r>
              <a:rPr altLang="en-US" lang="en-US">
                <a:latin typeface="Calibri" pitchFamily="34" charset="0"/>
              </a:rPr>
              <a:t>reater precision in operating feelings and blends of feelings according to your needs.</a:t>
            </a:r>
          </a:p>
        </p:txBody>
      </p:sp>
      <p:sp>
        <p:nvSpPr>
          <p:cNvPr id="1048675" name="Rectangle 3"/>
          <p:cNvSpPr txBox="1"/>
          <p:nvPr/>
        </p:nvSpPr>
        <p:spPr>
          <a:xfrm rot="0">
            <a:off x="4953000" y="1066800"/>
            <a:ext cx="3429000" cy="5410200"/>
          </a:xfrm>
          <a:prstGeom prst="rect"/>
          <a:noFill/>
          <a:ln>
            <a:noFill/>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Facial Expressions</a:t>
            </a:r>
          </a:p>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Body Movements</a:t>
            </a:r>
          </a:p>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Eye Behavior</a:t>
            </a:r>
          </a:p>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Paralanguage</a:t>
            </a:r>
          </a:p>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Physical Appearance</a:t>
            </a:r>
          </a:p>
          <a:p>
            <a:pPr algn="just" eaLnBrk="1" hangingPunct="1" indent="-347662" lvl="0" marL="347662">
              <a:lnSpc>
                <a:spcPct val="250000"/>
              </a:lnSpc>
              <a:buClr>
                <a:srgbClr val="2122E9"/>
              </a:buClr>
              <a:buFont typeface="Wingdings" pitchFamily="2" charset="2"/>
              <a:buChar char="§"/>
            </a:pPr>
            <a:r>
              <a:rPr altLang="en-US" b="1" sz="1800" lang="en-US">
                <a:solidFill>
                  <a:srgbClr val="2122E9"/>
                </a:solidFill>
                <a:latin typeface="Calibri" pitchFamily="34" charset="0"/>
              </a:rPr>
              <a:t>Leadership Styles</a:t>
            </a:r>
          </a:p>
        </p:txBody>
      </p:sp>
      <p:graphicFrame>
        <p:nvGraphicFramePr>
          <p:cNvPr id="4194305" name=""/>
          <p:cNvGraphicFramePr>
            <a:graphicFrameLocks/>
          </p:cNvGraphicFramePr>
          <p:nvPr/>
        </p:nvGraphicFramePr>
        <p:xfrm rot="0">
          <a:off x="8162925" y="1438275"/>
          <a:ext cx="825500" cy="619125"/>
        </p:xfrm>
        <a:graphic>
          <a:graphicData uri="http://schemas.openxmlformats.org/presentationml/2006/ole">
            <mc:AlternateContent xmlns:mc="http://schemas.openxmlformats.org/markup-compatibility/2006">
              <mc:Choice xmlns:v="urn:schemas-microsoft-com:vml" Requires="v">
                <p:oleObj name="Presentation" r:id="rId1" spid="" imgH="619125" imgW="825500" showAsIcon="0" progId="PowerPoint.Show.8">
                  <p:embed followColorScheme="full"/>
                  <p:pic>
                    <p:nvPicPr>
                      <p:cNvPr id="2097160" name="Object 7"/>
                      <p:cNvPicPr>
                        <a:picLocks/>
                      </p:cNvPicPr>
                      <p:nvPr/>
                    </p:nvPicPr>
                    <p:blipFill>
                      <a:blip xmlns:r="http://schemas.openxmlformats.org/officeDocument/2006/relationships" r:embed="rId2"/>
                      <a:srcRect l="0" t="0" r="0" b="0"/>
                      <a:stretch>
                        <a:fillRect/>
                      </a:stretch>
                    </p:blipFill>
                    <p:spPr>
                      <a:xfrm rot="0">
                        <a:off x="8162925" y="1438275"/>
                        <a:ext cx="825500" cy="619125"/>
                      </a:xfrm>
                      <a:prstGeom prst="rect"/>
                      <a:noFill/>
                      <a:ln>
                        <a:noFill/>
                      </a:ln>
                    </p:spPr>
                  </p:pic>
                </p:oleObj>
              </mc:Choice>
              <mc:Fallback>
                <p:oleObj name="Presentation" r:id="rId1" spid="" imgH="619125" imgW="825500" showAsIcon="0" progId="PowerPoint.Show.8">
                  <p:embed followColorScheme="full"/>
                  <p:pic>
                    <p:nvPicPr>
                      <p:cNvPr id="2097160" name="Object 7"/>
                      <p:cNvPicPr>
                        <a:picLocks/>
                      </p:cNvPicPr>
                      <p:nvPr/>
                    </p:nvPicPr>
                    <p:blipFill>
                      <a:blip xmlns:r="http://schemas.openxmlformats.org/officeDocument/2006/relationships" r:embed="rId2"/>
                      <a:srcRect l="0" t="0" r="0" b="0"/>
                      <a:stretch>
                        <a:fillRect/>
                      </a:stretch>
                    </p:blipFill>
                    <p:spPr>
                      <a:xfrm rot="0">
                        <a:off x="8162925" y="1438275"/>
                        <a:ext cx="825500" cy="619125"/>
                      </a:xfrm>
                      <a:prstGeom prst="rect"/>
                      <a:noFill/>
                      <a:ln>
                        <a:noFill/>
                      </a:ln>
                    </p:spPr>
                  </p:pic>
                </p:oleObj>
              </mc:Fallback>
            </mc:AlternateContent>
          </a:graphicData>
        </a:graphic>
      </p:graphicFrame>
      <p:graphicFrame>
        <p:nvGraphicFramePr>
          <p:cNvPr id="4194306" name=""/>
          <p:cNvGraphicFramePr>
            <a:graphicFrameLocks/>
          </p:cNvGraphicFramePr>
          <p:nvPr/>
        </p:nvGraphicFramePr>
        <p:xfrm rot="0">
          <a:off x="8166100" y="2286000"/>
          <a:ext cx="825500" cy="619125"/>
        </p:xfrm>
        <a:graphic>
          <a:graphicData uri="http://schemas.openxmlformats.org/presentationml/2006/ole">
            <mc:AlternateContent xmlns:mc="http://schemas.openxmlformats.org/markup-compatibility/2006">
              <mc:Choice xmlns:v="urn:schemas-microsoft-com:vml" Requires="v">
                <p:oleObj name="Presentation" r:id="rId3" spid="" imgH="619125" imgW="825500" showAsIcon="0" progId="PowerPoint.Show.8">
                  <p:embed followColorScheme="full"/>
                  <p:pic>
                    <p:nvPicPr>
                      <p:cNvPr id="2097161" name="Object 8"/>
                      <p:cNvPicPr>
                        <a:picLocks/>
                      </p:cNvPicPr>
                      <p:nvPr/>
                    </p:nvPicPr>
                    <p:blipFill>
                      <a:blip xmlns:r="http://schemas.openxmlformats.org/officeDocument/2006/relationships" r:embed="rId4"/>
                      <a:srcRect l="0" t="0" r="0" b="0"/>
                      <a:stretch>
                        <a:fillRect/>
                      </a:stretch>
                    </p:blipFill>
                    <p:spPr>
                      <a:xfrm rot="0">
                        <a:off x="8166100" y="2286000"/>
                        <a:ext cx="825500" cy="619125"/>
                      </a:xfrm>
                      <a:prstGeom prst="rect"/>
                      <a:noFill/>
                      <a:ln>
                        <a:noFill/>
                      </a:ln>
                    </p:spPr>
                  </p:pic>
                </p:oleObj>
              </mc:Choice>
              <mc:Fallback>
                <p:oleObj name="Presentation" r:id="rId3" spid="" imgH="619125" imgW="825500" showAsIcon="0" progId="PowerPoint.Show.8">
                  <p:embed followColorScheme="full"/>
                  <p:pic>
                    <p:nvPicPr>
                      <p:cNvPr id="2097161" name="Object 8"/>
                      <p:cNvPicPr>
                        <a:picLocks/>
                      </p:cNvPicPr>
                      <p:nvPr/>
                    </p:nvPicPr>
                    <p:blipFill>
                      <a:blip xmlns:r="http://schemas.openxmlformats.org/officeDocument/2006/relationships" r:embed="rId4"/>
                      <a:srcRect l="0" t="0" r="0" b="0"/>
                      <a:stretch>
                        <a:fillRect/>
                      </a:stretch>
                    </p:blipFill>
                    <p:spPr>
                      <a:xfrm rot="0">
                        <a:off x="8166100" y="2286000"/>
                        <a:ext cx="825500" cy="619125"/>
                      </a:xfrm>
                      <a:prstGeom prst="rect"/>
                      <a:noFill/>
                      <a:ln>
                        <a:noFill/>
                      </a:ln>
                    </p:spPr>
                  </p:pic>
                </p:oleObj>
              </mc:Fallback>
            </mc:AlternateContent>
          </a:graphicData>
        </a:graphic>
      </p:graphicFrame>
      <p:graphicFrame>
        <p:nvGraphicFramePr>
          <p:cNvPr id="4194307" name=""/>
          <p:cNvGraphicFramePr>
            <a:graphicFrameLocks/>
          </p:cNvGraphicFramePr>
          <p:nvPr/>
        </p:nvGraphicFramePr>
        <p:xfrm rot="0">
          <a:off x="8166100" y="3267075"/>
          <a:ext cx="825500" cy="619125"/>
        </p:xfrm>
        <a:graphic>
          <a:graphicData uri="http://schemas.openxmlformats.org/presentationml/2006/ole">
            <mc:AlternateContent xmlns:mc="http://schemas.openxmlformats.org/markup-compatibility/2006">
              <mc:Choice xmlns:v="urn:schemas-microsoft-com:vml" Requires="v">
                <p:oleObj name="Presentation" r:id="rId5" spid="" imgH="619125" imgW="825500" showAsIcon="0" progId="PowerPoint.Show.8">
                  <p:embed followColorScheme="full"/>
                  <p:pic>
                    <p:nvPicPr>
                      <p:cNvPr id="2097162" name="Object 9"/>
                      <p:cNvPicPr>
                        <a:picLocks/>
                      </p:cNvPicPr>
                      <p:nvPr/>
                    </p:nvPicPr>
                    <p:blipFill>
                      <a:blip xmlns:r="http://schemas.openxmlformats.org/officeDocument/2006/relationships" r:embed="rId6"/>
                      <a:srcRect l="0" t="0" r="0" b="0"/>
                      <a:stretch>
                        <a:fillRect/>
                      </a:stretch>
                    </p:blipFill>
                    <p:spPr>
                      <a:xfrm rot="0">
                        <a:off x="8166100" y="3267075"/>
                        <a:ext cx="825500" cy="619125"/>
                      </a:xfrm>
                      <a:prstGeom prst="rect"/>
                      <a:noFill/>
                      <a:ln>
                        <a:noFill/>
                      </a:ln>
                    </p:spPr>
                  </p:pic>
                </p:oleObj>
              </mc:Choice>
              <mc:Fallback>
                <p:oleObj name="Presentation" r:id="rId5" spid="" imgH="619125" imgW="825500" showAsIcon="0" progId="PowerPoint.Show.8">
                  <p:embed followColorScheme="full"/>
                  <p:pic>
                    <p:nvPicPr>
                      <p:cNvPr id="2097162" name="Object 9"/>
                      <p:cNvPicPr>
                        <a:picLocks/>
                      </p:cNvPicPr>
                      <p:nvPr/>
                    </p:nvPicPr>
                    <p:blipFill>
                      <a:blip xmlns:r="http://schemas.openxmlformats.org/officeDocument/2006/relationships" r:embed="rId6"/>
                      <a:srcRect l="0" t="0" r="0" b="0"/>
                      <a:stretch>
                        <a:fillRect/>
                      </a:stretch>
                    </p:blipFill>
                    <p:spPr>
                      <a:xfrm rot="0">
                        <a:off x="8166100" y="3267075"/>
                        <a:ext cx="825500" cy="619125"/>
                      </a:xfrm>
                      <a:prstGeom prst="rect"/>
                      <a:noFill/>
                      <a:ln>
                        <a:noFill/>
                      </a:ln>
                    </p:spPr>
                  </p:pic>
                </p:oleObj>
              </mc:Fallback>
            </mc:AlternateContent>
          </a:graphicData>
        </a:graphic>
      </p:graphicFrame>
      <p:graphicFrame>
        <p:nvGraphicFramePr>
          <p:cNvPr id="4194308" name=""/>
          <p:cNvGraphicFramePr>
            <a:graphicFrameLocks/>
          </p:cNvGraphicFramePr>
          <p:nvPr/>
        </p:nvGraphicFramePr>
        <p:xfrm rot="0">
          <a:off x="8153400" y="4105275"/>
          <a:ext cx="825500" cy="619125"/>
        </p:xfrm>
        <a:graphic>
          <a:graphicData uri="http://schemas.openxmlformats.org/presentationml/2006/ole">
            <mc:AlternateContent xmlns:mc="http://schemas.openxmlformats.org/markup-compatibility/2006">
              <mc:Choice xmlns:v="urn:schemas-microsoft-com:vml" Requires="v">
                <p:oleObj name="Presentation" r:id="rId7" spid="" imgH="619125" imgW="825500" showAsIcon="0" progId="PowerPoint.Show.8">
                  <p:embed followColorScheme="full"/>
                  <p:pic>
                    <p:nvPicPr>
                      <p:cNvPr id="2097163" name="Object 10"/>
                      <p:cNvPicPr>
                        <a:picLocks/>
                      </p:cNvPicPr>
                      <p:nvPr/>
                    </p:nvPicPr>
                    <p:blipFill>
                      <a:blip xmlns:r="http://schemas.openxmlformats.org/officeDocument/2006/relationships" r:embed="rId8"/>
                      <a:srcRect l="0" t="0" r="0" b="0"/>
                      <a:stretch>
                        <a:fillRect/>
                      </a:stretch>
                    </p:blipFill>
                    <p:spPr>
                      <a:xfrm rot="0">
                        <a:off x="8153400" y="4105275"/>
                        <a:ext cx="825500" cy="619125"/>
                      </a:xfrm>
                      <a:prstGeom prst="rect"/>
                      <a:noFill/>
                      <a:ln>
                        <a:noFill/>
                      </a:ln>
                    </p:spPr>
                  </p:pic>
                </p:oleObj>
              </mc:Choice>
              <mc:Fallback>
                <p:oleObj name="Presentation" r:id="rId7" spid="" imgH="619125" imgW="825500" showAsIcon="0" progId="PowerPoint.Show.8">
                  <p:embed followColorScheme="full"/>
                  <p:pic>
                    <p:nvPicPr>
                      <p:cNvPr id="2097163" name="Object 10"/>
                      <p:cNvPicPr>
                        <a:picLocks/>
                      </p:cNvPicPr>
                      <p:nvPr/>
                    </p:nvPicPr>
                    <p:blipFill>
                      <a:blip xmlns:r="http://schemas.openxmlformats.org/officeDocument/2006/relationships" r:embed="rId8"/>
                      <a:srcRect l="0" t="0" r="0" b="0"/>
                      <a:stretch>
                        <a:fillRect/>
                      </a:stretch>
                    </p:blipFill>
                    <p:spPr>
                      <a:xfrm rot="0">
                        <a:off x="8153400" y="4105275"/>
                        <a:ext cx="825500" cy="619125"/>
                      </a:xfrm>
                      <a:prstGeom prst="rect"/>
                      <a:noFill/>
                      <a:ln>
                        <a:noFill/>
                      </a:ln>
                    </p:spPr>
                  </p:pic>
                </p:oleObj>
              </mc:Fallback>
            </mc:AlternateContent>
          </a:graphicData>
        </a:graphic>
      </p:graphicFrame>
      <p:graphicFrame>
        <p:nvGraphicFramePr>
          <p:cNvPr id="4194309" name=""/>
          <p:cNvGraphicFramePr>
            <a:graphicFrameLocks/>
          </p:cNvGraphicFramePr>
          <p:nvPr/>
        </p:nvGraphicFramePr>
        <p:xfrm rot="0">
          <a:off x="8153400" y="5029200"/>
          <a:ext cx="825500" cy="619125"/>
        </p:xfrm>
        <a:graphic>
          <a:graphicData uri="http://schemas.openxmlformats.org/presentationml/2006/ole">
            <mc:AlternateContent xmlns:mc="http://schemas.openxmlformats.org/markup-compatibility/2006">
              <mc:Choice xmlns:v="urn:schemas-microsoft-com:vml" Requires="v">
                <p:oleObj name="Presentation" r:id="rId9" spid="" imgH="619125" imgW="825500" showAsIcon="0" progId="PowerPoint.Show.8">
                  <p:embed followColorScheme="full"/>
                  <p:pic>
                    <p:nvPicPr>
                      <p:cNvPr id="2097164" name="Object 11"/>
                      <p:cNvPicPr>
                        <a:picLocks/>
                      </p:cNvPicPr>
                      <p:nvPr/>
                    </p:nvPicPr>
                    <p:blipFill>
                      <a:blip xmlns:r="http://schemas.openxmlformats.org/officeDocument/2006/relationships" r:embed="rId10"/>
                      <a:srcRect l="0" t="0" r="0" b="0"/>
                      <a:stretch>
                        <a:fillRect/>
                      </a:stretch>
                    </p:blipFill>
                    <p:spPr>
                      <a:xfrm rot="0">
                        <a:off x="8153400" y="5029200"/>
                        <a:ext cx="825500" cy="619125"/>
                      </a:xfrm>
                      <a:prstGeom prst="rect"/>
                      <a:noFill/>
                      <a:ln>
                        <a:noFill/>
                      </a:ln>
                    </p:spPr>
                  </p:pic>
                </p:oleObj>
              </mc:Choice>
              <mc:Fallback>
                <p:oleObj name="Presentation" r:id="rId9" spid="" imgH="619125" imgW="825500" showAsIcon="0" progId="PowerPoint.Show.8">
                  <p:embed followColorScheme="full"/>
                  <p:pic>
                    <p:nvPicPr>
                      <p:cNvPr id="2097164" name="Object 11"/>
                      <p:cNvPicPr>
                        <a:picLocks/>
                      </p:cNvPicPr>
                      <p:nvPr/>
                    </p:nvPicPr>
                    <p:blipFill>
                      <a:blip xmlns:r="http://schemas.openxmlformats.org/officeDocument/2006/relationships" r:embed="rId10"/>
                      <a:srcRect l="0" t="0" r="0" b="0"/>
                      <a:stretch>
                        <a:fillRect/>
                      </a:stretch>
                    </p:blipFill>
                    <p:spPr>
                      <a:xfrm rot="0">
                        <a:off x="8153400" y="5029200"/>
                        <a:ext cx="825500" cy="619125"/>
                      </a:xfrm>
                      <a:prstGeom prst="rect"/>
                      <a:noFill/>
                      <a:ln>
                        <a:noFill/>
                      </a:ln>
                    </p:spPr>
                  </p:pic>
                </p:oleObj>
              </mc:Fallback>
            </mc:AlternateContent>
          </a:graphicData>
        </a:graphic>
      </p:graphicFrame>
      <p:graphicFrame>
        <p:nvGraphicFramePr>
          <p:cNvPr id="4194310" name=""/>
          <p:cNvGraphicFramePr>
            <a:graphicFrameLocks/>
          </p:cNvGraphicFramePr>
          <p:nvPr/>
        </p:nvGraphicFramePr>
        <p:xfrm rot="0">
          <a:off x="8153400" y="5934075"/>
          <a:ext cx="825500" cy="619125"/>
        </p:xfrm>
        <a:graphic>
          <a:graphicData uri="http://schemas.openxmlformats.org/presentationml/2006/ole">
            <mc:AlternateContent xmlns:mc="http://schemas.openxmlformats.org/markup-compatibility/2006">
              <mc:Choice xmlns:v="urn:schemas-microsoft-com:vml" Requires="v">
                <p:oleObj name="Presentation" r:id="rId11" spid="" imgH="619125" imgW="825500" showAsIcon="0" progId="PowerPoint.Show.8">
                  <p:embed followColorScheme="full"/>
                  <p:pic>
                    <p:nvPicPr>
                      <p:cNvPr id="2097165" name="Object 12"/>
                      <p:cNvPicPr>
                        <a:picLocks/>
                      </p:cNvPicPr>
                      <p:nvPr/>
                    </p:nvPicPr>
                    <p:blipFill>
                      <a:blip xmlns:r="http://schemas.openxmlformats.org/officeDocument/2006/relationships" r:embed="rId12"/>
                      <a:srcRect l="0" t="0" r="0" b="0"/>
                      <a:stretch>
                        <a:fillRect/>
                      </a:stretch>
                    </p:blipFill>
                    <p:spPr>
                      <a:xfrm rot="0">
                        <a:off x="8153400" y="5934075"/>
                        <a:ext cx="825500" cy="619125"/>
                      </a:xfrm>
                      <a:prstGeom prst="rect"/>
                      <a:noFill/>
                      <a:ln>
                        <a:noFill/>
                      </a:ln>
                    </p:spPr>
                  </p:pic>
                </p:oleObj>
              </mc:Choice>
              <mc:Fallback>
                <p:oleObj name="Presentation" r:id="rId11" spid="" imgH="619125" imgW="825500" showAsIcon="0" progId="PowerPoint.Show.8">
                  <p:embed followColorScheme="full"/>
                  <p:pic>
                    <p:nvPicPr>
                      <p:cNvPr id="2097165" name="Object 12"/>
                      <p:cNvPicPr>
                        <a:picLocks/>
                      </p:cNvPicPr>
                      <p:nvPr/>
                    </p:nvPicPr>
                    <p:blipFill>
                      <a:blip xmlns:r="http://schemas.openxmlformats.org/officeDocument/2006/relationships" r:embed="rId12"/>
                      <a:srcRect l="0" t="0" r="0" b="0"/>
                      <a:stretch>
                        <a:fillRect/>
                      </a:stretch>
                    </p:blipFill>
                    <p:spPr>
                      <a:xfrm rot="0">
                        <a:off x="8153400" y="5934075"/>
                        <a:ext cx="825500" cy="619125"/>
                      </a:xfrm>
                      <a:prstGeom prst="rect"/>
                      <a:noFill/>
                      <a:ln>
                        <a:noFill/>
                      </a:ln>
                    </p:spPr>
                  </p:pic>
                </p:oleObj>
              </mc:Fallback>
            </mc:AlternateContent>
          </a:graphicData>
        </a:graphic>
      </p:graphicFrame>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7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675"/>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4194305"/>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4194306"/>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4194307"/>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4194308"/>
                                        </p:tgtEl>
                                        <p:attrNameLst>
                                          <p:attrName>style.visibility</p:attrName>
                                        </p:attrNameLst>
                                      </p:cBhvr>
                                      <p:to>
                                        <p:strVal val="visible"/>
                                      </p:to>
                                    </p:set>
                                  </p:childTnLst>
                                </p:cTn>
                              </p:par>
                              <p:par>
                                <p:cTn fill="hold" id="19" nodeType="withEffect" presetClass="entr" presetID="1" presetSubtype="0">
                                  <p:stCondLst>
                                    <p:cond delay="0"/>
                                  </p:stCondLst>
                                  <p:childTnLst>
                                    <p:set>
                                      <p:cBhvr>
                                        <p:cTn dur="1" fill="hold" id="20">
                                          <p:stCondLst>
                                            <p:cond delay="0"/>
                                          </p:stCondLst>
                                        </p:cTn>
                                        <p:tgtEl>
                                          <p:spTgt spid="4194309"/>
                                        </p:tgtEl>
                                        <p:attrNameLst>
                                          <p:attrName>style.visibility</p:attrName>
                                        </p:attrNameLst>
                                      </p:cBhvr>
                                      <p:to>
                                        <p:strVal val="visible"/>
                                      </p:to>
                                    </p:set>
                                  </p:childTnLst>
                                </p:cTn>
                              </p:par>
                              <p:par>
                                <p:cTn fill="hold" id="21" nodeType="withEffect" presetClass="entr" presetID="1" presetSubtype="0">
                                  <p:stCondLst>
                                    <p:cond delay="0"/>
                                  </p:stCondLst>
                                  <p:childTnLst>
                                    <p:set>
                                      <p:cBhvr>
                                        <p:cTn dur="1" fill="hold" id="22">
                                          <p:stCondLst>
                                            <p:cond delay="0"/>
                                          </p:stCondLst>
                                        </p:cTn>
                                        <p:tgtEl>
                                          <p:spTgt spid="4194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uiExpand="0" build="whole"/>
      <p:bldP spid="1048675" grpId="0" uiExpan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79"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hlink"/>
                </a:solidFill>
              </a:rPr>
              <a:t>You Tube Clips</a:t>
            </a:r>
          </a:p>
        </p:txBody>
      </p:sp>
      <p:sp>
        <p:nvSpPr>
          <p:cNvPr id="1048680"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r>
              <a:rPr altLang="en-US" lang="en-US"/>
              <a:t>Non-Verbal communication Eye Contact </a:t>
            </a:r>
          </a:p>
          <a:p>
            <a:r>
              <a:rPr altLang="en-US" lang="en-US"/>
              <a:t>and Facial feedback.</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81" name="Rectangle 2"/>
          <p:cNvSpPr/>
          <p:nvPr>
            <p:ph type="title" sz="full" idx="0"/>
          </p:nvPr>
        </p:nvSpPr>
        <p:spPr>
          <a:xfrm rot="0">
            <a:off x="304800" y="274637"/>
            <a:ext cx="8382000" cy="1858962"/>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br>
              <a:rPr altLang="en-US" b="1" sz="3600" lang="en-US"/>
            </a:br>
            <a:r>
              <a:rPr altLang="en-US" b="1" sz="3600" lang="en-US">
                <a:hlinkClick r:id="rId1"/>
              </a:rPr>
              <a:t>Test your Emotional Intelligence (EQ)</a:t>
            </a:r>
            <a:br>
              <a:rPr altLang="en-US" b="1" sz="3600" lang="en-US"/>
            </a:br>
            <a:r>
              <a:rPr altLang="en-US" b="1" sz="3600" lang="en-US">
                <a:solidFill>
                  <a:schemeClr val="hlink"/>
                </a:solidFill>
              </a:rPr>
              <a:t>Applied cases for Improving Emotional Intelligence</a:t>
            </a:r>
            <a:br>
              <a:rPr altLang="en-US" sz="3600" lang="en-US">
                <a:solidFill>
                  <a:schemeClr val="hlink"/>
                </a:solidFill>
              </a:rPr>
            </a:br>
            <a:endParaRPr altLang="en-US" sz="3600" lang="en-US">
              <a:solidFill>
                <a:schemeClr val="hlink"/>
              </a:solidFill>
            </a:endParaRPr>
          </a:p>
        </p:txBody>
      </p:sp>
      <p:sp>
        <p:nvSpPr>
          <p:cNvPr id="1048682" name="Rectangle 3"/>
          <p:cNvSpPr/>
          <p:nvPr>
            <p:ph type="body" sz="full" idx="1"/>
          </p:nvPr>
        </p:nvSpPr>
        <p:spPr>
          <a:xfrm rot="0">
            <a:off x="381000" y="2286000"/>
            <a:ext cx="8305800" cy="3840162"/>
          </a:xfrm>
          <a:prstGeom prst="rect"/>
          <a:solidFill>
            <a:srgbClr val="FFFF99">
              <a:alpha val="100000"/>
            </a:srgbClr>
          </a:solid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ctr" lvl="0"/>
            <a:endParaRPr altLang="en-US" lang="en-US"/>
          </a:p>
          <a:p>
            <a:pPr lvl="0"/>
            <a:r>
              <a:rPr altLang="en-US" lang="en-US"/>
              <a:t>Interactive Discussion on different situations of Life to develop E.I. understanding.</a:t>
            </a:r>
          </a:p>
          <a:p>
            <a:pPr lvl="0"/>
            <a:r>
              <a:rPr altLang="en-US" lang="en-US"/>
              <a:t>Individual and Group discussion on how to deal with different types of Situation and consequences of our decisions.</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1" showMasterSp="0">
  <p:cSld>
    <p:spTree>
      <p:nvGrpSpPr>
        <p:cNvPr id="84" name=""/>
        <p:cNvGrpSpPr/>
        <p:nvPr/>
      </p:nvGrpSpPr>
      <p:grpSpPr>
        <a:xfrm rot="0">
          <a:off x="0" y="0"/>
          <a:ext cx="0" cy="0"/>
          <a:chOff x="0" y="0"/>
          <a:chExt cx="0" cy="0"/>
        </a:xfrm>
      </p:grpSpPr>
      <p:sp>
        <p:nvSpPr>
          <p:cNvPr id="1048683" name="Rectangle 3"/>
          <p:cNvSpPr/>
          <p:nvPr>
            <p:ph type="subTitle" sz="full" idx="1"/>
          </p:nvPr>
        </p:nvSpPr>
        <p:spPr>
          <a:xfrm rot="0">
            <a:off x="228600" y="1676400"/>
            <a:ext cx="8686800" cy="34290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algn="just" eaLnBrk="1" hangingPunct="1" lvl="0"/>
            <a:r>
              <a:rPr altLang="en-US" sz="4000" lang="en-US"/>
              <a:t>The rules for work are </a:t>
            </a:r>
            <a:r>
              <a:rPr altLang="en-US" sz="4000" i="1" lang="en-US"/>
              <a:t>changing</a:t>
            </a:r>
            <a:r>
              <a:rPr altLang="en-US" sz="4000" lang="en-US"/>
              <a:t>. We’re being judged by </a:t>
            </a:r>
            <a:r>
              <a:rPr altLang="en-US" sz="4000" i="1" lang="en-US"/>
              <a:t>a new yardstick</a:t>
            </a:r>
            <a:r>
              <a:rPr altLang="en-US" sz="4000" lang="en-US"/>
              <a:t>: not just by how </a:t>
            </a:r>
            <a:r>
              <a:rPr altLang="en-US" sz="4000" i="1" lang="en-US"/>
              <a:t>smart </a:t>
            </a:r>
            <a:r>
              <a:rPr altLang="en-US" sz="4000" lang="en-US"/>
              <a:t>we are, but by </a:t>
            </a:r>
            <a:r>
              <a:rPr altLang="en-US" sz="4000" i="1" lang="en-US"/>
              <a:t>how we handle ourselves and each other.</a:t>
            </a:r>
          </a:p>
          <a:p>
            <a:pPr algn="just" eaLnBrk="1" hangingPunct="1" lvl="0"/>
            <a:endParaRPr altLang="en-US" sz="2000" i="1" lang="en-US">
              <a:solidFill>
                <a:srgbClr val="FF0000"/>
              </a:solidFill>
            </a:endParaRPr>
          </a:p>
          <a:p>
            <a:pPr algn="just" eaLnBrk="1" hangingPunct="1" lvl="0"/>
            <a:r>
              <a:rPr altLang="en-US" sz="2000" i="1" lang="en-US">
                <a:solidFill>
                  <a:srgbClr val="FF0000"/>
                </a:solidFill>
              </a:rPr>
              <a:t>Daniel Goleman, Working with Emotional Intelligence, 1998</a:t>
            </a:r>
          </a:p>
          <a:p>
            <a:pPr algn="just" eaLnBrk="1" hangingPunct="1" lvl="0">
              <a:buFont typeface="Wingdings" pitchFamily="2" charset="2"/>
              <a:buNone/>
            </a:pPr>
            <a:endParaRPr altLang="en-US" sz="2800" lang="en-US"/>
          </a:p>
        </p:txBody>
      </p:sp>
      <p:sp>
        <p:nvSpPr>
          <p:cNvPr id="1048684" name="Rectangle 3"/>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chemeClr val="lt1"/>
                </a:solidFill>
                <a:latin typeface="Calibri" pitchFamily="34" charset="0"/>
              </a:rPr>
              <a:t>IN ESSENCE</a:t>
            </a:r>
          </a:p>
        </p:txBody>
      </p:sp>
    </p:spTree>
  </p:cSld>
  <p:clrMapOvr>
    <a:masterClrMapping/>
  </p:clrMapOvr>
  <p:transition spd="fast" advClick="1"/>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88" name="Rectangle 2"/>
          <p:cNvSpPr/>
          <p:nvPr>
            <p:ph type="title" sz="full" idx="0"/>
          </p:nvPr>
        </p:nvSpPr>
        <p:spPr>
          <a:xfrm rot="0">
            <a:off x="228600" y="304800"/>
            <a:ext cx="8610600" cy="28956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sz="4000" lang="en-US">
                <a:solidFill>
                  <a:schemeClr val="hlink"/>
                </a:solidFill>
              </a:rPr>
              <a:t>Process &amp; development of  Individual, Team and Organizational Emotional Intelligence.</a:t>
            </a:r>
          </a:p>
        </p:txBody>
      </p:sp>
      <p:sp>
        <p:nvSpPr>
          <p:cNvPr id="1048689" name="Rectangle 3"/>
          <p:cNvSpPr/>
          <p:nvPr>
            <p:ph type="body" sz="full" idx="1"/>
          </p:nvPr>
        </p:nvSpPr>
        <p:spPr>
          <a:xfrm rot="0">
            <a:off x="304800" y="2819400"/>
            <a:ext cx="8229600" cy="34591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buNone/>
            </a:pPr>
            <a:endParaRPr altLang="en-US"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9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endParaRPr altLang="en-US" lang="en-US"/>
          </a:p>
        </p:txBody>
      </p:sp>
      <p:sp>
        <p:nvSpPr>
          <p:cNvPr id="1048691"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endParaRPr altLang="en-US" lang="en-US"/>
          </a:p>
        </p:txBody>
      </p:sp>
      <p:pic>
        <p:nvPicPr>
          <p:cNvPr id="2097166" name="Picture 4" descr="r150_ex46x1"/>
          <p:cNvPicPr>
            <a:picLocks/>
          </p:cNvPicPr>
          <p:nvPr/>
        </p:nvPicPr>
        <p:blipFill>
          <a:blip xmlns:r="http://schemas.openxmlformats.org/officeDocument/2006/relationships" r:embed="rId1"/>
          <a:srcRect l="0" t="0" r="0" b="0"/>
          <a:stretch>
            <a:fillRect/>
          </a:stretch>
        </p:blipFill>
        <p:spPr>
          <a:xfrm rot="0">
            <a:off x="0" y="314325"/>
            <a:ext cx="9144000" cy="6543675"/>
          </a:xfrm>
          <a:prstGeom prst="rect"/>
          <a:noFill/>
          <a:ln>
            <a:noFill/>
          </a:ln>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9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endParaRPr altLang="en-US" lang="en-US"/>
          </a:p>
        </p:txBody>
      </p:sp>
      <p:sp>
        <p:nvSpPr>
          <p:cNvPr id="1048693"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endParaRPr altLang="en-US" lang="en-US"/>
          </a:p>
        </p:txBody>
      </p:sp>
      <p:pic>
        <p:nvPicPr>
          <p:cNvPr id="2097167" name="Picture 4" descr="tech_report_flowchart"/>
          <p:cNvPicPr>
            <a:picLocks/>
          </p:cNvPicPr>
          <p:nvPr/>
        </p:nvPicPr>
        <p:blipFill>
          <a:blip xmlns:r="http://schemas.openxmlformats.org/officeDocument/2006/relationships" r:embed="rId1"/>
          <a:srcRect l="0" t="0" r="0" b="0"/>
          <a:stretch>
            <a:fillRect/>
          </a:stretch>
        </p:blipFill>
        <p:spPr>
          <a:xfrm rot="0">
            <a:off x="228600" y="0"/>
            <a:ext cx="8915400" cy="6858000"/>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94" name="Rectangle 2"/>
          <p:cNvSpPr/>
          <p:nvPr>
            <p:ph type="title" sz="full" idx="0"/>
          </p:nvPr>
        </p:nvSpPr>
        <p:spPr>
          <a:xfrm rot="0">
            <a:off x="533400" y="381000"/>
            <a:ext cx="8229600" cy="762000"/>
          </a:xfrm>
          <a:prstGeom prst="rect"/>
          <a:solidFill>
            <a:schemeClr val="hlink">
              <a:alpha val="100000"/>
            </a:schemeClr>
          </a:solid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lt1"/>
                </a:solidFill>
              </a:rPr>
              <a:t>CONCLUSION</a:t>
            </a:r>
          </a:p>
        </p:txBody>
      </p:sp>
      <p:sp>
        <p:nvSpPr>
          <p:cNvPr id="1048695"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r>
              <a:rPr altLang="en-US" lang="en-US"/>
              <a:t>Emotional Intelligence is a skill which can be learned from any age.</a:t>
            </a:r>
          </a:p>
          <a:p>
            <a:r>
              <a:rPr altLang="en-US" lang="en-US"/>
              <a:t>Organizations have to develop policy and environment to support it.</a:t>
            </a:r>
          </a:p>
          <a:p>
            <a:r>
              <a:rPr altLang="en-US" lang="en-US"/>
              <a:t>You can make your life and life of people around you more meaningful by practicing E.I. and make your organization an Emotionally Intelligent organization.</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1" showMasterSp="0">
  <p:cSld>
    <p:spTree>
      <p:nvGrpSpPr>
        <p:cNvPr id="91" name=""/>
        <p:cNvGrpSpPr/>
        <p:nvPr/>
      </p:nvGrpSpPr>
      <p:grpSpPr>
        <a:xfrm rot="0">
          <a:off x="0" y="0"/>
          <a:ext cx="0" cy="0"/>
          <a:chOff x="0" y="0"/>
          <a:chExt cx="0" cy="0"/>
        </a:xfrm>
      </p:grpSpPr>
      <p:sp>
        <p:nvSpPr>
          <p:cNvPr id="1048696" name="Rectangle 20"/>
          <p:cNvSpPr/>
          <p:nvPr/>
        </p:nvSpPr>
        <p:spPr>
          <a:xfrm rot="0">
            <a:off x="0" y="2767012"/>
            <a:ext cx="9144000" cy="1323975"/>
          </a:xfrm>
          <a:prstGeom prst="rect"/>
          <a:noFill/>
          <a:ln>
            <a:noFill/>
          </a:ln>
        </p:spPr>
        <p:txBody>
          <a:bodyPr anchor="t" bIns="45720" lIns="91440" rIns="91440" tIns="45720" vert="horz">
            <a:spAutoFit/>
          </a:bodyPr>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lvl="0"/>
            <a:r>
              <a:rPr altLang="en-US" b="1" sz="8000" lang="en-US">
                <a:solidFill>
                  <a:srgbClr val="2122E9"/>
                </a:solidFill>
                <a:latin typeface="Calibri" pitchFamily="34" charset="0"/>
              </a:rPr>
              <a:t>Question Session</a:t>
            </a:r>
          </a:p>
        </p:txBody>
      </p:sp>
      <p:pic>
        <p:nvPicPr>
          <p:cNvPr id="2097168" name="Picture 9" descr="99big-emoticons.gif"/>
          <p:cNvPicPr>
            <a:picLocks/>
          </p:cNvPicPr>
          <p:nvPr/>
        </p:nvPicPr>
        <p:blipFill>
          <a:blip xmlns:r="http://schemas.openxmlformats.org/officeDocument/2006/relationships" r:embed="rId1"/>
          <a:srcRect l="0" t="0" r="0" b="0"/>
          <a:stretch>
            <a:fillRect/>
          </a:stretch>
        </p:blipFill>
        <p:spPr>
          <a:xfrm rot="0">
            <a:off x="7315200" y="5105400"/>
            <a:ext cx="1524000" cy="1546225"/>
          </a:xfrm>
          <a:prstGeom prst="rect"/>
          <a:noFill/>
          <a:ln>
            <a:noFill/>
          </a:ln>
        </p:spPr>
      </p:pic>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696"/>
                                        </p:tgtEl>
                                        <p:attrNameLst>
                                          <p:attrName>style.visibility</p:attrName>
                                        </p:attrNameLst>
                                      </p:cBhvr>
                                      <p:to>
                                        <p:strVal val="visible"/>
                                      </p:to>
                                    </p:set>
                                    <p:animEffect transition="in" filter="wipe(down)">
                                      <p:cBhvr>
                                        <p:cTn dur="290" id="7">
                                          <p:stCondLst>
                                            <p:cond delay="0"/>
                                          </p:stCondLst>
                                        </p:cTn>
                                        <p:tgtEl>
                                          <p:spTgt spid="1048696"/>
                                        </p:tgtEl>
                                      </p:cBhvr>
                                    </p:animEffect>
                                    <p:anim calcmode="lin" valueType="num">
                                      <p:cBhvr>
                                        <p:cTn dur="911" id="8" tmFilter="0,0; 0.14,0.36; 0.43,0.73; 0.71,0.91; 1.0,1.0">
                                          <p:stCondLst>
                                            <p:cond delay="0"/>
                                          </p:stCondLst>
                                        </p:cTn>
                                        <p:tgtEl>
                                          <p:spTgt spid="1048696"/>
                                        </p:tgtEl>
                                        <p:attrNameLst>
                                          <p:attrName>ppt_x</p:attrName>
                                        </p:attrNameLst>
                                      </p:cBhvr>
                                      <p:tavLst>
                                        <p:tav tm="0">
                                          <p:val>
                                            <p:strVal val="#ppt_x-0.25"/>
                                          </p:val>
                                        </p:tav>
                                        <p:tav tm="100000">
                                          <p:val>
                                            <p:strVal val="#ppt_x"/>
                                          </p:val>
                                        </p:tav>
                                      </p:tavLst>
                                    </p:anim>
                                    <p:anim calcmode="lin" valueType="num">
                                      <p:cBhvr>
                                        <p:cTn dur="332" id="9" tmFilter="0.0,0.0; 0.25,0.07; 0.50,0.2; 0.75,0.467; 1.0,1.0">
                                          <p:stCondLst>
                                            <p:cond delay="0"/>
                                          </p:stCondLst>
                                        </p:cTn>
                                        <p:tgtEl>
                                          <p:spTgt spid="1048696"/>
                                        </p:tgtEl>
                                        <p:attrNameLst>
                                          <p:attrName>ppt_y</p:attrName>
                                        </p:attrNameLst>
                                      </p:cBhvr>
                                      <p:tavLst>
                                        <p:tav fmla="#ppt_y-sin(pi*$)/3" tm="0">
                                          <p:val>
                                            <p:fltVal val="0.5"/>
                                          </p:val>
                                        </p:tav>
                                        <p:tav tm="100000">
                                          <p:val>
                                            <p:fltVal val="1.0"/>
                                          </p:val>
                                        </p:tav>
                                      </p:tavLst>
                                    </p:anim>
                                    <p:anim calcmode="lin" valueType="num">
                                      <p:cBhvr>
                                        <p:cTn dur="332" id="10" tmFilter="0, 0; 0.125,0.2665; 0.25,0.4; 0.375,0.465; 0.5,0.5;  0.625,0.535; 0.75,0.6; 0.875,0.7335; 1,1">
                                          <p:stCondLst>
                                            <p:cond delay="332"/>
                                          </p:stCondLst>
                                        </p:cTn>
                                        <p:tgtEl>
                                          <p:spTgt spid="1048696"/>
                                        </p:tgtEl>
                                        <p:attrNameLst>
                                          <p:attrName>ppt_y</p:attrName>
                                        </p:attrNameLst>
                                      </p:cBhvr>
                                      <p:tavLst>
                                        <p:tav fmla="#ppt_y-sin(pi*$)/9" tm="0">
                                          <p:val>
                                            <p:fltVal val="0.0"/>
                                          </p:val>
                                        </p:tav>
                                        <p:tav tm="100000">
                                          <p:val>
                                            <p:fltVal val="1.0"/>
                                          </p:val>
                                        </p:tav>
                                      </p:tavLst>
                                    </p:anim>
                                    <p:anim calcmode="lin" valueType="num">
                                      <p:cBhvr>
                                        <p:cTn dur="166" id="11" tmFilter="0, 0; 0.125,0.2665; 0.25,0.4; 0.375,0.465; 0.5,0.5;  0.625,0.535; 0.75,0.6; 0.875,0.7335; 1,1">
                                          <p:stCondLst>
                                            <p:cond delay="662"/>
                                          </p:stCondLst>
                                        </p:cTn>
                                        <p:tgtEl>
                                          <p:spTgt spid="1048696"/>
                                        </p:tgtEl>
                                        <p:attrNameLst>
                                          <p:attrName>ppt_y</p:attrName>
                                        </p:attrNameLst>
                                      </p:cBhvr>
                                      <p:tavLst>
                                        <p:tav fmla="#ppt_y-sin(pi*$)/27" tm="0">
                                          <p:val>
                                            <p:fltVal val="0.0"/>
                                          </p:val>
                                        </p:tav>
                                        <p:tav tm="100000">
                                          <p:val>
                                            <p:fltVal val="1.0"/>
                                          </p:val>
                                        </p:tav>
                                      </p:tavLst>
                                    </p:anim>
                                    <p:anim calcmode="lin" valueType="num">
                                      <p:cBhvr>
                                        <p:cTn dur="82" id="12" tmFilter="0, 0; 0.125,0.2665; 0.25,0.4; 0.375,0.465; 0.5,0.5;  0.625,0.535; 0.75,0.6; 0.875,0.7335; 1,1">
                                          <p:stCondLst>
                                            <p:cond delay="828"/>
                                          </p:stCondLst>
                                        </p:cTn>
                                        <p:tgtEl>
                                          <p:spTgt spid="1048696"/>
                                        </p:tgtEl>
                                        <p:attrNameLst>
                                          <p:attrName>ppt_y</p:attrName>
                                        </p:attrNameLst>
                                      </p:cBhvr>
                                      <p:tavLst>
                                        <p:tav fmla="#ppt_y-sin(pi*$)/81" tm="0">
                                          <p:val>
                                            <p:fltVal val="0.0"/>
                                          </p:val>
                                        </p:tav>
                                        <p:tav tm="100000">
                                          <p:val>
                                            <p:fltVal val="1.0"/>
                                          </p:val>
                                        </p:tav>
                                      </p:tavLst>
                                    </p:anim>
                                    <p:animScale>
                                      <p:cBhvr>
                                        <p:cTn dur="13" id="13">
                                          <p:stCondLst>
                                            <p:cond delay="325"/>
                                          </p:stCondLst>
                                        </p:cTn>
                                        <p:tgtEl>
                                          <p:spTgt spid="1048696"/>
                                        </p:tgtEl>
                                      </p:cBhvr>
                                      <p:to x="100000" y="60000"/>
                                    </p:animScale>
                                    <p:animScale>
                                      <p:cBhvr>
                                        <p:cTn accel="0" decel="50000" dur="83" id="14">
                                          <p:stCondLst>
                                            <p:cond delay="338"/>
                                          </p:stCondLst>
                                        </p:cTn>
                                        <p:tgtEl>
                                          <p:spTgt spid="1048696"/>
                                        </p:tgtEl>
                                      </p:cBhvr>
                                      <p:to x="100000" y="100000"/>
                                    </p:animScale>
                                    <p:animScale>
                                      <p:cBhvr>
                                        <p:cTn dur="13" id="15">
                                          <p:stCondLst>
                                            <p:cond delay="656"/>
                                          </p:stCondLst>
                                        </p:cTn>
                                        <p:tgtEl>
                                          <p:spTgt spid="1048696"/>
                                        </p:tgtEl>
                                      </p:cBhvr>
                                      <p:to x="100000" y="80000"/>
                                    </p:animScale>
                                    <p:animScale>
                                      <p:cBhvr>
                                        <p:cTn accel="0" decel="50000" dur="83" id="16">
                                          <p:stCondLst>
                                            <p:cond delay="669"/>
                                          </p:stCondLst>
                                        </p:cTn>
                                        <p:tgtEl>
                                          <p:spTgt spid="1048696"/>
                                        </p:tgtEl>
                                      </p:cBhvr>
                                      <p:to x="100000" y="100000"/>
                                    </p:animScale>
                                    <p:animScale>
                                      <p:cBhvr>
                                        <p:cTn dur="13" id="17">
                                          <p:stCondLst>
                                            <p:cond delay="821"/>
                                          </p:stCondLst>
                                        </p:cTn>
                                        <p:tgtEl>
                                          <p:spTgt spid="1048696"/>
                                        </p:tgtEl>
                                      </p:cBhvr>
                                      <p:to x="100000" y="90000"/>
                                    </p:animScale>
                                    <p:animScale>
                                      <p:cBhvr>
                                        <p:cTn accel="0" decel="50000" dur="83" id="18">
                                          <p:stCondLst>
                                            <p:cond delay="834"/>
                                          </p:stCondLst>
                                        </p:cTn>
                                        <p:tgtEl>
                                          <p:spTgt spid="1048696"/>
                                        </p:tgtEl>
                                      </p:cBhvr>
                                      <p:to x="100000" y="100000"/>
                                    </p:animScale>
                                    <p:animScale>
                                      <p:cBhvr>
                                        <p:cTn dur="13" id="19">
                                          <p:stCondLst>
                                            <p:cond delay="904"/>
                                          </p:stCondLst>
                                        </p:cTn>
                                        <p:tgtEl>
                                          <p:spTgt spid="1048696"/>
                                        </p:tgtEl>
                                      </p:cBhvr>
                                      <p:to x="100000" y="95000"/>
                                    </p:animScale>
                                    <p:animScale>
                                      <p:cBhvr>
                                        <p:cTn accel="0" decel="50000" dur="83" id="20">
                                          <p:stCondLst>
                                            <p:cond delay="917"/>
                                          </p:stCondLst>
                                        </p:cTn>
                                        <p:tgtEl>
                                          <p:spTgt spid="1048696"/>
                                        </p:tgtEl>
                                      </p:cBhvr>
                                      <p:to x="100000" y="100000"/>
                                    </p:animScale>
                                  </p:childTnLst>
                                </p:cTn>
                              </p:par>
                              <p:par>
                                <p:cTn fill="hold" id="21" nodeType="withEffect" presetClass="entr" presetID="1" presetSubtype="0">
                                  <p:stCondLst>
                                    <p:cond delay="0"/>
                                  </p:stCondLst>
                                  <p:childTnLst>
                                    <p:set>
                                      <p:cBhvr>
                                        <p:cTn dur="1" fill="hold" id="22">
                                          <p:stCondLst>
                                            <p:cond delay="0"/>
                                          </p:stCondLst>
                                        </p:cTn>
                                        <p:tgtEl>
                                          <p:spTgt spid="2097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6"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59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sz="4000" lang="en-US"/>
              <a:t>Daniel Goleman</a:t>
            </a:r>
            <a:br>
              <a:rPr altLang="en-US" sz="4000" lang="en-US"/>
            </a:br>
            <a:r>
              <a:rPr altLang="en-US" sz="4000" lang="en-US"/>
              <a:t>considered as the pioneer of E.I.</a:t>
            </a:r>
          </a:p>
        </p:txBody>
      </p:sp>
      <p:sp>
        <p:nvSpPr>
          <p:cNvPr id="1048593"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endParaRPr altLang="en-US" lang="en-US"/>
          </a:p>
        </p:txBody>
      </p:sp>
      <p:pic>
        <p:nvPicPr>
          <p:cNvPr id="2097153" name="Picture 4" descr="GOLEMAN1"/>
          <p:cNvPicPr>
            <a:picLocks/>
          </p:cNvPicPr>
          <p:nvPr/>
        </p:nvPicPr>
        <p:blipFill>
          <a:blip xmlns:r="http://schemas.openxmlformats.org/officeDocument/2006/relationships" r:embed="rId1"/>
          <a:srcRect l="0" t="0" r="0" b="0"/>
          <a:stretch>
            <a:fillRect/>
          </a:stretch>
        </p:blipFill>
        <p:spPr>
          <a:xfrm rot="0">
            <a:off x="2819400" y="1600200"/>
            <a:ext cx="3200400" cy="449580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1" showMasterSp="0">
  <p:cSld>
    <p:spTree>
      <p:nvGrpSpPr>
        <p:cNvPr id="49" name=""/>
        <p:cNvGrpSpPr/>
        <p:nvPr/>
      </p:nvGrpSpPr>
      <p:grpSpPr>
        <a:xfrm rot="0">
          <a:off x="0" y="0"/>
          <a:ext cx="0" cy="0"/>
          <a:chOff x="0" y="0"/>
          <a:chExt cx="0" cy="0"/>
        </a:xfrm>
      </p:grpSpPr>
      <p:sp>
        <p:nvSpPr>
          <p:cNvPr id="1048594" name="Rectangle 3"/>
          <p:cNvSpPr/>
          <p:nvPr>
            <p:ph sz="full" idx="1"/>
          </p:nvPr>
        </p:nvSpPr>
        <p:spPr>
          <a:xfrm rot="0">
            <a:off x="228600" y="685800"/>
            <a:ext cx="8610600" cy="1447800"/>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ctr" eaLnBrk="1" hangingPunct="1" indent="0" lvl="0" marL="0">
              <a:lnSpc>
                <a:spcPct val="114000"/>
              </a:lnSpc>
              <a:spcBef>
                <a:spcPct val="0"/>
              </a:spcBef>
              <a:buFont typeface="Wingdings" pitchFamily="2" charset="2"/>
              <a:buNone/>
            </a:pPr>
            <a:r>
              <a:rPr altLang="en-US" sz="2800" lang="en-US">
                <a:solidFill>
                  <a:schemeClr val="accent1"/>
                </a:solidFill>
              </a:rPr>
              <a:t>“EQ” is the capacity for recognizing our own feelings and those of others, for motivating ourselves, for managing emotions well in ourselves and in our relationships.</a:t>
            </a:r>
            <a:r>
              <a:rPr altLang="en-US" sz="2800" lang="en-US"/>
              <a:t> </a:t>
            </a:r>
          </a:p>
          <a:p>
            <a:pPr algn="just" eaLnBrk="1" hangingPunct="1" indent="0" lvl="0" marL="0">
              <a:lnSpc>
                <a:spcPct val="114000"/>
              </a:lnSpc>
              <a:spcBef>
                <a:spcPct val="0"/>
              </a:spcBef>
              <a:buFont typeface="Wingdings" pitchFamily="2" charset="2"/>
              <a:buNone/>
            </a:pPr>
            <a:endParaRPr altLang="en-US" sz="2800" lang="en-US"/>
          </a:p>
        </p:txBody>
      </p:sp>
      <p:cxnSp>
        <p:nvCxnSpPr>
          <p:cNvPr id="3145729" name="Straight Arrow Connector 13"/>
          <p:cNvCxnSpPr>
            <a:cxnSpLocks/>
          </p:cNvCxnSpPr>
          <p:nvPr/>
        </p:nvCxnSpPr>
        <p:spPr>
          <a:xfrm rot="5400000">
            <a:off x="2255837" y="4311650"/>
            <a:ext cx="365125" cy="3175"/>
          </a:xfrm>
          <a:prstGeom prst="straightConnector1"/>
          <a:noFill/>
          <a:ln w="12700" cap="flat" cmpd="sng">
            <a:solidFill>
              <a:srgbClr val="BFBFBF">
                <a:alpha val="100000"/>
              </a:srgbClr>
            </a:solidFill>
            <a:prstDash val="solid"/>
            <a:round/>
            <a:tailEnd type="stealth" w="lg" len="lg"/>
          </a:ln>
        </p:spPr>
      </p:cxnSp>
      <p:cxnSp>
        <p:nvCxnSpPr>
          <p:cNvPr id="3145730" name="Straight Arrow Connector 15"/>
          <p:cNvCxnSpPr>
            <a:cxnSpLocks/>
          </p:cNvCxnSpPr>
          <p:nvPr/>
        </p:nvCxnSpPr>
        <p:spPr>
          <a:xfrm rot="5400000">
            <a:off x="6371431" y="4312444"/>
            <a:ext cx="365125" cy="1587"/>
          </a:xfrm>
          <a:prstGeom prst="straightConnector1"/>
          <a:noFill/>
          <a:ln w="12700" cap="flat" cmpd="sng">
            <a:solidFill>
              <a:srgbClr val="BFBFBF">
                <a:alpha val="100000"/>
              </a:srgbClr>
            </a:solidFill>
            <a:prstDash val="solid"/>
            <a:round/>
            <a:tailEnd type="stealth" w="lg" len="lg"/>
          </a:ln>
        </p:spPr>
      </p:cxnSp>
      <p:sp>
        <p:nvSpPr>
          <p:cNvPr id="1048595" name="Rectangle 16"/>
          <p:cNvSpPr/>
          <p:nvPr/>
        </p:nvSpPr>
        <p:spPr>
          <a:xfrm rot="0">
            <a:off x="0" y="0"/>
            <a:ext cx="9144000" cy="609600"/>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rgbClr val="FFFFFF"/>
                </a:solidFill>
                <a:latin typeface="Calibri" pitchFamily="34" charset="0"/>
              </a:rPr>
              <a:t>SIMPLE DEFINITION</a:t>
            </a:r>
          </a:p>
        </p:txBody>
      </p:sp>
      <p:cxnSp>
        <p:nvCxnSpPr>
          <p:cNvPr id="3145731" name="Straight Connector 26"/>
          <p:cNvCxnSpPr>
            <a:cxnSpLocks/>
          </p:cNvCxnSpPr>
          <p:nvPr/>
        </p:nvCxnSpPr>
        <p:spPr>
          <a:xfrm rot="5400000">
            <a:off x="4390231" y="2940844"/>
            <a:ext cx="365125" cy="1587"/>
          </a:xfrm>
          <a:prstGeom prst="line"/>
          <a:noFill/>
          <a:ln w="12700" cap="flat" cmpd="sng">
            <a:solidFill>
              <a:srgbClr val="BFBFBF">
                <a:alpha val="100000"/>
              </a:srgbClr>
            </a:solidFill>
            <a:prstDash val="solid"/>
            <a:round/>
          </a:ln>
        </p:spPr>
      </p:cxnSp>
      <p:sp>
        <p:nvSpPr>
          <p:cNvPr id="1048596" name="Rectangle 3"/>
          <p:cNvSpPr txBox="1"/>
          <p:nvPr/>
        </p:nvSpPr>
        <p:spPr>
          <a:xfrm rot="0">
            <a:off x="2819400" y="2514600"/>
            <a:ext cx="3505200" cy="533400"/>
          </a:xfrm>
          <a:prstGeom prst="rect"/>
          <a:gradFill rotWithShape="1">
            <a:gsLst>
              <a:gs pos="0">
                <a:srgbClr val="9B2D2A">
                  <a:alpha val="100000"/>
                </a:srgbClr>
              </a:gs>
              <a:gs pos="0">
                <a:srgbClr val="9B2D2A">
                  <a:alpha val="100000"/>
                </a:srgbClr>
              </a:gs>
              <a:gs pos="80000">
                <a:srgbClr val="CB3D3A">
                  <a:alpha val="100000"/>
                </a:srgbClr>
              </a:gs>
              <a:gs pos="100000">
                <a:srgbClr val="CE3B37">
                  <a:alpha val="100000"/>
                </a:srgbClr>
              </a:gs>
            </a:gsLst>
            <a:lin ang="16200000" scaled="0"/>
          </a:gradFill>
          <a:ln w="9525" cap="flat" cmpd="sng">
            <a:solidFill>
              <a:srgbClr val="BE4B48">
                <a:alpha val="100000"/>
              </a:srgbClr>
            </a:solidFill>
            <a:prstDash val="solid"/>
            <a:round/>
          </a:ln>
          <a:effectLst>
            <a:outerShdw algn="b" dir="5400000" dist="23000" kx="0" sx="100000" sy="100000">
              <a:srgbClr val="000000">
                <a:alpha val="34999"/>
              </a:srgbClr>
            </a:outerShdw>
          </a:effectLst>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eaLnBrk="1" hangingPunct="1" lvl="0">
              <a:spcBef>
                <a:spcPct val="20000"/>
              </a:spcBef>
              <a:buClr>
                <a:srgbClr val="3C0000"/>
              </a:buClr>
              <a:buFont typeface="Wingdings" pitchFamily="2" charset="2"/>
              <a:buNone/>
            </a:pPr>
            <a:r>
              <a:rPr altLang="en-US" b="1" sz="2800" lang="en-US">
                <a:solidFill>
                  <a:srgbClr val="FFFFFF"/>
                </a:solidFill>
                <a:latin typeface="Calibri" pitchFamily="34" charset="0"/>
                <a:ea typeface="ＭＳ Ｐゴシック" pitchFamily="-109" charset="-128"/>
              </a:rPr>
              <a:t>Emotional Intelligence</a:t>
            </a:r>
          </a:p>
        </p:txBody>
      </p:sp>
      <p:cxnSp>
        <p:nvCxnSpPr>
          <p:cNvPr id="3145732" name="Straight Arrow Connector 13"/>
          <p:cNvCxnSpPr>
            <a:cxnSpLocks/>
          </p:cNvCxnSpPr>
          <p:nvPr/>
        </p:nvCxnSpPr>
        <p:spPr>
          <a:xfrm rot="5400000">
            <a:off x="2257425" y="3305175"/>
            <a:ext cx="365125" cy="3175"/>
          </a:xfrm>
          <a:prstGeom prst="straightConnector1"/>
          <a:noFill/>
          <a:ln w="12700" cap="flat" cmpd="sng">
            <a:solidFill>
              <a:srgbClr val="BFBFBF">
                <a:alpha val="100000"/>
              </a:srgbClr>
            </a:solidFill>
            <a:prstDash val="solid"/>
            <a:round/>
            <a:tailEnd type="stealth" w="lg" len="lg"/>
          </a:ln>
        </p:spPr>
      </p:cxnSp>
      <p:cxnSp>
        <p:nvCxnSpPr>
          <p:cNvPr id="3145733" name="Straight Arrow Connector 15"/>
          <p:cNvCxnSpPr>
            <a:cxnSpLocks/>
          </p:cNvCxnSpPr>
          <p:nvPr/>
        </p:nvCxnSpPr>
        <p:spPr>
          <a:xfrm rot="5400000">
            <a:off x="6373018" y="3305969"/>
            <a:ext cx="365125" cy="1587"/>
          </a:xfrm>
          <a:prstGeom prst="straightConnector1"/>
          <a:noFill/>
          <a:ln w="12700" cap="flat" cmpd="sng">
            <a:solidFill>
              <a:srgbClr val="BFBFBF">
                <a:alpha val="100000"/>
              </a:srgbClr>
            </a:solidFill>
            <a:prstDash val="solid"/>
            <a:round/>
            <a:tailEnd type="stealth" w="lg" len="lg"/>
          </a:ln>
        </p:spPr>
      </p:cxnSp>
      <p:cxnSp>
        <p:nvCxnSpPr>
          <p:cNvPr id="3145734" name="Straight Connector 30"/>
          <p:cNvCxnSpPr>
            <a:cxnSpLocks/>
          </p:cNvCxnSpPr>
          <p:nvPr/>
        </p:nvCxnSpPr>
        <p:spPr>
          <a:xfrm rot="0">
            <a:off x="2438400" y="3122612"/>
            <a:ext cx="4114800" cy="1587"/>
          </a:xfrm>
          <a:prstGeom prst="line"/>
          <a:noFill/>
          <a:ln w="12700" cap="flat" cmpd="sng">
            <a:solidFill>
              <a:srgbClr val="BFBFBF">
                <a:alpha val="100000"/>
              </a:srgbClr>
            </a:solidFill>
            <a:prstDash val="solid"/>
            <a:round/>
          </a:ln>
        </p:spPr>
      </p:cxnSp>
      <p:sp>
        <p:nvSpPr>
          <p:cNvPr id="1048597" name="Rounded Rectangle 31"/>
          <p:cNvSpPr/>
          <p:nvPr/>
        </p:nvSpPr>
        <p:spPr>
          <a:xfrm rot="0">
            <a:off x="4648200" y="4572000"/>
            <a:ext cx="3810000" cy="2133600"/>
          </a:xfrm>
          <a:prstGeom prst="roundRect"/>
          <a:solidFill>
            <a:schemeClr val="lt1"/>
          </a:solidFill>
          <a:ln w="25400" cap="flat" cmpd="sng">
            <a:solidFill>
              <a:schemeClr val="accent2">
                <a:alpha val="100000"/>
              </a:schemeClr>
            </a:solidFill>
            <a:prstDash val="solid"/>
            <a:round/>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lvl="0"/>
            <a:r>
              <a:rPr altLang="en-US" sz="2100" lang="en-US">
                <a:solidFill>
                  <a:srgbClr val="000000"/>
                </a:solidFill>
                <a:latin typeface="Calibri" pitchFamily="34" charset="0"/>
                <a:ea typeface="ＭＳ Ｐゴシック" pitchFamily="-109" charset="-128"/>
              </a:rPr>
              <a:t>Being intelligent in identifying the thoughts &amp; feelings of others and between others. Effective in tailoring our actions to work with others most appropriately.</a:t>
            </a:r>
          </a:p>
        </p:txBody>
      </p:sp>
      <p:sp>
        <p:nvSpPr>
          <p:cNvPr id="1048598" name="Rounded Rectangle 32"/>
          <p:cNvSpPr/>
          <p:nvPr/>
        </p:nvSpPr>
        <p:spPr>
          <a:xfrm rot="0">
            <a:off x="533400" y="4572000"/>
            <a:ext cx="3810000" cy="2133600"/>
          </a:xfrm>
          <a:prstGeom prst="roundRect"/>
          <a:solidFill>
            <a:schemeClr val="lt1"/>
          </a:solidFill>
          <a:ln w="25400" cap="flat" cmpd="sng">
            <a:solidFill>
              <a:schemeClr val="accent2">
                <a:alpha val="100000"/>
              </a:schemeClr>
            </a:solidFill>
            <a:prstDash val="solid"/>
            <a:round/>
          </a:ln>
        </p:spPr>
        <p:txBody>
          <a:bodyPr anchor="t"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just" eaLnBrk="1" hangingPunct="1" lvl="0">
              <a:spcBef>
                <a:spcPct val="20000"/>
              </a:spcBef>
              <a:buClr>
                <a:srgbClr val="3C0000"/>
              </a:buClr>
              <a:buFont typeface="Wingdings" pitchFamily="2" charset="2"/>
              <a:buNone/>
            </a:pPr>
            <a:r>
              <a:rPr altLang="en-US" sz="2100" lang="en-US">
                <a:solidFill>
                  <a:srgbClr val="000000"/>
                </a:solidFill>
                <a:latin typeface="Calibri" pitchFamily="34" charset="0"/>
                <a:ea typeface="ＭＳ Ｐゴシック" pitchFamily="-109" charset="-128"/>
              </a:rPr>
              <a:t>Being intelligent in identifying our own thoughts and feelings and being effective at dealing with them.</a:t>
            </a:r>
          </a:p>
        </p:txBody>
      </p:sp>
      <p:sp>
        <p:nvSpPr>
          <p:cNvPr id="1048599" name="Rounded Rectangle 33"/>
          <p:cNvSpPr/>
          <p:nvPr/>
        </p:nvSpPr>
        <p:spPr>
          <a:xfrm rot="0">
            <a:off x="4800600" y="3581400"/>
            <a:ext cx="3505200" cy="533400"/>
          </a:xfrm>
          <a:prstGeom prst="roundRect"/>
          <a:solidFill>
            <a:schemeClr val="lt1"/>
          </a:solidFill>
          <a:ln w="25400" cap="flat" cmpd="sng">
            <a:solidFill>
              <a:schemeClr val="accent2">
                <a:alpha val="100000"/>
              </a:schemeClr>
            </a:solidFill>
            <a:prstDash val="solid"/>
            <a:round/>
          </a:ln>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eaLnBrk="1" hangingPunct="1" lvl="0">
              <a:spcBef>
                <a:spcPct val="20000"/>
              </a:spcBef>
              <a:buClr>
                <a:srgbClr val="3C0000"/>
              </a:buClr>
              <a:buFont typeface="Wingdings" pitchFamily="2" charset="2"/>
              <a:buNone/>
            </a:pPr>
            <a:r>
              <a:rPr altLang="en-US" lang="en-US">
                <a:solidFill>
                  <a:srgbClr val="000000"/>
                </a:solidFill>
                <a:latin typeface="Calibri" pitchFamily="34" charset="0"/>
                <a:ea typeface="ＭＳ Ｐゴシック" pitchFamily="-109" charset="-128"/>
              </a:rPr>
              <a:t>Interpersonal Intelligence</a:t>
            </a:r>
          </a:p>
        </p:txBody>
      </p:sp>
      <p:sp>
        <p:nvSpPr>
          <p:cNvPr id="1048600" name="Rounded Rectangle 34"/>
          <p:cNvSpPr/>
          <p:nvPr/>
        </p:nvSpPr>
        <p:spPr>
          <a:xfrm rot="0">
            <a:off x="762000" y="3581400"/>
            <a:ext cx="3505200" cy="533400"/>
          </a:xfrm>
          <a:prstGeom prst="roundRect"/>
          <a:solidFill>
            <a:schemeClr val="lt1"/>
          </a:solidFill>
          <a:ln w="25400" cap="flat" cmpd="sng">
            <a:solidFill>
              <a:schemeClr val="accent2">
                <a:alpha val="100000"/>
              </a:schemeClr>
            </a:solidFill>
            <a:prstDash val="solid"/>
            <a:round/>
          </a:ln>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eaLnBrk="1" hangingPunct="1" lvl="0">
              <a:spcBef>
                <a:spcPct val="20000"/>
              </a:spcBef>
              <a:buClr>
                <a:srgbClr val="3C0000"/>
              </a:buClr>
              <a:buFont typeface="Wingdings" pitchFamily="2" charset="2"/>
              <a:buNone/>
            </a:pPr>
            <a:r>
              <a:rPr altLang="en-US" lang="en-US">
                <a:solidFill>
                  <a:srgbClr val="000000"/>
                </a:solidFill>
                <a:latin typeface="Calibri" pitchFamily="34" charset="0"/>
                <a:ea typeface="ＭＳ Ｐゴシック" pitchFamily="-109" charset="-128"/>
              </a:rPr>
              <a:t>Intrapersonal Intelligence</a:t>
            </a:r>
          </a:p>
        </p:txBody>
      </p:sp>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596"/>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3145731"/>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3145734"/>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3145732"/>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3145733"/>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8599"/>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0"/>
                                          </p:stCondLst>
                                        </p:cTn>
                                        <p:tgtEl>
                                          <p:spTgt spid="1048600"/>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3145729"/>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48598"/>
                                        </p:tgtEl>
                                        <p:attrNameLst>
                                          <p:attrName>style.visibility</p:attrName>
                                        </p:attrNameLst>
                                      </p:cBhvr>
                                      <p:to>
                                        <p:strVal val="visible"/>
                                      </p:to>
                                    </p:set>
                                  </p:childTnLst>
                                </p:cTn>
                              </p:par>
                              <p:par>
                                <p:cTn fill="hold" id="25" nodeType="withEffect" presetClass="entr" presetID="1" presetSubtype="0">
                                  <p:stCondLst>
                                    <p:cond delay="0"/>
                                  </p:stCondLst>
                                  <p:childTnLst>
                                    <p:set>
                                      <p:cBhvr>
                                        <p:cTn dur="1" fill="hold" id="26">
                                          <p:stCondLst>
                                            <p:cond delay="0"/>
                                          </p:stCondLst>
                                        </p:cTn>
                                        <p:tgtEl>
                                          <p:spTgt spid="3145730"/>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48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uiExpand="0" build="whole" animBg="1"/>
      <p:bldP spid="1048597" grpId="0" uiExpand="0" build="whole" animBg="1"/>
      <p:bldP spid="1048598" grpId="0" uiExpand="0" build="whole" animBg="1"/>
      <p:bldP spid="1048599" grpId="0" uiExpand="0" build="whole" animBg="1"/>
      <p:bldP spid="1048600" grpId="0" uiExpand="0" build="whole"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04" name="Rectangle 2"/>
          <p:cNvSpPr/>
          <p:nvPr>
            <p:ph type="title" sz="full" idx="0"/>
          </p:nvPr>
        </p:nvSpPr>
        <p:spPr>
          <a:xfrm rot="0">
            <a:off x="304800" y="274637"/>
            <a:ext cx="8458200" cy="2544762"/>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br>
              <a:rPr altLang="en-US" sz="2800" lang="en-US"/>
            </a:br>
            <a:r>
              <a:rPr altLang="en-US" b="1" sz="2800" lang="en-US">
                <a:solidFill>
                  <a:schemeClr val="accent1"/>
                </a:solidFill>
              </a:rPr>
              <a:t>What is your feeling if you were one of the two girls?</a:t>
            </a:r>
            <a:br>
              <a:rPr altLang="en-US" b="1" sz="2800" lang="en-US">
                <a:solidFill>
                  <a:schemeClr val="accent1"/>
                </a:solidFill>
              </a:rPr>
            </a:br>
            <a:r>
              <a:rPr altLang="en-US" b="1" sz="2800" lang="en-US">
                <a:solidFill>
                  <a:srgbClr val="5810C7"/>
                </a:solidFill>
              </a:rPr>
              <a:t>How would you feel if you are the girl in the jeans?</a:t>
            </a:r>
            <a:r>
              <a:rPr altLang="en-US" b="1" sz="4000" lang="en-US"/>
              <a:t> </a:t>
            </a:r>
            <a:br>
              <a:rPr altLang="en-US" b="1" sz="2800" lang="en-US"/>
            </a:br>
            <a:r>
              <a:rPr altLang="en-US" b="1" sz="2800" lang="en-US"/>
              <a:t> </a:t>
            </a:r>
            <a:r>
              <a:rPr altLang="en-US" b="1" sz="2800" lang="en-US">
                <a:solidFill>
                  <a:srgbClr val="117A0E"/>
                </a:solidFill>
              </a:rPr>
              <a:t>Can you relate with this picture?</a:t>
            </a:r>
            <a:r>
              <a:rPr altLang="en-US" sz="4000" lang="en-US"/>
              <a:t> </a:t>
            </a:r>
            <a:br>
              <a:rPr altLang="en-US" sz="4000" lang="en-US"/>
            </a:br>
            <a:br>
              <a:rPr altLang="en-US" sz="4000" lang="en-US"/>
            </a:br>
            <a:endParaRPr altLang="en-US" sz="4000" lang="en-US"/>
          </a:p>
        </p:txBody>
      </p:sp>
      <p:pic>
        <p:nvPicPr>
          <p:cNvPr id="2097154" name="Picture 4"/>
          <p:cNvPicPr>
            <a:picLocks/>
          </p:cNvPicPr>
          <p:nvPr>
            <p:ph type="body" sz="full" idx="1"/>
          </p:nvPr>
        </p:nvPicPr>
        <p:blipFill>
          <a:blip xmlns:r="http://schemas.openxmlformats.org/officeDocument/2006/relationships" r:embed="rId1"/>
          <a:srcRect l="0" t="0" r="0" b="0"/>
          <a:stretch>
            <a:fillRect/>
          </a:stretch>
        </p:blipFill>
        <p:spPr>
          <a:xfrm rot="0">
            <a:off x="685800" y="2057400"/>
            <a:ext cx="7467600" cy="3962400"/>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5"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accent1"/>
                </a:solidFill>
              </a:rPr>
              <a:t>Case Reference</a:t>
            </a:r>
          </a:p>
        </p:txBody>
      </p:sp>
      <p:sp>
        <p:nvSpPr>
          <p:cNvPr id="1048606"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r>
              <a:rPr altLang="en-US" lang="en-US"/>
              <a:t>What would an emotionally intelligent manager do in the case of the previous picture, if they are his/her team members and there exist a gap between them. </a:t>
            </a:r>
          </a:p>
          <a:p>
            <a:pPr lvl="0"/>
            <a:endParaRPr altLang="en-US" lang="en-US"/>
          </a:p>
          <a:p>
            <a:pPr lvl="0"/>
            <a:r>
              <a:rPr altLang="en-US" lang="en-US">
                <a:solidFill>
                  <a:schemeClr val="accent2"/>
                </a:solidFill>
              </a:rPr>
              <a:t>HINT !  Definition discussed..</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7" name="Rectangle 2"/>
          <p:cNvSpPr/>
          <p:nvPr>
            <p:ph type="title" sz="full" idx="0"/>
          </p:nvPr>
        </p:nvSpPr>
        <p:spPr>
          <a:xfrm rot="0">
            <a:off x="0" y="914400"/>
            <a:ext cx="9144000" cy="12954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just" eaLnBrk="1" hangingPunct="1" lvl="0"/>
            <a:r>
              <a:rPr altLang="en-US" sz="2800" lang="en-US">
                <a:solidFill>
                  <a:srgbClr val="FF0000"/>
                </a:solidFill>
                <a:latin typeface="Comic Sans MS" pitchFamily="66" charset="0"/>
              </a:rPr>
              <a:t>You are in a meeting when a colleague takes credit for the work you have done. What do you do?</a:t>
            </a:r>
          </a:p>
        </p:txBody>
      </p:sp>
      <p:sp>
        <p:nvSpPr>
          <p:cNvPr id="1048608" name="Rectangle 3"/>
          <p:cNvSpPr/>
          <p:nvPr>
            <p:ph type="body" sz="full" idx="1"/>
          </p:nvPr>
        </p:nvSpPr>
        <p:spPr>
          <a:xfrm rot="0">
            <a:off x="304800" y="2438400"/>
            <a:ext cx="5943600" cy="3276600"/>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just" eaLnBrk="1" hangingPunct="1" indent="-457200" lvl="0" marL="457200">
              <a:buClr>
                <a:srgbClr val="2122E9"/>
              </a:buClr>
              <a:buFont typeface="Calibri" pitchFamily="34" charset="0"/>
              <a:buAutoNum type="alphaUcPeriod" startAt="1"/>
            </a:pPr>
            <a:r>
              <a:rPr altLang="en-US" sz="2400" lang="en-US"/>
              <a:t>Immediately confront the colleague saying that you did the research?</a:t>
            </a:r>
          </a:p>
          <a:p>
            <a:pPr algn="just" eaLnBrk="1" hangingPunct="1" indent="-457200" lvl="0" marL="457200">
              <a:buClr>
                <a:srgbClr val="2122E9"/>
              </a:buClr>
              <a:buFont typeface="Calibri" pitchFamily="34" charset="0"/>
              <a:buAutoNum type="alphaUcPeriod" startAt="1"/>
            </a:pPr>
            <a:r>
              <a:rPr altLang="en-US" sz="2400" lang="en-US"/>
              <a:t>After the meeting, take the colleague aside &amp; tell him/her that in the future you would appreciate credit for the work you did.</a:t>
            </a:r>
          </a:p>
          <a:p>
            <a:pPr algn="just" eaLnBrk="1" hangingPunct="1" indent="-457200" lvl="0" marL="457200">
              <a:buClr>
                <a:srgbClr val="2122E9"/>
              </a:buClr>
              <a:buFont typeface="Calibri" pitchFamily="34" charset="0"/>
              <a:buAutoNum type="alphaUcPeriod" startAt="1"/>
            </a:pPr>
            <a:r>
              <a:rPr altLang="en-US" sz="2400" lang="en-US"/>
              <a:t>Nothing. It’s best not to embarrass colleagues in public.</a:t>
            </a:r>
          </a:p>
          <a:p>
            <a:pPr algn="just" eaLnBrk="1" hangingPunct="1" indent="-457200" lvl="0" marL="457200">
              <a:buClr>
                <a:srgbClr val="2122E9"/>
              </a:buClr>
              <a:buFont typeface="Calibri" pitchFamily="34" charset="0"/>
              <a:buAutoNum type="alphaUcPeriod" startAt="1"/>
            </a:pPr>
            <a:r>
              <a:rPr altLang="en-US" sz="2400" lang="en-US"/>
              <a:t>After the colleague speaks, publicly thank him/her for referencing your work &amp; provide additional details about the work.</a:t>
            </a:r>
          </a:p>
        </p:txBody>
      </p:sp>
      <p:pic>
        <p:nvPicPr>
          <p:cNvPr id="2097155" name="Picture 4"/>
          <p:cNvPicPr>
            <a:picLocks/>
          </p:cNvPicPr>
          <p:nvPr/>
        </p:nvPicPr>
        <p:blipFill>
          <a:blip xmlns:r="http://schemas.openxmlformats.org/officeDocument/2006/relationships" r:embed="rId1"/>
          <a:srcRect l="0" t="0" r="0" b="0"/>
          <a:stretch>
            <a:fillRect/>
          </a:stretch>
        </p:blipFill>
        <p:spPr>
          <a:xfrm rot="0">
            <a:off x="6324600" y="2590800"/>
            <a:ext cx="2743200" cy="4114800"/>
          </a:xfrm>
          <a:prstGeom prst="rect"/>
          <a:noFill/>
          <a:ln>
            <a:noFill/>
          </a:ln>
        </p:spPr>
      </p:pic>
      <p:sp>
        <p:nvSpPr>
          <p:cNvPr id="1048609" name="Rectangle 4"/>
          <p:cNvSpPr/>
          <p:nvPr/>
        </p:nvSpPr>
        <p:spPr>
          <a:xfrm rot="0">
            <a:off x="0" y="0"/>
            <a:ext cx="9144000" cy="612775"/>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chemeClr val="lt1"/>
                </a:solidFill>
                <a:latin typeface="Calibri" pitchFamily="34" charset="0"/>
              </a:rPr>
              <a:t>SITUATION</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07"/>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55"/>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0"/>
                                          </p:stCondLst>
                                        </p:cTn>
                                        <p:tgtEl>
                                          <p:spTgt spid="1048608">
                                            <p:txEl>
                                              <p:charRg st="0" end="69"/>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048608">
                                            <p:txEl>
                                              <p:charRg st="69" end="197"/>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8608">
                                            <p:txEl>
                                              <p:charRg st="197" end="255"/>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0"/>
                                          </p:stCondLst>
                                        </p:cTn>
                                        <p:tgtEl>
                                          <p:spTgt spid="1048608">
                                            <p:txEl>
                                              <p:charRg st="255" end="3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uiExpand="0" build="whole"/>
      <p:bldP spid="1048608" grpId="0" uiExpand="0" build="p" bldLvl="1"/>
    </p:bldLst>
  </p:timing>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57" name=""/>
        <p:cNvGrpSpPr/>
        <p:nvPr/>
      </p:nvGrpSpPr>
      <p:grpSpPr>
        <a:xfrm rot="0">
          <a:off x="0" y="0"/>
          <a:ext cx="0" cy="0"/>
          <a:chOff x="0" y="0"/>
          <a:chExt cx="0" cy="0"/>
        </a:xfrm>
      </p:grpSpPr>
      <p:sp>
        <p:nvSpPr>
          <p:cNvPr id="1048612" name="Rectangle 2"/>
          <p:cNvSpPr/>
          <p:nvPr>
            <p:ph type="title" sz="full" idx="0"/>
          </p:nvPr>
        </p:nvSpPr>
        <p:spPr>
          <a:xfrm rot="0">
            <a:off x="0" y="990600"/>
            <a:ext cx="9144000" cy="1143000"/>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just" eaLnBrk="1" hangingPunct="1" lvl="0"/>
            <a:r>
              <a:rPr altLang="en-US" sz="2800" lang="en-US">
                <a:solidFill>
                  <a:srgbClr val="FF0000"/>
                </a:solidFill>
                <a:latin typeface="Comic Sans MS" pitchFamily="66" charset="0"/>
              </a:rPr>
              <a:t>You find out that the promotion you were hoping for, was given to someone else.</a:t>
            </a:r>
          </a:p>
        </p:txBody>
      </p:sp>
      <p:sp>
        <p:nvSpPr>
          <p:cNvPr id="1048613" name="Rectangle 3"/>
          <p:cNvSpPr/>
          <p:nvPr>
            <p:ph type="body" sz="full" idx="1"/>
          </p:nvPr>
        </p:nvSpPr>
        <p:spPr>
          <a:xfrm rot="0">
            <a:off x="457200" y="3200400"/>
            <a:ext cx="8229600" cy="3429000"/>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eaLnBrk="1" hangingPunct="1" indent="-609600" lvl="0" marL="609600">
              <a:spcBef>
                <a:spcPts val="300"/>
              </a:spcBef>
              <a:spcAft>
                <a:spcPts val="300"/>
              </a:spcAft>
              <a:buNone/>
            </a:pPr>
            <a:r>
              <a:rPr altLang="en-US" sz="2800" lang="en-US" u="sng">
                <a:solidFill>
                  <a:srgbClr val="2122E9"/>
                </a:solidFill>
              </a:rPr>
              <a:t>Your Response:</a:t>
            </a:r>
          </a:p>
          <a:p>
            <a:pPr algn="just" eaLnBrk="1" hangingPunct="1" indent="-609600" lvl="0" marL="609600">
              <a:spcBef>
                <a:spcPts val="300"/>
              </a:spcBef>
              <a:spcAft>
                <a:spcPts val="300"/>
              </a:spcAft>
              <a:buClr>
                <a:srgbClr val="2122E9"/>
              </a:buClr>
              <a:buFont typeface="Calibri" pitchFamily="34" charset="0"/>
              <a:buAutoNum type="alphaUcPeriod" startAt="1"/>
            </a:pPr>
            <a:r>
              <a:rPr altLang="en-US" sz="2400" lang="en-US"/>
              <a:t>You forget about it. You didn't want the job that much anyway.</a:t>
            </a:r>
          </a:p>
          <a:p>
            <a:pPr algn="just" eaLnBrk="1" hangingPunct="1" indent="-609600" lvl="0" marL="609600">
              <a:spcBef>
                <a:spcPts val="300"/>
              </a:spcBef>
              <a:spcAft>
                <a:spcPts val="300"/>
              </a:spcAft>
              <a:buClr>
                <a:srgbClr val="2122E9"/>
              </a:buClr>
              <a:buFont typeface="Calibri" pitchFamily="34" charset="0"/>
              <a:buAutoNum type="alphaUcPeriod" startAt="1"/>
            </a:pPr>
            <a:r>
              <a:rPr altLang="en-US" sz="2400" lang="en-US"/>
              <a:t>You lock yourself in your office and cry.</a:t>
            </a:r>
          </a:p>
          <a:p>
            <a:pPr algn="just" eaLnBrk="1" hangingPunct="1" indent="-609600" lvl="0" marL="609600">
              <a:spcBef>
                <a:spcPts val="300"/>
              </a:spcBef>
              <a:spcAft>
                <a:spcPts val="300"/>
              </a:spcAft>
              <a:buClr>
                <a:srgbClr val="2122E9"/>
              </a:buClr>
              <a:buFont typeface="Calibri" pitchFamily="34" charset="0"/>
              <a:buAutoNum type="alphaUcPeriod" startAt="1"/>
            </a:pPr>
            <a:r>
              <a:rPr altLang="en-US" sz="2400" lang="en-US"/>
              <a:t>You obsess over what the other person had that you didn't and compare yourself to him or her unmercifully.</a:t>
            </a:r>
          </a:p>
          <a:p>
            <a:pPr algn="just" eaLnBrk="1" hangingPunct="1" indent="-609600" lvl="0" marL="609600">
              <a:spcBef>
                <a:spcPts val="300"/>
              </a:spcBef>
              <a:spcAft>
                <a:spcPts val="300"/>
              </a:spcAft>
              <a:buClr>
                <a:srgbClr val="2122E9"/>
              </a:buClr>
              <a:buFont typeface="Calibri" pitchFamily="34" charset="0"/>
              <a:buAutoNum type="alphaUcPeriod" startAt="1"/>
            </a:pPr>
            <a:r>
              <a:rPr altLang="en-US" sz="2400" lang="en-US"/>
              <a:t>You continue to do your best; you know the next promotion is yours.</a:t>
            </a:r>
          </a:p>
        </p:txBody>
      </p:sp>
      <p:sp>
        <p:nvSpPr>
          <p:cNvPr id="1048614" name="Rectangle 4"/>
          <p:cNvSpPr/>
          <p:nvPr/>
        </p:nvSpPr>
        <p:spPr>
          <a:xfrm rot="0">
            <a:off x="0" y="0"/>
            <a:ext cx="9144000" cy="612775"/>
          </a:xfrm>
          <a:prstGeom prst="rect"/>
          <a:solidFill>
            <a:srgbClr val="2122E9"/>
          </a:solidFill>
          <a:ln>
            <a:noFill/>
          </a:ln>
          <a:effectLst>
            <a:outerShdw algn="b" dir="5400000" dist="23000" kx="0" sx="100000" sy="100000">
              <a:srgbClr val="000000">
                <a:alpha val="34999"/>
              </a:srgbClr>
            </a:outerShdw>
          </a:effectLst>
        </p:spPr>
        <p:txBody>
          <a:bodyPr anchor="ctr" anchorCtr="1" bIns="45720" lIns="91440" rIns="91440" tIns="45720" vert="horz"/>
          <a:lstStyle>
            <a:lvl1pPr algn="ctr" eaLnBrk="0" fontAlgn="base" hangingPunct="0" indent="0" latinLnBrk="0" marL="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1pPr>
            <a:lvl2pPr algn="ctr" eaLnBrk="0" fontAlgn="base" hangingPunct="0" indent="0" latinLnBrk="0" marL="4572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2pPr>
            <a:lvl3pPr algn="ctr" eaLnBrk="0" fontAlgn="base" hangingPunct="0" indent="0" latinLnBrk="0" marL="9144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3pPr>
            <a:lvl4pPr algn="ctr" eaLnBrk="0" fontAlgn="base" hangingPunct="0" indent="0" latinLnBrk="0" marL="13716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4pPr>
            <a:lvl5pPr algn="ctr" eaLnBrk="0" fontAlgn="base" hangingPunct="0" indent="0" latinLnBrk="0" marL="1828800" rtl="0">
              <a:lnSpc>
                <a:spcPct val="100000"/>
              </a:lnSpc>
              <a:spcBef>
                <a:spcPct val="0"/>
              </a:spcBef>
              <a:spcAft>
                <a:spcPct val="0"/>
              </a:spcAft>
              <a:buFontTx/>
              <a:buNone/>
              <a:defRPr baseline="0" b="0" sz="2400" i="0" u="none">
                <a:solidFill>
                  <a:schemeClr val="dk1"/>
                </a:solidFill>
                <a:latin typeface="Arial" pitchFamily="0" charset="0"/>
                <a:ea typeface="ＭＳ Ｐゴシック" pitchFamily="-109" charset="-128"/>
                <a:sym typeface="Arial" pitchFamily="0" charset="0"/>
              </a:defRPr>
            </a:lvl5pPr>
          </a:lstStyle>
          <a:p>
            <a:pPr algn="l" lvl="0"/>
            <a:r>
              <a:rPr altLang="en-US" b="1" sz="4400" lang="en-US">
                <a:solidFill>
                  <a:schemeClr val="lt1"/>
                </a:solidFill>
                <a:latin typeface="Calibri" pitchFamily="34" charset="0"/>
              </a:rPr>
              <a:t>SITUATION</a:t>
            </a:r>
          </a:p>
        </p:txBody>
      </p:sp>
      <p:pic>
        <p:nvPicPr>
          <p:cNvPr id="2097156" name="Picture 5"/>
          <p:cNvPicPr>
            <a:picLocks/>
          </p:cNvPicPr>
          <p:nvPr/>
        </p:nvPicPr>
        <p:blipFill>
          <a:blip xmlns:r="http://schemas.openxmlformats.org/officeDocument/2006/relationships" r:embed="rId1"/>
          <a:srcRect l="0" t="0" r="0" b="0"/>
          <a:stretch>
            <a:fillRect/>
          </a:stretch>
        </p:blipFill>
        <p:spPr>
          <a:xfrm rot="0">
            <a:off x="5867400" y="1584325"/>
            <a:ext cx="2646362" cy="2141537"/>
          </a:xfrm>
          <a:prstGeom prst="rect"/>
          <a:noFill/>
          <a:ln>
            <a:noFill/>
          </a:ln>
        </p:spPr>
      </p:pic>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12"/>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56"/>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0"/>
                                          </p:stCondLst>
                                        </p:cTn>
                                        <p:tgtEl>
                                          <p:spTgt spid="1048613">
                                            <p:txEl>
                                              <p:charRg st="0" end="15"/>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048613">
                                            <p:txEl>
                                              <p:charRg st="15" end="78"/>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8613">
                                            <p:txEl>
                                              <p:charRg st="78" end="120"/>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0"/>
                                          </p:stCondLst>
                                        </p:cTn>
                                        <p:tgtEl>
                                          <p:spTgt spid="1048613">
                                            <p:txEl>
                                              <p:charRg st="120" end="227"/>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0"/>
                                          </p:stCondLst>
                                        </p:cTn>
                                        <p:tgtEl>
                                          <p:spTgt spid="1048613">
                                            <p:txEl>
                                              <p:charRg st="227" end="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uiExpand="0" build="whole"/>
      <p:bldP spid="1048613" grpId="0" uiExpand="0" build="p" bldLvl="1"/>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18" name="Rectangle 2"/>
          <p:cNvSpPr/>
          <p:nvPr>
            <p:ph type="title" sz="full" idx="0"/>
          </p:nvPr>
        </p:nvSpPr>
        <p:spPr>
          <a:xfrm rot="0">
            <a:off x="457200" y="274637"/>
            <a:ext cx="8229600" cy="1143000"/>
          </a:xfrm>
          <a:prstGeom prst="rect"/>
          <a:solidFill>
            <a:schemeClr val="hlink">
              <a:alpha val="100000"/>
            </a:schemeClr>
          </a:solid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lang="en-US">
                <a:solidFill>
                  <a:schemeClr val="lt1"/>
                </a:solidFill>
              </a:rPr>
              <a:t>Any other better solution</a:t>
            </a:r>
          </a:p>
        </p:txBody>
      </p:sp>
      <p:sp>
        <p:nvSpPr>
          <p:cNvPr id="1048619" name="Rectangle 3"/>
          <p:cNvSpPr/>
          <p:nvPr>
            <p:ph type="body" sz="full" idx="1"/>
          </p:nvPr>
        </p:nvSpPr>
        <p:spPr>
          <a:xfrm rot="0">
            <a:off x="457200" y="1600200"/>
            <a:ext cx="8229600" cy="4525962"/>
          </a:xfrm>
          <a:prstGeom prst="rect"/>
          <a:noFill/>
          <a:ln>
            <a:noFill/>
          </a:ln>
        </p:spPr>
        <p:txBody>
          <a:bodyPr anchor="t" bIns="45720" lIns="91440" rIns="91440" tIns="45720" vert="horz"/>
          <a:lstStyle>
            <a:lvl1pPr algn="l" eaLnBrk="0" fontAlgn="base" hangingPunct="0" indent="-342900" latinLnBrk="0"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eaLnBrk="0" fontAlgn="base" hangingPunct="0" indent="-285750" latinLnBrk="0"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eaLnBrk="0" fontAlgn="base" hangingPunct="0" indent="-228600" latinLnBrk="0"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eaLnBrk="0" fontAlgn="base" hangingPunct="0" indent="-228600" latinLnBrk="0"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eaLnBrk="0" fontAlgn="base" hangingPunct="0" indent="-228600" latinLnBrk="0"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r>
              <a:rPr altLang="en-US" lang="en-US"/>
              <a:t>In terms of Emotional Intelligence:</a:t>
            </a:r>
          </a:p>
          <a:p>
            <a:endParaRPr altLang="en-US" lang="en-US"/>
          </a:p>
          <a:p>
            <a:r>
              <a:rPr altLang="en-US" lang="en-US"/>
              <a:t>You need to keep in mind that E.I. involves both your’s and other’s emotional need.</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Emotional Intelligence: What Is It?</dc:title>
  <dc:creator>Dixie Fisher</dc:creator>
  <cp:lastModifiedBy>Kashif</cp:lastModifiedBy>
  <dcterms:created xsi:type="dcterms:W3CDTF">2009-01-27T00:17:54Z</dcterms:created>
  <dcterms:modified xsi:type="dcterms:W3CDTF">2023-06-16T14:39:36Z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caa9de5f42324ddba3d4c3a2be5e6ed8</vt:lpwstr>
  </property>
</Properties>
</file>