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type="screen4x3" cy="6858000" cx="9144000"/>
  <p:notesSz cx="6858000" cy="91440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59" d="100"/>
          <a:sy n="59" d="100"/>
        </p:scale>
        <p:origin x="-1740" y="-78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Rectangle 2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vl="0"/>
            <a:endParaRPr altLang="en-US" sz="1200" lang="en-US"/>
          </a:p>
        </p:txBody>
      </p:sp>
      <p:sp>
        <p:nvSpPr>
          <p:cNvPr id="1048638" name="Rectangle 3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vl="0"/>
            <a:endParaRPr altLang="en-US" sz="1200" lang="en-US"/>
          </a:p>
        </p:txBody>
      </p:sp>
      <p:sp>
        <p:nvSpPr>
          <p:cNvPr id="1048639" name="Rectangle 4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640" name="Rectangle 5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641" name="Rectangle 6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vl="0"/>
            <a:endParaRPr altLang="en-US" sz="1200" lang="en-US"/>
          </a:p>
        </p:txBody>
      </p:sp>
      <p:sp>
        <p:nvSpPr>
          <p:cNvPr id="1048642" name="Rectangle 7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vl="0"/>
            <a:fld id="{566ABCEB-ACFC-4714-9973-3DA970169C29}" type="slidenum">
              <a:rPr altLang="en-US" sz="1200" lang="en-US"/>
              <a:pPr algn="r" eaLnBrk="1" hangingPunct="1" lvl="0"/>
            </a:fld>
            <a:endParaRPr altLang="en-US" sz="1200" lang="en-US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sym typeface="Arial" pitchFamily="0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blipFill rotWithShape="0">
          <a:blip xmlns:r="http://schemas.openxmlformats.org/officeDocument/2006/relationships" r:embed="rId1">
            <a:alphaModFix amt="100000"/>
          </a:blip>
          <a:srcRect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Rectangle 4"/>
          <p:cNvSpPr/>
          <p:nvPr>
            <p:ph type="dt" sz="quarter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0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1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612" name="Rectangle 3"/>
          <p:cNvSpPr>
            <a:spLocks noRot="1"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 typeface="Wingdings" pitchFamily="2" charset="2"/>
              <a:buNone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1" name="Rectangle 2"/>
          <p:cNvSpPr>
            <a:spLocks noRot="1" noGrp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Media">
  <p:cSld name="Title, Text and Media Clip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76400"/>
            <a:ext cx="4194175" cy="442277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>
                <a:outerShdw algn="tl" blurRad="38100" dir="2700000" dist="381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OverObj">
  <p:cSld name="Title and Text over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8540750" cy="21351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301625" y="3963988"/>
            <a:ext cx="8540750" cy="2135187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Title, Text,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AndObj">
  <p:cSld name="Title, 2 Content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676400"/>
            <a:ext cx="4194175" cy="21351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Content Placeholder 3"/>
          <p:cNvSpPr>
            <a:spLocks noGrp="1"/>
          </p:cNvSpPr>
          <p:nvPr>
            <p:ph sz="quarter" idx="2"/>
          </p:nvPr>
        </p:nvSpPr>
        <p:spPr>
          <a:xfrm>
            <a:off x="301625" y="3963988"/>
            <a:ext cx="4194175" cy="2135187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676400"/>
            <a:ext cx="4194175" cy="442277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>
                <a:outerShdw algn="tl" blurRad="38100" dir="2700000" dist="381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blipFill rotWithShape="0">
          <a:blip xmlns:r="http://schemas.openxmlformats.org/officeDocument/2006/relationships" r:embed="rId16">
            <a:alphaModFix amt="100000"/>
          </a:blip>
          <a:srcRect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3"/>
          <p:cNvSpPr/>
          <p:nvPr>
            <p:ph type="body" sz="full" idx="1"/>
          </p:nvPr>
        </p:nvSpPr>
        <p:spPr>
          <a:xfrm rot="0">
            <a:off x="301625" y="1676400"/>
            <a:ext cx="8540750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Rectangle 4"/>
          <p:cNvSpPr/>
          <p:nvPr>
            <p:ph type="dt" sz="half" idx="2"/>
          </p:nvPr>
        </p:nvSpPr>
        <p:spPr>
          <a:xfrm rot="0">
            <a:off x="3048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79" name="Rectangle 5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/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  <p:sp>
        <p:nvSpPr>
          <p:cNvPr id="1048580" name="Rectangle 6"/>
          <p:cNvSpPr/>
          <p:nvPr>
            <p:ph type="sldNum" sz="quarter" idx="4"/>
          </p:nvPr>
        </p:nvSpPr>
        <p:spPr>
          <a:xfrm rot="0">
            <a:off x="6553200" y="6245225"/>
            <a:ext cx="2286000" cy="47625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 altLang="en-US" sz="14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pPr algn="r" eaLnBrk="1" hangingPunct="1" lvl="0"/>
            </a:fld>
            <a:endParaRPr altLang="en-US" sz="1400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fill="hold" id="1" nodeType="withEffect" presetClass="entr" presetID="10" presetSubtype="0">
          <p:stCondLst>
            <p:cond delay="0"/>
          </p:stCondLst>
          <p:iterate backwards="0" type="lt">
            <p:tmPct val="10000"/>
          </p:iterate>
          <p:childTnLst>
            <p:set>
              <p:cBhvr>
                <p:cTn dur="1" fill="hold" id="2">
                  <p:stCondLst>
                    <p:cond delay="0"/>
                  </p:stCondLst>
                </p:cTn>
                <p:tgtEl>
                  <p:spTgt spid="1048577"/>
                </p:tgtEl>
                <p:attrNameLst>
                  <p:attrName>style.visibility</p:attrName>
                </p:attrNameLst>
              </p:cBhvr>
              <p:to>
                <p:strVal val="visible"/>
              </p:to>
            </p:set>
            <p:animEffect transition="in" filter="fade">
              <p:cBhvr>
                <p:cTn dur="500" id="3">
                  <p:stCondLst>
                    <p:cond delay="0"/>
                  </p:stCondLst>
                </p:cTn>
                <p:tgtEl>
                  <p:spTgt spid="1048577"/>
                </p:tgtEl>
              </p:cBhvr>
            </p:animEffect>
          </p:childTnLst>
        </p:cTn>
      </p:par>
    </p:tnLst>
    <p:bldLst>
      <p:bldP spid="1048576" grpId="0" uiExpand="0" build="whole"/>
      <p:bldP spid="1048577" grpId="0" uiExpand="0" build="p" bldLvl="5"/>
    </p:bldLst>
  </p:timing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algn="tl" blurRad="38100" dir="2700000" dist="38100">
              <a:srgbClr val="000000"/>
            </a:outerShdw>
          </a:effectLst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algn="tl" blurRad="38100" dir="2700000" dist="38100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Perception</a:t>
            </a:r>
          </a:p>
        </p:txBody>
      </p:sp>
      <p:sp>
        <p:nvSpPr>
          <p:cNvPr id="1048582" name="Rectangle 3"/>
          <p:cNvSpPr/>
          <p:nvPr>
            <p:ph type="body" sz="full" idx="1"/>
          </p:nvPr>
        </p:nvSpPr>
        <p:spPr>
          <a:xfrm rot="0">
            <a:off x="301625" y="1676400"/>
            <a:ext cx="8540750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The process by which you filter and interpret what your senses tell you so that you can then create a meaningful picture of the world. People will often view the same thing or event differently. 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Perception</a:t>
            </a:r>
          </a:p>
        </p:txBody>
      </p:sp>
      <p:grpSp>
        <p:nvGrpSpPr>
          <p:cNvPr id="27" name=""/>
          <p:cNvGrpSpPr/>
          <p:nvPr/>
        </p:nvGrpSpPr>
        <p:grpSpPr>
          <a:xfrm rot="0">
            <a:off x="301625" y="1676400"/>
            <a:ext cx="4194175" cy="4422775"/>
            <a:chOff x="2928" y="1056"/>
            <a:chExt cx="2642" cy="2786"/>
          </a:xfrm>
        </p:grpSpPr>
      </p:grpSp>
      <p:sp>
        <p:nvSpPr>
          <p:cNvPr id="1048586" name="Rectangle 3"/>
          <p:cNvSpPr/>
          <p:nvPr>
            <p:ph type="body" sz="half" idx="4294967295"/>
          </p:nvPr>
        </p:nvSpPr>
        <p:spPr>
          <a:xfrm rot="0">
            <a:off x="0" y="1676400"/>
            <a:ext cx="4194175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Why do people agree or disagree?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What affect does perception have in life?</a:t>
            </a:r>
          </a:p>
        </p:txBody>
      </p:sp>
      <p:pic>
        <p:nvPicPr>
          <p:cNvPr id="2097153" name="Picture 25" descr="images4"/>
          <p:cNvPicPr>
            <a:picLocks/>
          </p:cNvPicPr>
          <p:nvPr>
            <p:ph sz="half" idx="2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2133600"/>
            <a:ext cx="2324100" cy="34290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3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3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 uiExpand="0" build="whole"/>
      <p:bldP spid="1048586" grpId="0" uiExpand="0" build="p" bldLvl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How Does it Work</a:t>
            </a:r>
          </a:p>
        </p:txBody>
      </p:sp>
      <p:sp>
        <p:nvSpPr>
          <p:cNvPr id="1048591" name="Rectangle 3"/>
          <p:cNvSpPr/>
          <p:nvPr>
            <p:ph type="body" sz="half" idx="1"/>
          </p:nvPr>
        </p:nvSpPr>
        <p:spPr>
          <a:xfrm rot="0">
            <a:off x="301625" y="1676400"/>
            <a:ext cx="4194175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1.	Something affects your senses: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Sight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Sound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Taste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Smell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Touch</a:t>
            </a:r>
          </a:p>
        </p:txBody>
      </p:sp>
      <p:pic>
        <p:nvPicPr>
          <p:cNvPr id="2097154" name="Picture 4" descr="images5"/>
          <p:cNvPicPr>
            <a:picLocks/>
          </p:cNvPicPr>
          <p:nvPr>
            <p:ph sz="half" idx="2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86200" y="2438400"/>
            <a:ext cx="4364037" cy="3505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Decoding the Message</a:t>
            </a:r>
          </a:p>
        </p:txBody>
      </p:sp>
      <p:sp>
        <p:nvSpPr>
          <p:cNvPr id="1048596" name="Rectangle 3"/>
          <p:cNvSpPr/>
          <p:nvPr>
            <p:ph type="body" sz="half" idx="1"/>
          </p:nvPr>
        </p:nvSpPr>
        <p:spPr>
          <a:xfrm rot="0">
            <a:off x="301625" y="1676400"/>
            <a:ext cx="4194175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1800">
                <a:solidFill>
                  <a:schemeClr val="dk1"/>
                </a:solidFill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You interpret (decode) the sensation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You assign meaning to what your senses take in and put meaning to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What do your eyes see?</a:t>
            </a:r>
          </a:p>
        </p:txBody>
      </p:sp>
      <p:pic>
        <p:nvPicPr>
          <p:cNvPr id="2097155" name="Picture 4" descr="images6"/>
          <p:cNvPicPr>
            <a:picLocks/>
          </p:cNvPicPr>
          <p:nvPr>
            <p:ph sz="half" idx="2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181600" y="1905000"/>
            <a:ext cx="2819400" cy="34290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Differences</a:t>
            </a:r>
          </a:p>
        </p:txBody>
      </p:sp>
      <p:sp>
        <p:nvSpPr>
          <p:cNvPr id="1048598" name="Rectangle 3"/>
          <p:cNvSpPr/>
          <p:nvPr>
            <p:ph type="body" sz="full" idx="1"/>
          </p:nvPr>
        </p:nvSpPr>
        <p:spPr>
          <a:xfrm rot="0">
            <a:off x="301625" y="1676400"/>
            <a:ext cx="8540750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Why do people not have the same perception of the same thing, event or person?</a:t>
            </a:r>
          </a:p>
          <a:p>
            <a:pPr eaLnBrk="1" hangingPunct="1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</a:endParaRP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WE ARE ALL DIFFERENT and therefore WE LIVE DIFFEENT EXPERIENCES WHICH SHAPE OUR LIFE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Differences</a:t>
            </a:r>
          </a:p>
        </p:txBody>
      </p:sp>
      <p:sp>
        <p:nvSpPr>
          <p:cNvPr id="1048600" name="Rectangle 3"/>
          <p:cNvSpPr/>
          <p:nvPr>
            <p:ph type="body" sz="full" idx="1"/>
          </p:nvPr>
        </p:nvSpPr>
        <p:spPr>
          <a:xfrm rot="0">
            <a:off x="301625" y="1676400"/>
            <a:ext cx="8540750" cy="44227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0" fontAlgn="base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32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4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itchFamily="2" charset="2"/>
              <a:buChar char="§"/>
              <a:defRPr baseline="0" b="0" sz="20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1.	Physical differences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2.	Past experiences and backgrounds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3.	Present feelings and circumstances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4.	Differences in using information</a:t>
            </a:r>
          </a:p>
          <a:p>
            <a:pPr eaLnBrk="1" hangingPunct="1"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5.	Differences in expectation </a:t>
            </a:r>
          </a:p>
        </p:txBody>
      </p:sp>
    </p:spTree>
  </p:cSld>
  <p:clrMapOvr>
    <a:masterClrMapping/>
  </p:clrMapOvr>
  <p:transition spd="fast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2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2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6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6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98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98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0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uiExpand="0" build="whole"/>
      <p:bldP spid="1048600" grpId="0" uiExpand="0" build="p" bldLvl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Rectangle 2"/>
          <p:cNvSpPr/>
          <p:nvPr>
            <p:ph type="title" sz="full" idx="0"/>
          </p:nvPr>
        </p:nvSpPr>
        <p:spPr>
          <a:xfrm rot="0">
            <a:off x="301625" y="228600"/>
            <a:ext cx="8510588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pPr eaLnBrk="1" hangingPunct="1" lvl="0"/>
            <a:r>
              <a:rPr altLang="en-US" lang="en-US">
                <a:solidFill>
                  <a:schemeClr val="folHlink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Perception Pictures</a:t>
            </a:r>
          </a:p>
        </p:txBody>
      </p:sp>
      <p:pic>
        <p:nvPicPr>
          <p:cNvPr id="2097156" name="Picture 7" descr="images3"/>
          <p:cNvPicPr>
            <a:picLocks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24000" y="1524000"/>
            <a:ext cx="2298700" cy="2070100"/>
          </a:xfrm>
          <a:prstGeom prst="rect"/>
          <a:noFill/>
          <a:ln>
            <a:noFill/>
          </a:ln>
        </p:spPr>
      </p:pic>
      <p:pic>
        <p:nvPicPr>
          <p:cNvPr id="2097157" name="Picture 8" descr="images7"/>
          <p:cNvPicPr>
            <a:picLocks/>
          </p:cNvPicPr>
          <p:nvPr>
            <p:ph sz="quarter" idx="2"/>
          </p:nvPr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52600" y="3886200"/>
            <a:ext cx="2743200" cy="2438400"/>
          </a:xfrm>
          <a:prstGeom prst="rect"/>
          <a:noFill/>
          <a:ln>
            <a:noFill/>
          </a:ln>
        </p:spPr>
      </p:pic>
      <p:pic>
        <p:nvPicPr>
          <p:cNvPr id="2097158" name="Picture 9" descr="images2"/>
          <p:cNvPicPr>
            <a:picLocks/>
          </p:cNvPicPr>
          <p:nvPr>
            <p:ph sz="half" idx="3"/>
          </p:nvPr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4953000" y="1981200"/>
            <a:ext cx="2552700" cy="25908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FFFFFF"/>
      </a:dk1>
      <a:lt1>
        <a:srgbClr val="0000A4"/>
      </a:lt1>
      <a:dk2>
        <a:srgbClr val="4D4D4D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CDCDC"/>
      </a:accent4>
      <a:accent5>
        <a:srgbClr val="AACAE2"/>
      </a:accent5>
      <a:accent6>
        <a:srgbClr val="00B789"/>
      </a:accent6>
      <a:hlink>
        <a:srgbClr val="FFCC00"/>
      </a:hlink>
      <a:folHlink>
        <a:srgbClr val="EE941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A4"/>
        </a:lt1>
        <a:dk2>
          <a:srgbClr val="4D4D4D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CDCDC"/>
        </a:accent4>
        <a:accent5>
          <a:srgbClr val="AACAE2"/>
        </a:accent5>
        <a:accent6>
          <a:srgbClr val="00B789"/>
        </a:accent6>
        <a:hlink>
          <a:srgbClr val="FFCC00"/>
        </a:hlink>
        <a:folHlink>
          <a:srgbClr val="EE941C"/>
        </a:folHlink>
      </a:clrScheme>
    </a:extraClrScheme>
    <a:extraClrScheme>
      <a:clrScheme name="Default Color Scheme 2">
        <a:dk1>
          <a:srgbClr val="FFFFFF"/>
        </a:dk1>
        <a:lt1>
          <a:srgbClr val="00A2DC"/>
        </a:lt1>
        <a:dk2>
          <a:srgbClr val="000066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A"/>
        </a:accent3>
        <a:accent4>
          <a:srgbClr val="DCDCDC"/>
        </a:accent4>
        <a:accent5>
          <a:srgbClr val="AABECF"/>
        </a:accent5>
        <a:accent6>
          <a:srgbClr val="2DB7B7"/>
        </a:accent6>
        <a:hlink>
          <a:srgbClr val="FFFFCC"/>
        </a:hlink>
        <a:folHlink>
          <a:srgbClr val="FFCC00"/>
        </a:folHlink>
      </a:clrScheme>
    </a:extraClrScheme>
    <a:extraClrScheme>
      <a:clrScheme name="Default Color Scheme 3">
        <a:dk1>
          <a:srgbClr val="FFFFFF"/>
        </a:dk1>
        <a:lt1>
          <a:srgbClr val="000092"/>
        </a:lt1>
        <a:dk2>
          <a:srgbClr val="010199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CDCDC"/>
        </a:accent4>
        <a:accent5>
          <a:srgbClr val="B9E2FF"/>
        </a:accent5>
        <a:accent6>
          <a:srgbClr val="28A9A6"/>
        </a:accent6>
        <a:hlink>
          <a:srgbClr val="66FFFF"/>
        </a:hlink>
        <a:folHlink>
          <a:srgbClr val="CC99FF"/>
        </a:folHlink>
      </a:clrScheme>
    </a:extraClrScheme>
    <a:extraClrScheme>
      <a:clrScheme name="Default Color Scheme 4">
        <a:dk1>
          <a:srgbClr val="FFFFFF"/>
        </a:dk1>
        <a:lt1>
          <a:srgbClr val="006A67"/>
        </a:lt1>
        <a:dk2>
          <a:srgbClr val="000000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AB9"/>
        </a:accent3>
        <a:accent4>
          <a:srgbClr val="DCDCDC"/>
        </a:accent4>
        <a:accent5>
          <a:srgbClr val="ADE2E2"/>
        </a:accent5>
        <a:accent6>
          <a:srgbClr val="6163B2"/>
        </a:accent6>
        <a:hlink>
          <a:srgbClr val="00FFFF"/>
        </a:hlink>
        <a:folHlink>
          <a:srgbClr val="00CC66"/>
        </a:folHlink>
      </a:clrScheme>
    </a:extraClrScheme>
    <a:extraClrScheme>
      <a:clrScheme name="Default Color Scheme 5">
        <a:dk1>
          <a:srgbClr val="FFFFFF"/>
        </a:dk1>
        <a:lt1>
          <a:srgbClr val="650BB7"/>
        </a:lt1>
        <a:dk2>
          <a:srgbClr val="4D4D4D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7"/>
        </a:accent3>
        <a:accent4>
          <a:srgbClr val="DCDCDC"/>
        </a:accent4>
        <a:accent5>
          <a:srgbClr val="FFB9FF"/>
        </a:accent5>
        <a:accent6>
          <a:srgbClr val="5B5B89"/>
        </a:accent6>
        <a:hlink>
          <a:srgbClr val="E9E9FF"/>
        </a:hlink>
        <a:folHlink>
          <a:srgbClr val="CCECFF"/>
        </a:folHlink>
      </a:clrScheme>
    </a:extraClrScheme>
    <a:extraClrScheme>
      <a:clrScheme name="Default Color Scheme 6">
        <a:dk1>
          <a:srgbClr val="FFFFFF"/>
        </a:dk1>
        <a:lt1>
          <a:srgbClr val="005000"/>
        </a:lt1>
        <a:dk2>
          <a:srgbClr val="FFFFFF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CDCDC"/>
        </a:accent4>
        <a:accent5>
          <a:srgbClr val="CAE2AA"/>
        </a:accent5>
        <a:accent6>
          <a:srgbClr val="637216"/>
        </a:accent6>
        <a:hlink>
          <a:srgbClr val="FFFFCC"/>
        </a:hlink>
        <a:folHlink>
          <a:srgbClr val="CCCC00"/>
        </a:folHlink>
      </a:clrScheme>
    </a:extraClrScheme>
    <a:extraClrScheme>
      <a:clrScheme name="Default Color Scheme 7">
        <a:dk1>
          <a:srgbClr val="FFFFFF"/>
        </a:dk1>
        <a:lt1>
          <a:srgbClr val="7979A5"/>
        </a:lt1>
        <a:dk2>
          <a:srgbClr val="4F4F77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CDCDC"/>
        </a:accent4>
        <a:accent5>
          <a:srgbClr val="B6B6C5"/>
        </a:accent5>
        <a:accent6>
          <a:srgbClr val="5BB7E5"/>
        </a:accent6>
        <a:hlink>
          <a:srgbClr val="CCECFF"/>
        </a:hlink>
        <a:folHlink>
          <a:srgbClr val="FFFFCC"/>
        </a:folHlink>
      </a:clrScheme>
    </a:extraClrScheme>
    <a:extraClrScheme>
      <a:clrScheme name="Default Color Scheme 8">
        <a:dk1>
          <a:srgbClr val="000000"/>
        </a:dk1>
        <a:lt1>
          <a:srgbClr val="B9B9B9"/>
        </a:lt1>
        <a:dk2>
          <a:srgbClr val="4D4D4D"/>
        </a:dk2>
        <a:lt2>
          <a:srgbClr val="8A8472"/>
        </a:lt2>
        <a:accent1>
          <a:srgbClr val="EDEEE2"/>
        </a:accent1>
        <a:accent2>
          <a:srgbClr val="7FAA7E"/>
        </a:accent2>
        <a:accent3>
          <a:srgbClr val="D8D8D8"/>
        </a:accent3>
        <a:accent4>
          <a:srgbClr val="000000"/>
        </a:accent4>
        <a:accent5>
          <a:srgbClr val="F4F5EE"/>
        </a:accent5>
        <a:accent6>
          <a:srgbClr val="719870"/>
        </a:accent6>
        <a:hlink>
          <a:srgbClr val="008000"/>
        </a:hlink>
        <a:folHlink>
          <a:srgbClr val="989400"/>
        </a:folHlink>
      </a:clrScheme>
    </a:extraClrScheme>
    <a:extraClrScheme>
      <a:clrScheme name="Default Color Scheme 9">
        <a:dk1>
          <a:srgbClr val="000000"/>
        </a:dk1>
        <a:lt1>
          <a:srgbClr val="FEA24E"/>
        </a:lt1>
        <a:dk2>
          <a:srgbClr val="808080"/>
        </a:dk2>
        <a:lt2>
          <a:srgbClr val="CC6600"/>
        </a:lt2>
        <a:accent1>
          <a:srgbClr val="FBEECD"/>
        </a:accent1>
        <a:accent2>
          <a:srgbClr val="ECD044"/>
        </a:accent2>
        <a:accent3>
          <a:srgbClr val="FFCEB3"/>
        </a:accent3>
        <a:accent4>
          <a:srgbClr val="000000"/>
        </a:accent4>
        <a:accent5>
          <a:srgbClr val="FDF5E2"/>
        </a:accent5>
        <a:accent6>
          <a:srgbClr val="D3BA3C"/>
        </a:accent6>
        <a:hlink>
          <a:srgbClr val="E42B00"/>
        </a:hlink>
        <a:folHlink>
          <a:srgbClr val="996633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Self Concept</dc:title>
  <dc:creator>gx280</dc:creator>
  <cp:lastModifiedBy>Kashif</cp:lastModifiedBy>
  <dcterms:created xsi:type="dcterms:W3CDTF">2004-09-09T10:04:20Z</dcterms:created>
  <dcterms:modified xsi:type="dcterms:W3CDTF">2023-06-16T14:40:21Z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90fb575c1536454ea24f306c60ac942b</vt:lpwstr>
  </property>
</Properties>
</file>