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type="screen4x3" cy="6858000" cx="9144000"/>
  <p:notesSz cx="6858000" cy="91440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1pPr>
    <a:lvl2pPr algn="l" eaLnBrk="0" fontAlgn="base" hangingPunct="0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2pPr>
    <a:lvl3pPr algn="l" eaLnBrk="0" fontAlgn="base" hangingPunct="0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3pPr>
    <a:lvl4pPr algn="l" eaLnBrk="0" fontAlgn="base" hangingPunct="0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4pPr>
    <a:lvl5pPr algn="l" eaLnBrk="0" fontAlgn="base" hangingPunct="0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15620"/>
    <p:restoredTop sz="97364" autoAdjust="0"/>
  </p:normalViewPr>
  <p:slideViewPr>
    <p:cSldViewPr showGuides="0" snapToGrid="1" snapToObjects="0">
      <p:cViewPr varScale="1">
        <p:scale>
          <a:sx n="71" d="100"/>
          <a:sy n="71" d="100"/>
        </p:scale>
        <p:origin x="-1356" y="-96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2" name="Rectangle 2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en-US" sz="1200" lang="en-GB"/>
          </a:p>
        </p:txBody>
      </p:sp>
      <p:sp>
        <p:nvSpPr>
          <p:cNvPr id="1048733" name="Rectangle 3"/>
          <p:cNvSpPr/>
          <p:nvPr>
            <p:ph type="dt" sz="quarter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vl="0"/>
            <a:endParaRPr altLang="en-US" sz="1200" lang="en-GB"/>
          </a:p>
        </p:txBody>
      </p:sp>
      <p:sp>
        <p:nvSpPr>
          <p:cNvPr id="1048734" name="Rectangle 4"/>
          <p:cNvSpPr/>
          <p:nvPr>
            <p:ph type="ftr" sz="quarter" idx="2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vl="0"/>
            <a:endParaRPr altLang="en-US" sz="1200" lang="en-GB"/>
          </a:p>
        </p:txBody>
      </p:sp>
      <p:sp>
        <p:nvSpPr>
          <p:cNvPr id="1048735" name="Rectangle 5"/>
          <p:cNvSpPr/>
          <p:nvPr>
            <p:ph type="sldNum" sz="quarter" idx="3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GB"/>
              <a:pPr algn="r" eaLnBrk="1" hangingPunct="1" lvl="0"/>
            </a:fld>
            <a:endParaRPr altLang="en-US" sz="1200" lang="en-GB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GB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GB"/>
              <a:pPr algn="r" eaLnBrk="1" hangingPunct="1" lvl="0"/>
            </a:fld>
            <a:endParaRPr altLang="en-US" sz="1400" lang="en-GB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GB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GB"/>
              <a:pPr algn="r" eaLnBrk="1" hangingPunct="1" lvl="0"/>
            </a:fld>
            <a:endParaRPr altLang="en-US" sz="1400" lang="en-GB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GB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GB"/>
              <a:pPr algn="r" eaLnBrk="1" hangingPunct="1" lvl="0"/>
            </a:fld>
            <a:endParaRPr altLang="en-US" sz="1400" lang="en-GB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GB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GB"/>
              <a:pPr algn="r" eaLnBrk="1" hangingPunct="1" lvl="0"/>
            </a:fld>
            <a:endParaRPr altLang="en-US" sz="1400" lang="en-GB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GB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GB"/>
              <a:pPr algn="r" eaLnBrk="1" hangingPunct="1" lvl="0"/>
            </a:fld>
            <a:endParaRPr altLang="en-US" sz="1400" lang="en-GB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GB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GB"/>
              <a:pPr algn="r" eaLnBrk="1" hangingPunct="1" lvl="0"/>
            </a:fld>
            <a:endParaRPr altLang="en-US" sz="1400" lang="en-GB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GB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GB"/>
              <a:pPr algn="r" eaLnBrk="1" hangingPunct="1" lvl="0"/>
            </a:fld>
            <a:endParaRPr altLang="en-US" sz="1400" lang="en-GB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GB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GB"/>
              <a:pPr algn="r" eaLnBrk="1" hangingPunct="1" lvl="0"/>
            </a:fld>
            <a:endParaRPr altLang="en-US" sz="1400" lang="en-GB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GB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GB"/>
              <a:pPr algn="r" eaLnBrk="1" hangingPunct="1" lvl="0"/>
            </a:fld>
            <a:endParaRPr altLang="en-US" sz="1400" lang="en-GB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GB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GB"/>
              <a:pPr algn="r" eaLnBrk="1" hangingPunct="1" lvl="0"/>
            </a:fld>
            <a:endParaRPr altLang="en-US" sz="1400" lang="en-GB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GB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GB"/>
              <a:pPr algn="r" eaLnBrk="1" hangingPunct="1" lvl="0"/>
            </a:fld>
            <a:endParaRPr altLang="en-US" sz="1400" lang="en-GB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GB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GB"/>
              <a:pPr algn="r" eaLnBrk="1" hangingPunct="1" lvl="0"/>
            </a:fld>
            <a:endParaRPr altLang="en-US" sz="1400" lang="en-GB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77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GB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GB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GB"/>
              <a:pPr algn="r" eaLnBrk="1" hangingPunct="1" lvl="0"/>
            </a:fld>
            <a:endParaRPr altLang="en-US" sz="1400" lang="en-GB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Rectangle 2"/>
          <p:cNvSpPr/>
          <p:nvPr>
            <p:ph type="ctrTitle" sz="full" idx="0"/>
          </p:nvPr>
        </p:nvSpPr>
        <p:spPr>
          <a:xfrm rot="0">
            <a:off x="685800" y="2130425"/>
            <a:ext cx="7772400" cy="14700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eaLnBrk="1" hangingPunct="1" lvl="0"/>
            <a:r>
              <a:rPr altLang="en-US" b="1" lang="en-GB" u="sng"/>
              <a:t>The Self-Concept</a:t>
            </a:r>
          </a:p>
        </p:txBody>
      </p:sp>
      <p:sp>
        <p:nvSpPr>
          <p:cNvPr id="1048582" name="Rectangle 3"/>
          <p:cNvSpPr/>
          <p:nvPr>
            <p:ph type="subTitle" sz="full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FontTx/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eaLnBrk="1" hangingPunct="1" lvl="0">
              <a:lnSpc>
                <a:spcPct val="80000"/>
              </a:lnSpc>
            </a:pPr>
            <a:r>
              <a:rPr altLang="en-US" b="1" sz="2800" lang="en-GB"/>
              <a:t>Today’s Lesson:</a:t>
            </a:r>
          </a:p>
          <a:p>
            <a:pPr eaLnBrk="1" hangingPunct="1" lvl="0">
              <a:lnSpc>
                <a:spcPct val="80000"/>
              </a:lnSpc>
            </a:pPr>
            <a:r>
              <a:rPr altLang="en-US" sz="2800" lang="en-GB"/>
              <a:t>Understand factors that influence self-concept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5" name="Rectangle 4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/>
              <a:t>Gender</a:t>
            </a:r>
          </a:p>
        </p:txBody>
      </p:sp>
      <p:sp>
        <p:nvSpPr>
          <p:cNvPr id="1048636" name="Text Box 5"/>
          <p:cNvSpPr txBox="1"/>
          <p:nvPr/>
        </p:nvSpPr>
        <p:spPr>
          <a:xfrm rot="0">
            <a:off x="827087" y="1341437"/>
            <a:ext cx="7848600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Very early in life we know if we are a boy or a girl. How does this affect our self-concept and our lives?</a:t>
            </a:r>
          </a:p>
        </p:txBody>
      </p:sp>
      <p:sp>
        <p:nvSpPr>
          <p:cNvPr id="1048637" name="Text Box 6"/>
          <p:cNvSpPr txBox="1"/>
          <p:nvPr/>
        </p:nvSpPr>
        <p:spPr>
          <a:xfrm rot="0">
            <a:off x="684212" y="2492375"/>
            <a:ext cx="80660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There are different social expectations of men and women</a:t>
            </a:r>
          </a:p>
        </p:txBody>
      </p:sp>
      <p:sp>
        <p:nvSpPr>
          <p:cNvPr id="1048638" name="Text Box 7"/>
          <p:cNvSpPr txBox="1"/>
          <p:nvPr/>
        </p:nvSpPr>
        <p:spPr>
          <a:xfrm rot="0">
            <a:off x="755650" y="3213100"/>
            <a:ext cx="7848600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Girls tend to do much better at school than boys, but boys do better at higher education. Why is this?</a:t>
            </a:r>
          </a:p>
        </p:txBody>
      </p:sp>
      <p:sp>
        <p:nvSpPr>
          <p:cNvPr id="1048639" name="Text Box 8"/>
          <p:cNvSpPr txBox="1"/>
          <p:nvPr/>
        </p:nvSpPr>
        <p:spPr>
          <a:xfrm rot="0">
            <a:off x="755650" y="4292600"/>
            <a:ext cx="7848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Gender affects the type of employment we go for.</a:t>
            </a:r>
          </a:p>
        </p:txBody>
      </p:sp>
      <p:sp>
        <p:nvSpPr>
          <p:cNvPr id="1048640" name="Text Box 9"/>
          <p:cNvSpPr txBox="1"/>
          <p:nvPr/>
        </p:nvSpPr>
        <p:spPr>
          <a:xfrm rot="0">
            <a:off x="755650" y="5084762"/>
            <a:ext cx="7848600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Women are more likely to interrupt their careers to look after children.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7" grpId="0" uiExpand="0" build="whole"/>
      <p:bldP spid="1048638" grpId="0" uiExpand="0" build="whole"/>
      <p:bldP spid="1048639" grpId="0" uiExpand="0" build="whole"/>
      <p:bldP spid="1048640" grpId="0" uiExpand="0" build="whol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1" name="Rectangle 4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/>
              <a:t>Culture</a:t>
            </a:r>
          </a:p>
        </p:txBody>
      </p:sp>
      <p:sp>
        <p:nvSpPr>
          <p:cNvPr id="1048642" name="Text Box 5"/>
          <p:cNvSpPr txBox="1"/>
          <p:nvPr/>
        </p:nvSpPr>
        <p:spPr>
          <a:xfrm rot="0">
            <a:off x="684212" y="1700212"/>
            <a:ext cx="8064500" cy="15525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Different people have different customs and different ways of thinking. Your family or community may have different beliefs and expectations from other families and communities.</a:t>
            </a:r>
          </a:p>
        </p:txBody>
      </p:sp>
      <p:sp>
        <p:nvSpPr>
          <p:cNvPr id="1048643" name="Text Box 6"/>
          <p:cNvSpPr txBox="1"/>
          <p:nvPr/>
        </p:nvSpPr>
        <p:spPr>
          <a:xfrm rot="0">
            <a:off x="684212" y="3933825"/>
            <a:ext cx="8064500" cy="15525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These influences affect the way we think and are called ‘cultural influences’. Different cultures have different views of what is normal or right and wrong and these are our </a:t>
            </a:r>
            <a:r>
              <a:rPr altLang="en-US" sz="2400" i="1" lang="en-GB" u="sng"/>
              <a:t>norms</a:t>
            </a:r>
            <a:r>
              <a:rPr altLang="en-US" sz="2400" lang="en-GB"/>
              <a:t>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3" grpId="0" uiExpand="0" build="whol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4" name="Rectangle 4"/>
          <p:cNvSpPr/>
          <p:nvPr>
            <p:ph type="title" sz="full" idx="0"/>
          </p:nvPr>
        </p:nvSpPr>
        <p:spPr>
          <a:xfrm rot="0">
            <a:off x="250825" y="274637"/>
            <a:ext cx="8435975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/>
              <a:t>Cultural Influences and Norms</a:t>
            </a:r>
          </a:p>
        </p:txBody>
      </p:sp>
      <p:sp>
        <p:nvSpPr>
          <p:cNvPr id="1048645" name="Text Box 5"/>
          <p:cNvSpPr txBox="1"/>
          <p:nvPr/>
        </p:nvSpPr>
        <p:spPr>
          <a:xfrm rot="0">
            <a:off x="611187" y="1341437"/>
            <a:ext cx="7848600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Most British people wont eat frog’s legs, snails or horse meat.</a:t>
            </a:r>
          </a:p>
        </p:txBody>
      </p:sp>
      <p:sp>
        <p:nvSpPr>
          <p:cNvPr id="1048646" name="Text Box 6"/>
          <p:cNvSpPr txBox="1"/>
          <p:nvPr/>
        </p:nvSpPr>
        <p:spPr>
          <a:xfrm rot="0">
            <a:off x="611187" y="2420937"/>
            <a:ext cx="7848600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Parents who do not smoke will discourage their children from smoking.</a:t>
            </a:r>
          </a:p>
        </p:txBody>
      </p:sp>
      <p:sp>
        <p:nvSpPr>
          <p:cNvPr id="1048647" name="Text Box 7"/>
          <p:cNvSpPr txBox="1"/>
          <p:nvPr/>
        </p:nvSpPr>
        <p:spPr>
          <a:xfrm rot="0">
            <a:off x="539750" y="3644900"/>
            <a:ext cx="7848600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People with a strong religious belief may teach their children that sex before marriage is wrong.</a:t>
            </a:r>
          </a:p>
        </p:txBody>
      </p:sp>
      <p:sp>
        <p:nvSpPr>
          <p:cNvPr id="1048648" name="Text Box 8"/>
          <p:cNvSpPr txBox="1"/>
          <p:nvPr/>
        </p:nvSpPr>
        <p:spPr>
          <a:xfrm rot="0">
            <a:off x="539750" y="4797425"/>
            <a:ext cx="7848600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People from ethnic minority groups are more likely to live in an extended family.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5" grpId="0" uiExpand="0" build="whole"/>
      <p:bldP spid="1048646" grpId="0" uiExpand="0" build="whole"/>
      <p:bldP spid="1048647" grpId="0" uiExpand="0" build="whole"/>
      <p:bldP spid="1048648" grpId="0" uiExpand="0" build="whole"/>
    </p:bldLst>
  </p:timing>
</p:sld>
</file>

<file path=ppt/slides/slide13.xml><?xml version="1.0" encoding="UTF-8" standalone="yes"?>
<p:sld xmlns:a="http://schemas.openxmlformats.org/drawingml/2006/main" xmlns:r="http://schemas.openxmlformats.org/officeDocument/2006/relationships" xmlns:p="http://schemas.openxmlformats.org/presentationml/2006/main" showMasterSp="1"><p:cSld><p:spTree><p:nvGrpSpPr><p:cNvPr id="54" name=""/><p:cNvGrpSpPr/><p:nvPr/></p:nvGrpSpPr><p:grpSpPr><a:xfrm rot="0"><a:off x="0" y="0"/><a:ext cx="0" cy="0"/><a:chOff x="0" y="0"/><a:chExt cx="0" cy="0"/></a:xfrm></p:grpSpPr><p:sp><p:nvSpPr><p:cNvPr id="1048649" name="Text Box 5"/><p:cNvSpPr txBox="1"/><p:nvPr/></p:nvSpPr><p:spPr><a:xfrm rot="0"><a:off x="611187" y="188912"/><a:ext cx="7920037" cy="1735137"/></a:xfrm><a:prstGeom prst="rect"/><a:noFill/><a:ln><a:noFill/></a:ln></p:spPr><p:txBody><a:bodyPr anchor="t" bIns="45720" lIns="91440" rIns="91440" tIns="45720" vert="horz"><a:spAutoFit/></a:bodyPr><a:lstStyle><a:lvl1pPr algn="l" eaLnBrk="0" fontAlgn="base" hangingPunct="0" indent="0" latinLnBrk="0" marL="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1pPr><a:lvl2pPr algn="l" eaLnBrk="0" fontAlgn="base" hangingPunct="0" indent="0" latinLnBrk="0" marL="4572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2pPr><a:lvl3pPr algn="l" eaLnBrk="0" fontAlgn="base" hangingPunct="0" indent="0" latinLnBrk="0" marL="9144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3pPr><a:lvl4pPr algn="l" eaLnBrk="0" fontAlgn="base" hangingPunct="0" indent="0" latinLnBrk="0" marL="13716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4pPr><a:lvl5pPr algn="l" eaLnBrk="0" fontAlgn="base" hangingPunct="0" indent="0" latinLnBrk="0" marL="18288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5pPr></a:lstStyle><a:p><a:pPr eaLnBrk="1" hangingPunct="1" lvl="0"><a:spcBef><a:spcPct val="50000"/></a:spcBef></a:pPr><a:r><a:rPr altLang="en-US" sz="2400" lang="en-GB"/><a:t>What you think of as important, or right or wrong, will be influenced by the norms of the people around you.</a:t></a:r></a:p><a:p><a:pPr eaLnBrk="1" hangingPunct="1" lvl="0"><a:spcBef><a:spcPct val="50000"/></a:spcBef></a:pPr><a:r><a:rPr altLang="en-US" sz="2400" lang="en-GB"/><a:t>Your self-esteem will be influenced by cultural beliefs about what is right or wrong.</a:t></a:r></a:p></p:txBody></p:sp><p:sp><p:nvSpPr><p:cNvPr id="1048650" name="Text Box 7"/><p:cNvSpPr txBox="1"/><p:nvPr/></p:nvSpPr><p:spPr><a:xfrm rot="0"><a:off x="5148262" y="2997200"/><a:ext cx="3311525" cy="1603375"/></a:xfrm><a:prstGeom prst="rect"/><a:noFill/><a:ln><a:noFill/></a:ln></p:spPr><p:txBody><a:bodyPr anchor="t" bIns="45720" lIns="91440" rIns="91440" tIns="45720" vert="horz"><a:spAutoFit/></a:bodyPr><a:lstStyle><a:lvl1pPr algn="l" eaLnBrk="0" fontAlgn="base" hangingPunct="0" indent="0" latinLnBrk="0" marL="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1pPr><a:lvl2pPr algn="l" eaLnBrk="0" fontAlgn="base" hangingPunct="0" indent="0" latinLnBrk="0" marL="4572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2pPr><a:lvl3pPr algn="l" eaLnBrk="0" fontAlgn="base" hangingPunct="0" indent="0" latinLnBrk="0" marL="9144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3pPr><a:lvl4pPr algn="l" eaLnBrk="0" fontAlgn="base" hangingPunct="0" indent="0" latinLnBrk="0" marL="13716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4pPr><a:lvl5pPr algn="l" eaLnBrk="0" fontAlgn="base" hangingPunct="0" indent="0" latinLnBrk="0" marL="18288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5pPr></a:lstStyle><a:p><a:pPr eaLnBrk="1" hangingPunct="1" lvl="0"><a:spcBef><a:spcPct val="50000"/></a:spcBef></a:pPr><a:r><a:rPr altLang="en-US" lang="en-GB"/><a:t>According to the culture of their country, women may have to wear certain clothing.</a:t></a:r></a:p><a:p><a:pPr eaLnBrk="1" hangingPunct="1" lvl="0"><a:spcBef><a:spcPct val="50000"/></a:spcBef></a:pPr><a:r><a:rPr altLang="en-US" lang="en-GB"/><a:t>How do you think this affects their self-concept?</a:t></a:r></a:p></p:txBody></p:sp><p:pic><p:nvPicPr><p:cNvPr id="2097156" name="Picture 8" descr="lady.jpg                                                       000852BAMacintosh HD                   B9A3C931:"/><p:cNvPicPr><a:picLocks/></p:cNvPicPr><p:nvPr/></p:nvPicPr><p:blipFill><a:blip xmlns:r="http://schemas.openxmlformats.org/officeDocument/2006/relationships" r:embed="rId1"/><a:srcRect l="0" t="0" r="0" b="0"/><a:stretch><a:fillRect/></a:stretch></p:blipFill><p:spPr><a:xfrm rot="0"><a:off x="762000" y="1981200"/><a:ext cx="4210050" cy="4572000"/></a:xfrm><a:prstGeom prst="rect"/><a:noFill/><a:ln w="9525" cap="flat" cmpd="sng"><a:solidFill><a:schemeClr val="dk1"><a:alpha val="100000"/></a:schemeClr></a:solidFill><a:prstDash val="solid"/><a:round/></a:ln></p:spPr></p:pic></p:spTree></p:cSld><p:clrMapOvr><a:masterClrMapping/></p:clrMapOvr><p:timing><p:tnLst><p:par><p:cTn dur="indefinite" id="1" nodeType="tmRoot"><p:childTnLst><p:seq concurrent="1" nextAc="seek"><p:cTn dur="indefinite" id="2" nodeType="mainSeq"><p:childTnLst><p:par><p:cTn fill="hold" id="3" nodeType="clickPar"><p:stCondLst><p:cond delay="indefinite"/><p:cond evt="onBegin" delay="0"><p:tn val="2"/></p:cond></p:stCondLst><p:childTnLst><p:par><p:cTn fill="hold" id="4" nodeType="withGroup"><p:stCondLst><p:cond delay="0"/></p:stCondLst><p:childTnLst><p:par><p:cTn fill="hold" grpId="0" id="5" nodeType="afterEffect" presetClass="entr" presetID="1" presetSubtype="0"><p:stCondLst><p:cond delay="0"/></p:stCondLst><p:childTnLst><p:set><p:cBhvr><p:cTn dur="1" fill="hold" id="6"><p:stCondLst><p:cond delay="499"/></p:stCondLst></p:cTn><p:tgtEl><p:spTgt spid="1048650"/></p:tgtEl><p:attrNameLst><p:attrName>style.visibility</p:attrName></p:attrNameLst></p:cBhvr><p:to><p:strVal val="visible"/></p:to></p:set></p:childTnLst></p:cTn></p:par></p:childTnLst></p:cTn></p:par></p:childTnLst></p:cTn></p:par></p:childTnLst></p:cTn><p:prevCondLst><p:cond evt="onPrev" delay="0"><p:tgtEl><p:sldTgt/></p:tgtEl></p:cond></p:prevCondLst><p:nextCondLst><p:cond evt="onNext" delay="0"><p:tgtEl><p:sldTgt/></p:tgtEl></p:cond></p:nextCondLst></p:seq></p:childTnLst></p:cTn></p:par></p:tnLst><p:bldLst><p:bldP spid="1048650" grpId="0" uiExpand="0" build="whole"/></p:bldLst></p:timing>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1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/>
              <a:t>Today’s Lesson: </a:t>
            </a:r>
          </a:p>
        </p:txBody>
      </p:sp>
      <p:sp>
        <p:nvSpPr>
          <p:cNvPr id="1048652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>
              <a:buFontTx/>
              <a:buNone/>
            </a:pPr>
            <a:r>
              <a:rPr altLang="en-US" b="1" lang="en-GB" u="sng"/>
              <a:t>Objectives</a:t>
            </a:r>
          </a:p>
          <a:p>
            <a:pPr eaLnBrk="1" hangingPunct="1" lvl="0"/>
            <a:endParaRPr altLang="en-US" b="1" lang="en-GB"/>
          </a:p>
          <a:p>
            <a:pPr eaLnBrk="1" hangingPunct="1" lvl="0"/>
            <a:r>
              <a:rPr altLang="en-US" lang="en-GB"/>
              <a:t>Recap self-concept and continue on factors that can influence it.</a:t>
            </a:r>
          </a:p>
          <a:p>
            <a:pPr eaLnBrk="1" hangingPunct="1" lvl="0"/>
            <a:endParaRPr altLang="en-US" lang="en-GB"/>
          </a:p>
          <a:p>
            <a:pPr eaLnBrk="1" hangingPunct="1" lvl="0"/>
            <a:r>
              <a:rPr altLang="en-US" b="1" lang="en-GB"/>
              <a:t>Select one of these factors and produce a poster for the rest of the class.</a:t>
            </a:r>
          </a:p>
        </p:txBody>
      </p:sp>
    </p:spTree>
  </p:cSld>
  <p:clrMapOvr>
    <a:masterClrMapping/>
  </p:clrMapOvr>
  <p:timing/>
</p:sld>
</file>

<file path=ppt/slides/slide15.xml><?xml version="1.0" encoding="UTF-8" standalone="yes"?>
<p:sld xmlns:a="http://schemas.openxmlformats.org/drawingml/2006/main" xmlns:r="http://schemas.openxmlformats.org/officeDocument/2006/relationships" xmlns:p="http://schemas.openxmlformats.org/presentationml/2006/main" showMasterSp="1"><p:cSld><p:spTree><p:nvGrpSpPr><p:cNvPr id="56" name=""/><p:cNvGrpSpPr/><p:nvPr/></p:nvGrpSpPr><p:grpSpPr><a:xfrm rot="0"><a:off x="0" y="0"/><a:ext cx="0" cy="0"/><a:chOff x="0" y="0"/><a:chExt cx="0" cy="0"/></a:xfrm></p:grpSpPr><p:sp><p:nvSpPr><p:cNvPr id="1048653" name="Rectangle 4"/><p:cNvSpPr/><p:nvPr><p:ph type="title" sz="full" idx="0"/></p:nvPr></p:nvSpPr><p:spPr><a:xfrm rot="0"><a:off x="457200" y="274637"/><a:ext cx="8229600" cy="1143000"/></a:xfrm><a:prstGeom prst="rect"/><a:noFill/><a:ln><a:noFill/></a:ln></p:spPr><p:txBody><a:bodyPr anchor="ctr" bIns="45720" lIns="91440" rIns="91440" tIns="45720" vert="horz"/><a:lstStyle><a:lvl1pPr algn="ctr" eaLnBrk="0" fontAlgn="base" hangingPunct="0" indent="0" latinLnBrk="0" marL="0" rtl="0"><a:lnSpc><a:spcPct val="100000"/></a:lnSpc><a:spcBef><a:spcPct val="0"/></a:spcBef><a:spcAft><a:spcPct val="0"/></a:spcAft><a:buFontTx/><a:buNone/><a:defRPr baseline="0" b="0" sz="4400" i="0" u="none"><a:solidFill><a:schemeClr val="lt2"/></a:solidFill><a:latin typeface="Arial" pitchFamily="0" charset="0"/><a:sym typeface="Arial" pitchFamily="0" charset="0"/></a:defRPr></a:lvl1pPr></a:lstStyle><a:p><a:pPr eaLnBrk="1" hangingPunct="1" lvl="0"/><a:r><a:rPr altLang="en-US" b="1" lang="en-GB"/><a:t>Sexual Orientation</a:t></a:r></a:p></p:txBody></p:sp><p:sp><p:nvSpPr><p:cNvPr id="1048654" name="Text Box 5"/><p:cNvSpPr txBox="1"/><p:nvPr/></p:nvSpPr><p:spPr><a:xfrm rot="0"><a:off x="755650" y="1484312"/><a:ext cx="7632700" cy="1917700"/></a:xfrm><a:prstGeom prst="rect"/><a:noFill/><a:ln><a:noFill/></a:ln></p:spPr><p:txBody><a:bodyPr anchor="t" bIns="45720" lIns="91440" rIns="91440" tIns="45720" vert="horz"><a:spAutoFit/></a:bodyPr><a:lstStyle><a:lvl1pPr algn="l" eaLnBrk="0" fontAlgn="base" hangingPunct="0" indent="0" latinLnBrk="0" marL="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1pPr><a:lvl2pPr algn="l" eaLnBrk="0" fontAlgn="base" hangingPunct="0" indent="0" latinLnBrk="0" marL="4572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2pPr><a:lvl3pPr algn="l" eaLnBrk="0" fontAlgn="base" hangingPunct="0" indent="0" latinLnBrk="0" marL="9144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3pPr><a:lvl4pPr algn="l" eaLnBrk="0" fontAlgn="base" hangingPunct="0" indent="0" latinLnBrk="0" marL="13716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4pPr><a:lvl5pPr algn="l" eaLnBrk="0" fontAlgn="base" hangingPunct="0" indent="0" latinLnBrk="0" marL="18288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5pPr></a:lstStyle><a:p><a:pPr eaLnBrk="1" hangingPunct="1" lvl="0"><a:spcBef><a:spcPct val="50000"/></a:spcBef></a:pPr><a:r><a:rPr altLang="en-US" sz="2400" lang="en-GB"/><a:t>Sexual orientation refers to our sexual behaviour and our choice of partner. Most people are heterosexual (attracted to the opposite sex). A minority are homosexual (attracted to the same sex) and an even smaller minority are bisexual (attracted to both sexes).</a:t></a:r></a:p></p:txBody></p:sp><p:pic><p:nvPicPr><p:cNvPr id="2097157" name="Picture 11" descr="gay.gif                                                        000852BAMacintosh HD                   B9A3C931:"/><p:cNvPicPr><a:picLocks/></p:cNvPicPr><p:nvPr/></p:nvPicPr><p:blipFill><a:blip xmlns:r="http://schemas.openxmlformats.org/officeDocument/2006/relationships" r:embed="rId1"/><a:srcRect l="0" t="0" r="0" b="0"/><a:stretch><a:fillRect/></a:stretch></p:blipFill><p:spPr><a:xfrm rot="0"><a:off x="7086600" y="5029200"/><a:ext cx="1981200" cy="1793875"/></a:xfrm><a:prstGeom prst="rect"/><a:noFill/><a:ln><a:noFill/></a:ln></p:spPr></p:pic><p:pic><p:nvPicPr><p:cNvPr id="2097158" name="Picture 13" descr="les.gif                                                        000852BAMacintosh HD                   B9A3C931:"/><p:cNvPicPr><a:picLocks/></p:cNvPicPr><p:nvPr/></p:nvPicPr><p:blipFill><a:blip xmlns:r="http://schemas.openxmlformats.org/officeDocument/2006/relationships" r:embed="rId2"/><a:srcRect l="0" t="0" r="0" b="0"/><a:stretch><a:fillRect/></a:stretch></p:blipFill><p:spPr><a:xfrm rot="0"><a:off x="0" y="5105400"/><a:ext cx="1905000" cy="1697037"/></a:xfrm><a:prstGeom prst="rect"/><a:noFill/><a:ln><a:noFill/></a:ln></p:spPr></p:pic><p:sp><p:nvSpPr><p:cNvPr id="1048655" name="Text Box 14"/><p:cNvSpPr txBox="1"/><p:nvPr/></p:nvSpPr><p:spPr><a:xfrm rot="0"><a:off x="900112" y="3629025"/><a:ext cx="7272337" cy="1552575"/></a:xfrm><a:prstGeom prst="rect"/><a:noFill/><a:ln><a:noFill/></a:ln></p:spPr><p:txBody><a:bodyPr anchor="t" bIns="45720" lIns="91440" rIns="91440" tIns="45720" vert="horz"><a:spAutoFit/></a:bodyPr><a:lstStyle><a:lvl1pPr algn="l" eaLnBrk="0" fontAlgn="base" hangingPunct="0" indent="0" latinLnBrk="0" marL="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1pPr><a:lvl2pPr algn="l" eaLnBrk="0" fontAlgn="base" hangingPunct="0" indent="0" latinLnBrk="0" marL="4572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2pPr><a:lvl3pPr algn="l" eaLnBrk="0" fontAlgn="base" hangingPunct="0" indent="0" latinLnBrk="0" marL="9144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3pPr><a:lvl4pPr algn="l" eaLnBrk="0" fontAlgn="base" hangingPunct="0" indent="0" latinLnBrk="0" marL="13716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4pPr><a:lvl5pPr algn="l" eaLnBrk="0" fontAlgn="base" hangingPunct="0" indent="0" latinLnBrk="0" marL="18288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5pPr></a:lstStyle><a:p><a:pPr eaLnBrk="1" hangingPunct="1" lvl="0"><a:spcBef><a:spcPct val="50000"/></a:spcBef></a:pPr><a:r><a:rPr altLang="en-US" sz="2400" lang="en-GB"/><a:t>Sexual orientation is certain to form part of a person’s self-concept, especially to those who are homosexual. This is because to admit to being homosexual can still be a very traumatic thing to do.</a:t></a:r></a:p></p:txBody></p:sp></p:spTree></p:cSld><p:clrMapOvr><a:masterClrMapping/></p:clrMapOvr><p:timing/>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6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/>
              <a:t>Problems in Society</a:t>
            </a:r>
          </a:p>
        </p:txBody>
      </p:sp>
      <p:sp>
        <p:nvSpPr>
          <p:cNvPr id="1048657" name="Rectangle 3"/>
          <p:cNvSpPr/>
          <p:nvPr>
            <p:ph type="body" sz="full" idx="1"/>
          </p:nvPr>
        </p:nvSpPr>
        <p:spPr>
          <a:xfrm rot="0">
            <a:off x="0" y="1600200"/>
            <a:ext cx="9144000" cy="4191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en-US" sz="2800" lang="en-GB"/>
              <a:t>Parents express sadness and disappointment when their child won’t form a conventional couple.</a:t>
            </a:r>
          </a:p>
          <a:p>
            <a:pPr eaLnBrk="1" hangingPunct="1" lvl="0"/>
            <a:r>
              <a:rPr altLang="en-US" sz="2800" lang="en-GB"/>
              <a:t>Friends may express </a:t>
            </a:r>
            <a:r>
              <a:rPr altLang="en-US" sz="2800" i="1" lang="en-GB"/>
              <a:t>homophobic </a:t>
            </a:r>
            <a:r>
              <a:rPr altLang="en-US" sz="2800" lang="en-GB"/>
              <a:t>attitudes.</a:t>
            </a:r>
          </a:p>
          <a:p>
            <a:pPr eaLnBrk="1" hangingPunct="1" lvl="0"/>
            <a:r>
              <a:rPr altLang="en-US" sz="2800" lang="en-GB"/>
              <a:t>May suffer prejudice at work.</a:t>
            </a:r>
          </a:p>
          <a:p>
            <a:pPr eaLnBrk="1" hangingPunct="1" lvl="0"/>
            <a:r>
              <a:rPr altLang="en-US" sz="2800" lang="en-GB"/>
              <a:t>May not get a job working with children.</a:t>
            </a:r>
          </a:p>
          <a:p>
            <a:pPr eaLnBrk="1" hangingPunct="1" lvl="0"/>
            <a:r>
              <a:rPr altLang="en-US" sz="2800" lang="en-GB"/>
              <a:t>Certain government privileges are for regular couples only.</a:t>
            </a:r>
          </a:p>
          <a:p>
            <a:pPr eaLnBrk="1" hangingPunct="1" lvl="0"/>
            <a:r>
              <a:rPr altLang="en-US" sz="2800" lang="en-GB"/>
              <a:t>Public opposition to adoption or fostering.</a:t>
            </a:r>
          </a:p>
        </p:txBody>
      </p:sp>
    </p:spTree>
  </p:cSld>
  <p:clrMapOvr>
    <a:masterClrMapping/>
  </p:clrMapOvr>
  <p:timing/>
</p:sld>
</file>

<file path=ppt/slides/slide17.xml><?xml version="1.0" encoding="UTF-8" standalone="yes"?>
<p:sld xmlns:a="http://schemas.openxmlformats.org/drawingml/2006/main" xmlns:r="http://schemas.openxmlformats.org/officeDocument/2006/relationships" xmlns:p="http://schemas.openxmlformats.org/presentationml/2006/main" showMasterSp="1"><p:cSld><p:spTree><p:nvGrpSpPr><p:cNvPr id="58" name=""/><p:cNvGrpSpPr/><p:nvPr/></p:nvGrpSpPr><p:grpSpPr><a:xfrm rot="0"><a:off x="0" y="0"/><a:ext cx="0" cy="0"/><a:chOff x="0" y="0"/><a:chExt cx="0" cy="0"/></a:xfrm></p:grpSpPr><p:sp><p:nvSpPr><p:cNvPr id="1048658" name="Rectangle 2"/><p:cNvSpPr/><p:nvPr><p:ph type="title" sz="full" idx="0"/></p:nvPr></p:nvSpPr><p:spPr><a:xfrm rot="0"><a:off x="457200" y="274637"/><a:ext cx="8229600" cy="1143000"/></a:xfrm><a:prstGeom prst="rect"/><a:noFill/><a:ln><a:noFill/></a:ln></p:spPr><p:txBody><a:bodyPr anchor="ctr" bIns="45720" lIns="91440" rIns="91440" tIns="45720" vert="horz"/><a:lstStyle><a:lvl1pPr algn="ctr" eaLnBrk="0" fontAlgn="base" hangingPunct="0" indent="0" latinLnBrk="0" marL="0" rtl="0"><a:lnSpc><a:spcPct val="100000"/></a:lnSpc><a:spcBef><a:spcPct val="0"/></a:spcBef><a:spcAft><a:spcPct val="0"/></a:spcAft><a:buFontTx/><a:buNone/><a:defRPr baseline="0" b="0" sz="4400" i="0" u="none"><a:solidFill><a:schemeClr val="lt2"/></a:solidFill><a:latin typeface="Arial" pitchFamily="0" charset="0"/><a:sym typeface="Arial" pitchFamily="0" charset="0"/></a:defRPr></a:lvl1pPr></a:lstStyle><a:p><a:pPr eaLnBrk="1" hangingPunct="1" lvl="0"/><a:r><a:rPr altLang="en-US" b="1" lang="en-GB"/><a:t>Affect on Self-Concept</a:t></a:r></a:p></p:txBody></p:sp><p:sp><p:nvSpPr><p:cNvPr id="1048659" name="Rectangle 3"/><p:cNvSpPr/><p:nvPr><p:ph type="body" sz="full" idx="1"/></p:nvPr></p:nvSpPr><p:spPr><a:xfrm rot="0"><a:off x="468312" y="4876800"/><a:ext cx="8229600" cy="2836862"/></a:xfrm><a:prstGeom prst="rect"/><a:noFill/><a:ln><a:noFill/></a:ln></p:spPr><p:txBody><a:bodyPr anchor="t" bIns="45720" lIns="91440" rIns="91440" tIns="45720" vert="horz"/><a:lstStyle><a:lvl1pPr algn="l" eaLnBrk="0" fontAlgn="base" hangingPunct="0" indent="-342900" latinLnBrk="0" marL="342900" rtl="0"><a:lnSpc><a:spcPct val="100000"/></a:lnSpc><a:spcBef><a:spcPct val="20000"/></a:spcBef><a:spcAft><a:spcPct val="0"/></a:spcAft><a:buSzPct val="100000"/><a:buFontTx/><a:buChar char="•"/><a:defRPr baseline="0" b="0" sz="3200" i="0" u="none"><a:solidFill><a:schemeClr val="dk1"/></a:solidFill><a:latin typeface="Arial" pitchFamily="0" charset="0"/><a:sym typeface="Arial" pitchFamily="0" charset="0"/></a:defRPr></a:lvl1pPr><a:lvl2pPr algn="l" eaLnBrk="0" fontAlgn="base" hangingPunct="0" indent="-285750" latinLnBrk="0" marL="742950" rtl="0"><a:lnSpc><a:spcPct val="100000"/></a:lnSpc><a:spcBef><a:spcPct val="20000"/></a:spcBef><a:spcAft><a:spcPct val="0"/></a:spcAft><a:buSzPct val="100000"/><a:buFontTx/><a:buChar char="–"/><a:defRPr baseline="0" b="0" sz="2800" i="0" u="none"><a:solidFill><a:schemeClr val="dk1"/></a:solidFill><a:latin typeface="Arial" pitchFamily="0" charset="0"/><a:sym typeface="Arial" pitchFamily="0" charset="0"/></a:defRPr></a:lvl2pPr><a:lvl3pPr algn="l" eaLnBrk="0" fontAlgn="base" hangingPunct="0" indent="-228600" latinLnBrk="0" marL="1143000" rtl="0"><a:lnSpc><a:spcPct val="100000"/></a:lnSpc><a:spcBef><a:spcPct val="20000"/></a:spcBef><a:spcAft><a:spcPct val="0"/></a:spcAft><a:buSzPct val="100000"/><a:buFontTx/><a:buChar char="•"/><a:defRPr baseline="0" b="0" sz="2400" i="0" u="none"><a:solidFill><a:schemeClr val="dk1"/></a:solidFill><a:latin typeface="Arial" pitchFamily="0" charset="0"/><a:sym typeface="Arial" pitchFamily="0" charset="0"/></a:defRPr></a:lvl3pPr><a:lvl4pPr algn="l" eaLnBrk="0" fontAlgn="base" hangingPunct="0" indent="-228600" latinLnBrk="0" marL="1600200" rtl="0"><a:lnSpc><a:spcPct val="100000"/></a:lnSpc><a:spcBef><a:spcPct val="20000"/></a:spcBef><a:spcAft><a:spcPct val="0"/></a:spcAft><a:buSzPct val="100000"/><a:buFontTx/><a:buChar char="–"/><a:defRPr baseline="0" b="0" sz="2000" i="0" u="none"><a:solidFill><a:schemeClr val="dk1"/></a:solidFill><a:latin typeface="Arial" pitchFamily="0" charset="0"/><a:sym typeface="Arial" pitchFamily="0" charset="0"/></a:defRPr></a:lvl4pPr><a:lvl5pPr algn="l" eaLnBrk="0" fontAlgn="base" hangingPunct="0" indent="-228600" latinLnBrk="0" marL="2057400" rtl="0"><a:lnSpc><a:spcPct val="100000"/></a:lnSpc><a:spcBef><a:spcPct val="20000"/></a:spcBef><a:spcAft><a:spcPct val="0"/></a:spcAft><a:buSzPct val="100000"/><a:buFontTx/><a:buChar char="»"/><a:defRPr baseline="0" b="0" sz="2000" i="0" u="none"><a:solidFill><a:schemeClr val="dk1"/></a:solidFill><a:latin typeface="Arial" pitchFamily="0" charset="0"/><a:sym typeface="Arial" pitchFamily="0" charset="0"/></a:defRPr></a:lvl5pPr></a:lstStyle><a:p><a:pPr eaLnBrk="1" hangingPunct="1" lvl="0"/><a:r><a:rPr altLang="en-US" sz="2400" lang="en-GB"/><a:t>Young people feel confused, even fearful as they accept they are homosexual.</a:t></a:r></a:p><a:p><a:pPr eaLnBrk="1" hangingPunct="1" lvl="0"/><a:r><a:rPr altLang="en-US" sz="2400" lang="en-GB"/><a:t>It can be difficult to be positive about yourself if you receive negative signals about a big part of your life.</a:t></a:r></a:p></p:txBody></p:sp><p:pic><p:nvPicPr><p:cNvPr id="2097159" name="Picture 5" descr="gays.jpg                                                       000852BAMacintosh HD                   B9A3C931:"/><p:cNvPicPr><a:picLocks/></p:cNvPicPr><p:nvPr/></p:nvPicPr><p:blipFill><a:blip xmlns:r="http://schemas.openxmlformats.org/officeDocument/2006/relationships" r:embed="rId1"/><a:srcRect l="0" t="0" r="0" b="0"/><a:stretch><a:fillRect/></a:stretch></p:blipFill><p:spPr><a:xfrm rot="0"><a:off x="1828800" y="1371600"/><a:ext cx="5414962" cy="3195637"/></a:xfrm><a:prstGeom prst="rect"/><a:noFill/><a:ln w="9525" cap="flat" cmpd="sng"><a:solidFill><a:schemeClr val="dk1"><a:alpha val="100000"/></a:schemeClr></a:solidFill><a:prstDash val="solid"/><a:round/></a:ln></p:spPr></p:pic></p:spTree></p:cSld><p:clrMapOvr><a:masterClrMapping/></p:clrMapOvr><p:timing/>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/>
              <a:t>Education</a:t>
            </a:r>
          </a:p>
        </p:txBody>
      </p:sp>
      <p:sp>
        <p:nvSpPr>
          <p:cNvPr id="1048661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en-US" lang="en-GB"/>
              <a:t>Self-concept is strongly influenced by school.</a:t>
            </a:r>
          </a:p>
          <a:p>
            <a:pPr eaLnBrk="1" hangingPunct="1" lvl="0"/>
            <a:endParaRPr altLang="en-US" lang="en-GB"/>
          </a:p>
          <a:p>
            <a:pPr eaLnBrk="1" hangingPunct="1" lvl="0"/>
            <a:r>
              <a:rPr altLang="en-US" lang="en-GB"/>
              <a:t>You spend more than half your waking time at school, doing homework or doing school things.</a:t>
            </a: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61" name=""/>
          <p:cNvGrpSpPr/>
          <p:nvPr/>
        </p:nvGrpSpPr>
        <p:grpSpPr>
          <a:xfrm rot="0">
            <a:off x="-973137" y="-134937"/>
            <a:ext cx="10801350" cy="7680325"/>
            <a:chOff x="559" y="-325"/>
            <a:chExt cx="10806" cy="9352"/>
          </a:xfrm>
        </p:grpSpPr>
        <p:sp>
          <p:nvSpPr>
            <p:cNvPr id="1048662" name="_s1028"/>
            <p:cNvSpPr/>
            <p:nvPr/>
          </p:nvSpPr>
          <p:spPr>
            <a:xfrm rot="0" flipH="1" flipV="1">
              <a:off x="4011" y="3716"/>
              <a:ext cx="976" cy="317"/>
            </a:xfrm>
            <a:prstGeom prst="line"/>
            <a:solidFill>
              <a:srgbClr val="FFFFFF"/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63" name="_s1029"/>
            <p:cNvSpPr/>
            <p:nvPr/>
          </p:nvSpPr>
          <p:spPr>
            <a:xfrm rot="0">
              <a:off x="2009" y="2373"/>
              <a:ext cx="2052" cy="2052"/>
            </a:xfrm>
            <a:prstGeom prst="ellipse"/>
            <a:solidFill>
              <a:srgbClr val="BBE0E3"/>
            </a:solidFill>
            <a:ln>
              <a:noFill/>
            </a:ln>
          </p:spPr>
          <p:txBody>
            <a:bodyPr anchor="ctr" bIns="0" lIns="0" rIns="0" tIns="0" vert="horz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eaLnBrk="1" hangingPunct="1" lvl="0"/>
              <a:r>
                <a:rPr sz="1400" lang="en-US"/>
                <a:t>The expectations of teachers influence your success or failure. Students expected to do well often perform better than those not. This is a self fulfilling prophecy.</a:t>
              </a:r>
            </a:p>
          </p:txBody>
        </p:sp>
        <p:sp>
          <p:nvSpPr>
            <p:cNvPr id="1048664" name="_s1030"/>
            <p:cNvSpPr/>
            <p:nvPr/>
          </p:nvSpPr>
          <p:spPr>
            <a:xfrm rot="0" flipH="1">
              <a:off x="4756" y="5180"/>
              <a:ext cx="603" cy="830"/>
            </a:xfrm>
            <a:prstGeom prst="line"/>
            <a:solidFill>
              <a:srgbClr val="FFFFFF"/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65" name="_s1031"/>
            <p:cNvSpPr/>
            <p:nvPr/>
          </p:nvSpPr>
          <p:spPr>
            <a:xfrm rot="0">
              <a:off x="3127" y="5814"/>
              <a:ext cx="2052" cy="2052"/>
            </a:xfrm>
            <a:prstGeom prst="ellipse"/>
            <a:solidFill>
              <a:srgbClr val="BBE0E3"/>
            </a:solidFill>
            <a:ln>
              <a:noFill/>
            </a:ln>
          </p:spPr>
          <p:txBody>
            <a:bodyPr anchor="ctr" bIns="0" lIns="0" rIns="0" tIns="0" vert="horz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eaLnBrk="1" hangingPunct="1" lvl="0"/>
              <a:r>
                <a:rPr sz="1600" lang="en-US"/>
                <a:t>Friendships boost self esteem as it shows people want to be your friend</a:t>
              </a:r>
            </a:p>
          </p:txBody>
        </p:sp>
        <p:sp>
          <p:nvSpPr>
            <p:cNvPr id="1048666" name="_s1032"/>
            <p:cNvSpPr/>
            <p:nvPr/>
          </p:nvSpPr>
          <p:spPr>
            <a:xfrm rot="0">
              <a:off x="6565" y="5180"/>
              <a:ext cx="603" cy="830"/>
            </a:xfrm>
            <a:prstGeom prst="line"/>
            <a:solidFill>
              <a:srgbClr val="FFFFFF"/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67" name="_s1033"/>
            <p:cNvSpPr/>
            <p:nvPr/>
          </p:nvSpPr>
          <p:spPr>
            <a:xfrm rot="0">
              <a:off x="6745" y="5814"/>
              <a:ext cx="2052" cy="2052"/>
            </a:xfrm>
            <a:prstGeom prst="ellipse"/>
            <a:solidFill>
              <a:srgbClr val="BBE0E3"/>
            </a:solidFill>
            <a:ln>
              <a:noFill/>
            </a:ln>
          </p:spPr>
          <p:txBody>
            <a:bodyPr anchor="ctr" bIns="0" lIns="0" rIns="0" tIns="0" vert="horz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eaLnBrk="1" hangingPunct="1" lvl="0"/>
              <a:r>
                <a:rPr sz="1500" lang="en-US"/>
                <a:t>Learn theories and ideas that help you to understand your life and that of others</a:t>
              </a:r>
            </a:p>
          </p:txBody>
        </p:sp>
        <p:sp>
          <p:nvSpPr>
            <p:cNvPr id="1048668" name="_s1034"/>
            <p:cNvSpPr/>
            <p:nvPr/>
          </p:nvSpPr>
          <p:spPr>
            <a:xfrm rot="0" flipV="1">
              <a:off x="6937" y="3716"/>
              <a:ext cx="976" cy="317"/>
            </a:xfrm>
            <a:prstGeom prst="line"/>
            <a:solidFill>
              <a:srgbClr val="FFFFFF"/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69" name="_s1035"/>
            <p:cNvSpPr/>
            <p:nvPr/>
          </p:nvSpPr>
          <p:spPr>
            <a:xfrm rot="0">
              <a:off x="7863" y="2373"/>
              <a:ext cx="2052" cy="2052"/>
            </a:xfrm>
            <a:prstGeom prst="ellipse"/>
            <a:solidFill>
              <a:srgbClr val="BBE0E3"/>
            </a:solidFill>
            <a:ln>
              <a:noFill/>
            </a:ln>
          </p:spPr>
          <p:txBody>
            <a:bodyPr anchor="ctr" bIns="0" lIns="0" rIns="0" tIns="0" vert="horz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eaLnBrk="1" hangingPunct="1" lvl="0"/>
              <a:r>
                <a:rPr sz="1600" lang="en-US"/>
                <a:t>Success or failure at school has an affect on self esteem</a:t>
              </a:r>
            </a:p>
          </p:txBody>
        </p:sp>
        <p:sp>
          <p:nvSpPr>
            <p:cNvPr id="1048670" name="_s1036"/>
            <p:cNvSpPr/>
            <p:nvPr/>
          </p:nvSpPr>
          <p:spPr>
            <a:xfrm rot="0" flipV="1">
              <a:off x="5962" y="2299"/>
              <a:ext cx="0" cy="1026"/>
            </a:xfrm>
            <a:prstGeom prst="line"/>
            <a:solidFill>
              <a:srgbClr val="FFFFFF"/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71" name="_s1037"/>
            <p:cNvSpPr/>
            <p:nvPr/>
          </p:nvSpPr>
          <p:spPr>
            <a:xfrm rot="0">
              <a:off x="4936" y="247"/>
              <a:ext cx="2052" cy="2052"/>
            </a:xfrm>
            <a:prstGeom prst="ellipse"/>
            <a:solidFill>
              <a:srgbClr val="BBE0E3"/>
            </a:solidFill>
            <a:ln>
              <a:noFill/>
            </a:ln>
          </p:spPr>
          <p:txBody>
            <a:bodyPr anchor="ctr" bIns="0" lIns="0" rIns="0" tIns="0" vert="horz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eaLnBrk="1" hangingPunct="1" lvl="0"/>
              <a:r>
                <a:rPr sz="1600" lang="en-US"/>
                <a:t>You mix with other people and compare yourself to them</a:t>
              </a:r>
            </a:p>
          </p:txBody>
        </p:sp>
        <p:sp>
          <p:nvSpPr>
            <p:cNvPr id="1048672" name="_s1038"/>
            <p:cNvSpPr/>
            <p:nvPr/>
          </p:nvSpPr>
          <p:spPr>
            <a:xfrm rot="0">
              <a:off x="4936" y="3325"/>
              <a:ext cx="2052" cy="2052"/>
            </a:xfrm>
            <a:prstGeom prst="ellipse"/>
            <a:solidFill>
              <a:srgbClr val="BBE0E3"/>
            </a:solidFill>
            <a:ln>
              <a:noFill/>
            </a:ln>
          </p:spPr>
          <p:txBody>
            <a:bodyPr anchor="ctr" bIns="0" lIns="0" rIns="0" tIns="0" vert="horz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eaLnBrk="1" hangingPunct="1" lvl="0"/>
              <a:r>
                <a:rPr b="1" sz="2100" lang="en-US"/>
                <a:t>Education influences our self-concept</a:t>
              </a:r>
            </a:p>
          </p:txBody>
        </p:sp>
      </p:grpSp>
      <p:sp>
        <p:nvSpPr>
          <p:cNvPr id="1048673" name="Text Box 34"/>
          <p:cNvSpPr txBox="1"/>
          <p:nvPr/>
        </p:nvSpPr>
        <p:spPr>
          <a:xfrm rot="0">
            <a:off x="179387" y="404812"/>
            <a:ext cx="29527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b="1" lang="en-GB"/>
              <a:t>AGREE OR DISAGREE?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/>
              <a:t>Recap</a:t>
            </a:r>
          </a:p>
        </p:txBody>
      </p:sp>
      <p:sp>
        <p:nvSpPr>
          <p:cNvPr id="1048586" name="Oval 4"/>
          <p:cNvSpPr/>
          <p:nvPr/>
        </p:nvSpPr>
        <p:spPr>
          <a:xfrm rot="0">
            <a:off x="827087" y="1773237"/>
            <a:ext cx="5184775" cy="316865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lang="en-US"/>
          </a:p>
        </p:txBody>
      </p:sp>
      <p:sp>
        <p:nvSpPr>
          <p:cNvPr id="1048587" name="Oval 5"/>
          <p:cNvSpPr/>
          <p:nvPr/>
        </p:nvSpPr>
        <p:spPr>
          <a:xfrm rot="0">
            <a:off x="3059112" y="1844675"/>
            <a:ext cx="5184775" cy="316865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lang="en-US"/>
          </a:p>
        </p:txBody>
      </p:sp>
      <p:sp>
        <p:nvSpPr>
          <p:cNvPr id="1048588" name="Text Box 6"/>
          <p:cNvSpPr txBox="1"/>
          <p:nvPr/>
        </p:nvSpPr>
        <p:spPr>
          <a:xfrm rot="0">
            <a:off x="3563937" y="2781300"/>
            <a:ext cx="1944687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3200" lang="en-GB"/>
              <a:t>Our Self-Concept</a:t>
            </a:r>
          </a:p>
        </p:txBody>
      </p:sp>
      <p:sp>
        <p:nvSpPr>
          <p:cNvPr id="1048589" name="Text Box 7"/>
          <p:cNvSpPr txBox="1"/>
          <p:nvPr/>
        </p:nvSpPr>
        <p:spPr>
          <a:xfrm rot="0">
            <a:off x="1187450" y="3141662"/>
            <a:ext cx="17272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000" lang="en-GB"/>
              <a:t>Self-Esteem</a:t>
            </a:r>
          </a:p>
        </p:txBody>
      </p:sp>
      <p:sp>
        <p:nvSpPr>
          <p:cNvPr id="1048590" name="Text Box 8"/>
          <p:cNvSpPr txBox="1"/>
          <p:nvPr/>
        </p:nvSpPr>
        <p:spPr>
          <a:xfrm rot="0">
            <a:off x="6372225" y="3213100"/>
            <a:ext cx="17272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000" lang="en-GB"/>
              <a:t>Self-Image</a:t>
            </a:r>
          </a:p>
        </p:txBody>
      </p:sp>
      <p:sp>
        <p:nvSpPr>
          <p:cNvPr id="1048591" name="Text Box 9"/>
          <p:cNvSpPr txBox="1"/>
          <p:nvPr/>
        </p:nvSpPr>
        <p:spPr>
          <a:xfrm rot="0">
            <a:off x="971550" y="5661025"/>
            <a:ext cx="74882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Our Self-Concept is made up of our self-esteem and our self-image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9" grpId="0" uiExpand="0" build="whole"/>
      <p:bldP spid="1048590" grpId="0" uiExpand="0" build="whole"/>
      <p:bldP spid="1048591" grpId="0" uiExpand="0" build="whole"/>
    </p:bldLst>
  </p:timing>
</p:sld>
</file>

<file path=ppt/slides/slide20.xml><?xml version="1.0" encoding="UTF-8" standalone="yes"?>
<p:sld xmlns:a="http://schemas.openxmlformats.org/drawingml/2006/main" xmlns:r="http://schemas.openxmlformats.org/officeDocument/2006/relationships" xmlns:p="http://schemas.openxmlformats.org/presentationml/2006/main" showMasterSp="1"><p:cSld><p:spTree><p:nvGrpSpPr><p:cNvPr id="63" name=""/><p:cNvGrpSpPr/><p:nvPr/></p:nvGrpSpPr><p:grpSpPr><a:xfrm rot="0"><a:off x="0" y="0"/><a:ext cx="0" cy="0"/><a:chOff x="0" y="0"/><a:chExt cx="0" cy="0"/></a:xfrm></p:grpSpPr><p:sp><p:nvSpPr><p:cNvPr id="1048675" name="Rectangle 2"/><p:cNvSpPr/><p:nvPr><p:ph type="title" sz="full" idx="0"/></p:nvPr></p:nvSpPr><p:spPr><a:xfrm rot="0"><a:off x="468312" y="0"/><a:ext cx="8229600" cy="1143000"/></a:xfrm><a:prstGeom prst="rect"/><a:noFill/><a:ln><a:noFill/></a:ln></p:spPr><p:txBody><a:bodyPr anchor="ctr" bIns="45720" lIns="91440" rIns="91440" tIns="45720" vert="horz"/><a:lstStyle><a:lvl1pPr algn="ctr" eaLnBrk="0" fontAlgn="base" hangingPunct="0" indent="0" latinLnBrk="0" marL="0" rtl="0"><a:lnSpc><a:spcPct val="100000"/></a:lnSpc><a:spcBef><a:spcPct val="0"/></a:spcBef><a:spcAft><a:spcPct val="0"/></a:spcAft><a:buFontTx/><a:buNone/><a:defRPr baseline="0" b="0" sz="4400" i="0" u="none"><a:solidFill><a:schemeClr val="lt2"/></a:solidFill><a:latin typeface="Arial" pitchFamily="0" charset="0"/><a:sym typeface="Arial" pitchFamily="0" charset="0"/></a:defRPr></a:lvl1pPr></a:lstStyle><a:p><a:pPr eaLnBrk="1" hangingPunct="1" lvl="0"/><a:r><a:rPr altLang="en-US" b="1" lang="en-GB"/><a:t>Relationships with others</a:t></a:r></a:p></p:txBody></p:sp><p:sp><p:nvSpPr><p:cNvPr id="1048676" name="Rectangle 3"/><p:cNvSpPr/><p:nvPr><p:ph type="body" sz="full" idx="1"/></p:nvPr></p:nvSpPr><p:spPr><a:xfrm rot="0"><a:off x="468312" y="1125537"/><a:ext cx="8229600" cy="4525962"/></a:xfrm><a:prstGeom prst="rect"/><a:noFill/><a:ln><a:noFill/></a:ln></p:spPr><p:txBody><a:bodyPr anchor="t" bIns="45720" lIns="91440" rIns="91440" tIns="45720" vert="horz"/><a:lstStyle><a:lvl1pPr algn="l" eaLnBrk="0" fontAlgn="base" hangingPunct="0" indent="-342900" latinLnBrk="0" marL="342900" rtl="0"><a:lnSpc><a:spcPct val="100000"/></a:lnSpc><a:spcBef><a:spcPct val="20000"/></a:spcBef><a:spcAft><a:spcPct val="0"/></a:spcAft><a:buSzPct val="100000"/><a:buFontTx/><a:buChar char="•"/><a:defRPr baseline="0" b="0" sz="3200" i="0" u="none"><a:solidFill><a:schemeClr val="dk1"/></a:solidFill><a:latin typeface="Arial" pitchFamily="0" charset="0"/><a:sym typeface="Arial" pitchFamily="0" charset="0"/></a:defRPr></a:lvl1pPr><a:lvl2pPr algn="l" eaLnBrk="0" fontAlgn="base" hangingPunct="0" indent="-285750" latinLnBrk="0" marL="742950" rtl="0"><a:lnSpc><a:spcPct val="100000"/></a:lnSpc><a:spcBef><a:spcPct val="20000"/></a:spcBef><a:spcAft><a:spcPct val="0"/></a:spcAft><a:buSzPct val="100000"/><a:buFontTx/><a:buChar char="–"/><a:defRPr baseline="0" b="0" sz="2800" i="0" u="none"><a:solidFill><a:schemeClr val="dk1"/></a:solidFill><a:latin typeface="Arial" pitchFamily="0" charset="0"/><a:sym typeface="Arial" pitchFamily="0" charset="0"/></a:defRPr></a:lvl2pPr><a:lvl3pPr algn="l" eaLnBrk="0" fontAlgn="base" hangingPunct="0" indent="-228600" latinLnBrk="0" marL="1143000" rtl="0"><a:lnSpc><a:spcPct val="100000"/></a:lnSpc><a:spcBef><a:spcPct val="20000"/></a:spcBef><a:spcAft><a:spcPct val="0"/></a:spcAft><a:buSzPct val="100000"/><a:buFontTx/><a:buChar char="•"/><a:defRPr baseline="0" b="0" sz="2400" i="0" u="none"><a:solidFill><a:schemeClr val="dk1"/></a:solidFill><a:latin typeface="Arial" pitchFamily="0" charset="0"/><a:sym typeface="Arial" pitchFamily="0" charset="0"/></a:defRPr></a:lvl3pPr><a:lvl4pPr algn="l" eaLnBrk="0" fontAlgn="base" hangingPunct="0" indent="-228600" latinLnBrk="0" marL="1600200" rtl="0"><a:lnSpc><a:spcPct val="100000"/></a:lnSpc><a:spcBef><a:spcPct val="20000"/></a:spcBef><a:spcAft><a:spcPct val="0"/></a:spcAft><a:buSzPct val="100000"/><a:buFontTx/><a:buChar char="–"/><a:defRPr baseline="0" b="0" sz="2000" i="0" u="none"><a:solidFill><a:schemeClr val="dk1"/></a:solidFill><a:latin typeface="Arial" pitchFamily="0" charset="0"/><a:sym typeface="Arial" pitchFamily="0" charset="0"/></a:defRPr></a:lvl4pPr><a:lvl5pPr algn="l" eaLnBrk="0" fontAlgn="base" hangingPunct="0" indent="-228600" latinLnBrk="0" marL="2057400" rtl="0"><a:lnSpc><a:spcPct val="100000"/></a:lnSpc><a:spcBef><a:spcPct val="20000"/></a:spcBef><a:spcAft><a:spcPct val="0"/></a:spcAft><a:buSzPct val="100000"/><a:buFontTx/><a:buChar char="»"/><a:defRPr baseline="0" b="0" sz="2000" i="0" u="none"><a:solidFill><a:schemeClr val="dk1"/></a:solidFill><a:latin typeface="Arial" pitchFamily="0" charset="0"/><a:sym typeface="Arial" pitchFamily="0" charset="0"/></a:defRPr></a:lvl5pPr></a:lstStyle><a:p><a:pPr eaLnBrk="1" hangingPunct="1" lvl="0"/><a:r><a:rPr altLang="en-US" sz="2800" lang="en-GB"/><a:t>Write the following list of people on the back of the handout.</a:t></a:r></a:p><a:p><a:pPr eaLnBrk="1" hangingPunct="1" lvl="1"/><a:r><a:rPr altLang="en-US" sz="2400" lang="en-GB"/><a:t>Mother or step-mother</a:t></a:r></a:p><a:p><a:pPr eaLnBrk="1" hangingPunct="1" lvl="1"/><a:r><a:rPr altLang="en-US" sz="2400" lang="en-GB"/><a:t>Father or step-father</a:t></a:r></a:p><a:p><a:pPr eaLnBrk="1" hangingPunct="1" lvl="1"/><a:r><a:rPr altLang="en-US" sz="2400" lang="en-GB"/><a:t>Brothers and sisters</a:t></a:r></a:p><a:p><a:pPr eaLnBrk="1" hangingPunct="1" lvl="1"/><a:r><a:rPr altLang="en-US" sz="2400" lang="en-GB"/><a:t>Boyfriend or girlfriend (or ex!)</a:t></a:r></a:p><a:p><a:pPr eaLnBrk="1" hangingPunct="1" lvl="1"/><a:r><a:rPr altLang="en-US" sz="2400" lang="en-GB"/><a:t>Best friend</a:t></a:r></a:p><a:p><a:pPr eaLnBrk="1" hangingPunct="1" lvl="1"/><a:r><a:rPr altLang="en-US" sz="2400" lang="en-GB"/><a:t>Teacher</a:t></a:r></a:p><a:p><a:pPr eaLnBrk="1" hangingPunct="1" lvl="1"/><a:endParaRPr altLang="en-US" lang="en-GB"/></a:p></p:txBody></p:sp><p:pic><p:nvPicPr><p:cNvPr id="2097161" name="Picture 7" descr="baby.jpg                                                       000852BAMacintosh HD                   B9A3C931:"/><p:cNvPicPr><a:picLocks/></p:cNvPicPr><p:nvPr/></p:nvPicPr><p:blipFill><a:blip xmlns:r="http://schemas.openxmlformats.org/officeDocument/2006/relationships" r:embed="rId1"/><a:srcRect l="0" t="0" r="0" b="0"/><a:stretch><a:fillRect/></a:stretch></p:blipFill><p:spPr><a:xfrm rot="0"><a:off x="6019800" y="1681162"/><a:ext cx="2819400" cy="2541587"/></a:xfrm><a:prstGeom prst="rect"/><a:noFill/><a:ln><a:noFill/></a:ln></p:spPr></p:pic><p:pic><p:nvPicPr><p:cNvPr id="2097162" name="Picture 8" descr="gf.jpg                                                         000852BAMacintosh HD                   B9A3C931:"/><p:cNvPicPr><a:picLocks/></p:cNvPicPr><p:nvPr/></p:nvPicPr><p:blipFill><a:blip xmlns:r="http://schemas.openxmlformats.org/officeDocument/2006/relationships" r:embed="rId2"/><a:srcRect l="0" t="0" r="0" b="0"/><a:stretch><a:fillRect/></a:stretch></p:blipFill><p:spPr><a:xfrm rot="0"><a:off x="5257800" y="4343400"/><a:ext cx="3586162" cy="2374900"/></a:xfrm><a:prstGeom prst="rect"/><a:noFill/><a:ln><a:noFill/></a:ln></p:spPr></p:pic><p:pic><p:nvPicPr><p:cNvPr id="2097163" name="Picture 9" descr="phil.jpg                                                       000852BAMacintosh HD                   B9A3C931:"/><p:cNvPicPr><a:picLocks/></p:cNvPicPr><p:nvPr/></p:nvPicPr><p:blipFill><a:blip xmlns:r="http://schemas.openxmlformats.org/officeDocument/2006/relationships" r:embed="rId3"/><a:srcRect l="0" t="0" r="0" b="0"/><a:stretch><a:fillRect/></a:stretch></p:blipFill><p:spPr><a:xfrm rot="0"><a:off x="304800" y="4953000"/><a:ext cx="4724400" cy="1677987"/></a:xfrm><a:prstGeom prst="rect"/><a:noFill/><a:ln><a:noFill/></a:ln></p:spPr></p:pic></p:spTree></p:cSld><p:clrMapOvr><a:masterClrMapping/></p:clrMapOvr><p:timing/>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7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/>
              <a:t>Relationships’ Effects</a:t>
            </a:r>
          </a:p>
        </p:txBody>
      </p:sp>
      <p:sp>
        <p:nvSpPr>
          <p:cNvPr id="1048678" name="Rectangle 3"/>
          <p:cNvSpPr/>
          <p:nvPr>
            <p:ph type="body" sz="full" idx="1"/>
          </p:nvPr>
        </p:nvSpPr>
        <p:spPr>
          <a:xfrm rot="0">
            <a:off x="395287" y="3141662"/>
            <a:ext cx="8229600" cy="27368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en-US" lang="en-GB"/>
              <a:t>Write one way in which each of these people have affected you or taught you something.</a:t>
            </a:r>
          </a:p>
          <a:p>
            <a:pPr eaLnBrk="1" hangingPunct="1" lvl="0"/>
            <a:endParaRPr altLang="en-US" lang="en-GB"/>
          </a:p>
          <a:p>
            <a:pPr eaLnBrk="1" hangingPunct="1" lvl="0"/>
            <a:r>
              <a:rPr altLang="en-US" lang="en-GB"/>
              <a:t>Which relationship affected you the most?</a:t>
            </a:r>
          </a:p>
        </p:txBody>
      </p:sp>
    </p:spTree>
  </p:cSld>
  <p:clrMapOvr>
    <a:masterClrMapping/>
  </p:clrMapOvr>
</p:sld>
</file>

<file path=ppt/slides/slide22.xml><?xml version="1.0" encoding="UTF-8" standalone="yes"?>
<p:sld xmlns:a="http://schemas.openxmlformats.org/drawingml/2006/main" xmlns:r="http://schemas.openxmlformats.org/officeDocument/2006/relationships" xmlns:p="http://schemas.openxmlformats.org/presentationml/2006/main" showMasterSp="1"><p:cSld><p:spTree><p:nvGrpSpPr><p:cNvPr id="65" name=""/><p:cNvGrpSpPr/><p:nvPr/></p:nvGrpSpPr><p:grpSpPr><a:xfrm rot="0"><a:off x="0" y="0"/><a:ext cx="0" cy="0"/><a:chOff x="0" y="0"/><a:chExt cx="0" cy="0"/></a:xfrm></p:grpSpPr><p:sp><p:nvSpPr><p:cNvPr id="1048679" name="Rectangle 2"/><p:cNvSpPr/><p:nvPr><p:ph type="title" sz="full" idx="0"/></p:nvPr></p:nvSpPr><p:spPr><a:xfrm rot="0"><a:off x="457200" y="274637"/><a:ext cx="8229600" cy="1143000"/></a:xfrm><a:prstGeom prst="rect"/><a:noFill/><a:ln><a:noFill/></a:ln></p:spPr><p:txBody><a:bodyPr anchor="ctr" bIns="45720" lIns="91440" rIns="91440" tIns="45720" vert="horz"/><a:lstStyle><a:lvl1pPr algn="ctr" eaLnBrk="0" fontAlgn="base" hangingPunct="0" indent="0" latinLnBrk="0" marL="0" rtl="0"><a:lnSpc><a:spcPct val="100000"/></a:lnSpc><a:spcBef><a:spcPct val="0"/></a:spcBef><a:spcAft><a:spcPct val="0"/></a:spcAft><a:buFontTx/><a:buNone/><a:defRPr baseline="0" b="0" sz="4400" i="0" u="none"><a:solidFill><a:schemeClr val="lt2"/></a:solidFill><a:latin typeface="Arial" pitchFamily="0" charset="0"/><a:sym typeface="Arial" pitchFamily="0" charset="0"/></a:defRPr></a:lvl1pPr></a:lstStyle><a:p><a:pPr eaLnBrk="1" hangingPunct="1" lvl="0"/><a:r><a:rPr altLang="en-US" b="1" lang="en-GB"/><a:t>Forms of relationships</a:t></a:r></a:p></p:txBody></p:sp><p:sp><p:nvSpPr><p:cNvPr id="1048680" name="Rectangle 3"/><p:cNvSpPr/><p:nvPr><p:ph type="body" sz="full" idx="1"/></p:nvPr></p:nvSpPr><p:spPr><a:xfrm rot="0"><a:off x="457200" y="1600200"/><a:ext cx="8229600" cy="4525962"/></a:xfrm><a:prstGeom prst="rect"/><a:noFill/><a:ln><a:noFill/></a:ln></p:spPr><p:txBody><a:bodyPr anchor="t" bIns="45720" lIns="91440" rIns="91440" tIns="45720" vert="horz"/><a:lstStyle><a:lvl1pPr algn="l" eaLnBrk="0" fontAlgn="base" hangingPunct="0" indent="-342900" latinLnBrk="0" marL="342900" rtl="0"><a:lnSpc><a:spcPct val="100000"/></a:lnSpc><a:spcBef><a:spcPct val="20000"/></a:spcBef><a:spcAft><a:spcPct val="0"/></a:spcAft><a:buSzPct val="100000"/><a:buFontTx/><a:buChar char="•"/><a:defRPr baseline="0" b="0" sz="3200" i="0" u="none"><a:solidFill><a:schemeClr val="dk1"/></a:solidFill><a:latin typeface="Arial" pitchFamily="0" charset="0"/><a:sym typeface="Arial" pitchFamily="0" charset="0"/></a:defRPr></a:lvl1pPr><a:lvl2pPr algn="l" eaLnBrk="0" fontAlgn="base" hangingPunct="0" indent="-285750" latinLnBrk="0" marL="742950" rtl="0"><a:lnSpc><a:spcPct val="100000"/></a:lnSpc><a:spcBef><a:spcPct val="20000"/></a:spcBef><a:spcAft><a:spcPct val="0"/></a:spcAft><a:buSzPct val="100000"/><a:buFontTx/><a:buChar char="–"/><a:defRPr baseline="0" b="0" sz="2800" i="0" u="none"><a:solidFill><a:schemeClr val="dk1"/></a:solidFill><a:latin typeface="Arial" pitchFamily="0" charset="0"/><a:sym typeface="Arial" pitchFamily="0" charset="0"/></a:defRPr></a:lvl2pPr><a:lvl3pPr algn="l" eaLnBrk="0" fontAlgn="base" hangingPunct="0" indent="-228600" latinLnBrk="0" marL="1143000" rtl="0"><a:lnSpc><a:spcPct val="100000"/></a:lnSpc><a:spcBef><a:spcPct val="20000"/></a:spcBef><a:spcAft><a:spcPct val="0"/></a:spcAft><a:buSzPct val="100000"/><a:buFontTx/><a:buChar char="•"/><a:defRPr baseline="0" b="0" sz="2400" i="0" u="none"><a:solidFill><a:schemeClr val="dk1"/></a:solidFill><a:latin typeface="Arial" pitchFamily="0" charset="0"/><a:sym typeface="Arial" pitchFamily="0" charset="0"/></a:defRPr></a:lvl3pPr><a:lvl4pPr algn="l" eaLnBrk="0" fontAlgn="base" hangingPunct="0" indent="-228600" latinLnBrk="0" marL="1600200" rtl="0"><a:lnSpc><a:spcPct val="100000"/></a:lnSpc><a:spcBef><a:spcPct val="20000"/></a:spcBef><a:spcAft><a:spcPct val="0"/></a:spcAft><a:buSzPct val="100000"/><a:buFontTx/><a:buChar char="–"/><a:defRPr baseline="0" b="0" sz="2000" i="0" u="none"><a:solidFill><a:schemeClr val="dk1"/></a:solidFill><a:latin typeface="Arial" pitchFamily="0" charset="0"/><a:sym typeface="Arial" pitchFamily="0" charset="0"/></a:defRPr></a:lvl4pPr><a:lvl5pPr algn="l" eaLnBrk="0" fontAlgn="base" hangingPunct="0" indent="-228600" latinLnBrk="0" marL="2057400" rtl="0"><a:lnSpc><a:spcPct val="100000"/></a:lnSpc><a:spcBef><a:spcPct val="20000"/></a:spcBef><a:spcAft><a:spcPct val="0"/></a:spcAft><a:buSzPct val="100000"/><a:buFontTx/><a:buChar char="»"/><a:defRPr baseline="0" b="0" sz="2000" i="0" u="none"><a:solidFill><a:schemeClr val="dk1"/></a:solidFill><a:latin typeface="Arial" pitchFamily="0" charset="0"/><a:sym typeface="Arial" pitchFamily="0" charset="0"/></a:defRPr></a:lvl5pPr></a:lstStyle><a:p><a:pPr eaLnBrk="1" hangingPunct="1" lvl="0"><a:lnSpc><a:spcPct val="90000"/></a:lnSpc></a:pPr><a:r><a:rPr altLang="en-US" sz="2400" lang="en-GB"/><a:t>Family relationships </a:t></a:r></a:p><a:p><a:pPr eaLnBrk="1" hangingPunct="1" lvl="0"><a:lnSpc><a:spcPct val="90000"/></a:lnSpc></a:pPr><a:r><a:rPr altLang="en-US" sz="2400" lang="en-GB"/><a:t>Work relationships</a:t></a:r></a:p><a:p><a:pPr eaLnBrk="1" hangingPunct="1" lvl="0"><a:lnSpc><a:spcPct val="90000"/></a:lnSpc></a:pPr><a:r><a:rPr altLang="en-US" sz="2400" lang="en-GB"/><a:t>Friendly relationships</a:t></a:r></a:p><a:p><a:pPr eaLnBrk="1" hangingPunct="1" lvl="0"><a:lnSpc><a:spcPct val="90000"/></a:lnSpc></a:pPr><a:r><a:rPr altLang="en-US" sz="2400" lang="en-GB"/><a:t>Sexual relationships</a:t></a:r></a:p><a:p><a:pPr eaLnBrk="1" hangingPunct="1" lvl="0"><a:lnSpc><a:spcPct val="90000"/></a:lnSpc></a:pPr><a:endParaRPr altLang="en-US" sz="2800" lang="en-GB"/></a:p><a:p><a:pPr eaLnBrk="1" hangingPunct="1" lvl="0"><a:lnSpc><a:spcPct val="90000"/></a:lnSpc></a:pPr><a:endParaRPr altLang="en-US" sz="2800" lang="en-GB"/></a:p><a:p><a:pPr eaLnBrk="1" hangingPunct="1" lvl="1"><a:lnSpc><a:spcPct val="90000"/></a:lnSpc><a:buFontTx/><a:buNone/></a:pPr><a:br><a:rPr altLang="en-US" b="1" sz="2400" lang="en-GB"/></a:br><a:br><a:rPr altLang="en-US" b="1" sz="2400" lang="en-GB"/></a:br><a:r><a:rPr altLang="en-US" b="1" sz="2400" lang="en-GB"/><a:t>Depending on the amount of time we spend with these people and the value we place on their opinions determines the extent that they affect our self-concept.</a:t></a:r></a:p></p:txBody></p:sp><p:pic><p:nvPicPr><p:cNvPr id="2097164" name="Picture 5" descr="ele.jpg                                                        000852BAMacintosh HD                   B9A3C931:"/><p:cNvPicPr><a:picLocks/></p:cNvPicPr><p:nvPr/></p:nvPicPr><p:blipFill><a:blip xmlns:r="http://schemas.openxmlformats.org/officeDocument/2006/relationships" r:embed="rId1"/><a:srcRect l="0" t="0" r="0" b="0"/><a:stretch><a:fillRect/></a:stretch></p:blipFill><p:spPr><a:xfrm rot="0"><a:off x="4191000" y="1371600"/><a:ext cx="4648200" cy="3322637"/></a:xfrm><a:prstGeom prst="rect"/><a:noFill/><a:ln><a:noFill/></a:ln></p:spPr></p:pic></p:spTree></p:cSld><p:clrMapOvr><a:masterClrMapping/></p:clrMapOvr><p:timing/>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1" name="Rectangle 2"/>
          <p:cNvSpPr/>
          <p:nvPr>
            <p:ph type="title" sz="full" idx="0"/>
          </p:nvPr>
        </p:nvSpPr>
        <p:spPr>
          <a:xfrm rot="0">
            <a:off x="468312" y="0"/>
            <a:ext cx="8229600" cy="7651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 u="sng"/>
              <a:t>Group Task</a:t>
            </a:r>
          </a:p>
        </p:txBody>
      </p:sp>
      <p:sp>
        <p:nvSpPr>
          <p:cNvPr id="1048682" name="Rectangle 3"/>
          <p:cNvSpPr/>
          <p:nvPr>
            <p:ph type="body" sz="full" idx="1"/>
          </p:nvPr>
        </p:nvSpPr>
        <p:spPr>
          <a:xfrm rot="0">
            <a:off x="468312" y="836612"/>
            <a:ext cx="8218487" cy="60213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lnSpc>
                <a:spcPct val="90000"/>
              </a:lnSpc>
            </a:pPr>
            <a:r>
              <a:rPr altLang="en-US" lang="en-GB"/>
              <a:t>In groups of </a:t>
            </a:r>
            <a:r>
              <a:rPr altLang="en-US" b="1" lang="en-GB"/>
              <a:t>no more than 4</a:t>
            </a:r>
            <a:r>
              <a:rPr altLang="en-US" lang="en-GB"/>
              <a:t> choose one of the factors that influence our self-concept and </a:t>
            </a:r>
            <a:r>
              <a:rPr altLang="en-US" b="1" lang="en-GB"/>
              <a:t>produce an A3 poster</a:t>
            </a:r>
            <a:r>
              <a:rPr altLang="en-US" lang="en-GB"/>
              <a:t> that contains the following information: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lang="en-GB"/>
              <a:t>A title of the influencing factor (i.e. </a:t>
            </a:r>
            <a:r>
              <a:rPr altLang="en-US" b="1" lang="en-GB"/>
              <a:t>AGE</a:t>
            </a:r>
            <a:r>
              <a:rPr altLang="en-US" lang="en-GB"/>
              <a:t>)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lang="en-GB"/>
              <a:t>A definition of self-concept, self-esteem and self-image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lang="en-GB"/>
              <a:t>An outline of how the factor influences our self-concept.</a:t>
            </a:r>
          </a:p>
          <a:p>
            <a:pPr eaLnBrk="1" hangingPunct="1" lvl="1">
              <a:lnSpc>
                <a:spcPct val="90000"/>
              </a:lnSpc>
            </a:pPr>
            <a:endParaRPr altLang="en-US" lang="en-GB"/>
          </a:p>
          <a:p>
            <a:pPr eaLnBrk="1" hangingPunct="1" lvl="1">
              <a:lnSpc>
                <a:spcPct val="90000"/>
              </a:lnSpc>
            </a:pPr>
            <a:r>
              <a:rPr altLang="en-US" b="1" lang="en-GB"/>
              <a:t>Choose from</a:t>
            </a:r>
            <a:r>
              <a:rPr altLang="en-US" lang="en-GB"/>
              <a:t>: Age, Appearance, Gender, Culture, Education, Relationships, Sexual orientation.</a:t>
            </a:r>
          </a:p>
          <a:p>
            <a:pPr eaLnBrk="1" hangingPunct="1" lvl="1">
              <a:lnSpc>
                <a:spcPct val="90000"/>
              </a:lnSpc>
            </a:pPr>
            <a:endParaRPr altLang="en-US"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3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/>
              <a:t>Example</a:t>
            </a:r>
          </a:p>
        </p:txBody>
      </p:sp>
      <p:sp>
        <p:nvSpPr>
          <p:cNvPr id="1048684" name="Rectangle 5"/>
          <p:cNvSpPr/>
          <p:nvPr/>
        </p:nvSpPr>
        <p:spPr>
          <a:xfrm rot="0">
            <a:off x="755650" y="1484312"/>
            <a:ext cx="7632700" cy="4824412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lang="en-US"/>
          </a:p>
        </p:txBody>
      </p:sp>
      <p:sp>
        <p:nvSpPr>
          <p:cNvPr id="1048685" name="AutoShape 6"/>
          <p:cNvSpPr/>
          <p:nvPr/>
        </p:nvSpPr>
        <p:spPr>
          <a:xfrm rot="0">
            <a:off x="3635375" y="3213100"/>
            <a:ext cx="1728787" cy="936625"/>
          </a:xfrm>
          <a:prstGeom prst="horizontalScroll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lang="en-US"/>
          </a:p>
        </p:txBody>
      </p:sp>
      <p:sp>
        <p:nvSpPr>
          <p:cNvPr id="1048686" name="Text Box 7"/>
          <p:cNvSpPr txBox="1"/>
          <p:nvPr/>
        </p:nvSpPr>
        <p:spPr>
          <a:xfrm rot="0">
            <a:off x="3924300" y="3357562"/>
            <a:ext cx="1223962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b="1" sz="3600" lang="en-GB"/>
              <a:t>AGE</a:t>
            </a:r>
          </a:p>
        </p:txBody>
      </p:sp>
      <p:sp>
        <p:nvSpPr>
          <p:cNvPr id="1048687" name="Text Box 8"/>
          <p:cNvSpPr txBox="1"/>
          <p:nvPr/>
        </p:nvSpPr>
        <p:spPr>
          <a:xfrm rot="0">
            <a:off x="827087" y="1700212"/>
            <a:ext cx="2376487" cy="11922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b="1" lang="en-GB"/>
              <a:t>Self-Concept: </a:t>
            </a:r>
            <a:r>
              <a:rPr altLang="en-US" lang="en-GB"/>
              <a:t>xxxx</a:t>
            </a:r>
          </a:p>
          <a:p>
            <a:pPr eaLnBrk="1" hangingPunct="1" lvl="0">
              <a:spcBef>
                <a:spcPct val="50000"/>
              </a:spcBef>
            </a:pPr>
            <a:r>
              <a:rPr altLang="en-US" b="1" lang="en-GB"/>
              <a:t>Self Esteem: </a:t>
            </a:r>
            <a:r>
              <a:rPr altLang="en-US" lang="en-GB"/>
              <a:t>xxxx</a:t>
            </a:r>
          </a:p>
          <a:p>
            <a:pPr eaLnBrk="1" hangingPunct="1" lvl="0">
              <a:spcBef>
                <a:spcPct val="50000"/>
              </a:spcBef>
            </a:pPr>
            <a:r>
              <a:rPr altLang="en-US" b="1" lang="en-GB"/>
              <a:t>Self Image: </a:t>
            </a:r>
            <a:r>
              <a:rPr altLang="en-US" lang="en-GB"/>
              <a:t>xxxx</a:t>
            </a:r>
          </a:p>
        </p:txBody>
      </p:sp>
      <p:sp>
        <p:nvSpPr>
          <p:cNvPr id="1048688" name="Rectangle 9"/>
          <p:cNvSpPr/>
          <p:nvPr/>
        </p:nvSpPr>
        <p:spPr>
          <a:xfrm rot="0">
            <a:off x="900112" y="1700212"/>
            <a:ext cx="2087562" cy="1223962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lang="en-US"/>
          </a:p>
        </p:txBody>
      </p:sp>
      <p:sp>
        <p:nvSpPr>
          <p:cNvPr id="1048689" name="Line 10"/>
          <p:cNvSpPr/>
          <p:nvPr/>
        </p:nvSpPr>
        <p:spPr>
          <a:xfrm rot="0" flipV="1">
            <a:off x="4140200" y="2276475"/>
            <a:ext cx="0" cy="100806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90" name="AutoShape 11"/>
          <p:cNvSpPr/>
          <p:nvPr/>
        </p:nvSpPr>
        <p:spPr>
          <a:xfrm rot="0">
            <a:off x="3779837" y="1557337"/>
            <a:ext cx="2016125" cy="1079500"/>
          </a:xfrm>
          <a:prstGeom prst="irregularSeal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lang="en-US"/>
          </a:p>
        </p:txBody>
      </p:sp>
      <p:sp>
        <p:nvSpPr>
          <p:cNvPr id="1048691" name="Text Box 12"/>
          <p:cNvSpPr txBox="1"/>
          <p:nvPr/>
        </p:nvSpPr>
        <p:spPr>
          <a:xfrm rot="0">
            <a:off x="4140200" y="1916112"/>
            <a:ext cx="12255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Childhood</a:t>
            </a:r>
          </a:p>
        </p:txBody>
      </p:sp>
      <p:sp>
        <p:nvSpPr>
          <p:cNvPr id="1048692" name="AutoShape 13"/>
          <p:cNvSpPr/>
          <p:nvPr/>
        </p:nvSpPr>
        <p:spPr>
          <a:xfrm rot="0">
            <a:off x="6300787" y="2565400"/>
            <a:ext cx="1943100" cy="1584325"/>
          </a:xfrm>
          <a:prstGeom prst="irregularSeal2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lang="en-US"/>
          </a:p>
        </p:txBody>
      </p:sp>
      <p:sp>
        <p:nvSpPr>
          <p:cNvPr id="1048693" name="AutoShape 14"/>
          <p:cNvSpPr/>
          <p:nvPr/>
        </p:nvSpPr>
        <p:spPr>
          <a:xfrm rot="0">
            <a:off x="5867400" y="4941887"/>
            <a:ext cx="2520950" cy="1150937"/>
          </a:xfrm>
          <a:prstGeom prst="irregularSeal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lang="en-US"/>
          </a:p>
        </p:txBody>
      </p:sp>
      <p:sp>
        <p:nvSpPr>
          <p:cNvPr id="1048694" name="AutoShape 15"/>
          <p:cNvSpPr/>
          <p:nvPr/>
        </p:nvSpPr>
        <p:spPr>
          <a:xfrm rot="0">
            <a:off x="1116012" y="4221162"/>
            <a:ext cx="2016125" cy="1079500"/>
          </a:xfrm>
          <a:prstGeom prst="irregularSeal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lang="en-US"/>
          </a:p>
        </p:txBody>
      </p:sp>
      <p:sp>
        <p:nvSpPr>
          <p:cNvPr id="1048695" name="AutoShape 16"/>
          <p:cNvSpPr/>
          <p:nvPr/>
        </p:nvSpPr>
        <p:spPr>
          <a:xfrm rot="0">
            <a:off x="3348037" y="4868862"/>
            <a:ext cx="1943100" cy="1368425"/>
          </a:xfrm>
          <a:prstGeom prst="irregularSeal2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lang="en-US"/>
          </a:p>
        </p:txBody>
      </p:sp>
      <p:sp>
        <p:nvSpPr>
          <p:cNvPr id="1048696" name="Text Box 17"/>
          <p:cNvSpPr txBox="1"/>
          <p:nvPr/>
        </p:nvSpPr>
        <p:spPr>
          <a:xfrm rot="0">
            <a:off x="6732587" y="3068637"/>
            <a:ext cx="1223962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Older Children</a:t>
            </a:r>
          </a:p>
        </p:txBody>
      </p:sp>
      <p:sp>
        <p:nvSpPr>
          <p:cNvPr id="1048697" name="Text Box 18"/>
          <p:cNvSpPr txBox="1"/>
          <p:nvPr/>
        </p:nvSpPr>
        <p:spPr>
          <a:xfrm rot="0">
            <a:off x="6300787" y="5373687"/>
            <a:ext cx="19431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Adolescence</a:t>
            </a:r>
          </a:p>
        </p:txBody>
      </p:sp>
      <p:sp>
        <p:nvSpPr>
          <p:cNvPr id="1048698" name="Text Box 19"/>
          <p:cNvSpPr txBox="1"/>
          <p:nvPr/>
        </p:nvSpPr>
        <p:spPr>
          <a:xfrm rot="0">
            <a:off x="3851275" y="5373687"/>
            <a:ext cx="10795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Adults</a:t>
            </a:r>
          </a:p>
        </p:txBody>
      </p:sp>
      <p:sp>
        <p:nvSpPr>
          <p:cNvPr id="1048699" name="Text Box 20"/>
          <p:cNvSpPr txBox="1"/>
          <p:nvPr/>
        </p:nvSpPr>
        <p:spPr>
          <a:xfrm rot="0">
            <a:off x="1619250" y="4581525"/>
            <a:ext cx="12954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Elderly</a:t>
            </a:r>
          </a:p>
        </p:txBody>
      </p:sp>
      <p:sp>
        <p:nvSpPr>
          <p:cNvPr id="1048700" name="Line 21"/>
          <p:cNvSpPr/>
          <p:nvPr/>
        </p:nvSpPr>
        <p:spPr>
          <a:xfrm rot="0">
            <a:off x="5364162" y="3429000"/>
            <a:ext cx="10795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01" name="Line 22"/>
          <p:cNvSpPr/>
          <p:nvPr/>
        </p:nvSpPr>
        <p:spPr>
          <a:xfrm rot="0">
            <a:off x="5364162" y="4005262"/>
            <a:ext cx="1295400" cy="115252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02" name="Line 23"/>
          <p:cNvSpPr/>
          <p:nvPr/>
        </p:nvSpPr>
        <p:spPr>
          <a:xfrm rot="0">
            <a:off x="4427537" y="4076700"/>
            <a:ext cx="0" cy="93662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03" name="Line 24"/>
          <p:cNvSpPr/>
          <p:nvPr/>
        </p:nvSpPr>
        <p:spPr>
          <a:xfrm rot="0" flipH="1">
            <a:off x="2484437" y="3789362"/>
            <a:ext cx="1150937" cy="6477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4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/>
              <a:t>Extension Questions</a:t>
            </a:r>
          </a:p>
        </p:txBody>
      </p:sp>
      <p:sp>
        <p:nvSpPr>
          <p:cNvPr id="1048705" name="Rectangle 3"/>
          <p:cNvSpPr/>
          <p:nvPr>
            <p:ph type="body" sz="full" idx="1"/>
          </p:nvPr>
        </p:nvSpPr>
        <p:spPr>
          <a:xfrm rot="0">
            <a:off x="457200" y="1600200"/>
            <a:ext cx="8229600" cy="5257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en-US" lang="en-GB"/>
              <a:t>When you have completed your poster and are fully prepared to present it to the class answer the following questions:</a:t>
            </a:r>
          </a:p>
          <a:p>
            <a:pPr eaLnBrk="1" hangingPunct="1" lvl="0"/>
            <a:endParaRPr altLang="en-US" lang="en-GB"/>
          </a:p>
          <a:p>
            <a:pPr eaLnBrk="1" hangingPunct="1" lvl="1"/>
            <a:r>
              <a:rPr altLang="en-US" lang="en-GB"/>
              <a:t>1. How might a very young child describe their self-concept?</a:t>
            </a:r>
          </a:p>
          <a:p>
            <a:pPr eaLnBrk="1" hangingPunct="1" lvl="1"/>
            <a:r>
              <a:rPr altLang="en-US" lang="en-GB"/>
              <a:t>2. How can the way we dress affect our self-concept?</a:t>
            </a:r>
          </a:p>
          <a:p>
            <a:pPr eaLnBrk="1" hangingPunct="1" lvl="1"/>
            <a:r>
              <a:rPr altLang="en-US" lang="en-GB"/>
              <a:t>3. Write about a time when your own self image was affected. Why did this happen?</a:t>
            </a:r>
          </a:p>
          <a:p>
            <a:pPr eaLnBrk="1" hangingPunct="1" lvl="1"/>
            <a:endParaRPr altLang="en-US"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4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/>
              <a:t>Definitions</a:t>
            </a:r>
          </a:p>
        </p:txBody>
      </p:sp>
      <p:sp>
        <p:nvSpPr>
          <p:cNvPr id="1048595" name="Rectangle 3"/>
          <p:cNvSpPr/>
          <p:nvPr>
            <p:ph type="body" sz="full" idx="1"/>
          </p:nvPr>
        </p:nvSpPr>
        <p:spPr>
          <a:xfrm rot="0">
            <a:off x="457200" y="1600200"/>
            <a:ext cx="8229600" cy="1684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en-US" lang="en-GB"/>
              <a:t>SELF-CONCEPT</a:t>
            </a:r>
          </a:p>
          <a:p>
            <a:pPr eaLnBrk="1" hangingPunct="1" lvl="1"/>
            <a:r>
              <a:rPr altLang="en-US" lang="en-GB"/>
              <a:t>The sum total of the ways in which we think about ourselves</a:t>
            </a:r>
          </a:p>
          <a:p>
            <a:pPr eaLnBrk="1" hangingPunct="1" lvl="1">
              <a:buFontTx/>
              <a:buNone/>
            </a:pPr>
            <a:endParaRPr altLang="en-US" sz="3200" lang="en-GB"/>
          </a:p>
        </p:txBody>
      </p:sp>
      <p:sp>
        <p:nvSpPr>
          <p:cNvPr id="1048596" name="Text Box 4"/>
          <p:cNvSpPr txBox="1"/>
          <p:nvPr/>
        </p:nvSpPr>
        <p:spPr>
          <a:xfrm rot="0">
            <a:off x="468312" y="3284537"/>
            <a:ext cx="8208962" cy="225806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  <a:buFontTx/>
              <a:buChar char="•"/>
            </a:pPr>
            <a:r>
              <a:rPr altLang="en-US" sz="3200" lang="en-GB"/>
              <a:t> SELF ESTEEM</a:t>
            </a:r>
          </a:p>
          <a:p>
            <a:pPr eaLnBrk="1" hangingPunct="1" lvl="2">
              <a:spcBef>
                <a:spcPct val="50000"/>
              </a:spcBef>
            </a:pPr>
            <a:r>
              <a:rPr altLang="en-US" sz="2800" lang="en-GB"/>
              <a:t>- How highly we think about our abilities and our self.</a:t>
            </a:r>
          </a:p>
          <a:p>
            <a:pPr eaLnBrk="1" hangingPunct="1" lvl="0">
              <a:spcBef>
                <a:spcPct val="50000"/>
              </a:spcBef>
            </a:pPr>
            <a:endParaRPr altLang="en-US" sz="2800" lang="en-GB"/>
          </a:p>
        </p:txBody>
      </p:sp>
      <p:sp>
        <p:nvSpPr>
          <p:cNvPr id="1048597" name="Text Box 5"/>
          <p:cNvSpPr txBox="1"/>
          <p:nvPr/>
        </p:nvSpPr>
        <p:spPr>
          <a:xfrm rot="0">
            <a:off x="468312" y="5084762"/>
            <a:ext cx="8135937" cy="17383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  <a:buFontTx/>
              <a:buChar char="•"/>
            </a:pPr>
            <a:r>
              <a:rPr altLang="en-US" sz="3200" lang="en-GB"/>
              <a:t> SELF IMAGE</a:t>
            </a:r>
          </a:p>
          <a:p>
            <a:pPr eaLnBrk="1" hangingPunct="1" lvl="0">
              <a:spcBef>
                <a:spcPct val="50000"/>
              </a:spcBef>
            </a:pPr>
            <a:r>
              <a:rPr altLang="en-US" sz="3200" lang="en-GB"/>
              <a:t>	- </a:t>
            </a:r>
            <a:r>
              <a:rPr altLang="en-US" sz="2800" lang="en-GB"/>
              <a:t>How we view our self based on others 	reactions to us.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charRg st="1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 uiExpand="0" build="p" bldLvl="1"/>
      <p:bldP spid="1048596" grpId="0" uiExpand="0" build="whole"/>
      <p:bldP spid="1048597" grpId="0" uiExpand="0" build="whol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Rectangle 2"/>
          <p:cNvSpPr/>
          <p:nvPr>
            <p:ph type="ctrTitle" sz="full" idx="0"/>
          </p:nvPr>
        </p:nvSpPr>
        <p:spPr>
          <a:xfrm rot="0">
            <a:off x="684212" y="549275"/>
            <a:ext cx="7772400" cy="14700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eaLnBrk="1" hangingPunct="1" lvl="0"/>
            <a:r>
              <a:rPr altLang="en-US" b="1" lang="en-GB"/>
              <a:t>A Positive Self-Concept</a:t>
            </a:r>
          </a:p>
        </p:txBody>
      </p:sp>
      <p:sp>
        <p:nvSpPr>
          <p:cNvPr id="1048599" name="Rectangle 4"/>
          <p:cNvSpPr/>
          <p:nvPr>
            <p:ph type="subTitle" sz="full" idx="1"/>
          </p:nvPr>
        </p:nvSpPr>
        <p:spPr>
          <a:xfrm rot="0">
            <a:off x="1403350" y="2133600"/>
            <a:ext cx="6400800" cy="38163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FontTx/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eaLnBrk="1" hangingPunct="1" lvl="0"/>
            <a:r>
              <a:rPr altLang="en-US" lang="en-GB"/>
              <a:t>A positive self-concept helps us in life – how we behave and act with others.</a:t>
            </a:r>
          </a:p>
          <a:p>
            <a:pPr eaLnBrk="1" hangingPunct="1" lvl="0"/>
            <a:endParaRPr altLang="en-US" lang="en-GB"/>
          </a:p>
          <a:p>
            <a:pPr eaLnBrk="1" hangingPunct="1" lvl="0"/>
            <a:r>
              <a:rPr altLang="en-US" lang="en-GB"/>
              <a:t>A positive self-concept generally makes us feel happier.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/>
              <a:t>Influences to Self-Concept</a:t>
            </a:r>
          </a:p>
        </p:txBody>
      </p:sp>
      <p:sp>
        <p:nvSpPr>
          <p:cNvPr id="1048601" name="Text Box 4"/>
          <p:cNvSpPr txBox="1"/>
          <p:nvPr/>
        </p:nvSpPr>
        <p:spPr>
          <a:xfrm rot="0">
            <a:off x="3492500" y="3500437"/>
            <a:ext cx="2159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b="1" sz="2400" lang="en-GB"/>
              <a:t>Self-Concept</a:t>
            </a:r>
          </a:p>
        </p:txBody>
      </p:sp>
      <p:sp>
        <p:nvSpPr>
          <p:cNvPr id="1048602" name="Text Box 5"/>
          <p:cNvSpPr txBox="1"/>
          <p:nvPr/>
        </p:nvSpPr>
        <p:spPr>
          <a:xfrm rot="0">
            <a:off x="5651500" y="1773237"/>
            <a:ext cx="15843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Age</a:t>
            </a:r>
          </a:p>
        </p:txBody>
      </p:sp>
      <p:sp>
        <p:nvSpPr>
          <p:cNvPr id="1048603" name="Text Box 6"/>
          <p:cNvSpPr txBox="1"/>
          <p:nvPr/>
        </p:nvSpPr>
        <p:spPr>
          <a:xfrm rot="0">
            <a:off x="7092950" y="2565400"/>
            <a:ext cx="15827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Appearance</a:t>
            </a:r>
          </a:p>
        </p:txBody>
      </p:sp>
      <p:sp>
        <p:nvSpPr>
          <p:cNvPr id="1048604" name="Text Box 7"/>
          <p:cNvSpPr txBox="1"/>
          <p:nvPr/>
        </p:nvSpPr>
        <p:spPr>
          <a:xfrm rot="0">
            <a:off x="7164387" y="3789362"/>
            <a:ext cx="15827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Gender</a:t>
            </a:r>
          </a:p>
        </p:txBody>
      </p:sp>
      <p:sp>
        <p:nvSpPr>
          <p:cNvPr id="1048605" name="Text Box 8"/>
          <p:cNvSpPr txBox="1"/>
          <p:nvPr/>
        </p:nvSpPr>
        <p:spPr>
          <a:xfrm rot="0">
            <a:off x="6659562" y="5300662"/>
            <a:ext cx="15827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Culture</a:t>
            </a:r>
          </a:p>
        </p:txBody>
      </p:sp>
      <p:sp>
        <p:nvSpPr>
          <p:cNvPr id="1048606" name="Text Box 9"/>
          <p:cNvSpPr txBox="1"/>
          <p:nvPr/>
        </p:nvSpPr>
        <p:spPr>
          <a:xfrm rot="0">
            <a:off x="3635375" y="5516562"/>
            <a:ext cx="1582737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Emotional Maturity</a:t>
            </a:r>
          </a:p>
        </p:txBody>
      </p:sp>
      <p:sp>
        <p:nvSpPr>
          <p:cNvPr id="1048607" name="Text Box 10"/>
          <p:cNvSpPr txBox="1"/>
          <p:nvPr/>
        </p:nvSpPr>
        <p:spPr>
          <a:xfrm rot="0">
            <a:off x="971550" y="5373687"/>
            <a:ext cx="15827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Education</a:t>
            </a:r>
          </a:p>
        </p:txBody>
      </p:sp>
      <p:sp>
        <p:nvSpPr>
          <p:cNvPr id="1048608" name="Text Box 11"/>
          <p:cNvSpPr txBox="1"/>
          <p:nvPr/>
        </p:nvSpPr>
        <p:spPr>
          <a:xfrm rot="0">
            <a:off x="395287" y="4149725"/>
            <a:ext cx="15827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Relationships</a:t>
            </a:r>
          </a:p>
        </p:txBody>
      </p:sp>
      <p:sp>
        <p:nvSpPr>
          <p:cNvPr id="1048609" name="Text Box 12"/>
          <p:cNvSpPr txBox="1"/>
          <p:nvPr/>
        </p:nvSpPr>
        <p:spPr>
          <a:xfrm rot="0">
            <a:off x="755650" y="2492375"/>
            <a:ext cx="1582737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Sexual Orientation</a:t>
            </a:r>
          </a:p>
        </p:txBody>
      </p:sp>
      <p:sp>
        <p:nvSpPr>
          <p:cNvPr id="1048610" name="Text Box 13"/>
          <p:cNvSpPr txBox="1"/>
          <p:nvPr/>
        </p:nvSpPr>
        <p:spPr>
          <a:xfrm rot="0">
            <a:off x="2124075" y="1412875"/>
            <a:ext cx="1582737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Life Experiences</a:t>
            </a:r>
          </a:p>
        </p:txBody>
      </p:sp>
      <p:sp>
        <p:nvSpPr>
          <p:cNvPr id="1048611" name="Line 14"/>
          <p:cNvSpPr/>
          <p:nvPr/>
        </p:nvSpPr>
        <p:spPr>
          <a:xfrm rot="0" flipV="1">
            <a:off x="4859337" y="2205037"/>
            <a:ext cx="792162" cy="1295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12" name="Line 15"/>
          <p:cNvSpPr/>
          <p:nvPr/>
        </p:nvSpPr>
        <p:spPr>
          <a:xfrm rot="0" flipV="1">
            <a:off x="5651500" y="2852737"/>
            <a:ext cx="1368425" cy="6477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13" name="Line 16"/>
          <p:cNvSpPr/>
          <p:nvPr/>
        </p:nvSpPr>
        <p:spPr>
          <a:xfrm rot="0">
            <a:off x="5651500" y="3860800"/>
            <a:ext cx="1512887" cy="14446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14" name="Line 17"/>
          <p:cNvSpPr/>
          <p:nvPr/>
        </p:nvSpPr>
        <p:spPr>
          <a:xfrm rot="0">
            <a:off x="5148262" y="4005262"/>
            <a:ext cx="1871662" cy="1295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15" name="Line 18"/>
          <p:cNvSpPr/>
          <p:nvPr/>
        </p:nvSpPr>
        <p:spPr>
          <a:xfrm rot="0" flipH="1">
            <a:off x="4211637" y="4005262"/>
            <a:ext cx="215900" cy="143986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16" name="Line 19"/>
          <p:cNvSpPr/>
          <p:nvPr/>
        </p:nvSpPr>
        <p:spPr>
          <a:xfrm rot="0" flipH="1">
            <a:off x="2051050" y="3933825"/>
            <a:ext cx="1441450" cy="1366837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17" name="Line 20"/>
          <p:cNvSpPr/>
          <p:nvPr/>
        </p:nvSpPr>
        <p:spPr>
          <a:xfrm rot="0" flipH="1">
            <a:off x="1835150" y="3789362"/>
            <a:ext cx="1657350" cy="431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18" name="Line 21"/>
          <p:cNvSpPr/>
          <p:nvPr/>
        </p:nvSpPr>
        <p:spPr>
          <a:xfrm rot="0" flipH="1" flipV="1">
            <a:off x="1979612" y="2781300"/>
            <a:ext cx="1512887" cy="719137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19" name="Line 22"/>
          <p:cNvSpPr/>
          <p:nvPr/>
        </p:nvSpPr>
        <p:spPr>
          <a:xfrm rot="0" flipH="1" flipV="1">
            <a:off x="3203575" y="2060575"/>
            <a:ext cx="863600" cy="143986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2" grpId="0" uiExpand="0" build="whole"/>
      <p:bldP spid="1048603" grpId="0" uiExpand="0" build="whole"/>
      <p:bldP spid="1048604" grpId="0" uiExpand="0" build="whole"/>
      <p:bldP spid="1048605" grpId="0" uiExpand="0" build="whole"/>
      <p:bldP spid="1048606" grpId="0" uiExpand="0" build="whole"/>
      <p:bldP spid="1048608" grpId="0" uiExpand="0" build="whole"/>
      <p:bldP spid="1048609" grpId="0" uiExpand="0" build="whole"/>
      <p:bldP spid="1048610" grpId="0" uiExpand="0" build="whol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Rectangle 2"/>
          <p:cNvSpPr/>
          <p:nvPr>
            <p:ph type="title" sz="full" idx="0"/>
          </p:nvPr>
        </p:nvSpPr>
        <p:spPr>
          <a:xfrm rot="0">
            <a:off x="468312" y="188912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/>
              <a:t>Age</a:t>
            </a:r>
          </a:p>
        </p:txBody>
      </p:sp>
      <p:sp>
        <p:nvSpPr>
          <p:cNvPr id="1048621" name="Text Box 4"/>
          <p:cNvSpPr txBox="1"/>
          <p:nvPr/>
        </p:nvSpPr>
        <p:spPr>
          <a:xfrm rot="0">
            <a:off x="1692275" y="1268412"/>
            <a:ext cx="59055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Self-concept changes as we get older</a:t>
            </a:r>
            <a:r>
              <a:rPr altLang="en-US" lang="en-GB"/>
              <a:t>.</a:t>
            </a:r>
          </a:p>
        </p:txBody>
      </p:sp>
      <p:sp>
        <p:nvSpPr>
          <p:cNvPr id="1048622" name="Text Box 5"/>
          <p:cNvSpPr txBox="1"/>
          <p:nvPr/>
        </p:nvSpPr>
        <p:spPr>
          <a:xfrm rot="0">
            <a:off x="395287" y="1916112"/>
            <a:ext cx="2232025" cy="42179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YOUNG CHILDREN:</a:t>
            </a:r>
          </a:p>
          <a:p>
            <a:pPr eaLnBrk="1" hangingPunct="1" lvl="0">
              <a:spcBef>
                <a:spcPct val="50000"/>
              </a:spcBef>
            </a:pPr>
            <a:endParaRPr altLang="en-US" lang="en-GB"/>
          </a:p>
          <a:p>
            <a:pPr eaLnBrk="1" hangingPunct="1" lvl="0">
              <a:spcBef>
                <a:spcPct val="50000"/>
              </a:spcBef>
            </a:pPr>
            <a:r>
              <a:rPr altLang="en-US" lang="en-GB"/>
              <a:t>OLDER CHILDREN:</a:t>
            </a:r>
          </a:p>
          <a:p>
            <a:pPr eaLnBrk="1" hangingPunct="1" lvl="0">
              <a:spcBef>
                <a:spcPct val="50000"/>
              </a:spcBef>
            </a:pPr>
            <a:endParaRPr altLang="en-US" lang="en-GB"/>
          </a:p>
          <a:p>
            <a:pPr eaLnBrk="1" hangingPunct="1" lvl="0">
              <a:spcBef>
                <a:spcPct val="50000"/>
              </a:spcBef>
            </a:pPr>
            <a:r>
              <a:rPr altLang="en-US" lang="en-GB"/>
              <a:t>ADOLESCENTS:</a:t>
            </a:r>
          </a:p>
          <a:p>
            <a:pPr eaLnBrk="1" hangingPunct="1" lvl="0">
              <a:spcBef>
                <a:spcPct val="50000"/>
              </a:spcBef>
            </a:pPr>
            <a:endParaRPr altLang="en-US" lang="en-GB"/>
          </a:p>
          <a:p>
            <a:pPr eaLnBrk="1" hangingPunct="1" lvl="0">
              <a:spcBef>
                <a:spcPct val="50000"/>
              </a:spcBef>
            </a:pPr>
            <a:r>
              <a:rPr altLang="en-US" lang="en-GB"/>
              <a:t>ADULTS:</a:t>
            </a:r>
          </a:p>
          <a:p>
            <a:pPr eaLnBrk="1" hangingPunct="1" lvl="0">
              <a:spcBef>
                <a:spcPct val="50000"/>
              </a:spcBef>
            </a:pPr>
            <a:endParaRPr altLang="en-US" lang="en-GB"/>
          </a:p>
          <a:p>
            <a:pPr eaLnBrk="1" hangingPunct="1" lvl="0">
              <a:spcBef>
                <a:spcPct val="50000"/>
              </a:spcBef>
            </a:pPr>
            <a:r>
              <a:rPr altLang="en-US" lang="en-GB"/>
              <a:t>ELDERLY:</a:t>
            </a:r>
          </a:p>
        </p:txBody>
      </p:sp>
      <p:sp>
        <p:nvSpPr>
          <p:cNvPr id="1048623" name="Text Box 6"/>
          <p:cNvSpPr txBox="1"/>
          <p:nvPr/>
        </p:nvSpPr>
        <p:spPr>
          <a:xfrm rot="0">
            <a:off x="2268537" y="1916112"/>
            <a:ext cx="5472112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Younger children are limited to descriptions of themselves, like boy/girl, size etc.</a:t>
            </a:r>
          </a:p>
        </p:txBody>
      </p:sp>
      <p:sp>
        <p:nvSpPr>
          <p:cNvPr id="1048624" name="Text Box 7"/>
          <p:cNvSpPr txBox="1"/>
          <p:nvPr/>
        </p:nvSpPr>
        <p:spPr>
          <a:xfrm rot="0">
            <a:off x="2339975" y="2997200"/>
            <a:ext cx="5976937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Older children can provide much more detailed descriptions; hair and eye colour, address, shoe size etc.</a:t>
            </a:r>
          </a:p>
        </p:txBody>
      </p:sp>
      <p:sp>
        <p:nvSpPr>
          <p:cNvPr id="1048625" name="Text Box 8"/>
          <p:cNvSpPr txBox="1"/>
          <p:nvPr/>
        </p:nvSpPr>
        <p:spPr>
          <a:xfrm rot="0">
            <a:off x="2411412" y="4005262"/>
            <a:ext cx="5472112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Self concept can be explained in terms of beliefs, likes and dislikes, relationships.</a:t>
            </a:r>
          </a:p>
        </p:txBody>
      </p:sp>
      <p:sp>
        <p:nvSpPr>
          <p:cNvPr id="1048626" name="Text Box 9"/>
          <p:cNvSpPr txBox="1"/>
          <p:nvPr/>
        </p:nvSpPr>
        <p:spPr>
          <a:xfrm rot="0">
            <a:off x="2268537" y="4868862"/>
            <a:ext cx="5472112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Adults can explain themselves in terms of quality of life and their personality.</a:t>
            </a:r>
          </a:p>
        </p:txBody>
      </p:sp>
      <p:sp>
        <p:nvSpPr>
          <p:cNvPr id="1048627" name="Text Box 10"/>
          <p:cNvSpPr txBox="1"/>
          <p:nvPr/>
        </p:nvSpPr>
        <p:spPr>
          <a:xfrm rot="0">
            <a:off x="2195512" y="5734050"/>
            <a:ext cx="5472112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lang="en-GB"/>
              <a:t>Older adults may have developed even more self knowledge and developed ‘wisdom’.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3" grpId="0" uiExpand="0" build="whole"/>
      <p:bldP spid="1048624" grpId="0" uiExpand="0" build="whole"/>
      <p:bldP spid="1048625" grpId="0" uiExpand="0" build="whole"/>
      <p:bldP spid="1048626" grpId="0" uiExpand="0" build="whole"/>
      <p:bldP spid="1048627" grpId="0" uiExpand="0" build="whole"/>
    </p:bldLst>
  </p:timing>
</p:sld>
</file>

<file path=ppt/slides/slide7.xml><?xml version="1.0" encoding="UTF-8" standalone="yes"?>
<p:sld xmlns:a="http://schemas.openxmlformats.org/drawingml/2006/main" xmlns:r="http://schemas.openxmlformats.org/officeDocument/2006/relationships" xmlns:p="http://schemas.openxmlformats.org/presentationml/2006/main" showMasterSp="1"><p:cSld><p:spTree><p:nvGrpSpPr><p:cNvPr id="48" name=""/><p:cNvGrpSpPr/><p:nvPr/></p:nvGrpSpPr><p:grpSpPr><a:xfrm rot="0"><a:off x="0" y="0"/><a:ext cx="0" cy="0"/><a:chOff x="0" y="0"/><a:chExt cx="0" cy="0"/></a:xfrm></p:grpSpPr><p:pic><p:nvPicPr><p:cNvPr id="2097152" name="Picture 6" descr="	child.gif                                                      000852BAMacintosh HD                   B9A3C931:"/><p:cNvPicPr><a:picLocks/></p:cNvPicPr><p:nvPr/></p:nvPicPr><p:blipFill><a:blip xmlns:r="http://schemas.openxmlformats.org/officeDocument/2006/relationships" r:embed="rId1"/><a:srcRect l="0" t="0" r="0" b="0"/><a:stretch><a:fillRect/></a:stretch></p:blipFill><p:spPr><a:xfrm rot="0"><a:off x="1066800" y="-14287"/><a:ext cx="6858000" cy="6886575"/></a:xfrm><a:prstGeom prst="rect"/><a:noFill/><a:ln><a:noFill/></a:ln></p:spPr></p:pic></p:spTree></p:cSld><p:clrMapOvr><a:masterClrMapping/></p:clrMapOvr><p:timing/>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9" name="Rectangle 4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b="1" lang="en-GB"/>
              <a:t>Appearance</a:t>
            </a:r>
          </a:p>
        </p:txBody>
      </p:sp>
      <p:sp>
        <p:nvSpPr>
          <p:cNvPr id="1048630" name="Text Box 5"/>
          <p:cNvSpPr txBox="1"/>
          <p:nvPr/>
        </p:nvSpPr>
        <p:spPr>
          <a:xfrm rot="0">
            <a:off x="971550" y="1484312"/>
            <a:ext cx="7561262" cy="11874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By the age of 10 or 12 we begin to compare ourselves to others. If we think we look good we have a positive self-image</a:t>
            </a:r>
          </a:p>
        </p:txBody>
      </p:sp>
      <p:sp>
        <p:nvSpPr>
          <p:cNvPr id="1048631" name="Text Box 6"/>
          <p:cNvSpPr txBox="1"/>
          <p:nvPr/>
        </p:nvSpPr>
        <p:spPr>
          <a:xfrm rot="0">
            <a:off x="971550" y="3357562"/>
            <a:ext cx="7561262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Last week, did anyone write anything about appearance for their celebrity? What did you write?</a:t>
            </a:r>
          </a:p>
        </p:txBody>
      </p:sp>
      <p:sp>
        <p:nvSpPr>
          <p:cNvPr id="1048632" name="Text Box 8"/>
          <p:cNvSpPr txBox="1"/>
          <p:nvPr/>
        </p:nvSpPr>
        <p:spPr>
          <a:xfrm rot="0">
            <a:off x="971550" y="4797425"/>
            <a:ext cx="7561262" cy="15525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spcBef>
                <a:spcPct val="50000"/>
              </a:spcBef>
            </a:pPr>
            <a:r>
              <a:rPr altLang="en-US" sz="2400" lang="en-GB"/>
              <a:t>The important thing is we feel positive about the way we look. We can easily develop a negative self image and this can lead to a lack of confidence or to feel depressed about our relationships with other people.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1" grpId="0" uiExpand="0" build="whole"/>
      <p:bldP spid="1048632" grpId="0" uiExpand="0" build="whole"/>
    </p:bldLst>
  </p:timing>
</p:sld>
</file>

<file path=ppt/slides/slide9.xml><?xml version="1.0" encoding="UTF-8" standalone="yes"?>
<p:sld xmlns:a="http://schemas.openxmlformats.org/drawingml/2006/main" xmlns:r="http://schemas.openxmlformats.org/officeDocument/2006/relationships" xmlns:p="http://schemas.openxmlformats.org/presentationml/2006/main" showMasterSp="1"><p:cSld><p:spTree><p:nvGrpSpPr><p:cNvPr id="50" name=""/><p:cNvGrpSpPr/><p:nvPr/></p:nvGrpSpPr><p:grpSpPr><a:xfrm rot="0"><a:off x="0" y="0"/><a:ext cx="0" cy="0"/><a:chOff x="0" y="0"/><a:chExt cx="0" cy="0"/></a:xfrm></p:grpSpPr><p:sp><p:nvSpPr><p:cNvPr id="1048633" name="Text Box 6"/><p:cNvSpPr txBox="1"/><p:nvPr/></p:nvSpPr><p:spPr><a:xfrm rot="0"><a:off x="255587" y="4006850"/><a:ext cx="3706812" cy="641350"/></a:xfrm><a:prstGeom prst="rect"/><a:noFill/><a:ln><a:noFill/></a:ln></p:spPr><p:txBody><a:bodyPr anchor="t" bIns="45720" lIns="91440" rIns="91440" tIns="45720" vert="horz"><a:spAutoFit/></a:bodyPr><a:lstStyle><a:lvl1pPr algn="l" eaLnBrk="0" fontAlgn="base" hangingPunct="0" indent="0" latinLnBrk="0" marL="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1pPr><a:lvl2pPr algn="l" eaLnBrk="0" fontAlgn="base" hangingPunct="0" indent="0" latinLnBrk="0" marL="4572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2pPr><a:lvl3pPr algn="l" eaLnBrk="0" fontAlgn="base" hangingPunct="0" indent="0" latinLnBrk="0" marL="9144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3pPr><a:lvl4pPr algn="l" eaLnBrk="0" fontAlgn="base" hangingPunct="0" indent="0" latinLnBrk="0" marL="13716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4pPr><a:lvl5pPr algn="l" eaLnBrk="0" fontAlgn="base" hangingPunct="0" indent="0" latinLnBrk="0" marL="18288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5pPr></a:lstStyle><a:p><a:pPr eaLnBrk="1" hangingPunct="1" lvl="0"><a:spcBef><a:spcPct val="50000"/></a:spcBef></a:pPr><a:r><a:rPr altLang="en-US" lang="en-GB"/><a:t>How would being a model affect someone’s self-concept?</a:t></a:r></a:p></p:txBody></p:sp><p:sp><p:nvSpPr><p:cNvPr id="1048634" name="Text Box 9"/><p:cNvSpPr txBox="1"/><p:nvPr/></p:nvSpPr><p:spPr><a:xfrm rot="0"><a:off x="4495800" y="3200400"/><a:ext cx="4176712" cy="641350"/></a:xfrm><a:prstGeom prst="rect"/><a:noFill/><a:ln><a:noFill/></a:ln></p:spPr><p:txBody><a:bodyPr anchor="t" bIns="45720" lIns="91440" rIns="91440" tIns="45720" vert="horz"><a:spAutoFit/></a:bodyPr><a:lstStyle><a:lvl1pPr algn="l" eaLnBrk="0" fontAlgn="base" hangingPunct="0" indent="0" latinLnBrk="0" marL="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1pPr><a:lvl2pPr algn="l" eaLnBrk="0" fontAlgn="base" hangingPunct="0" indent="0" latinLnBrk="0" marL="4572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2pPr><a:lvl3pPr algn="l" eaLnBrk="0" fontAlgn="base" hangingPunct="0" indent="0" latinLnBrk="0" marL="9144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3pPr><a:lvl4pPr algn="l" eaLnBrk="0" fontAlgn="base" hangingPunct="0" indent="0" latinLnBrk="0" marL="13716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4pPr><a:lvl5pPr algn="l" eaLnBrk="0" fontAlgn="base" hangingPunct="0" indent="0" latinLnBrk="0" marL="1828800" rtl="0"><a:lnSpc><a:spcPct val="100000"/></a:lnSpc><a:spcBef><a:spcPct val="0"/></a:spcBef><a:spcAft><a:spcPct val="0"/></a:spcAft><a:buFontTx/><a:buNone/><a:defRPr baseline="0" b="0" sz="1800" i="0" u="none"><a:solidFill><a:schemeClr val="dk1"/></a:solidFill><a:latin typeface="Arial" pitchFamily="0" charset="0"/><a:sym typeface="Arial" pitchFamily="0" charset="0"/></a:defRPr></a:lvl5pPr></a:lstStyle><a:p><a:pPr eaLnBrk="1" hangingPunct="1" lvl="0"><a:spcBef><a:spcPct val="50000"/></a:spcBef></a:pPr><a:r><a:rPr altLang="en-US" lang="en-GB"/><a:t>How does how we dress affect our self-concept?</a:t></a:r></a:p></p:txBody></p:sp><p:pic><p:nvPicPr><p:cNvPr id="2097153" name="Picture 11" descr="	model.jpg                                                      000852BAMacintosh HD                   B9A3C931:"/><p:cNvPicPr><a:picLocks/></p:cNvPicPr><p:nvPr/></p:nvPicPr><p:blipFill><a:blip xmlns:r="http://schemas.openxmlformats.org/officeDocument/2006/relationships" r:embed="rId1"/><a:srcRect l="0" t="0" r="0" b="0"/><a:stretch><a:fillRect/></a:stretch></p:blipFill><p:spPr><a:xfrm rot="0"><a:off x="300037" y="304800"/><a:ext cx="3586162" cy="3470275"/></a:xfrm><a:prstGeom prst="rect"/><a:noFill/><a:ln w="9525" cap="flat" cmpd="sng"><a:solidFill><a:schemeClr val="dk1"><a:alpha val="100000"/></a:schemeClr></a:solidFill><a:prstDash val="solid"/><a:round/></a:ln></p:spPr></p:pic><p:pic><p:nvPicPr><p:cNvPr id="2097154" name="Picture 12" descr="
lads_1.jpg                                                     000852BAMacintosh HD                   B9A3C931:"/><p:cNvPicPr><a:picLocks/></p:cNvPicPr><p:nvPr/></p:nvPicPr><p:blipFill><a:blip xmlns:r="http://schemas.openxmlformats.org/officeDocument/2006/relationships" r:embed="rId2"/><a:srcRect l="0" t="0" r="0" b="0"/><a:stretch><a:fillRect/></a:stretch></p:blipFill><p:spPr><a:xfrm rot="0"><a:off x="4724400" y="457200"/><a:ext cx="3586162" cy="2563812"/></a:xfrm><a:prstGeom prst="rect"/><a:noFill/><a:ln w="9525" cap="flat" cmpd="sng"><a:solidFill><a:schemeClr val="dk1"><a:alpha val="100000"/></a:schemeClr></a:solidFill><a:prstDash val="solid"/><a:round/></a:ln></p:spPr></p:pic><p:pic><p:nvPicPr><p:cNvPr id="2097155" name="Picture 13" descr="
lads_2.jpg                                                     000852BAMacintosh HD                   B9A3C931:"/><p:cNvPicPr><a:picLocks/></p:cNvPicPr><p:nvPr/></p:nvPicPr><p:blipFill><a:blip xmlns:r="http://schemas.openxmlformats.org/officeDocument/2006/relationships" r:embed="rId3"/><a:srcRect l="0" t="0" r="0" b="0"/><a:stretch><a:fillRect/></a:stretch></p:blipFill><p:spPr><a:xfrm rot="0"><a:off x="4724400" y="4038600"/><a:ext cx="3586162" cy="2482850"/></a:xfrm><a:prstGeom prst="rect"/><a:noFill/><a:ln w="9525" cap="flat" cmpd="sng"><a:solidFill><a:schemeClr val="dk1"><a:alpha val="100000"/></a:schemeClr></a:solidFill><a:prstDash val="solid"/><a:round/></a:ln></p:spPr></p:pic></p:spTree></p:cSld><p:clrMapOvr><a:masterClrMapping/></p:clrMapOvr><p:timing/>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The Self-Concept</dc:title>
  <dc:creator>Philip Dixon</dc:creator>
  <cp:lastModifiedBy>Kashif</cp:lastModifiedBy>
  <dcterms:created xsi:type="dcterms:W3CDTF">2005-11-14T00:11:15Z</dcterms:created>
  <dcterms:modified xsi:type="dcterms:W3CDTF">2023-06-16T14:38:08Z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d22549fd1e294088aa926fd0e34fa597</vt:lpwstr>
  </property>
</Properties>
</file>