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gif" ContentType="image/gif"/>
  <Default Extension="bin" ContentType="application/vnd.openxmlformats-officedocument.oleObject"/>
  <Default Extension="png" ContentType="image/png"/>
  <Default Extension="jpeg" ContentType="image/jpeg"/>
  <Default Extension="wav" ContentType="audio/x-wav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type="screen4x3" cy="6858000" cx="9144000"/>
  <p:notesSz cx="6954837" cy="93091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32787"/>
    <p:restoredTop sz="90929"/>
  </p:normalViewPr>
  <p:slideViewPr>
    <p:cSldViewPr showGuides="0" snapToGrid="1" snapToObjects="0">
      <p:cViewPr varScale="1">
        <p:scale>
          <a:sx n="77" d="100"/>
          <a:sy n="77" d="100"/>
        </p:scale>
        <p:origin x="564" y="84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Rectangle 2"/>
          <p:cNvSpPr/>
          <p:nvPr>
            <p:ph type="hdr" sz="quarter" idx="0"/>
          </p:nvPr>
        </p:nvSpPr>
        <p:spPr>
          <a:xfrm rot="0">
            <a:off x="0" y="0"/>
            <a:ext cx="3013075" cy="465137"/>
          </a:xfrm>
          <a:prstGeom prst="rect"/>
          <a:noFill/>
          <a:ln>
            <a:noFill/>
          </a:ln>
        </p:spPr>
        <p:txBody>
          <a:bodyPr anchor="t" bIns="46465" lIns="92930" rIns="92930" tIns="46465" vert="horz"/>
          <a:p>
            <a:pPr lvl="0"/>
            <a:endParaRPr altLang="en-US" sz="1200" lang="en-US"/>
          </a:p>
        </p:txBody>
      </p:sp>
      <p:sp>
        <p:nvSpPr>
          <p:cNvPr id="1048704" name="Rectangle 3"/>
          <p:cNvSpPr/>
          <p:nvPr>
            <p:ph type="dt" sz="quarter" idx="1"/>
          </p:nvPr>
        </p:nvSpPr>
        <p:spPr>
          <a:xfrm rot="0">
            <a:off x="3941762" y="0"/>
            <a:ext cx="3013075" cy="465137"/>
          </a:xfrm>
          <a:prstGeom prst="rect"/>
          <a:noFill/>
          <a:ln>
            <a:noFill/>
          </a:ln>
        </p:spPr>
        <p:txBody>
          <a:bodyPr anchor="t" bIns="46465" lIns="92930" rIns="92930" tIns="46465" vert="horz"/>
          <a:p>
            <a:pPr algn="r" lvl="0"/>
            <a:fld id="{566ABCEB-ACFC-4714-9973-3DA970169C29}" type="datetime1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05" name="Rectangle 4"/>
          <p:cNvSpPr/>
          <p:nvPr>
            <p:ph type="ftr" sz="quarter" idx="2"/>
          </p:nvPr>
        </p:nvSpPr>
        <p:spPr>
          <a:xfrm rot="0">
            <a:off x="0" y="8843962"/>
            <a:ext cx="3013075" cy="465137"/>
          </a:xfrm>
          <a:prstGeom prst="rect"/>
          <a:noFill/>
          <a:ln>
            <a:noFill/>
          </a:ln>
        </p:spPr>
        <p:txBody>
          <a:bodyPr anchor="b" bIns="46465" lIns="92930" rIns="92930" tIns="46465" vert="horz"/>
          <a:p>
            <a:pPr lvl="0"/>
            <a:endParaRPr altLang="en-US" sz="1200" lang="en-US"/>
          </a:p>
        </p:txBody>
      </p:sp>
      <p:sp>
        <p:nvSpPr>
          <p:cNvPr id="1048706" name="Rectangle 5"/>
          <p:cNvSpPr/>
          <p:nvPr>
            <p:ph type="sldNum" sz="quarter" idx="3"/>
          </p:nvPr>
        </p:nvSpPr>
        <p:spPr>
          <a:xfrm rot="0">
            <a:off x="3941762" y="8843962"/>
            <a:ext cx="3013075" cy="465137"/>
          </a:xfrm>
          <a:prstGeom prst="rect"/>
          <a:noFill/>
          <a:ln>
            <a:noFill/>
          </a:ln>
        </p:spPr>
        <p:txBody>
          <a:bodyPr anchor="b" bIns="46465" lIns="92930" rIns="92930" tIns="46465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/>
          <p:nvPr>
            <p:ph type="hdr" sz="quarter" idx="0"/>
          </p:nvPr>
        </p:nvSpPr>
        <p:spPr>
          <a:xfrm rot="0">
            <a:off x="0" y="0"/>
            <a:ext cx="3013075" cy="466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98" name="Date Placeholder 2"/>
          <p:cNvSpPr/>
          <p:nvPr>
            <p:ph type="dt" sz="full" idx="1"/>
          </p:nvPr>
        </p:nvSpPr>
        <p:spPr>
          <a:xfrm rot="0">
            <a:off x="3940175" y="0"/>
            <a:ext cx="3013075" cy="466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99" name="Slide Image Placeholder 3"/>
          <p:cNvSpPr/>
          <p:nvPr>
            <p:ph type="sldImg" sz="full" idx="2"/>
          </p:nvPr>
        </p:nvSpPr>
        <p:spPr>
          <a:xfrm rot="0">
            <a:off x="1382712" y="1163637"/>
            <a:ext cx="4189412" cy="3141662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00" name="Notes Placeholder 4"/>
          <p:cNvSpPr/>
          <p:nvPr>
            <p:ph type="body" sz="quarter" idx="3"/>
          </p:nvPr>
        </p:nvSpPr>
        <p:spPr>
          <a:xfrm rot="0">
            <a:off x="695325" y="4479925"/>
            <a:ext cx="5564187" cy="36655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01" name="Footer Placeholder 5"/>
          <p:cNvSpPr/>
          <p:nvPr>
            <p:ph type="ftr" sz="quarter" idx="4"/>
          </p:nvPr>
        </p:nvSpPr>
        <p:spPr>
          <a:xfrm rot="0">
            <a:off x="0" y="8842375"/>
            <a:ext cx="3013075" cy="466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702" name="Slide Number Placeholder 6"/>
          <p:cNvSpPr/>
          <p:nvPr>
            <p:ph type="sldNum" sz="quarter" idx="5"/>
          </p:nvPr>
        </p:nvSpPr>
        <p:spPr>
          <a:xfrm rot="0">
            <a:off x="3940175" y="8842375"/>
            <a:ext cx="3013075" cy="466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Times New Roman" pitchFamily="18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Times New Roman" pitchFamily="18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Times New Roman" pitchFamily="18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Times New Roman" pitchFamily="18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Times New Roman" pitchFamily="18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/>
          <p:nvPr>
            <p:ph type="sldImg" sz="full" idx="0"/>
          </p:nvPr>
        </p:nvSpPr>
        <p:spPr bwMode="auto">
          <a:xfrm rot="0">
            <a:off x="1382712" y="1163637"/>
            <a:ext cx="4189412" cy="3141662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08" name="Notes Placeholder 2"/>
          <p:cNvSpPr/>
          <p:nvPr>
            <p:ph type="body" sz="full" idx="1"/>
          </p:nvPr>
        </p:nvSpPr>
        <p:spPr bwMode="auto">
          <a:xfrm rot="0">
            <a:off x="695325" y="4479925"/>
            <a:ext cx="5564187" cy="36655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>
              <a:spcBef>
                <a:spcPct val="0"/>
              </a:spcBef>
            </a:pPr>
            <a:endParaRPr altLang="en-US" lang="en-US"/>
          </a:p>
        </p:txBody>
      </p:sp>
      <p:sp>
        <p:nvSpPr>
          <p:cNvPr id="1048609" name="Slide Number Placeholder 3"/>
          <p:cNvSpPr txBox="1"/>
          <p:nvPr/>
        </p:nvSpPr>
        <p:spPr>
          <a:xfrm rot="0">
            <a:off x="3940175" y="8842375"/>
            <a:ext cx="3013075" cy="4667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10" name="Date Placeholder 4"/>
          <p:cNvSpPr txBox="1"/>
          <p:nvPr/>
        </p:nvSpPr>
        <p:spPr>
          <a:xfrm rot="0">
            <a:off x="3940175" y="0"/>
            <a:ext cx="3013075" cy="466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0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rgbClr val="00FF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tile algn="tl" flip="none" sx="100000" sy="100000" tx="0" ty="0"/>
        </a:blipFill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3"/>
          <p:cNvSpPr/>
          <p:nvPr>
            <p:ph type="body" sz="full" idx="1"/>
          </p:nvPr>
        </p:nvSpPr>
        <p:spPr>
          <a:xfrm rot="0">
            <a:off x="304800" y="1524000"/>
            <a:ext cx="86106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datetime1">
              <a:rPr altLang="en-US" sz="1400" lang="en-US"/>
              <a:pPr lvl="0"/>
            </a:fld>
            <a:endParaRPr altLang="en-US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8400"/>
            <a:ext cx="236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</a:fld>
            <a:endParaRPr altLang="en-US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fill="hold" id="1" nodeType="withEffect" presetClass="entr" presetID="1" presetSubtype="0">
          <p:stCondLst>
            <p:cond delay="0"/>
          </p:stCondLst>
          <p:childTnLst>
            <p:set>
              <p:cBhvr>
                <p:cTn dur="1" fill="hold" id="2">
                  <p:stCondLst>
                    <p:cond delay="499"/>
                  </p:stCondLst>
                </p:cTn>
                <p:tgtEl>
                  <p:spTgt spid="1048577"/>
                </p:tgtEl>
                <p:attrNameLst>
                  <p:attrName>style.visibility</p:attrName>
                </p:attrNameLst>
              </p:cBhvr>
              <p:to>
                <p:strVal val="visible"/>
              </p:to>
            </p:set>
          </p:childTnLst>
        </p:cTn>
      </p:par>
    </p:tnLst>
    <p:bldLst>
      <p:bldP spid="1048577" grpId="0" uiExpand="0" build="p" bldLvl="5"/>
      <p:bldP spid="1048578" grpId="0" uiExpand="0" build="p" bldLvl="4"/>
    </p:bldLst>
  </p:timing>
  <p:hf dt="1" ftr="0" hd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5pPr>
      <a:lvl6pPr algn="l" eaLnBrk="0" fontAlgn="base" hangingPunct="0" marL="45720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6pPr>
      <a:lvl7pPr algn="l" eaLnBrk="0" fontAlgn="base" hangingPunct="0" marL="91440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7pPr>
      <a:lvl8pPr algn="l" eaLnBrk="0" fontAlgn="base" hangingPunct="0" marL="137160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8pPr>
      <a:lvl9pPr algn="l" eaLnBrk="0" fontAlgn="base" hangingPunct="0" marL="1828800" rtl="0">
        <a:spcBef>
          <a:spcPct val="0"/>
        </a:spcBef>
        <a:spcAft>
          <a:spcPct val="0"/>
        </a:spcAft>
        <a:defRPr b="1" sz="4400">
          <a:solidFill>
            <a:srgbClr val="00CCFF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4000">
          <a:solidFill>
            <a:srgbClr val="00FF99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3600">
          <a:solidFill>
            <a:srgbClr val="CC66FF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gif"/><Relationship Id="rId3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hyperlink" Target="http://www.animfactory.com/af_animals_platypus_variant_page_pablo_platypus_prize_fighting_mode.html" TargetMode="External"/><Relationship Id="rId2" Type="http://schemas.openxmlformats.org/officeDocument/2006/relationships/image" Target="../media/image4.gif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audio" Target="../media/media1.wav"/><Relationship Id="rId6" Type="http://schemas.openxmlformats.org/officeDocument/2006/relationships/audio" Target="../media/media2.wav"/><Relationship Id="rId7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endParaRPr altLang="en-US" lang="en-US"/>
          </a:p>
        </p:txBody>
      </p:sp>
      <p:sp>
        <p:nvSpPr>
          <p:cNvPr id="1048602" name="Content Placeholder 2"/>
          <p:cNvSpPr/>
          <p:nvPr>
            <p:ph sz="full" idx="1"/>
          </p:nvPr>
        </p:nvSpPr>
        <p:spPr>
          <a:xfrm rot="0">
            <a:off x="304800" y="1524000"/>
            <a:ext cx="86106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buFontTx/>
              <a:buNone/>
            </a:pPr>
            <a:r>
              <a:rPr altLang="en-US" sz="6000" lang="en-US"/>
              <a:t> </a:t>
            </a:r>
          </a:p>
          <a:p>
            <a:pPr algn="ctr" indent="0" lvl="0" marL="0">
              <a:buFontTx/>
              <a:buNone/>
            </a:pPr>
            <a:r>
              <a:rPr altLang="en-US" sz="6000" lang="en-US"/>
              <a:t>SELF DISCLOSURE</a:t>
            </a:r>
          </a:p>
        </p:txBody>
      </p:sp>
      <p:sp>
        <p:nvSpPr>
          <p:cNvPr id="1048603" name="Date Placeholder 3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Rectangle 2"/>
          <p:cNvSpPr/>
          <p:nvPr>
            <p:ph type="title" sz="full" idx="0"/>
          </p:nvPr>
        </p:nvSpPr>
        <p:spPr>
          <a:xfrm rot="0">
            <a:off x="685800" y="381000"/>
            <a:ext cx="7772400" cy="914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MEN</a:t>
            </a: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914400" y="1676400"/>
          <a:ext cx="71628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" spid="" imgH="4625975" imgW="7162800" showAsIcon="0" progId="MSPhotoEd.3">
                  <p:embed followColorScheme="full"/>
                  <p:pic>
                    <p:nvPicPr>
                      <p:cNvPr id="2097162" name="Object 3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914400" y="1676400"/>
                        <a:ext cx="7162800" cy="46259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Photo Editor Photo" r:id="rId1" spid="" imgH="4625975" imgW="7162800" showAsIcon="0" progId="MSPhotoEd.3">
                  <p:embed followColorScheme="full"/>
                  <p:pic>
                    <p:nvPicPr>
                      <p:cNvPr id="2097162" name="Object 3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914400" y="1676400"/>
                        <a:ext cx="7162800" cy="46259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43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Rectangle 2"/>
          <p:cNvSpPr/>
          <p:nvPr>
            <p:ph type="title" sz="full" idx="0"/>
          </p:nvPr>
        </p:nvSpPr>
        <p:spPr>
          <a:xfrm rot="0">
            <a:off x="609600" y="1828800"/>
            <a:ext cx="8001000" cy="2209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pPr algn="ctr" lvl="0"/>
            <a:r>
              <a:rPr altLang="en-US" sz="4200" lang="en-US">
                <a:solidFill>
                  <a:srgbClr val="CC66FF"/>
                </a:solidFill>
              </a:rPr>
              <a:t>Weigh the rewards against the risks before deciding to self- disclose.</a:t>
            </a:r>
          </a:p>
        </p:txBody>
      </p:sp>
      <p:grpSp>
        <p:nvGrpSpPr>
          <p:cNvPr id="61" name=""/>
          <p:cNvGrpSpPr/>
          <p:nvPr/>
        </p:nvGrpSpPr>
        <p:grpSpPr>
          <a:xfrm rot="0">
            <a:off x="3276600" y="3962400"/>
            <a:ext cx="2895600" cy="2743200"/>
            <a:chOff x="2160" y="3312"/>
            <a:chExt cx="943" cy="827"/>
          </a:xfrm>
        </p:grpSpPr>
        <p:sp>
          <p:nvSpPr>
            <p:cNvPr id="1048645" name="Rectangle 4"/>
            <p:cNvSpPr/>
            <p:nvPr/>
          </p:nvSpPr>
          <p:spPr>
            <a:xfrm rot="0">
              <a:off x="2208" y="3360"/>
              <a:ext cx="816" cy="672"/>
            </a:xfrm>
            <a:prstGeom prst="rect"/>
            <a:solidFill>
              <a:srgbClr val="FFFF99"/>
            </a:solidFill>
            <a:ln w="12700" cap="sq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-342900" latinLnBrk="0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4000" i="0" u="none">
                  <a:solidFill>
                    <a:srgbClr val="00FF99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eaLnBrk="0" fontAlgn="base" hangingPunct="0" indent="-285750" latinLnBrk="0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3600" i="0" u="none">
                  <a:solidFill>
                    <a:srgbClr val="CC66FF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eaLnBrk="0" fontAlgn="base" hangingPunct="0" indent="-228600" latinLnBrk="0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lt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eaLnBrk="0" fontAlgn="base" hangingPunct="0" indent="-228600" latinLnBrk="0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lt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eaLnBrk="0" fontAlgn="base" hangingPunct="0" indent="-228600" latinLnBrk="0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800" i="0" u="none">
                  <a:solidFill>
                    <a:schemeClr val="lt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sz="2400" lang="en-US">
                <a:solidFill>
                  <a:schemeClr val="dk1"/>
                </a:solidFill>
                <a:latin typeface="Times New Roman" pitchFamily="18" charset="0"/>
              </a:endParaRPr>
            </a:p>
          </p:txBody>
        </p:sp>
        <p:pic>
          <p:nvPicPr>
            <p:cNvPr id="2097163" name="Picture 5" descr="j0076238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2160" y="3312"/>
              <a:ext cx="943" cy="827"/>
            </a:xfrm>
            <a:prstGeom prst="rect"/>
            <a:noFill/>
            <a:ln>
              <a:noFill/>
            </a:ln>
          </p:spPr>
        </p:pic>
      </p:grpSp>
      <p:sp>
        <p:nvSpPr>
          <p:cNvPr id="1048646" name="Rectangle 6"/>
          <p:cNvSpPr/>
          <p:nvPr/>
        </p:nvSpPr>
        <p:spPr>
          <a:xfrm rot="0">
            <a:off x="381000" y="304800"/>
            <a:ext cx="8458200" cy="6248400"/>
          </a:xfrm>
          <a:prstGeom prst="rect"/>
          <a:noFill/>
          <a:ln w="76200" cap="flat" cmpd="tri">
            <a:solidFill>
              <a:srgbClr val="9933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sz="2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  <p:sp>
        <p:nvSpPr>
          <p:cNvPr id="1048647" name="WordArt 7"/>
          <p:cNvSpPr/>
          <p:nvPr/>
        </p:nvSpPr>
        <p:spPr>
          <a:xfrm rot="0">
            <a:off x="3429000" y="381000"/>
            <a:ext cx="2209800" cy="1600200"/>
          </a:xfrm>
          <a:prstGeom prst="rect"/>
        </p:spPr>
        <p:txBody>
          <a:bodyPr anchor="t" bIns="45720" fromWordArt="1" lIns="91440" rIns="91440" tIns="45720" vert="horz" wrap="none">
            <a:prstTxWarp prst="textSlantUp">
              <a:avLst>
                <a:gd fmla="val 32058" name="adj"/>
              </a:avLst>
            </a:prstTxWarp>
          </a:bodyPr>
          <a:p>
            <a:pPr algn="ctr"/>
            <a:r>
              <a:rPr b="0" sz="3600" i="0" kern="10" normalizeH="0" spc="0">
                <a:ln w="9525" cap="flat" cmpd="sng">
                  <a:solidFill>
                    <a:srgbClr val="CC99FF">
                      <a:alpha val="100000"/>
                    </a:srgbClr>
                  </a:solidFill>
                  <a:prstDash val="solid"/>
                  <a:round/>
                </a:ln>
                <a:gradFill rotWithShape="0">
                  <a:gsLst>
                    <a:gs pos="0">
                      <a:srgbClr val="6600CC">
                        <a:alpha val="100000"/>
                      </a:srgbClr>
                    </a:gs>
                    <a:gs pos="100000">
                      <a:srgbClr val="CC00CC">
                        <a:alpha val="100000"/>
                      </a:srgbClr>
                    </a:gs>
                  </a:gsLst>
                  <a:lin ang="5400000" scaled="1"/>
                </a:gradFill>
                <a:effectLst>
                  <a:outerShdw algn="ctr" dir="2699999" dist="53881" kx="0" sx="100000" sy="100000">
                    <a:srgbClr val="9999FF">
                      <a:alpha val="100000"/>
                    </a:srgbClr>
                  </a:outerShdw>
                </a:effectLst>
                <a:latin typeface="Impact"/>
                <a:ea typeface="Impact"/>
              </a:rPr>
              <a:t>CAUTION!</a:t>
            </a:r>
          </a:p>
        </p:txBody>
      </p:sp>
      <p:sp>
        <p:nvSpPr>
          <p:cNvPr id="1048648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2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7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Text Box 2"/>
          <p:cNvSpPr txBox="1"/>
          <p:nvPr/>
        </p:nvSpPr>
        <p:spPr>
          <a:xfrm rot="0">
            <a:off x="1371600" y="304800"/>
            <a:ext cx="8077200" cy="8239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50000"/>
              </a:spcBef>
              <a:buFontTx/>
              <a:buNone/>
            </a:pPr>
            <a:endParaRPr altLang="en-US" b="1" sz="4800" lang="en-US">
              <a:solidFill>
                <a:srgbClr val="FF9933"/>
              </a:solidFill>
            </a:endParaRPr>
          </a:p>
        </p:txBody>
      </p:sp>
      <p:sp>
        <p:nvSpPr>
          <p:cNvPr id="1048650" name="Rectangle 3"/>
          <p:cNvSpPr/>
          <p:nvPr/>
        </p:nvSpPr>
        <p:spPr>
          <a:xfrm rot="0">
            <a:off x="533400" y="4572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4400" lang="en-US"/>
              <a:t>B.	Rewards of Self-				Disclosure</a:t>
            </a:r>
          </a:p>
        </p:txBody>
      </p:sp>
      <p:sp>
        <p:nvSpPr>
          <p:cNvPr id="1048651" name="Text Box 4"/>
          <p:cNvSpPr txBox="1"/>
          <p:nvPr/>
        </p:nvSpPr>
        <p:spPr>
          <a:xfrm rot="0">
            <a:off x="1219200" y="1981200"/>
            <a:ext cx="7924800" cy="350266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457200" lvl="0" marL="457200">
              <a:spcBef>
                <a:spcPct val="50000"/>
              </a:spcBef>
              <a:buFontTx/>
              <a:buNone/>
            </a:pPr>
            <a:r>
              <a:rPr altLang="en-US" b="1" lang="en-US">
                <a:solidFill>
                  <a:srgbClr val="FF9933"/>
                </a:solidFill>
              </a:rPr>
              <a:t>1.	   Get to know self better</a:t>
            </a:r>
          </a:p>
          <a:p>
            <a:pPr indent="-457200" lvl="0" marL="457200">
              <a:spcBef>
                <a:spcPct val="50000"/>
              </a:spcBef>
            </a:pPr>
            <a:r>
              <a:rPr altLang="en-US" b="1" lang="en-US">
                <a:solidFill>
                  <a:srgbClr val="FF9933"/>
                </a:solidFill>
              </a:rPr>
              <a:t>   Increases communication       	effectiveness</a:t>
            </a:r>
          </a:p>
          <a:p>
            <a:pPr indent="-457200" lvl="0" marL="457200">
              <a:buFontTx/>
              <a:buNone/>
            </a:pPr>
            <a:r>
              <a:rPr altLang="en-US" b="1" lang="en-US">
                <a:solidFill>
                  <a:srgbClr val="FF9933"/>
                </a:solidFill>
              </a:rPr>
              <a:t>3.   Increases physiological 		health</a:t>
            </a:r>
          </a:p>
        </p:txBody>
      </p:sp>
      <p:pic>
        <p:nvPicPr>
          <p:cNvPr id="2097164" name="Picture 5" descr="moneybags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553200" y="244475"/>
            <a:ext cx="2057400" cy="1560512"/>
          </a:xfrm>
          <a:prstGeom prst="rect"/>
          <a:noFill/>
          <a:ln>
            <a:noFill/>
          </a:ln>
        </p:spPr>
      </p:pic>
      <p:sp>
        <p:nvSpPr>
          <p:cNvPr id="1048652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Ph="1" nodeType="clickEffect" presetClass="entr" presetID="22" presetSubtype="8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8"/>
                                        <p:tgtEl>
                                          <p:spTgt spid="104864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afterEffect="1" display="0" dur="1" fill="hold" id="6" masterRel="nextClick" presetSubtype="1"/>
                                        <p:tgtEl>
                                          <p:spTgt spid="104864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dk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3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8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3"/>
                                        <p:tgtEl>
                                          <p:spTgt spid="104865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3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8"/>
                                        <p:tgtEl>
                                          <p:spTgt spid="1048651">
                                            <p:txEl>
                                              <p:charRg st="3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3"/>
                                        <p:tgtEl>
                                          <p:spTgt spid="1048651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 uiExpand="0" build="p" bldLvl="1"/>
      <p:bldP spid="1048650" grpId="0" uiExpand="0" build="whole"/>
      <p:bldP spid="1048651" grpId="0" uiExpand="0" build="p" bldLvl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Rectangle 2"/>
          <p:cNvSpPr/>
          <p:nvPr/>
        </p:nvSpPr>
        <p:spPr>
          <a:xfrm rot="0">
            <a:off x="533400" y="0"/>
            <a:ext cx="8763000" cy="1828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4400" lang="en-US"/>
              <a:t>C.	Dangers of Self-				Disclosure</a:t>
            </a:r>
          </a:p>
        </p:txBody>
      </p:sp>
      <p:sp>
        <p:nvSpPr>
          <p:cNvPr id="1048654" name="Rectangle 3"/>
          <p:cNvSpPr/>
          <p:nvPr/>
        </p:nvSpPr>
        <p:spPr>
          <a:xfrm rot="0">
            <a:off x="1524000" y="1981200"/>
            <a:ext cx="7162800" cy="2590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342900" lvl="0" marL="342900">
              <a:buFontTx/>
              <a:buNone/>
            </a:pPr>
            <a:r>
              <a:rPr altLang="en-US" b="1" sz="3600" lang="en-US">
                <a:solidFill>
                  <a:srgbClr val="FF9933"/>
                </a:solidFill>
              </a:rPr>
              <a:t>1.	Personal risks</a:t>
            </a:r>
          </a:p>
          <a:p>
            <a:pPr indent="-342900" lvl="0" marL="342900">
              <a:buFontTx/>
              <a:buNone/>
            </a:pPr>
            <a:r>
              <a:rPr altLang="en-US" b="1" sz="3600" lang="en-US">
                <a:solidFill>
                  <a:srgbClr val="FF9933"/>
                </a:solidFill>
              </a:rPr>
              <a:t>2.	Relational risks</a:t>
            </a:r>
          </a:p>
          <a:p>
            <a:pPr indent="-342900" lvl="0" marL="342900">
              <a:buFontTx/>
              <a:buNone/>
            </a:pPr>
            <a:r>
              <a:rPr altLang="en-US" b="1" sz="3600" lang="en-US">
                <a:solidFill>
                  <a:srgbClr val="FF9933"/>
                </a:solidFill>
              </a:rPr>
              <a:t>3.	Professional risks</a:t>
            </a:r>
          </a:p>
        </p:txBody>
      </p:sp>
      <p:pic>
        <p:nvPicPr>
          <p:cNvPr id="2097165" name="Picture 4" descr="bd06665_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86200" y="4114800"/>
            <a:ext cx="1244600" cy="1797050"/>
          </a:xfrm>
          <a:prstGeom prst="rect"/>
          <a:noFill/>
          <a:ln>
            <a:noFill/>
          </a:ln>
        </p:spPr>
      </p:pic>
      <p:sp>
        <p:nvSpPr>
          <p:cNvPr id="1048655" name="Text Box 5"/>
          <p:cNvSpPr txBox="1"/>
          <p:nvPr/>
        </p:nvSpPr>
        <p:spPr>
          <a:xfrm rot="0">
            <a:off x="1981200" y="6172200"/>
            <a:ext cx="5410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50000"/>
              </a:spcBef>
              <a:buFontTx/>
              <a:buNone/>
            </a:pPr>
            <a:r>
              <a:rPr altLang="en-US" sz="2400" lang="en-US">
                <a:solidFill>
                  <a:schemeClr val="dk2"/>
                </a:solidFill>
                <a:latin typeface="Times New Roman" pitchFamily="18" charset="0"/>
              </a:rPr>
              <a:t>Experiential Vehicle, Devito Website</a:t>
            </a:r>
          </a:p>
        </p:txBody>
      </p:sp>
      <p:pic>
        <p:nvPicPr>
          <p:cNvPr id="2097166" name="Picture 6" descr="grumpy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477000" y="381000"/>
            <a:ext cx="1858962" cy="1362075"/>
          </a:xfrm>
          <a:prstGeom prst="rect"/>
          <a:noFill/>
          <a:ln>
            <a:noFill/>
          </a:ln>
        </p:spPr>
      </p:pic>
      <p:sp>
        <p:nvSpPr>
          <p:cNvPr id="1048656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2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5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54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654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32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3" grpId="0" uiExpand="0" build="whole"/>
      <p:bldP spid="1048654" grpId="0" uiExpand="0" build="p" bldLvl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Guidelines for Self-Disclosure</a:t>
            </a:r>
          </a:p>
        </p:txBody>
      </p:sp>
      <p:sp>
        <p:nvSpPr>
          <p:cNvPr id="1048658" name="Rectangle 3"/>
          <p:cNvSpPr/>
          <p:nvPr>
            <p:ph type="body" sz="full" idx="1"/>
          </p:nvPr>
        </p:nvSpPr>
        <p:spPr>
          <a:xfrm rot="0">
            <a:off x="304800" y="1524000"/>
            <a:ext cx="86106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Consider the:</a:t>
            </a:r>
          </a:p>
          <a:p>
            <a:pPr lvl="1"/>
            <a:r>
              <a:rPr altLang="en-US" b="1" lang="en-US"/>
              <a:t>motivation</a:t>
            </a:r>
            <a:r>
              <a:rPr altLang="en-US" lang="en-US"/>
              <a:t>.</a:t>
            </a:r>
          </a:p>
          <a:p>
            <a:pPr lvl="1"/>
            <a:r>
              <a:rPr altLang="en-US" b="1" lang="en-US"/>
              <a:t>appropriateness</a:t>
            </a:r>
            <a:r>
              <a:rPr altLang="en-US" lang="en-US"/>
              <a:t>.</a:t>
            </a:r>
          </a:p>
          <a:p>
            <a:pPr lvl="1"/>
            <a:r>
              <a:rPr altLang="en-US" b="1" lang="en-US"/>
              <a:t>disclosures of the other.</a:t>
            </a:r>
          </a:p>
          <a:p>
            <a:pPr lvl="1"/>
            <a:r>
              <a:rPr altLang="en-US" b="1" lang="en-US"/>
              <a:t>possible burdens.</a:t>
            </a:r>
          </a:p>
        </p:txBody>
      </p:sp>
      <p:sp>
        <p:nvSpPr>
          <p:cNvPr id="1048659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Guidelines for Responding to Self-Disclosures of Others</a:t>
            </a:r>
          </a:p>
        </p:txBody>
      </p:sp>
      <p:sp>
        <p:nvSpPr>
          <p:cNvPr id="1048661" name="Rectangle 3"/>
          <p:cNvSpPr/>
          <p:nvPr>
            <p:ph type="body" sz="full" idx="1"/>
          </p:nvPr>
        </p:nvSpPr>
        <p:spPr>
          <a:xfrm rot="0">
            <a:off x="685800" y="1524000"/>
            <a:ext cx="82296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rPr altLang="en-US" lang="en-US"/>
              <a:t>Use active listening skills.</a:t>
            </a:r>
          </a:p>
          <a:p>
            <a:r>
              <a:rPr altLang="en-US" lang="en-US"/>
              <a:t>Support &amp; reinforce the discloser.</a:t>
            </a:r>
          </a:p>
          <a:p>
            <a:r>
              <a:rPr altLang="en-US" lang="en-US"/>
              <a:t>Keep disclosures confidential.</a:t>
            </a:r>
          </a:p>
          <a:p>
            <a:r>
              <a:rPr altLang="en-US" lang="en-US"/>
              <a:t>Do not use disclosures as weapons.</a:t>
            </a:r>
          </a:p>
        </p:txBody>
      </p:sp>
      <p:sp>
        <p:nvSpPr>
          <p:cNvPr id="1048662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Objectives:  Apprehension</a:t>
            </a:r>
          </a:p>
        </p:txBody>
      </p:sp>
      <p:sp>
        <p:nvSpPr>
          <p:cNvPr id="1048664" name="Rectangle 3"/>
          <p:cNvSpPr/>
          <p:nvPr>
            <p:ph type="body" sz="full" idx="1"/>
          </p:nvPr>
        </p:nvSpPr>
        <p:spPr>
          <a:xfrm rot="0">
            <a:off x="304800" y="1524000"/>
            <a:ext cx="8382000" cy="510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762000" lvl="0" marL="762000">
              <a:lnSpc>
                <a:spcPct val="90000"/>
              </a:lnSpc>
              <a:buFontTx/>
              <a:buAutoNum type="arabicPeriod" startAt="1"/>
            </a:pPr>
            <a:r>
              <a:rPr altLang="en-US" sz="3200" lang="en-US"/>
              <a:t>Define communication apprehension &amp; distinguish between state &amp; trait apprehension.</a:t>
            </a:r>
          </a:p>
          <a:p>
            <a:pPr indent="-762000" lvl="0" marL="762000">
              <a:lnSpc>
                <a:spcPct val="90000"/>
              </a:lnSpc>
              <a:buFontTx/>
              <a:buAutoNum type="arabicPeriod" startAt="1"/>
            </a:pPr>
            <a:r>
              <a:rPr altLang="en-US" sz="3200" lang="en-US"/>
              <a:t>List 7 apprehensive behaviors.</a:t>
            </a:r>
          </a:p>
          <a:p>
            <a:pPr indent="-762000" lvl="0" marL="762000">
              <a:lnSpc>
                <a:spcPct val="90000"/>
              </a:lnSpc>
              <a:buFontTx/>
              <a:buAutoNum type="arabicPeriod" startAt="1"/>
            </a:pPr>
            <a:r>
              <a:rPr altLang="en-US" sz="3200" lang="en-US"/>
              <a:t>List &amp; explain 7 influences on apprehension.</a:t>
            </a:r>
          </a:p>
          <a:p>
            <a:pPr indent="-762000" lvl="0" marL="762000">
              <a:lnSpc>
                <a:spcPct val="90000"/>
              </a:lnSpc>
              <a:buFontTx/>
              <a:buAutoNum type="arabicPeriod" startAt="1"/>
            </a:pPr>
            <a:r>
              <a:rPr altLang="en-US" sz="3200" lang="en-US"/>
              <a:t>Explain how cultural differences impact apprehension.</a:t>
            </a:r>
          </a:p>
          <a:p>
            <a:pPr indent="-762000" lvl="0" marL="762000">
              <a:lnSpc>
                <a:spcPct val="90000"/>
              </a:lnSpc>
              <a:buFontTx/>
              <a:buAutoNum type="arabicPeriod" startAt="1"/>
            </a:pPr>
            <a:r>
              <a:rPr altLang="en-US" sz="3200" lang="en-US"/>
              <a:t>Briefly describe 3 apprehension management theories.</a:t>
            </a:r>
          </a:p>
        </p:txBody>
      </p:sp>
      <p:sp>
        <p:nvSpPr>
          <p:cNvPr id="1048665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V.  Apprehension</a:t>
            </a:r>
          </a:p>
        </p:txBody>
      </p:sp>
      <p:sp>
        <p:nvSpPr>
          <p:cNvPr id="1048667" name="Rectangle 3"/>
          <p:cNvSpPr/>
          <p:nvPr>
            <p:ph type="body" sz="full" idx="1"/>
          </p:nvPr>
        </p:nvSpPr>
        <p:spPr>
          <a:xfrm rot="0">
            <a:off x="304800" y="1524000"/>
            <a:ext cx="86106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buFontTx/>
              <a:buNone/>
            </a:pPr>
            <a:r>
              <a:rPr altLang="en-US" lang="en-US"/>
              <a:t>A.  Nature of comm. apprehension</a:t>
            </a:r>
          </a:p>
          <a:p>
            <a:pPr lvl="0">
              <a:buFontTx/>
              <a:buNone/>
            </a:pPr>
            <a:r>
              <a:rPr altLang="en-US" lang="en-US"/>
              <a:t>		</a:t>
            </a:r>
            <a:r>
              <a:rPr altLang="en-US" sz="3200" lang="en-US"/>
              <a:t>1.  Comm. apprehension--fear/anxiety 		     about interaction</a:t>
            </a:r>
          </a:p>
          <a:p>
            <a:pPr lvl="0">
              <a:buFontTx/>
              <a:buNone/>
            </a:pPr>
            <a:r>
              <a:rPr altLang="en-US" sz="3200" lang="en-US"/>
              <a:t>		2.  Trait apprehension--fear of comm., 		     regardless of situation</a:t>
            </a:r>
          </a:p>
          <a:p>
            <a:pPr lvl="0">
              <a:buFontTx/>
              <a:buNone/>
            </a:pPr>
            <a:r>
              <a:rPr altLang="en-US" sz="3200" lang="en-US"/>
              <a:t>		3.  State apprehension--specific to a 	   	     given comm. situation</a:t>
            </a:r>
          </a:p>
        </p:txBody>
      </p:sp>
      <p:sp>
        <p:nvSpPr>
          <p:cNvPr id="1048668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Rectangle 2"/>
          <p:cNvSpPr/>
          <p:nvPr>
            <p:ph type="title" sz="full" idx="0"/>
          </p:nvPr>
        </p:nvSpPr>
        <p:spPr>
          <a:xfrm rot="0">
            <a:off x="304800" y="228600"/>
            <a:ext cx="8610600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endParaRPr altLang="en-US" lang="en-US"/>
          </a:p>
        </p:txBody>
      </p:sp>
      <p:sp>
        <p:nvSpPr>
          <p:cNvPr id="1048670" name="Rectangle 3"/>
          <p:cNvSpPr/>
          <p:nvPr/>
        </p:nvSpPr>
        <p:spPr>
          <a:xfrm rot="0">
            <a:off x="304800" y="990600"/>
            <a:ext cx="8610600" cy="510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342900" lvl="0" marL="342900">
              <a:buFontTx/>
              <a:buNone/>
            </a:pPr>
            <a:r>
              <a:rPr altLang="en-US" lang="en-US"/>
              <a:t>B.  Apprehensive Behaviors</a:t>
            </a:r>
          </a:p>
          <a:p>
            <a:pPr indent="-342900" lvl="0" marL="342900">
              <a:buFontTx/>
              <a:buNone/>
            </a:pPr>
            <a:r>
              <a:rPr altLang="en-US" lang="en-US"/>
              <a:t>		</a:t>
            </a:r>
            <a:r>
              <a:rPr altLang="en-US" sz="3200" lang="en-US"/>
              <a:t>1.  Decrease in frequency, strength, &amp; 		     likelihood of engaging in comm.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2.  Less willing to volunteer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3.  Lack of satisfaction w/dating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4.  Talk less &amp; avoid leadership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5.  Disclose less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6.  Avoid jobs requiring comm.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7.  Less likely to get job interviews</a:t>
            </a:r>
          </a:p>
        </p:txBody>
      </p:sp>
      <p:sp>
        <p:nvSpPr>
          <p:cNvPr id="1048671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0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Rectangle 2"/>
          <p:cNvSpPr/>
          <p:nvPr>
            <p:ph type="title" sz="full" idx="0"/>
          </p:nvPr>
        </p:nvSpPr>
        <p:spPr>
          <a:xfrm rot="0">
            <a:off x="304800" y="228600"/>
            <a:ext cx="86106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endParaRPr altLang="en-US" lang="en-US"/>
          </a:p>
        </p:txBody>
      </p:sp>
      <p:sp>
        <p:nvSpPr>
          <p:cNvPr id="1048673" name="Rectangle 3"/>
          <p:cNvSpPr/>
          <p:nvPr/>
        </p:nvSpPr>
        <p:spPr>
          <a:xfrm rot="0">
            <a:off x="304800" y="1066800"/>
            <a:ext cx="8839200" cy="5257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342900" lvl="0" marL="342900">
              <a:buFontTx/>
              <a:buNone/>
            </a:pPr>
            <a:r>
              <a:rPr altLang="en-US" lang="en-US"/>
              <a:t>C.  </a:t>
            </a:r>
            <a:r>
              <a:rPr altLang="en-US" sz="3900" lang="en-US"/>
              <a:t>Influences on comm. apprehension</a:t>
            </a:r>
          </a:p>
          <a:p>
            <a:pPr indent="-342900" lvl="0" marL="342900">
              <a:buFontTx/>
              <a:buNone/>
            </a:pPr>
            <a:r>
              <a:rPr altLang="en-US" lang="en-US"/>
              <a:t>		</a:t>
            </a:r>
            <a:r>
              <a:rPr altLang="en-US" sz="3200" lang="en-US"/>
              <a:t>1.  Degree of evaluation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2.  Subordinate status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3.  Degree of conspicuousness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4.  Degree of unpredictability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5.  Degree of dissimilarity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6.  Prior success &amp; failures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7.  Lack of comm. skills &amp; experience</a:t>
            </a:r>
          </a:p>
        </p:txBody>
      </p:sp>
      <p:sp>
        <p:nvSpPr>
          <p:cNvPr id="1048674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6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8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12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15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18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21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 uiExpand="0" build="p" bldLvl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Rectangle 2"/>
          <p:cNvSpPr/>
          <p:nvPr>
            <p:ph type="body" sz="full" idx="1"/>
          </p:nvPr>
        </p:nvSpPr>
        <p:spPr>
          <a:xfrm rot="0">
            <a:off x="228600" y="1524000"/>
            <a:ext cx="89154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762000" lvl="0" marL="762000">
              <a:buFontTx/>
              <a:buAutoNum type="arabicPeriod" startAt="1"/>
            </a:pPr>
            <a:r>
              <a:rPr altLang="en-US" sz="3200" lang="en-US"/>
              <a:t>Explain the Johari window.</a:t>
            </a:r>
          </a:p>
          <a:p>
            <a:pPr indent="-762000" lvl="0" marL="762000">
              <a:buFontTx/>
              <a:buAutoNum type="arabicPeriod" startAt="1"/>
            </a:pPr>
            <a:r>
              <a:rPr altLang="en-US" sz="3200" lang="en-US"/>
              <a:t>Compare &amp; contrast Johari window for two different relationships.</a:t>
            </a:r>
          </a:p>
          <a:p>
            <a:pPr indent="-762000" lvl="0" marL="762000">
              <a:buFontTx/>
              <a:buAutoNum type="arabicPeriod" startAt="1"/>
            </a:pPr>
            <a:r>
              <a:rPr altLang="en-US" sz="3200" lang="en-US"/>
              <a:t>Discuss rewards &amp; risks of self-disclosure.</a:t>
            </a:r>
          </a:p>
          <a:p>
            <a:pPr indent="-762000" lvl="0" marL="762000">
              <a:buFontTx/>
              <a:buAutoNum type="arabicPeriod" startAt="1"/>
            </a:pPr>
            <a:r>
              <a:rPr altLang="en-US" sz="3200" lang="en-US"/>
              <a:t>List &amp; explain guidelines for self-disclosure.</a:t>
            </a:r>
          </a:p>
          <a:p>
            <a:pPr indent="-762000" lvl="0" marL="762000">
              <a:buFontTx/>
              <a:buAutoNum type="arabicPeriod" startAt="1"/>
            </a:pPr>
            <a:r>
              <a:rPr altLang="en-US" sz="3200" lang="en-US"/>
              <a:t>List &amp; explain guidelines for responding to self-disclosures of others.</a:t>
            </a:r>
          </a:p>
          <a:p>
            <a:pPr indent="-762000" lvl="0" marL="762000">
              <a:buFontTx/>
              <a:buAutoNum type="arabicPeriod" startAt="1"/>
            </a:pPr>
            <a:endParaRPr altLang="en-US" sz="3200" lang="en-US"/>
          </a:p>
        </p:txBody>
      </p:sp>
      <p:sp>
        <p:nvSpPr>
          <p:cNvPr id="1048605" name="Rectangle 3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Objectives:  Self-Awareness &amp; 				    Self-Esteem</a:t>
            </a:r>
          </a:p>
        </p:txBody>
      </p:sp>
      <p:sp>
        <p:nvSpPr>
          <p:cNvPr id="1048606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Rectangle 2"/>
          <p:cNvSpPr/>
          <p:nvPr>
            <p:ph type="title" sz="full" idx="0"/>
          </p:nvPr>
        </p:nvSpPr>
        <p:spPr>
          <a:xfrm rot="0">
            <a:off x="304800" y="228600"/>
            <a:ext cx="86106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endParaRPr altLang="en-US" lang="en-US"/>
          </a:p>
        </p:txBody>
      </p:sp>
      <p:sp>
        <p:nvSpPr>
          <p:cNvPr id="1048599" name="Rectangle 3"/>
          <p:cNvSpPr/>
          <p:nvPr/>
        </p:nvSpPr>
        <p:spPr>
          <a:xfrm rot="0">
            <a:off x="304800" y="1143000"/>
            <a:ext cx="8610600" cy="495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342900" lvl="0" marL="342900">
              <a:buFontTx/>
              <a:buNone/>
            </a:pPr>
            <a:r>
              <a:rPr altLang="en-US" lang="en-US"/>
              <a:t>D.  Culture &amp; apprehension</a:t>
            </a:r>
          </a:p>
          <a:p>
            <a:pPr indent="-342900" lvl="0" marL="342900">
              <a:buFontTx/>
              <a:buNone/>
            </a:pPr>
            <a:r>
              <a:rPr altLang="en-US" lang="en-US"/>
              <a:t>		</a:t>
            </a:r>
            <a:r>
              <a:rPr altLang="en-US" sz="3200" lang="en-US"/>
              <a:t>1. Apprehension increases w/unfamiliarity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2. Higher if you have stereotypes, 			    prejudices</a:t>
            </a:r>
          </a:p>
          <a:p>
            <a:pPr indent="-342900" lvl="0" marL="342900">
              <a:buFontTx/>
              <a:buNone/>
            </a:pPr>
            <a:r>
              <a:rPr altLang="en-US" sz="3200" lang="en-US"/>
              <a:t>		3. Situation influences--ambiguity, status, 	    perception of evaluation</a:t>
            </a:r>
          </a:p>
        </p:txBody>
      </p:sp>
      <p:sp>
        <p:nvSpPr>
          <p:cNvPr id="1048600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2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7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charRg st="12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uiExpand="0" build="p" bldLvl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2"/>
          <p:cNvSpPr/>
          <p:nvPr>
            <p:ph type="title" sz="full" idx="0"/>
          </p:nvPr>
        </p:nvSpPr>
        <p:spPr>
          <a:xfrm rot="0">
            <a:off x="304800" y="228600"/>
            <a:ext cx="86106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endParaRPr altLang="en-US" lang="en-US"/>
          </a:p>
        </p:txBody>
      </p:sp>
      <p:sp>
        <p:nvSpPr>
          <p:cNvPr id="1048596" name="Rectangle 3"/>
          <p:cNvSpPr/>
          <p:nvPr/>
        </p:nvSpPr>
        <p:spPr>
          <a:xfrm rot="0">
            <a:off x="228600" y="304800"/>
            <a:ext cx="8686800" cy="6400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4000" lang="en-US">
                <a:solidFill>
                  <a:srgbClr val="00FF99"/>
                </a:solidFill>
                <a:latin typeface="Arial" pitchFamily="0" charset="0"/>
              </a:rPr>
              <a:t>E. </a:t>
            </a:r>
            <a:r>
              <a:rPr altLang="en-US" sz="3800" lang="en-US">
                <a:solidFill>
                  <a:srgbClr val="00FF99"/>
                </a:solidFill>
                <a:latin typeface="Arial" pitchFamily="0" charset="0"/>
              </a:rPr>
              <a:t> </a:t>
            </a:r>
            <a:r>
              <a:rPr altLang="en-US" sz="3700" lang="en-US">
                <a:solidFill>
                  <a:srgbClr val="00FF99"/>
                </a:solidFill>
                <a:latin typeface="Arial" pitchFamily="0" charset="0"/>
              </a:rPr>
              <a:t>Apprehension Management Theories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4000" lang="en-US">
                <a:solidFill>
                  <a:srgbClr val="00FF99"/>
                </a:solidFill>
                <a:latin typeface="Arial" pitchFamily="0" charset="0"/>
              </a:rPr>
              <a:t>	  </a:t>
            </a: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1. </a:t>
            </a:r>
            <a:r>
              <a:rPr altLang="en-US" sz="3200" lang="en-US">
                <a:solidFill>
                  <a:srgbClr val="00FF99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Cognitive Restructuring</a:t>
            </a: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--change unreal- 	  istic beliefs which cause fear of failure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	   2. </a:t>
            </a:r>
            <a:r>
              <a:rPr altLang="en-US" sz="3200" lang="en-US">
                <a:solidFill>
                  <a:srgbClr val="00FF99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Systematic Desensitization</a:t>
            </a: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--unlearn 	 	  apprehension--creating hierarchy of 	 	  behaviors leading up to desired behavior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	   3. </a:t>
            </a:r>
            <a:r>
              <a:rPr altLang="en-US" sz="3200" lang="en-US">
                <a:solidFill>
                  <a:srgbClr val="00FF99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pitchFamily="0" charset="0"/>
              </a:rPr>
              <a:t>Skill Acquisition</a:t>
            </a: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--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3200" lang="en-US">
                <a:solidFill>
                  <a:srgbClr val="00FF99"/>
                </a:solidFill>
                <a:latin typeface="Arial" pitchFamily="0" charset="0"/>
              </a:rPr>
              <a:t>			</a:t>
            </a:r>
            <a:r>
              <a:rPr altLang="en-US" sz="3000" lang="en-US">
                <a:solidFill>
                  <a:schemeClr val="lt1"/>
                </a:solidFill>
                <a:latin typeface="Arial" pitchFamily="0" charset="0"/>
              </a:rPr>
              <a:t>a.</a:t>
            </a:r>
            <a:r>
              <a:rPr altLang="en-US" sz="3000" lang="en-US">
                <a:solidFill>
                  <a:srgbClr val="00FF99"/>
                </a:solidFill>
                <a:latin typeface="Arial" pitchFamily="0" charset="0"/>
              </a:rPr>
              <a:t>  </a:t>
            </a:r>
            <a:r>
              <a:rPr altLang="en-US" sz="3000" lang="en-US">
                <a:solidFill>
                  <a:schemeClr val="lt1"/>
                </a:solidFill>
                <a:latin typeface="Arial" pitchFamily="0" charset="0"/>
              </a:rPr>
              <a:t>Prepare &amp; practice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3000" lang="en-US">
                <a:solidFill>
                  <a:schemeClr val="lt1"/>
                </a:solidFill>
                <a:latin typeface="Arial" pitchFamily="0" charset="0"/>
              </a:rPr>
              <a:t>			b.  Focus on success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3000" lang="en-US">
                <a:solidFill>
                  <a:schemeClr val="lt1"/>
                </a:solidFill>
                <a:latin typeface="Arial" pitchFamily="0" charset="0"/>
              </a:rPr>
              <a:t>			c.  Familiarize yourself w/situation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3000" lang="en-US">
                <a:solidFill>
                  <a:schemeClr val="lt1"/>
                </a:solidFill>
                <a:latin typeface="Arial" pitchFamily="0" charset="0"/>
              </a:rPr>
              <a:t>			d.  Try to relax</a:t>
            </a:r>
          </a:p>
        </p:txBody>
      </p:sp>
      <p:sp>
        <p:nvSpPr>
          <p:cNvPr id="1048597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3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12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258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28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311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335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charRg st="375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 uiExpand="0" build="p" bldLvl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pPr algn="ctr" lvl="0"/>
            <a:r>
              <a:rPr altLang="en-US" lang="en-US"/>
              <a:t>The End</a:t>
            </a:r>
          </a:p>
        </p:txBody>
      </p:sp>
      <p:pic>
        <p:nvPicPr>
          <p:cNvPr id="2097152" name="Picture 3" descr="cartman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71800" y="1371600"/>
            <a:ext cx="3505200" cy="2686050"/>
          </a:xfrm>
          <a:prstGeom prst="rect"/>
          <a:noFill/>
          <a:ln>
            <a:noFill/>
          </a:ln>
        </p:spPr>
      </p:pic>
      <p:sp>
        <p:nvSpPr>
          <p:cNvPr id="1048587" name="Text Box 4"/>
          <p:cNvSpPr txBox="1"/>
          <p:nvPr/>
        </p:nvSpPr>
        <p:spPr>
          <a:xfrm rot="0">
            <a:off x="2438400" y="4267200"/>
            <a:ext cx="4495800" cy="565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50000"/>
              </a:spcBef>
              <a:buFontTx/>
              <a:buNone/>
            </a:pPr>
            <a:r>
              <a:rPr altLang="en-US" sz="3100" lang="en-US">
                <a:solidFill>
                  <a:schemeClr val="lt1"/>
                </a:solidFill>
                <a:latin typeface="Comic Sans MS" pitchFamily="66" charset="0"/>
              </a:rPr>
              <a:t>Presenting Self? </a:t>
            </a:r>
          </a:p>
        </p:txBody>
      </p:sp>
      <p:sp>
        <p:nvSpPr>
          <p:cNvPr id="1048588" name="Text Box 5"/>
          <p:cNvSpPr txBox="1"/>
          <p:nvPr/>
        </p:nvSpPr>
        <p:spPr>
          <a:xfrm rot="0">
            <a:off x="2895600" y="5486400"/>
            <a:ext cx="3886200" cy="8239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sz="4800" lang="en-US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Comic Sans MS" pitchFamily="66" charset="0"/>
              </a:rPr>
              <a:t>NOT!!!!!</a:t>
            </a:r>
          </a:p>
        </p:txBody>
      </p:sp>
      <p:grpSp>
        <p:nvGrpSpPr>
          <p:cNvPr id="39" name=""/>
          <p:cNvGrpSpPr/>
          <p:nvPr/>
        </p:nvGrpSpPr>
        <p:grpSpPr>
          <a:xfrm rot="0">
            <a:off x="3352800" y="1600200"/>
            <a:ext cx="2514600" cy="2438400"/>
            <a:chOff x="2112" y="1008"/>
            <a:chExt cx="1584" cy="1536"/>
          </a:xfrm>
        </p:grpSpPr>
        <p:grpSp>
          <p:nvGrpSpPr>
            <p:cNvPr id="40" name=""/>
            <p:cNvGrpSpPr/>
            <p:nvPr/>
          </p:nvGrpSpPr>
          <p:grpSpPr>
            <a:xfrm rot="0">
              <a:off x="2112" y="1008"/>
              <a:ext cx="1584" cy="1536"/>
              <a:chOff x="2112" y="1008"/>
              <a:chExt cx="1584" cy="1536"/>
            </a:xfrm>
          </p:grpSpPr>
          <p:sp>
            <p:nvSpPr>
              <p:cNvPr id="1048589" name="Rectangle 8"/>
              <p:cNvSpPr/>
              <p:nvPr/>
            </p:nvSpPr>
            <p:spPr>
              <a:xfrm rot="0">
                <a:off x="2112" y="1008"/>
                <a:ext cx="1584" cy="1536"/>
              </a:xfrm>
              <a:prstGeom prst="rect"/>
              <a:solidFill>
                <a:schemeClr val="lt1"/>
              </a:solidFill>
              <a:ln w="635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0" fontAlgn="base" hangingPunct="0" indent="-342900" latinLnBrk="0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4000" i="0" u="none">
                    <a:solidFill>
                      <a:srgbClr val="00FF99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eaLnBrk="0" fontAlgn="base" hangingPunct="0" indent="-285750" latinLnBrk="0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3600" i="0" u="none">
                    <a:solidFill>
                      <a:srgbClr val="CC66FF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eaLnBrk="0" fontAlgn="base" hangingPunct="0" indent="-228600" latinLnBrk="0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lt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eaLnBrk="0" fontAlgn="base" hangingPunct="0" indent="-228600" latinLnBrk="0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lt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eaLnBrk="0" fontAlgn="base" hangingPunct="0" indent="-228600" latinLnBrk="0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800" i="0" u="none">
                    <a:solidFill>
                      <a:schemeClr val="lt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indent="0" lvl="0" marL="0">
                  <a:spcBef>
                    <a:spcPct val="0"/>
                  </a:spcBef>
                  <a:buFontTx/>
                  <a:buNone/>
                </a:pPr>
                <a:endParaRPr altLang="en-US" sz="2400" lang="en-US">
                  <a:solidFill>
                    <a:schemeClr val="dk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8590" name="Line 9"/>
              <p:cNvSpPr/>
              <p:nvPr/>
            </p:nvSpPr>
            <p:spPr>
              <a:xfrm rot="0">
                <a:off x="2160" y="1008"/>
                <a:ext cx="1536" cy="1536"/>
              </a:xfrm>
              <a:prstGeom prst="line"/>
              <a:noFill/>
              <a:ln w="1016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</p:grpSp>
        <p:sp>
          <p:nvSpPr>
            <p:cNvPr id="1048591" name="Line 10"/>
            <p:cNvSpPr/>
            <p:nvPr/>
          </p:nvSpPr>
          <p:spPr>
            <a:xfrm rot="0" flipH="1">
              <a:off x="2160" y="1056"/>
              <a:ext cx="1488" cy="1488"/>
            </a:xfrm>
            <a:prstGeom prst="line"/>
            <a:noFill/>
            <a:ln w="10160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592" name="Text Box 11"/>
          <p:cNvSpPr txBox="1"/>
          <p:nvPr/>
        </p:nvSpPr>
        <p:spPr>
          <a:xfrm rot="0">
            <a:off x="1600200" y="4876800"/>
            <a:ext cx="6553200" cy="565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50000"/>
              </a:spcBef>
              <a:buFontTx/>
              <a:buNone/>
            </a:pPr>
            <a:r>
              <a:rPr altLang="en-US" sz="3100" lang="en-US">
                <a:solidFill>
                  <a:schemeClr val="lt1"/>
                </a:solidFill>
                <a:latin typeface="Comic Sans MS" pitchFamily="66" charset="0"/>
              </a:rPr>
              <a:t>Appropriate Self-Disclosure?</a:t>
            </a:r>
          </a:p>
        </p:txBody>
      </p:sp>
      <p:sp>
        <p:nvSpPr>
          <p:cNvPr id="1048593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7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22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uiExpand="0" build="whole"/>
      <p:bldP spid="1048587" grpId="0" uiExpand="0" build="whole"/>
      <p:bldP spid="1048588" grpId="0" uiExpand="0" build="whole"/>
      <p:bldP spid="1048592" grpId="0" uiExpand="0" build="whol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title" sz="full" idx="0"/>
          </p:nvPr>
        </p:nvSpPr>
        <p:spPr>
          <a:xfrm rot="0">
            <a:off x="304800" y="228600"/>
            <a:ext cx="8610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pPr algn="ctr" lvl="0"/>
            <a:r>
              <a:rPr altLang="en-US" lang="en-US"/>
              <a:t>Surveys/Exercises</a:t>
            </a:r>
          </a:p>
        </p:txBody>
      </p:sp>
      <p:sp>
        <p:nvSpPr>
          <p:cNvPr id="1048582" name="Rectangle 3"/>
          <p:cNvSpPr/>
          <p:nvPr>
            <p:ph type="body" sz="full" idx="1"/>
          </p:nvPr>
        </p:nvSpPr>
        <p:spPr>
          <a:xfrm rot="0">
            <a:off x="304800" y="1143000"/>
            <a:ext cx="8610600" cy="5334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3600" lang="en-US"/>
              <a:t>*Weighing Rewards &amp; Costs of Self-Disclosure</a:t>
            </a:r>
          </a:p>
          <a:p>
            <a:pPr lvl="0">
              <a:lnSpc>
                <a:spcPct val="90000"/>
              </a:lnSpc>
            </a:pPr>
            <a:r>
              <a:rPr altLang="en-US" sz="3600" lang="en-US"/>
              <a:t>Self-Concept Scales</a:t>
            </a:r>
          </a:p>
          <a:p>
            <a:pPr lvl="0">
              <a:lnSpc>
                <a:spcPct val="90000"/>
              </a:lnSpc>
            </a:pPr>
            <a:r>
              <a:rPr altLang="en-US" sz="3600" lang="en-US"/>
              <a:t>Locus of Control Scales </a:t>
            </a:r>
          </a:p>
          <a:p>
            <a:pPr lvl="0">
              <a:lnSpc>
                <a:spcPct val="90000"/>
              </a:lnSpc>
            </a:pPr>
            <a:r>
              <a:rPr altLang="en-US" sz="3600" lang="en-US"/>
              <a:t>Self-Fulfilling Prophecy cartoons &amp; stories</a:t>
            </a:r>
          </a:p>
          <a:p>
            <a:pPr lvl="0">
              <a:lnSpc>
                <a:spcPct val="90000"/>
              </a:lnSpc>
            </a:pPr>
            <a:r>
              <a:rPr altLang="en-US" sz="3600" lang="en-US"/>
              <a:t>Self-Actualization Survey</a:t>
            </a:r>
          </a:p>
          <a:p>
            <a:pPr lvl="0">
              <a:lnSpc>
                <a:spcPct val="90000"/>
              </a:lnSpc>
            </a:pPr>
            <a:r>
              <a:rPr altLang="en-US" sz="3600" lang="en-US"/>
              <a:t>Self-Disclosure Survey</a:t>
            </a:r>
          </a:p>
          <a:p>
            <a:pPr lvl="0">
              <a:lnSpc>
                <a:spcPct val="90000"/>
              </a:lnSpc>
            </a:pPr>
            <a:r>
              <a:rPr altLang="en-US" sz="3600" lang="en-US"/>
              <a:t>Self-Monitoring Survey</a:t>
            </a:r>
          </a:p>
        </p:txBody>
      </p:sp>
      <p:sp>
        <p:nvSpPr>
          <p:cNvPr id="1048583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Rectangle 2"/>
          <p:cNvSpPr/>
          <p:nvPr/>
        </p:nvSpPr>
        <p:spPr>
          <a:xfrm rot="0">
            <a:off x="381000" y="76200"/>
            <a:ext cx="7467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4400" lang="en-US">
                <a:solidFill>
                  <a:srgbClr val="00CCFF"/>
                </a:solidFill>
              </a:rPr>
              <a:t>II.  Self-Awareness</a:t>
            </a:r>
          </a:p>
        </p:txBody>
      </p:sp>
      <p:sp>
        <p:nvSpPr>
          <p:cNvPr id="1048612" name="Rectangle 3"/>
          <p:cNvSpPr/>
          <p:nvPr>
            <p:ph type="body" sz="full" idx="1"/>
          </p:nvPr>
        </p:nvSpPr>
        <p:spPr>
          <a:xfrm rot="0">
            <a:off x="1066800" y="1160462"/>
            <a:ext cx="7834312" cy="2209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914400" lvl="0" marL="914400">
              <a:buFontTx/>
              <a:buAutoNum type="alphaUcPeriod" startAt="1"/>
            </a:pPr>
            <a:r>
              <a:rPr altLang="en-US" sz="3600" lang="en-US" u="sng"/>
              <a:t>Johari Window</a:t>
            </a:r>
            <a:r>
              <a:rPr altLang="en-US" sz="3600" lang="en-US"/>
              <a:t> -- a tool that represents your communication behaviors</a:t>
            </a:r>
            <a:r>
              <a:rPr altLang="en-US" sz="4400" lang="en-US"/>
              <a:t>	</a:t>
            </a:r>
          </a:p>
        </p:txBody>
      </p:sp>
      <p:sp>
        <p:nvSpPr>
          <p:cNvPr id="1048613" name="Text Box 4"/>
          <p:cNvSpPr txBox="1"/>
          <p:nvPr/>
        </p:nvSpPr>
        <p:spPr>
          <a:xfrm rot="0">
            <a:off x="1219200" y="3352800"/>
            <a:ext cx="3581400" cy="2225041"/>
          </a:xfrm>
          <a:prstGeom prst="rect"/>
          <a:solidFill>
            <a:schemeClr val="lt1"/>
          </a:solidFill>
          <a:ln w="76200" cap="flat" cmpd="tri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50000"/>
              </a:spcBef>
              <a:buFontTx/>
              <a:buNone/>
            </a:pPr>
            <a:r>
              <a:rPr altLang="en-US" b="1" sz="3600" lang="en-US">
                <a:solidFill>
                  <a:srgbClr val="FF9933"/>
                </a:solidFill>
              </a:rPr>
              <a:t>Goal is to be  as open a communicator as </a:t>
            </a:r>
            <a:r>
              <a:rPr altLang="en-US" b="1" sz="3600" lang="en-US" u="sng">
                <a:solidFill>
                  <a:srgbClr val="FF9933"/>
                </a:solidFill>
              </a:rPr>
              <a:t>appropriate</a:t>
            </a:r>
            <a:r>
              <a:rPr altLang="en-US" b="1" sz="3600" lang="en-US">
                <a:solidFill>
                  <a:srgbClr val="FF9933"/>
                </a:solidFill>
              </a:rPr>
              <a:t>.</a:t>
            </a:r>
          </a:p>
        </p:txBody>
      </p:sp>
      <p:pic>
        <p:nvPicPr>
          <p:cNvPr id="2097153" name="Picture 5" descr="pe02620_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867400" y="3276600"/>
            <a:ext cx="3059112" cy="3124200"/>
          </a:xfrm>
          <a:prstGeom prst="rect"/>
          <a:noFill/>
          <a:ln>
            <a:noFill/>
          </a:ln>
        </p:spPr>
      </p:pic>
      <p:sp>
        <p:nvSpPr>
          <p:cNvPr id="1048614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12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uiExpand="0" build="p" bldLvl="1"/>
      <p:bldP spid="1048613" grpId="0" uiExpand="0" build="whol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52600" y="871537"/>
            <a:ext cx="6781800" cy="5203825"/>
          </a:xfrm>
          <a:prstGeom prst="rect"/>
          <a:noFill/>
          <a:ln>
            <a:noFill/>
          </a:ln>
        </p:spPr>
      </p:pic>
      <p:sp>
        <p:nvSpPr>
          <p:cNvPr id="1048615" name="Text Box 3"/>
          <p:cNvSpPr txBox="1"/>
          <p:nvPr/>
        </p:nvSpPr>
        <p:spPr>
          <a:xfrm rot="0">
            <a:off x="3200400" y="19050"/>
            <a:ext cx="4876800" cy="1348716"/>
          </a:xfrm>
          <a:prstGeom prst="rect"/>
          <a:noFill/>
          <a:ln>
            <a:noFill/>
          </a:ln>
        </p:spPr>
        <p:txBody>
          <a:bodyPr anchor="t" bIns="45708" lIns="91413" rIns="91413" tIns="45708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800" lang="en-US">
                <a:solidFill>
                  <a:schemeClr val="lt1"/>
                </a:solidFill>
                <a:latin typeface="Arial Narrow" pitchFamily="34" charset="0"/>
              </a:rPr>
              <a:t>Known to	 	     Not Known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800" lang="en-US">
                <a:solidFill>
                  <a:schemeClr val="lt1"/>
                </a:solidFill>
                <a:latin typeface="Arial Narrow" pitchFamily="34" charset="0"/>
              </a:rPr>
              <a:t>   Self	    	                  to Self</a:t>
            </a:r>
          </a:p>
        </p:txBody>
      </p:sp>
      <p:sp>
        <p:nvSpPr>
          <p:cNvPr id="1048616" name="Text Box 4"/>
          <p:cNvSpPr txBox="1"/>
          <p:nvPr/>
        </p:nvSpPr>
        <p:spPr>
          <a:xfrm rot="0">
            <a:off x="304800" y="1752600"/>
            <a:ext cx="1524000" cy="4282416"/>
          </a:xfrm>
          <a:prstGeom prst="rect"/>
          <a:noFill/>
          <a:ln>
            <a:noFill/>
          </a:ln>
        </p:spPr>
        <p:txBody>
          <a:bodyPr anchor="t" bIns="45708" lIns="91413" rIns="91413" tIns="45708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800" lang="en-US">
                <a:solidFill>
                  <a:schemeClr val="lt1"/>
                </a:solidFill>
                <a:latin typeface="Arial Narrow" pitchFamily="34" charset="0"/>
              </a:rPr>
              <a:t>Known to 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800" lang="en-US">
                <a:solidFill>
                  <a:schemeClr val="lt1"/>
                </a:solidFill>
                <a:latin typeface="Arial Narrow" pitchFamily="34" charset="0"/>
              </a:rPr>
              <a:t>Others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2800" lang="en-US">
              <a:solidFill>
                <a:schemeClr val="lt1"/>
              </a:solidFill>
              <a:latin typeface="Arial Narrow" pitchFamily="34" charset="0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2800" lang="en-US">
              <a:solidFill>
                <a:schemeClr val="lt1"/>
              </a:solidFill>
              <a:latin typeface="Arial Narrow" pitchFamily="34" charset="0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2800" lang="en-US">
              <a:solidFill>
                <a:schemeClr val="lt1"/>
              </a:solidFill>
              <a:latin typeface="Arial Narrow" pitchFamily="34" charset="0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800" lang="en-US">
                <a:solidFill>
                  <a:schemeClr val="lt1"/>
                </a:solidFill>
                <a:latin typeface="Arial Narrow" pitchFamily="34" charset="0"/>
              </a:rPr>
              <a:t>Not Known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2800" lang="en-US">
                <a:solidFill>
                  <a:schemeClr val="lt1"/>
                </a:solidFill>
                <a:latin typeface="Arial Narrow" pitchFamily="34" charset="0"/>
              </a:rPr>
              <a:t>to Others</a:t>
            </a:r>
          </a:p>
        </p:txBody>
      </p:sp>
      <p:sp>
        <p:nvSpPr>
          <p:cNvPr id="1048617" name="Text Box 5"/>
          <p:cNvSpPr txBox="1"/>
          <p:nvPr/>
        </p:nvSpPr>
        <p:spPr>
          <a:xfrm rot="0">
            <a:off x="2743200" y="6034087"/>
            <a:ext cx="4208727" cy="815316"/>
          </a:xfrm>
          <a:prstGeom prst="rect"/>
          <a:noFill/>
          <a:ln>
            <a:noFill/>
          </a:ln>
        </p:spPr>
        <p:txBody>
          <a:bodyPr anchor="t" bIns="45708" lIns="91413" rIns="91413" tIns="45708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99FF99"/>
                </a:solidFill>
                <a:latin typeface="Comic Sans MS" pitchFamily="66" charset="0"/>
              </a:rPr>
              <a:t>Johari Window</a:t>
            </a:r>
          </a:p>
        </p:txBody>
      </p:sp>
      <p:sp>
        <p:nvSpPr>
          <p:cNvPr id="1048618" name="Text Box 6"/>
          <p:cNvSpPr txBox="1"/>
          <p:nvPr/>
        </p:nvSpPr>
        <p:spPr>
          <a:xfrm rot="0">
            <a:off x="2725737" y="892175"/>
            <a:ext cx="1757627" cy="2263117"/>
          </a:xfrm>
          <a:prstGeom prst="rect"/>
          <a:noFill/>
          <a:ln>
            <a:noFill/>
          </a:ln>
        </p:spPr>
        <p:txBody>
          <a:bodyPr anchor="t" bIns="45708" lIns="91413" rIns="91413" tIns="45708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FontTx/>
              <a:buNone/>
            </a:pPr>
            <a:endParaRPr altLang="en-US" sz="4800" lang="en-US">
              <a:solidFill>
                <a:srgbClr val="0066FF"/>
              </a:solidFill>
              <a:latin typeface="Comic Sans MS" pitchFamily="66" charset="0"/>
            </a:endParaRPr>
          </a:p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0066FF"/>
                </a:solidFill>
                <a:latin typeface="Comic Sans MS" pitchFamily="66" charset="0"/>
              </a:rPr>
              <a:t>Open </a:t>
            </a:r>
          </a:p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0066FF"/>
                </a:solidFill>
                <a:latin typeface="Comic Sans MS" pitchFamily="66" charset="0"/>
              </a:rPr>
              <a:t>Self</a:t>
            </a:r>
          </a:p>
        </p:txBody>
      </p:sp>
      <p:sp>
        <p:nvSpPr>
          <p:cNvPr id="1048619" name="Text Box 7"/>
          <p:cNvSpPr txBox="1"/>
          <p:nvPr/>
        </p:nvSpPr>
        <p:spPr>
          <a:xfrm rot="0">
            <a:off x="5694362" y="1666875"/>
            <a:ext cx="1706826" cy="1539216"/>
          </a:xfrm>
          <a:prstGeom prst="rect"/>
          <a:noFill/>
          <a:ln>
            <a:noFill/>
          </a:ln>
        </p:spPr>
        <p:txBody>
          <a:bodyPr anchor="t" bIns="45708" lIns="91413" rIns="91413" tIns="45708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FF0066"/>
                </a:solidFill>
                <a:latin typeface="Comic Sans MS" pitchFamily="66" charset="0"/>
              </a:rPr>
              <a:t>Blind </a:t>
            </a:r>
          </a:p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FF0066"/>
                </a:solidFill>
                <a:latin typeface="Comic Sans MS" pitchFamily="66" charset="0"/>
              </a:rPr>
              <a:t>Self</a:t>
            </a:r>
          </a:p>
        </p:txBody>
      </p:sp>
      <p:sp>
        <p:nvSpPr>
          <p:cNvPr id="1048620" name="Text Box 8"/>
          <p:cNvSpPr txBox="1"/>
          <p:nvPr/>
        </p:nvSpPr>
        <p:spPr>
          <a:xfrm rot="0">
            <a:off x="2522537" y="3800475"/>
            <a:ext cx="2113227" cy="1539216"/>
          </a:xfrm>
          <a:prstGeom prst="rect"/>
          <a:noFill/>
          <a:ln>
            <a:noFill/>
          </a:ln>
        </p:spPr>
        <p:txBody>
          <a:bodyPr anchor="t" bIns="45708" lIns="91413" rIns="91413" tIns="45708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007657"/>
                </a:solidFill>
                <a:latin typeface="Comic Sans MS" pitchFamily="66" charset="0"/>
              </a:rPr>
              <a:t>Hidden</a:t>
            </a:r>
          </a:p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007657"/>
                </a:solidFill>
                <a:latin typeface="Comic Sans MS" pitchFamily="66" charset="0"/>
              </a:rPr>
              <a:t>Self</a:t>
            </a:r>
          </a:p>
        </p:txBody>
      </p:sp>
      <p:sp>
        <p:nvSpPr>
          <p:cNvPr id="1048621" name="Text Box 9"/>
          <p:cNvSpPr txBox="1"/>
          <p:nvPr/>
        </p:nvSpPr>
        <p:spPr>
          <a:xfrm rot="0">
            <a:off x="5267325" y="3876675"/>
            <a:ext cx="2710126" cy="1539216"/>
          </a:xfrm>
          <a:prstGeom prst="rect"/>
          <a:noFill/>
          <a:ln>
            <a:noFill/>
          </a:ln>
        </p:spPr>
        <p:txBody>
          <a:bodyPr anchor="t" bIns="45708" lIns="91413" rIns="91413" tIns="45708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990099"/>
                </a:solidFill>
                <a:latin typeface="Comic Sans MS" pitchFamily="66" charset="0"/>
              </a:rPr>
              <a:t>Unknown</a:t>
            </a:r>
          </a:p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solidFill>
                  <a:srgbClr val="990099"/>
                </a:solidFill>
                <a:latin typeface="Comic Sans MS" pitchFamily="66" charset="0"/>
              </a:rPr>
              <a:t>Self</a:t>
            </a:r>
          </a:p>
        </p:txBody>
      </p:sp>
      <p:sp>
        <p:nvSpPr>
          <p:cNvPr id="1048622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1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uiExpand="0" build="whole"/>
      <p:bldP spid="1048616" grpId="0" uiExpand="0" build="whole"/>
      <p:bldP spid="1048617" grpId="0" uiExpand="0" build="whole"/>
      <p:bldP spid="1048618" grpId="0" uiExpand="0" build="whole"/>
      <p:bldP spid="1048619" grpId="0" uiExpand="0" build="whole"/>
      <p:bldP spid="1048620" grpId="0" uiExpand="0" build="whole"/>
      <p:bldP spid="1048621" grpId="0" uiExpand="0" build="whol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Rectangle 2"/>
          <p:cNvSpPr/>
          <p:nvPr/>
        </p:nvSpPr>
        <p:spPr>
          <a:xfrm rot="0">
            <a:off x="228600" y="258762"/>
            <a:ext cx="8456612" cy="13414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4400" lang="en-US">
                <a:solidFill>
                  <a:srgbClr val="00CCFF"/>
                </a:solidFill>
              </a:rPr>
              <a:t>III.	Self-Esteem – your own 	evaluation of worth</a:t>
            </a:r>
            <a:r>
              <a:rPr altLang="en-US" b="1" sz="4800" lang="en-US">
                <a:solidFill>
                  <a:srgbClr val="00CCFF"/>
                </a:solidFill>
              </a:rPr>
              <a:t> </a:t>
            </a:r>
          </a:p>
        </p:txBody>
      </p:sp>
      <p:sp>
        <p:nvSpPr>
          <p:cNvPr id="1048624" name="Rectangle 3"/>
          <p:cNvSpPr/>
          <p:nvPr/>
        </p:nvSpPr>
        <p:spPr>
          <a:xfrm rot="0">
            <a:off x="533400" y="1981200"/>
            <a:ext cx="6629400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914400" lvl="0" marL="914400">
              <a:buFontTx/>
              <a:buNone/>
            </a:pPr>
            <a:r>
              <a:rPr altLang="en-US" sz="3200" lang="en-US"/>
              <a:t>A. 	</a:t>
            </a:r>
            <a:r>
              <a:rPr altLang="en-US" sz="3600" lang="en-US"/>
              <a:t>Attack your self-  destructive beliefs.</a:t>
            </a:r>
          </a:p>
          <a:p>
            <a:pPr indent="-914400" lvl="0" marL="914400">
              <a:buFontTx/>
              <a:buNone/>
            </a:pPr>
            <a:r>
              <a:rPr altLang="en-US" sz="3600" lang="en-US"/>
              <a:t>B.	Engage in self-affirmation.</a:t>
            </a:r>
          </a:p>
          <a:p>
            <a:pPr indent="-914400" lvl="0" marL="914400"/>
            <a:r>
              <a:rPr altLang="en-US" sz="3600" lang="en-US"/>
              <a:t>Seek out nourish-</a:t>
            </a:r>
          </a:p>
          <a:p>
            <a:pPr indent="-914400" lvl="0" marL="914400">
              <a:buFontTx/>
              <a:buNone/>
            </a:pPr>
            <a:r>
              <a:rPr altLang="en-US" sz="3600" lang="en-US"/>
              <a:t>        ing people.</a:t>
            </a:r>
          </a:p>
          <a:p>
            <a:pPr indent="-914400" lvl="0" marL="914400"/>
            <a:r>
              <a:rPr altLang="en-US" sz="3600" lang="en-US"/>
              <a:t>Work on projects that     will result in success.</a:t>
            </a:r>
          </a:p>
        </p:txBody>
      </p:sp>
      <p:pic>
        <p:nvPicPr>
          <p:cNvPr id="2097155" name="Picture 4" descr="pablo_platypus_prize_fighting_mode_md_wht.gif">
            <a:hlinkClick r:id="rId1"/>
          </p:cNvPr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791200" y="1524000"/>
            <a:ext cx="1125537" cy="1752600"/>
          </a:xfrm>
          <a:prstGeom prst="rect"/>
          <a:noFill/>
          <a:ln>
            <a:noFill/>
          </a:ln>
        </p:spPr>
      </p:pic>
      <p:sp>
        <p:nvSpPr>
          <p:cNvPr id="1048625" name="WordArt 5"/>
          <p:cNvSpPr/>
          <p:nvPr/>
        </p:nvSpPr>
        <p:spPr>
          <a:xfrm rot="0">
            <a:off x="6553200" y="4959350"/>
            <a:ext cx="2185987" cy="1670050"/>
          </a:xfrm>
          <a:prstGeom prst="rect"/>
        </p:spPr>
        <p:txBody>
          <a:bodyPr anchor="t" bIns="45720" fromWordArt="1" lIns="91440" rIns="91440" tIns="45720" vert="horz" wrap="none">
            <a:prstTxWarp prst="textSlantUp">
              <a:avLst>
                <a:gd fmla="val 32058" name="adj"/>
              </a:avLst>
            </a:prstTxWarp>
          </a:bodyPr>
          <a:p>
            <a:pPr algn="ctr"/>
            <a:r>
              <a:rPr b="0" sz="3600" i="0" kern="10" normalizeH="0" spc="0">
                <a:ln w="9525" cap="flat" cmpd="sng">
                  <a:solidFill>
                    <a:srgbClr val="CC99FF">
                      <a:alpha val="100000"/>
                    </a:srgbClr>
                  </a:solidFill>
                  <a:prstDash val="solid"/>
                  <a:round/>
                </a:ln>
                <a:gradFill rotWithShape="0">
                  <a:gsLst>
                    <a:gs pos="0">
                      <a:srgbClr val="6600CC">
                        <a:alpha val="100000"/>
                      </a:srgbClr>
                    </a:gs>
                    <a:gs pos="100000">
                      <a:srgbClr val="CC00CC">
                        <a:alpha val="100000"/>
                      </a:srgbClr>
                    </a:gs>
                  </a:gsLst>
                  <a:lin ang="5400000" scaled="1"/>
                </a:gradFill>
                <a:effectLst>
                  <a:outerShdw algn="ctr" dir="2699999" dist="53881" kx="0" sx="100000" sy="100000">
                    <a:srgbClr val="9999FF">
                      <a:alpha val="100000"/>
                    </a:srgbClr>
                  </a:outerShdw>
                </a:effectLst>
                <a:latin typeface="Impact"/>
                <a:ea typeface="Impact"/>
              </a:rPr>
              <a:t>Way to go!</a:t>
            </a:r>
          </a:p>
        </p:txBody>
      </p:sp>
      <p:pic>
        <p:nvPicPr>
          <p:cNvPr id="2097156" name="Picture 6" descr="pat_on_back_small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315200" y="2133600"/>
            <a:ext cx="1828800" cy="2438400"/>
          </a:xfrm>
          <a:prstGeom prst="rect"/>
          <a:noFill/>
          <a:ln>
            <a:noFill/>
          </a:ln>
        </p:spPr>
      </p:pic>
      <p:pic>
        <p:nvPicPr>
          <p:cNvPr id="2097157" name="Picture 7" descr="Pat%20on%20Back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029200" y="3741737"/>
            <a:ext cx="2276475" cy="1589087"/>
          </a:xfrm>
          <a:prstGeom prst="rect"/>
          <a:noFill/>
          <a:ln>
            <a:noFill/>
          </a:ln>
        </p:spPr>
      </p:pic>
      <p:sp>
        <p:nvSpPr>
          <p:cNvPr id="1048626" name="Text Box 8"/>
          <p:cNvSpPr txBox="1"/>
          <p:nvPr/>
        </p:nvSpPr>
        <p:spPr>
          <a:xfrm rot="0">
            <a:off x="7086600" y="1066800"/>
            <a:ext cx="175260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50000"/>
              </a:spcBef>
              <a:buFontTx/>
              <a:buNone/>
            </a:pPr>
            <a:r>
              <a:rPr altLang="en-US" b="1" sz="3200" lang="en-US">
                <a:solidFill>
                  <a:schemeClr val="lt1"/>
                </a:solidFill>
                <a:latin typeface="Times New Roman" pitchFamily="18" charset="0"/>
              </a:rPr>
              <a:t>CLUES?</a:t>
            </a:r>
          </a:p>
        </p:txBody>
      </p:sp>
      <p:sp>
        <p:nvSpPr>
          <p:cNvPr id="1048627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3"/>
                                        <p:tgtEl>
                                          <p:spTgt spid="104862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charRg st="4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8"/>
                                        <p:tgtEl>
                                          <p:spTgt spid="1048624">
                                            <p:txEl>
                                              <p:charRg st="4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3"/>
                                        <p:tgtEl>
                                          <p:spTgt spid="1048624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8"/>
                                        <p:tgtEl>
                                          <p:spTgt spid="1048624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charRg st="11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3"/>
                                        <p:tgtEl>
                                          <p:spTgt spid="1048624">
                                            <p:txEl>
                                              <p:charRg st="113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 nodeType="clickPar">
                      <p:stCondLst>
                        <p:cond delay="indefinite"/>
                      </p:stCondLst>
                      <p:childTnLst>
                        <p:par>
                          <p:cTn fill="hold" id="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9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0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0" vol="50000">
                                        <p:cTn display="0" id="37" masterRel="sameClick" presetSubtype="1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45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 nodeType="clickPar">
                      <p:stCondLst>
                        <p:cond delay="indefinite"/>
                      </p:stCondLst>
                      <p:childTnLst>
                        <p:par>
                          <p:cTn fill="hold" id="4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8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5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56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0" vol="50000">
                                        <p:cTn display="0" id="54" masterRel="sameClick" presetSubtype="1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 uiExpand="0" build="p" bldLvl="1"/>
      <p:bldP spid="1048626" grpId="0" uiExpand="0" build="whol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Rectangle 2"/>
          <p:cNvSpPr/>
          <p:nvPr/>
        </p:nvSpPr>
        <p:spPr>
          <a:xfrm rot="0">
            <a:off x="228600" y="450850"/>
            <a:ext cx="8959850" cy="28527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b="1" sz="4400" lang="en-US">
                <a:solidFill>
                  <a:srgbClr val="00CCFF"/>
                </a:solidFill>
              </a:rPr>
              <a:t>IV. Self-</a:t>
            </a:r>
            <a:r>
              <a:rPr altLang="en-US" b="1" sz="4200" lang="en-US">
                <a:solidFill>
                  <a:srgbClr val="00CCFF"/>
                </a:solidFill>
              </a:rPr>
              <a:t>Disclosure</a:t>
            </a:r>
            <a:r>
              <a:rPr altLang="en-US" b="1" sz="4400" lang="en-US">
                <a:solidFill>
                  <a:srgbClr val="00CCFF"/>
                </a:solidFill>
              </a:rPr>
              <a:t> --  	 	 	sharing</a:t>
            </a:r>
            <a:r>
              <a:rPr altLang="en-US" sz="4400" lang="en-US">
                <a:solidFill>
                  <a:srgbClr val="00CCFF"/>
                </a:solidFill>
              </a:rPr>
              <a:t> </a:t>
            </a:r>
            <a:r>
              <a:rPr altLang="en-US" b="1" sz="4400" lang="en-US">
                <a:solidFill>
                  <a:srgbClr val="00CCFF"/>
                </a:solidFill>
              </a:rPr>
              <a:t>previously 	unknown personal 	information with another</a:t>
            </a:r>
          </a:p>
        </p:txBody>
      </p:sp>
      <p:pic>
        <p:nvPicPr>
          <p:cNvPr id="209715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05600" y="228600"/>
            <a:ext cx="2209800" cy="2044700"/>
          </a:xfrm>
          <a:prstGeom prst="rect"/>
          <a:noFill/>
          <a:ln w="76200" cap="sq" cmpd="sng">
            <a:solidFill>
              <a:srgbClr val="FFCC99">
                <a:alpha val="100000"/>
              </a:srgbClr>
            </a:solidFill>
            <a:prstDash val="solid"/>
            <a:round/>
          </a:ln>
        </p:spPr>
      </p:pic>
      <p:grpSp>
        <p:nvGrpSpPr>
          <p:cNvPr id="53" name=""/>
          <p:cNvGrpSpPr/>
          <p:nvPr/>
        </p:nvGrpSpPr>
        <p:grpSpPr>
          <a:xfrm rot="0">
            <a:off x="1981200" y="3733800"/>
            <a:ext cx="5029200" cy="2613025"/>
            <a:chOff x="1248" y="2352"/>
            <a:chExt cx="3168" cy="1646"/>
          </a:xfrm>
        </p:grpSpPr>
        <p:grpSp>
          <p:nvGrpSpPr>
            <p:cNvPr id="54" name=""/>
            <p:cNvGrpSpPr/>
            <p:nvPr/>
          </p:nvGrpSpPr>
          <p:grpSpPr>
            <a:xfrm rot="0">
              <a:off x="1248" y="2352"/>
              <a:ext cx="792" cy="1646"/>
              <a:chOff x="1248" y="2352"/>
              <a:chExt cx="792" cy="1646"/>
            </a:xfrm>
          </p:grpSpPr>
          <p:grpSp>
            <p:nvGrpSpPr>
              <p:cNvPr id="55" name=""/>
              <p:cNvGrpSpPr/>
              <p:nvPr/>
            </p:nvGrpSpPr>
            <p:grpSpPr>
              <a:xfrm rot="0">
                <a:off x="1248" y="2352"/>
                <a:ext cx="744" cy="1070"/>
                <a:chOff x="1248" y="2352"/>
                <a:chExt cx="744" cy="1070"/>
              </a:xfrm>
            </p:grpSpPr>
            <p:sp>
              <p:nvSpPr>
                <p:cNvPr id="1048629" name="WordArt 7"/>
                <p:cNvSpPr/>
                <p:nvPr/>
              </p:nvSpPr>
              <p:spPr>
                <a:xfrm rot="0">
                  <a:off x="1248" y="2352"/>
                  <a:ext cx="720" cy="446"/>
                </a:xfrm>
                <a:prstGeom prst="rect"/>
              </p:spPr>
              <p:txBody>
                <a:bodyPr anchor="t" bIns="45720" fromWordArt="1" lIns="91440" rIns="91440" tIns="45720" vert="horz" wrap="none">
                  <a:prstTxWarp prst="textWave1">
                    <a:avLst>
                      <a:gd fmla="val 13005" name="adj1"/>
                      <a:gd fmla="val 0" name="adj2"/>
                    </a:avLst>
                  </a:prstTxWarp>
                </a:bodyPr>
                <a:p>
                  <a:pPr algn="ctr"/>
                  <a:r>
                    <a:rPr b="0" sz="3600" i="0" kern="10" normalizeH="0" spc="0">
                      <a:ln>
                        <a:noFill/>
                      </a:ln>
                      <a:gradFill rotWithShape="0">
                        <a:gsLst>
                          <a:gs pos="0">
                            <a:srgbClr val="9999FF">
                              <a:alpha val="100000"/>
                            </a:srgbClr>
                          </a:gs>
                          <a:gs pos="100000">
                            <a:srgbClr val="009999">
                              <a:alpha val="100000"/>
                            </a:srgbClr>
                          </a:gs>
                        </a:gsLst>
                        <a:lin ang="5400000" scaled="1"/>
                      </a:gradFill>
                      <a:effectLst>
                        <a:outerShdw algn="ctr" dir="2699999" dist="53881" kx="0" sx="100000" sy="100000">
                          <a:srgbClr val="C0C0C0">
                            <a:alpha val="100000"/>
                          </a:srgbClr>
                        </a:outerShdw>
                      </a:effectLst>
                      <a:latin typeface="Times New Roman"/>
                      <a:ea typeface="Times New Roman"/>
                    </a:rPr>
                    <a:t>values</a:t>
                  </a:r>
                </a:p>
              </p:txBody>
            </p:sp>
            <p:sp>
              <p:nvSpPr>
                <p:cNvPr id="1048630" name="WordArt 8"/>
                <p:cNvSpPr/>
                <p:nvPr/>
              </p:nvSpPr>
              <p:spPr>
                <a:xfrm rot="0">
                  <a:off x="1248" y="2976"/>
                  <a:ext cx="744" cy="446"/>
                </a:xfrm>
                <a:prstGeom prst="rect"/>
              </p:spPr>
              <p:txBody>
                <a:bodyPr anchor="t" bIns="45720" fromWordArt="1" lIns="91440" rIns="91440" tIns="45720" vert="horz" wrap="none">
                  <a:prstTxWarp prst="textWave1">
                    <a:avLst>
                      <a:gd fmla="val 13005" name="adj1"/>
                      <a:gd fmla="val 0" name="adj2"/>
                    </a:avLst>
                  </a:prstTxWarp>
                </a:bodyPr>
                <a:p>
                  <a:pPr algn="ctr"/>
                  <a:r>
                    <a:rPr b="0" sz="3600" i="0" kern="10" normalizeH="0" spc="0">
                      <a:ln>
                        <a:noFill/>
                      </a:ln>
                      <a:gradFill rotWithShape="0">
                        <a:gsLst>
                          <a:gs pos="0">
                            <a:srgbClr val="9999FF">
                              <a:alpha val="100000"/>
                            </a:srgbClr>
                          </a:gs>
                          <a:gs pos="100000">
                            <a:srgbClr val="009999">
                              <a:alpha val="100000"/>
                            </a:srgbClr>
                          </a:gs>
                        </a:gsLst>
                        <a:lin ang="5400000" scaled="1"/>
                      </a:gradFill>
                      <a:effectLst>
                        <a:outerShdw algn="ctr" dir="2699999" dist="53881" kx="0" sx="100000" sy="100000">
                          <a:srgbClr val="C0C0C0">
                            <a:alpha val="100000"/>
                          </a:srgbClr>
                        </a:outerShdw>
                      </a:effectLst>
                      <a:latin typeface="Times New Roman"/>
                      <a:ea typeface="Times New Roman"/>
                    </a:rPr>
                    <a:t>beliefs</a:t>
                  </a:r>
                </a:p>
              </p:txBody>
            </p:sp>
          </p:grpSp>
          <p:sp>
            <p:nvSpPr>
              <p:cNvPr id="1048631" name="WordArt 9"/>
              <p:cNvSpPr/>
              <p:nvPr/>
            </p:nvSpPr>
            <p:spPr>
              <a:xfrm rot="0">
                <a:off x="1248" y="3552"/>
                <a:ext cx="792" cy="446"/>
              </a:xfrm>
              <a:prstGeom prst="rect"/>
            </p:spPr>
            <p:txBody>
              <a:bodyPr anchor="t" bIns="45720" fromWordArt="1" lIns="91440" rIns="91440" tIns="45720" vert="horz" wrap="none">
                <a:prstTxWarp prst="textWave1">
                  <a:avLst>
                    <a:gd fmla="val 13005" name="adj1"/>
                    <a:gd fmla="val 0" name="adj2"/>
                  </a:avLst>
                </a:prstTxWarp>
              </a:bodyPr>
              <a:p>
                <a:pPr algn="ctr"/>
                <a:r>
                  <a:rPr b="0" sz="3600" i="0" kern="10" normalizeH="0" spc="0">
                    <a:ln>
                      <a:noFill/>
                    </a:ln>
                    <a:gradFill rotWithShape="0">
                      <a:gsLst>
                        <a:gs pos="0">
                          <a:srgbClr val="9999FF">
                            <a:alpha val="100000"/>
                          </a:srgbClr>
                        </a:gs>
                        <a:gs pos="100000">
                          <a:srgbClr val="009999">
                            <a:alpha val="100000"/>
                          </a:srgbClr>
                        </a:gs>
                      </a:gsLst>
                      <a:lin ang="5400000" scaled="1"/>
                    </a:gradFill>
                    <a:effectLst>
                      <a:outerShdw algn="ctr" dir="2699999" dist="53881" kx="0" sx="100000" sy="100000">
                        <a:srgbClr val="C0C0C0">
                          <a:alpha val="100000"/>
                        </a:srgbClr>
                      </a:outerShdw>
                    </a:effectLst>
                    <a:latin typeface="Times New Roman"/>
                    <a:ea typeface="Times New Roman"/>
                  </a:rPr>
                  <a:t>desires</a:t>
                </a:r>
              </a:p>
            </p:txBody>
          </p:sp>
        </p:grpSp>
        <p:sp>
          <p:nvSpPr>
            <p:cNvPr id="1048632" name="WordArt 10"/>
            <p:cNvSpPr/>
            <p:nvPr/>
          </p:nvSpPr>
          <p:spPr>
            <a:xfrm rot="0">
              <a:off x="3024" y="2352"/>
              <a:ext cx="978" cy="446"/>
            </a:xfrm>
            <a:prstGeom prst="rect"/>
          </p:spPr>
          <p:txBody>
            <a:bodyPr anchor="t" bIns="45720" fromWordArt="1" lIns="91440" rIns="91440" tIns="45720" vert="horz" wrap="none">
              <a:prstTxWarp prst="textWave1">
                <a:avLst>
                  <a:gd fmla="val 13005" name="adj1"/>
                  <a:gd fmla="val 0" name="adj2"/>
                </a:avLst>
              </a:prstTxWarp>
            </a:bodyPr>
            <a:p>
              <a:pPr algn="ctr"/>
              <a:r>
                <a:rPr b="0" sz="3600" i="0" kern="10" normalizeH="0" spc="0">
                  <a:ln>
                    <a:noFill/>
                  </a:ln>
                  <a:gradFill rotWithShape="0">
                    <a:gsLst>
                      <a:gs pos="0">
                        <a:srgbClr val="9999FF">
                          <a:alpha val="100000"/>
                        </a:srgbClr>
                      </a:gs>
                      <a:gs pos="100000">
                        <a:srgbClr val="009999">
                          <a:alpha val="100000"/>
                        </a:srgbClr>
                      </a:gs>
                    </a:gsLst>
                    <a:lin ang="5400000" scaled="1"/>
                  </a:gradFill>
                  <a:effectLst>
                    <a:outerShdw algn="ctr" dir="2699999" dist="53881" kx="0" sx="100000" sy="100000">
                      <a:srgbClr val="C0C0C0">
                        <a:alpha val="100000"/>
                      </a:srgbClr>
                    </a:outerShdw>
                  </a:effectLst>
                  <a:latin typeface="Times New Roman"/>
                  <a:ea typeface="Times New Roman"/>
                </a:rPr>
                <a:t>behavior</a:t>
              </a:r>
            </a:p>
          </p:txBody>
        </p:sp>
        <p:sp>
          <p:nvSpPr>
            <p:cNvPr id="1048633" name="WordArt 11"/>
            <p:cNvSpPr/>
            <p:nvPr/>
          </p:nvSpPr>
          <p:spPr>
            <a:xfrm rot="0">
              <a:off x="2976" y="2928"/>
              <a:ext cx="1104" cy="494"/>
            </a:xfrm>
            <a:prstGeom prst="rect"/>
          </p:spPr>
          <p:txBody>
            <a:bodyPr anchor="t" bIns="45720" fromWordArt="1" lIns="91440" rIns="91440" tIns="45720" vert="horz" wrap="none">
              <a:prstTxWarp prst="textWave1">
                <a:avLst>
                  <a:gd fmla="val 13005" name="adj1"/>
                  <a:gd fmla="val 0" name="adj2"/>
                </a:avLst>
              </a:prstTxWarp>
            </a:bodyPr>
            <a:p>
              <a:pPr algn="ctr"/>
              <a:r>
                <a:rPr b="0" sz="3600" i="0" kern="10" normalizeH="0" spc="0">
                  <a:ln>
                    <a:noFill/>
                  </a:ln>
                  <a:gradFill rotWithShape="0">
                    <a:gsLst>
                      <a:gs pos="0">
                        <a:srgbClr val="9999FF">
                          <a:alpha val="100000"/>
                        </a:srgbClr>
                      </a:gs>
                      <a:gs pos="100000">
                        <a:srgbClr val="009999">
                          <a:alpha val="100000"/>
                        </a:srgbClr>
                      </a:gs>
                    </a:gsLst>
                    <a:lin ang="5400000" scaled="1"/>
                  </a:gradFill>
                  <a:effectLst>
                    <a:outerShdw algn="ctr" dir="2699999" dist="53881" kx="0" sx="100000" sy="100000">
                      <a:srgbClr val="C0C0C0">
                        <a:alpha val="100000"/>
                      </a:srgbClr>
                    </a:outerShdw>
                  </a:effectLst>
                  <a:latin typeface="Times New Roman"/>
                  <a:ea typeface="Times New Roman"/>
                </a:rPr>
                <a:t>qualities</a:t>
              </a:r>
            </a:p>
          </p:txBody>
        </p:sp>
        <p:sp>
          <p:nvSpPr>
            <p:cNvPr id="1048634" name="WordArt 12"/>
            <p:cNvSpPr/>
            <p:nvPr/>
          </p:nvSpPr>
          <p:spPr>
            <a:xfrm rot="0">
              <a:off x="2832" y="3504"/>
              <a:ext cx="1584" cy="494"/>
            </a:xfrm>
            <a:prstGeom prst="rect"/>
          </p:spPr>
          <p:txBody>
            <a:bodyPr anchor="t" bIns="45720" fromWordArt="1" lIns="91440" rIns="91440" tIns="45720" vert="horz" wrap="none">
              <a:prstTxWarp prst="textWave1">
                <a:avLst>
                  <a:gd fmla="val 13005" name="adj1"/>
                  <a:gd fmla="val 0" name="adj2"/>
                </a:avLst>
              </a:prstTxWarp>
            </a:bodyPr>
            <a:p>
              <a:pPr algn="ctr"/>
              <a:r>
                <a:rPr b="0" sz="3600" i="0" kern="10" normalizeH="0" spc="0">
                  <a:ln>
                    <a:noFill/>
                  </a:ln>
                  <a:gradFill rotWithShape="0">
                    <a:gsLst>
                      <a:gs pos="0">
                        <a:srgbClr val="9999FF">
                          <a:alpha val="100000"/>
                        </a:srgbClr>
                      </a:gs>
                      <a:gs pos="100000">
                        <a:srgbClr val="009999">
                          <a:alpha val="100000"/>
                        </a:srgbClr>
                      </a:gs>
                    </a:gsLst>
                    <a:lin ang="5400000" scaled="1"/>
                  </a:gradFill>
                  <a:effectLst>
                    <a:outerShdw algn="ctr" dir="2699999" dist="53881" kx="0" sx="100000" sy="100000">
                      <a:srgbClr val="C0C0C0">
                        <a:alpha val="100000"/>
                      </a:srgbClr>
                    </a:outerShdw>
                  </a:effectLst>
                  <a:latin typeface="Times New Roman"/>
                  <a:ea typeface="Times New Roman"/>
                </a:rPr>
                <a:t>characteristics</a:t>
              </a:r>
            </a:p>
          </p:txBody>
        </p:sp>
      </p:grpSp>
      <p:sp>
        <p:nvSpPr>
          <p:cNvPr id="1048635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9" name="Picture 2" descr="Icebur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190750" y="176212"/>
            <a:ext cx="4762500" cy="6505575"/>
          </a:xfrm>
          <a:prstGeom prst="rect"/>
          <a:noFill/>
          <a:ln>
            <a:noFill/>
          </a:ln>
        </p:spPr>
      </p:pic>
      <p:sp>
        <p:nvSpPr>
          <p:cNvPr id="1048636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Rectangle 2"/>
          <p:cNvSpPr/>
          <p:nvPr/>
        </p:nvSpPr>
        <p:spPr>
          <a:xfrm rot="0">
            <a:off x="533400" y="228600"/>
            <a:ext cx="8305800" cy="1524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342900" lvl="0" marL="342900">
              <a:buFontTx/>
              <a:buNone/>
            </a:pPr>
            <a:r>
              <a:rPr altLang="en-US" lang="en-US"/>
              <a:t>A.	Factors Influencing Self-	Disclosure</a:t>
            </a:r>
          </a:p>
        </p:txBody>
      </p:sp>
      <p:sp>
        <p:nvSpPr>
          <p:cNvPr id="1048638" name="Text Box 3"/>
          <p:cNvSpPr txBox="1"/>
          <p:nvPr/>
        </p:nvSpPr>
        <p:spPr>
          <a:xfrm rot="0">
            <a:off x="1295400" y="2057400"/>
            <a:ext cx="7848600" cy="42951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50000"/>
              </a:spcBef>
              <a:buFontTx/>
              <a:buNone/>
            </a:pPr>
            <a:r>
              <a:rPr altLang="en-US" lang="en-US">
                <a:solidFill>
                  <a:srgbClr val="FF9933"/>
                </a:solidFill>
              </a:rPr>
              <a:t>1.	Who You Are</a:t>
            </a:r>
          </a:p>
          <a:p>
            <a:pPr indent="0" lvl="0" marL="0">
              <a:spcBef>
                <a:spcPct val="50000"/>
              </a:spcBef>
              <a:buFontTx/>
              <a:buNone/>
            </a:pPr>
            <a:r>
              <a:rPr altLang="en-US" lang="en-US">
                <a:solidFill>
                  <a:srgbClr val="FF9933"/>
                </a:solidFill>
              </a:rPr>
              <a:t>2.	Culture</a:t>
            </a:r>
          </a:p>
          <a:p>
            <a:pPr indent="0" lvl="0" marL="0">
              <a:spcBef>
                <a:spcPct val="50000"/>
              </a:spcBef>
              <a:buFontTx/>
              <a:buNone/>
            </a:pPr>
            <a:r>
              <a:rPr altLang="en-US" lang="en-US">
                <a:solidFill>
                  <a:srgbClr val="FF9933"/>
                </a:solidFill>
              </a:rPr>
              <a:t>3.	Gender</a:t>
            </a:r>
          </a:p>
          <a:p>
            <a:pPr indent="0" lvl="0" marL="0">
              <a:spcBef>
                <a:spcPct val="50000"/>
              </a:spcBef>
              <a:buFontTx/>
              <a:buNone/>
            </a:pPr>
            <a:r>
              <a:rPr altLang="en-US" lang="en-US">
                <a:solidFill>
                  <a:srgbClr val="FF9933"/>
                </a:solidFill>
              </a:rPr>
              <a:t>4.	Your Listeners</a:t>
            </a:r>
          </a:p>
          <a:p>
            <a:pPr indent="0" lvl="0" marL="0">
              <a:spcBef>
                <a:spcPct val="50000"/>
              </a:spcBef>
              <a:buFontTx/>
              <a:buNone/>
            </a:pPr>
            <a:r>
              <a:rPr altLang="en-US" lang="en-US">
                <a:solidFill>
                  <a:srgbClr val="FF9933"/>
                </a:solidFill>
              </a:rPr>
              <a:t>5.    Topic</a:t>
            </a:r>
          </a:p>
        </p:txBody>
      </p:sp>
      <p:pic>
        <p:nvPicPr>
          <p:cNvPr id="2097160" name="Picture 4" descr="pe07002_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638800" y="2362200"/>
            <a:ext cx="3276600" cy="2573337"/>
          </a:xfrm>
          <a:prstGeom prst="rect"/>
          <a:noFill/>
          <a:ln>
            <a:noFill/>
          </a:ln>
        </p:spPr>
      </p:pic>
      <p:sp>
        <p:nvSpPr>
          <p:cNvPr id="1048639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38">
                                            <p:txEl>
                                              <p:charRg st="15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38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38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638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 uiExpand="0" build="p" bldLvl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Rectangle 2"/>
          <p:cNvSpPr/>
          <p:nvPr>
            <p:ph type="title" sz="full" idx="0"/>
          </p:nvPr>
        </p:nvSpPr>
        <p:spPr>
          <a:xfrm rot="0">
            <a:off x="685800" y="228600"/>
            <a:ext cx="77724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rgbClr val="00CCFF"/>
                </a:solidFill>
                <a:latin typeface="Arial" pitchFamily="0" charset="0"/>
                <a:sym typeface="Times New Roman" pitchFamily="18" charset="0"/>
              </a:defRPr>
            </a:lvl1pPr>
          </a:lstStyle>
          <a:p>
            <a:r>
              <a:rPr altLang="en-US" lang="en-US"/>
              <a:t>WOMEN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762000" y="1620837"/>
          <a:ext cx="7620000" cy="48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" spid="" imgH="4865687" imgW="7620000" showAsIcon="0" progId="MSPhotoEd.3">
                  <p:embed followColorScheme="full"/>
                  <p:pic>
                    <p:nvPicPr>
                      <p:cNvPr id="2097161" name="Object 3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62000" y="1620837"/>
                        <a:ext cx="7620000" cy="48656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Photo Editor Photo" r:id="rId1" spid="" imgH="4865687" imgW="7620000" showAsIcon="0" progId="MSPhotoEd.3">
                  <p:embed followColorScheme="full"/>
                  <p:pic>
                    <p:nvPicPr>
                      <p:cNvPr id="2097161" name="Object 3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62000" y="1620837"/>
                        <a:ext cx="7620000" cy="48656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41" name="Date Placeholder 1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4000" i="0" u="none">
                <a:solidFill>
                  <a:srgbClr val="00FF99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3600" i="0" u="none">
                <a:solidFill>
                  <a:srgbClr val="CC66FF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800" i="0" u="none">
                <a:solidFill>
                  <a:schemeClr val="lt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fld id="{566ABCEB-ACFC-4714-9973-3DA970169C29}" type="datetime10">
              <a:rPr altLang="en-US" sz="1400" lang="en-US">
                <a:solidFill>
                  <a:schemeClr val="dk1"/>
                </a:solidFill>
                <a:latin typeface="Times New Roman" pitchFamily="18" charset="0"/>
              </a:rPr>
              <a:pPr indent="0" lvl="0" marL="0">
                <a:spcBef>
                  <a:spcPct val="0"/>
                </a:spcBef>
                <a:buFontTx/>
                <a:buNone/>
              </a:pPr>
              <a:t>16:35</a:t>
            </a:fld>
            <a:endParaRPr altLang="en-US" sz="1400" lang="en-US">
              <a:solidFill>
                <a:schemeClr val="dk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Self in Interpersonal Communication</dc:title>
  <dc:creator>SWOSU SWOSU</dc:creator>
  <cp:lastModifiedBy>Kashif khan</cp:lastModifiedBy>
  <dcterms:created xsi:type="dcterms:W3CDTF">2004-01-27T12:46:14Z</dcterms:created>
  <dcterms:modified xsi:type="dcterms:W3CDTF">2023-06-21T11:36:14Z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e7de6bffb27e46b29a252f956c5484cc</vt:lpwstr>
  </property>
</Properties>
</file>