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type="screen4x3" cy="6858000" cx="9144000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9559" autoAdjust="0"/>
    <p:restoredTop sz="94660"/>
  </p:normalViewPr>
  <p:slideViewPr>
    <p:cSldViewPr>
      <p:cViewPr varScale="1">
        <p:scale>
          <a:sx n="64" d="100"/>
          <a:sy n="64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714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charset="0"/>
              </a:defRPr>
            </a:lvl1pPr>
          </a:lstStyle>
          <a:p>
            <a:fld id="{A2041605-3C86-4DE4-AD09-592AE78BF077}" type="datetimeFigureOut">
              <a:rPr lang="en-US"/>
              <a:t>30-May-23</a:t>
            </a:fld>
            <a:endParaRPr lang="en-US"/>
          </a:p>
        </p:txBody>
      </p:sp>
      <p:sp>
        <p:nvSpPr>
          <p:cNvPr id="1048715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716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>
              <a:defRPr sz="1200"/>
            </a:lvl1pPr>
          </a:lstStyle>
          <a:p>
            <a:fld id="{D2DF5E67-7AF2-4733-90B3-F1A2184AB4F7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D9B2677-331C-4AE9-B295-5958B17E70E6}" type="datetimeFigureOut">
              <a:rPr lang="en-US"/>
              <a:t>30-May-23</a:t>
            </a:fld>
            <a:endParaRPr lang="en-US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lvl="0"/>
            <a:endParaRPr lang="en-US" noProof="0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8354627E-D7E8-413B-ABCE-EF33F2EBD4E8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717CA8-52D0-4189-AEA5-4D0C85DCB0CF}" type="datetime5">
              <a:rPr lang="en-US"/>
              <a:t>30-May-23</a:t>
            </a:fld>
            <a:endParaRPr lang="en-US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D01845-C010-4262-A9F6-A368F20D66C3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x">
  <p:cSld name="Title and Vertical Tex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447EBF7-21E8-4FCC-929F-FDAB21B3CEAF}" type="datetime5">
              <a:rPr lang="en-US"/>
              <a:t>30-May-23</a:t>
            </a:fld>
            <a:endParaRPr lang="en-US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88DE22-9F46-4C86-8968-AF6D33FA824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0D0B40-0B73-4E12-8ED1-E3F747FAFC14}" type="datetime5">
              <a:rPr lang="en-US"/>
              <a:t>30-May-23</a:t>
            </a:fld>
            <a:endParaRPr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8596DB-0105-48BB-8CB2-3BFA7B1F7285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Straight Connector 3"/>
          <p:cNvCxnSpPr>
            <a:cxnSpLocks/>
          </p:cNvCxnSpPr>
          <p:nvPr userDrawn="1"/>
        </p:nvCxnSpPr>
        <p:spPr>
          <a:xfrm>
            <a:off x="0" y="533400"/>
            <a:ext cx="9144000" cy="1588"/>
          </a:xfrm>
          <a:prstGeom prst="line"/>
          <a:ln w="952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"/>
          <p:cNvCxnSpPr>
            <a:cxnSpLocks/>
          </p:cNvCxnSpPr>
          <p:nvPr userDrawn="1"/>
        </p:nvCxnSpPr>
        <p:spPr>
          <a:xfrm>
            <a:off x="0" y="6324600"/>
            <a:ext cx="9144000" cy="1588"/>
          </a:xfrm>
          <a:prstGeom prst="line"/>
          <a:ln w="952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/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/>
            <a:lvl2pPr algn="just"/>
            <a:lvl3pPr algn="just"/>
            <a:lvl4pPr algn="just"/>
            <a:lvl5pPr algn="just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28C72F-C407-48F8-83BE-AA11B6E5C887}" type="datetime5">
              <a:rPr lang="en-US"/>
              <a:t>30-May-23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F68D482-CA7B-44BF-8138-B15C9D202951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2EF76F-77CB-4F04-B73B-79EDA04B825E}" type="datetime5">
              <a:rPr lang="en-US"/>
              <a:t>30-May-23</a:t>
            </a:fld>
            <a:endParaRPr lang="en-US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CFB92EA-2D16-4792-B204-4D9C8AC551F9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wo Conten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126B9B8-A65E-441A-8D94-A4B264CC8CA3}" type="datetime5">
              <a:rPr lang="en-US"/>
              <a:t>30-May-23</a:t>
            </a:fld>
            <a:endParaRPr lang="en-US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897A197-0980-4A18-AEC0-34740A80F80D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7E48E0-17E5-40F3-AAEE-E2A70C11EF4F}" type="datetime5">
              <a:rPr lang="en-US"/>
              <a:t>30-May-23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65EA497-5DC6-4232-A9DE-797A1ADCA132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Only">
  <p:cSld name="Title Only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F97BA2B-FAC7-48E2-94BC-A506FACEFDDB}" type="datetime5">
              <a:rPr lang="en-US"/>
              <a:t>30-May-23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E0CD559-A3AE-460D-99A0-81293E077127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D27E74B-B9CA-49B4-9442-C90AFF42AF01}" type="datetime5">
              <a:rPr lang="en-US"/>
              <a:t>30-May-23</a:t>
            </a:fld>
            <a:endParaRPr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0BBA7-8333-4BCB-91B0-E42F653213FC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218EE2A-D664-4130-8539-B6DDDAF69E5D}" type="datetime5">
              <a:rPr lang="en-US"/>
              <a:t>30-May-23</a:t>
            </a:fld>
            <a:endParaRPr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6724739-8597-4343-B71F-0C43C9B23C6E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893900E-84A1-48C4-B0E8-DD1F5A5AE19B}" type="datetime5">
              <a:rPr lang="en-US"/>
              <a:t>30-May-23</a:t>
            </a:fld>
            <a:endParaRPr lang="en-US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F34218-9816-4E29-9CE8-8BD0FEB5A0F4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144962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1200">
                <a:solidFill>
                  <a:srgbClr val="00339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B478670-B5DD-40C2-94FA-B9469E545BAE}" type="datetime5">
              <a:rPr lang="en-US"/>
              <a:t>30-May-23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1200">
                <a:solidFill>
                  <a:srgbClr val="00339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C028258B-C5D8-4A4C-A055-B08D79AB3B15}" type="slidenum">
              <a:rPr altLang="en-US" lang="en-US"/>
              <a:t>‹#›</a:t>
            </a:fld>
            <a:endParaRPr altLang="en-US" lang="en-US"/>
          </a:p>
        </p:txBody>
      </p:sp>
      <p:sp>
        <p:nvSpPr>
          <p:cNvPr id="1048581" name="TextBox 8"/>
          <p:cNvSpPr txBox="1">
            <a:spLocks noChangeArrowheads="1"/>
          </p:cNvSpPr>
          <p:nvPr userDrawn="1"/>
        </p:nvSpPr>
        <p:spPr bwMode="auto">
          <a:xfrm>
            <a:off x="533400" y="76200"/>
            <a:ext cx="3224213" cy="40005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Muhammad Asad (</a:t>
            </a:r>
            <a:r>
              <a:rPr dirty="0" sz="1000" lang="en-US" err="1">
                <a:solidFill>
                  <a:srgbClr val="003399"/>
                </a:solidFill>
                <a:ea typeface="ＭＳ Ｐゴシック" charset="0"/>
              </a:rPr>
              <a:t>muhammad.asad@iqraisb.edu.pk</a:t>
            </a:r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)</a:t>
            </a:r>
          </a:p>
          <a:p>
            <a:pPr eaLnBrk="1" hangingPunct="1"/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Lecturer, Department of Computing &amp; Technology</a:t>
            </a:r>
          </a:p>
        </p:txBody>
      </p:sp>
      <p:pic>
        <p:nvPicPr>
          <p:cNvPr id="2097152" name="Picture 8" descr="Iqra_University_logo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 cstate="print"/>
          <a:srcRect/>
          <a:stretch>
            <a:fillRect/>
          </a:stretch>
        </p:blipFill>
        <p:spPr bwMode="auto">
          <a:xfrm>
            <a:off x="6858000" y="76200"/>
            <a:ext cx="1790700" cy="415925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3200" kern="1200">
          <a:solidFill>
            <a:srgbClr val="003399"/>
          </a:solidFill>
          <a:latin typeface="+mj-lt"/>
          <a:ea typeface="ＭＳ Ｐゴシック" charset="0"/>
          <a:cs typeface="ＭＳ Ｐゴシック" charset="0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7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gif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1371600" y="838200"/>
            <a:ext cx="6400800" cy="1219200"/>
          </a:xfrm>
        </p:spPr>
        <p:txBody>
          <a:bodyPr/>
          <a:p>
            <a:pPr eaLnBrk="1" hangingPunct="1"/>
            <a:r>
              <a:rPr altLang="en-US" b="1" dirty="0" sz="3500" lang="en-US">
                <a:ea typeface="ＭＳ Ｐゴシック" panose="020B0600070205080204" pitchFamily="34" charset="-128"/>
              </a:rPr>
              <a:t>CSC 101 Applied Physics</a:t>
            </a:r>
            <a:r>
              <a:rPr altLang="en-US" dirty="0" lang="en-US">
                <a:ea typeface="ＭＳ Ｐゴシック" panose="020B0600070205080204" pitchFamily="34" charset="-128"/>
              </a:rPr>
              <a:t/>
            </a:r>
            <a:br>
              <a:rPr altLang="en-US" dirty="0" lang="en-US">
                <a:ea typeface="ＭＳ Ｐゴシック" panose="020B0600070205080204" pitchFamily="34" charset="-128"/>
              </a:rPr>
            </a:br>
            <a:r>
              <a:rPr altLang="en-US" dirty="0" i="1"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Spring </a:t>
            </a:r>
            <a:r>
              <a:rPr altLang="en-US" dirty="0" i="1" lang="en-US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2023</a:t>
            </a:r>
            <a:endParaRPr altLang="en-US" dirty="0" i="1" 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8593" name="Title 1"/>
          <p:cNvSpPr txBox="1"/>
          <p:nvPr/>
        </p:nvSpPr>
        <p:spPr bwMode="auto">
          <a:xfrm>
            <a:off x="762000" y="2514600"/>
            <a:ext cx="7848600" cy="1752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 smtClean="0">
                <a:solidFill>
                  <a:srgbClr val="FF0000"/>
                </a:solidFill>
              </a:rPr>
              <a:t>Chapter-3 </a:t>
            </a:r>
            <a:r>
              <a:rPr altLang="en-US" b="1" dirty="0" sz="3000" i="1" lang="en-US">
                <a:solidFill>
                  <a:srgbClr val="FF0000"/>
                </a:solidFill>
              </a:rPr>
              <a:t>Equilibrium of a Particle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9"/>
          <p:cNvSpPr/>
          <p:nvPr/>
        </p:nvSpPr>
        <p:spPr>
          <a:xfrm>
            <a:off x="304800" y="880170"/>
            <a:ext cx="8382000" cy="5601533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/>
              <a:t>Example: Page 90 of book</a:t>
            </a:r>
          </a:p>
          <a:p>
            <a:pPr eaLnBrk="1" hangingPunct="1"/>
            <a:endParaRPr altLang="en-US" b="1" dirty="0" sz="2400" i="1" lang="en-US"/>
          </a:p>
          <a:p>
            <a:pPr eaLnBrk="1" hangingPunct="1"/>
            <a:r>
              <a:rPr altLang="en-US" dirty="0" sz="2200" i="1" lang="en-US"/>
              <a:t>Our objective is to Draw a </a:t>
            </a:r>
          </a:p>
          <a:p>
            <a:pPr eaLnBrk="1" hangingPunct="1"/>
            <a:r>
              <a:rPr altLang="en-US" dirty="0" sz="2200" i="1" lang="en-US"/>
              <a:t>Free-Body Diagram of:</a:t>
            </a:r>
          </a:p>
          <a:p>
            <a:pPr eaLnBrk="1" hangingPunct="1"/>
            <a:endParaRPr altLang="en-US" b="1" dirty="0" sz="2200" i="1" lang="en-US"/>
          </a:p>
          <a:p>
            <a:pPr eaLnBrk="1" hangingPunct="1" indent="-457200" marL="1090613">
              <a:buAutoNum type="arabicParenR"/>
            </a:pPr>
            <a:r>
              <a:rPr altLang="en-US" b="1" dirty="0" sz="2200" i="1" lang="en-US"/>
              <a:t>Sphere</a:t>
            </a:r>
          </a:p>
          <a:p>
            <a:pPr eaLnBrk="1" hangingPunct="1" indent="-457200" marL="1090613">
              <a:buAutoNum type="arabicParenR"/>
            </a:pPr>
            <a:endParaRPr altLang="en-US" b="1" dirty="0" sz="2200" i="1" lang="en-US"/>
          </a:p>
          <a:p>
            <a:pPr eaLnBrk="1" hangingPunct="1"/>
            <a:r>
              <a:rPr altLang="en-US" dirty="0" sz="2000" i="1" lang="en-US"/>
              <a:t>Now observe only the sphere</a:t>
            </a:r>
          </a:p>
          <a:p>
            <a:pPr eaLnBrk="1" hangingPunct="1"/>
            <a:r>
              <a:rPr altLang="en-US" dirty="0" sz="2000" i="1" lang="en-US"/>
              <a:t>and see two blue arrows:</a:t>
            </a:r>
          </a:p>
          <a:p>
            <a:pPr eaLnBrk="1" hangingPunct="1"/>
            <a:endParaRPr altLang="en-US" dirty="0" sz="2000" i="1" lang="en-US"/>
          </a:p>
          <a:p>
            <a:pPr eaLnBrk="1" hangingPunct="1"/>
            <a:r>
              <a:rPr altLang="en-US" dirty="0" sz="2000" i="1" lang="en-US"/>
              <a:t>There are two forces that are</a:t>
            </a:r>
          </a:p>
          <a:p>
            <a:pPr eaLnBrk="1" hangingPunct="1"/>
            <a:r>
              <a:rPr altLang="en-US" dirty="0" sz="2000" i="1" lang="en-US"/>
              <a:t>acting on the sphere:</a:t>
            </a:r>
          </a:p>
          <a:p>
            <a:pPr eaLnBrk="1" hangingPunct="1"/>
            <a:endParaRPr altLang="en-US" dirty="0" sz="2000" i="1" lang="en-US"/>
          </a:p>
          <a:p>
            <a:pPr eaLnBrk="1" hangingPunct="1"/>
            <a:r>
              <a:rPr altLang="en-US" dirty="0" sz="2000" i="1" lang="en-US"/>
              <a:t>F</a:t>
            </a:r>
            <a:r>
              <a:rPr altLang="en-US" baseline="-25000" dirty="0" sz="2000" i="1" lang="en-US"/>
              <a:t>CE</a:t>
            </a:r>
            <a:r>
              <a:rPr altLang="en-US" dirty="0" sz="2000" i="1" lang="en-US"/>
              <a:t> in the upper direction as </a:t>
            </a:r>
          </a:p>
          <a:p>
            <a:pPr eaLnBrk="1" hangingPunct="1"/>
            <a:r>
              <a:rPr altLang="en-US" dirty="0" sz="2000" i="1" lang="en-US"/>
              <a:t>Indicated by arrow </a:t>
            </a:r>
            <a:r>
              <a:rPr altLang="en-US" dirty="0" sz="2000" i="1" lang="en-US">
                <a:solidFill>
                  <a:srgbClr val="FF0000"/>
                </a:solidFill>
              </a:rPr>
              <a:t>a)</a:t>
            </a:r>
          </a:p>
          <a:p>
            <a:pPr eaLnBrk="1" hangingPunct="1"/>
            <a:endParaRPr altLang="en-US" dirty="0" sz="2000" i="1" lang="en-US"/>
          </a:p>
          <a:p>
            <a:pPr eaLnBrk="1" hangingPunct="1"/>
            <a:r>
              <a:rPr altLang="en-US" dirty="0" sz="2000" i="1" lang="en-US"/>
              <a:t>Wight (58.9 N) in the downward direction </a:t>
            </a:r>
            <a:r>
              <a:rPr altLang="en-US" dirty="0" sz="2000" i="1" lang="en-US">
                <a:solidFill>
                  <a:srgbClr val="FF0000"/>
                </a:solidFill>
              </a:rPr>
              <a:t>b)</a:t>
            </a:r>
          </a:p>
        </p:txBody>
      </p:sp>
      <p:grpSp>
        <p:nvGrpSpPr>
          <p:cNvPr id="64" name="Group 12"/>
          <p:cNvGrpSpPr/>
          <p:nvPr/>
        </p:nvGrpSpPr>
        <p:grpSpPr>
          <a:xfrm>
            <a:off x="3581400" y="2362200"/>
            <a:ext cx="5333999" cy="3158430"/>
            <a:chOff x="3581400" y="2819400"/>
            <a:chExt cx="5333999" cy="3158430"/>
          </a:xfrm>
        </p:grpSpPr>
        <p:pic>
          <p:nvPicPr>
            <p:cNvPr id="2097180" name="Picture 2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" cstate="print"/>
            <a:srcRect l="15000" t="20356" r="56666" b="45554"/>
            <a:stretch>
              <a:fillRect/>
            </a:stretch>
          </p:blipFill>
          <p:spPr>
            <a:xfrm>
              <a:off x="4246418" y="2819400"/>
              <a:ext cx="4668981" cy="3158430"/>
            </a:xfrm>
            <a:prstGeom prst="rect"/>
          </p:spPr>
        </p:pic>
        <p:cxnSp>
          <p:nvCxnSpPr>
            <p:cNvPr id="3145735" name="Straight Arrow Connector 5"/>
            <p:cNvCxnSpPr>
              <a:cxnSpLocks/>
            </p:cNvCxnSpPr>
            <p:nvPr/>
          </p:nvCxnSpPr>
          <p:spPr>
            <a:xfrm>
              <a:off x="3886200" y="3657600"/>
              <a:ext cx="1981200" cy="0"/>
            </a:xfrm>
            <a:prstGeom prst="straightConnector1"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Arrow Connector 7"/>
            <p:cNvCxnSpPr>
              <a:cxnSpLocks/>
            </p:cNvCxnSpPr>
            <p:nvPr/>
          </p:nvCxnSpPr>
          <p:spPr>
            <a:xfrm>
              <a:off x="3581400" y="4800600"/>
              <a:ext cx="2286000" cy="0"/>
            </a:xfrm>
            <a:prstGeom prst="straightConnector1"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25" name="TextBox 11"/>
            <p:cNvSpPr txBox="1"/>
            <p:nvPr/>
          </p:nvSpPr>
          <p:spPr>
            <a:xfrm>
              <a:off x="3962400" y="3276600"/>
              <a:ext cx="389850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>
                  <a:solidFill>
                    <a:srgbClr val="FF0000"/>
                  </a:solidFill>
                </a:rPr>
                <a:t>a)</a:t>
              </a:r>
            </a:p>
          </p:txBody>
        </p:sp>
        <p:sp>
          <p:nvSpPr>
            <p:cNvPr id="1048626" name="TextBox 19"/>
            <p:cNvSpPr txBox="1"/>
            <p:nvPr/>
          </p:nvSpPr>
          <p:spPr>
            <a:xfrm>
              <a:off x="3657600" y="4431268"/>
              <a:ext cx="389850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>
                  <a:solidFill>
                    <a:srgbClr val="FF0000"/>
                  </a:solidFill>
                </a:rPr>
                <a:t>b)</a:t>
              </a:r>
            </a:p>
          </p:txBody>
        </p:sp>
      </p:grpSp>
      <p:sp>
        <p:nvSpPr>
          <p:cNvPr id="1048627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pic>
        <p:nvPicPr>
          <p:cNvPr id="2097181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49702" t="35178" r="27321" b="32214"/>
          <a:stretch>
            <a:fillRect/>
          </a:stretch>
        </p:blipFill>
        <p:spPr>
          <a:xfrm>
            <a:off x="6436553" y="618022"/>
            <a:ext cx="2514600" cy="2006327"/>
          </a:xfrm>
          <a:prstGeom prst="rect"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 txBox="1"/>
          <p:nvPr/>
        </p:nvSpPr>
        <p:spPr bwMode="auto">
          <a:xfrm>
            <a:off x="228600" y="1905000"/>
            <a:ext cx="8610600" cy="3581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indent="-285750" marL="7429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indent="-228600" marL="11430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indent="-228600" marL="16002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indent="-228600" marL="20574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 indent="-280988" marL="457200">
              <a:spcBef>
                <a:spcPct val="0"/>
              </a:spcBef>
              <a:buAutoNum type="arabicParenR"/>
            </a:pPr>
            <a:r>
              <a:rPr altLang="en-US" b="1" dirty="0" i="1" lang="en-US"/>
              <a:t>Draw Outlined Shape; </a:t>
            </a:r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dirty="0" i="1" lang="en-US"/>
              <a:t>It means, we need to draw an outline such that the particle object is ISOLATED/FREE from its surroundings (forces acting)</a:t>
            </a:r>
          </a:p>
          <a:p>
            <a:pPr eaLnBrk="1" hangingPunct="1" marL="342900">
              <a:spcBef>
                <a:spcPct val="0"/>
              </a:spcBef>
              <a:buNone/>
            </a:pPr>
            <a:endParaRPr altLang="en-US" dirty="0" sz="1800" i="1" lang="en-US"/>
          </a:p>
          <a:p>
            <a:pPr eaLnBrk="1" hangingPunct="1" marL="176213">
              <a:spcBef>
                <a:spcPct val="0"/>
              </a:spcBef>
              <a:buNone/>
            </a:pPr>
            <a:r>
              <a:rPr altLang="en-US" b="1" dirty="0" sz="2200" i="1" lang="en-US"/>
              <a:t>2) </a:t>
            </a:r>
            <a:r>
              <a:rPr altLang="en-US" b="1" dirty="0" i="1" lang="en-US"/>
              <a:t>Show all the Forces; </a:t>
            </a:r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dirty="0" i="1" lang="en-US"/>
              <a:t>We need to indicate all the forces acting upon the particle/object</a:t>
            </a:r>
          </a:p>
          <a:p>
            <a:pPr eaLnBrk="1" hangingPunct="1" marL="342900">
              <a:spcBef>
                <a:spcPct val="0"/>
              </a:spcBef>
              <a:buNone/>
            </a:pPr>
            <a:endParaRPr altLang="en-US" dirty="0" sz="1800" i="1" lang="en-US"/>
          </a:p>
          <a:p>
            <a:pPr eaLnBrk="1" hangingPunct="1" marL="176213">
              <a:spcBef>
                <a:spcPct val="0"/>
              </a:spcBef>
              <a:buNone/>
            </a:pPr>
            <a:r>
              <a:rPr altLang="en-US" b="1" dirty="0" sz="2200" i="1" lang="en-US"/>
              <a:t>3) </a:t>
            </a:r>
            <a:r>
              <a:rPr altLang="en-US" b="1" dirty="0" i="1" lang="en-US"/>
              <a:t>Identify Each Force; </a:t>
            </a:r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dirty="0" i="1" lang="en-US"/>
              <a:t>We need to LABEL each force; it means that we need to label or represent each force with </a:t>
            </a:r>
            <a:r>
              <a:rPr altLang="en-US" b="1" dirty="0" i="1" lang="en-US"/>
              <a:t>Magnitude</a:t>
            </a:r>
            <a:r>
              <a:rPr altLang="en-US" dirty="0" i="1" lang="en-US"/>
              <a:t> and </a:t>
            </a:r>
            <a:r>
              <a:rPr altLang="en-US" b="1" dirty="0" i="1" lang="en-US"/>
              <a:t>Direction/angle</a:t>
            </a:r>
            <a:endParaRPr altLang="en-US" dirty="0" i="1" lang="en-US"/>
          </a:p>
        </p:txBody>
      </p:sp>
      <p:sp>
        <p:nvSpPr>
          <p:cNvPr id="1048629" name="Rectangle 1"/>
          <p:cNvSpPr/>
          <p:nvPr/>
        </p:nvSpPr>
        <p:spPr>
          <a:xfrm>
            <a:off x="304800" y="762000"/>
            <a:ext cx="3429000" cy="400110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000" i="1" lang="en-US"/>
              <a:t>Example: Page 90 of book</a:t>
            </a:r>
          </a:p>
        </p:txBody>
      </p:sp>
      <p:sp>
        <p:nvSpPr>
          <p:cNvPr id="1048630" name="Rectangle 2"/>
          <p:cNvSpPr/>
          <p:nvPr/>
        </p:nvSpPr>
        <p:spPr>
          <a:xfrm>
            <a:off x="181897" y="1611868"/>
            <a:ext cx="2467342" cy="369332"/>
          </a:xfrm>
          <a:prstGeom prst="rect"/>
        </p:spPr>
        <p:txBody>
          <a:bodyPr wrap="none">
            <a:spAutoFit/>
          </a:bodyPr>
          <a:p>
            <a:pPr eaLnBrk="1" hangingPunct="1"/>
            <a:r>
              <a:rPr altLang="en-US" b="1" dirty="0" i="1" lang="en-US"/>
              <a:t>Steps to obtain FBD:</a:t>
            </a:r>
          </a:p>
        </p:txBody>
      </p:sp>
      <p:sp>
        <p:nvSpPr>
          <p:cNvPr id="1048631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6"/>
          <p:cNvGrpSpPr/>
          <p:nvPr/>
        </p:nvGrpSpPr>
        <p:grpSpPr>
          <a:xfrm>
            <a:off x="4114800" y="2971800"/>
            <a:ext cx="4800600" cy="2846083"/>
            <a:chOff x="3581400" y="2819400"/>
            <a:chExt cx="5333999" cy="3158430"/>
          </a:xfrm>
        </p:grpSpPr>
        <p:pic>
          <p:nvPicPr>
            <p:cNvPr id="2097182" name="Picture 27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" cstate="print"/>
            <a:srcRect l="15000" t="20356" r="56666" b="45554"/>
            <a:stretch>
              <a:fillRect/>
            </a:stretch>
          </p:blipFill>
          <p:spPr>
            <a:xfrm>
              <a:off x="4246418" y="2819400"/>
              <a:ext cx="4668981" cy="3158430"/>
            </a:xfrm>
            <a:prstGeom prst="rect"/>
          </p:spPr>
        </p:pic>
        <p:cxnSp>
          <p:nvCxnSpPr>
            <p:cNvPr id="3145737" name="Straight Arrow Connector 28"/>
            <p:cNvCxnSpPr>
              <a:cxnSpLocks/>
            </p:cNvCxnSpPr>
            <p:nvPr/>
          </p:nvCxnSpPr>
          <p:spPr>
            <a:xfrm>
              <a:off x="3886200" y="3657600"/>
              <a:ext cx="1981200" cy="0"/>
            </a:xfrm>
            <a:prstGeom prst="straightConnector1"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Straight Arrow Connector 29"/>
            <p:cNvCxnSpPr>
              <a:cxnSpLocks/>
            </p:cNvCxnSpPr>
            <p:nvPr/>
          </p:nvCxnSpPr>
          <p:spPr>
            <a:xfrm>
              <a:off x="3581400" y="4800600"/>
              <a:ext cx="2286000" cy="0"/>
            </a:xfrm>
            <a:prstGeom prst="straightConnector1"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32" name="TextBox 30"/>
            <p:cNvSpPr txBox="1"/>
            <p:nvPr/>
          </p:nvSpPr>
          <p:spPr>
            <a:xfrm>
              <a:off x="3962400" y="3276600"/>
              <a:ext cx="389850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>
                  <a:solidFill>
                    <a:srgbClr val="FF0000"/>
                  </a:solidFill>
                </a:rPr>
                <a:t>a)</a:t>
              </a:r>
            </a:p>
          </p:txBody>
        </p:sp>
        <p:sp>
          <p:nvSpPr>
            <p:cNvPr id="1048633" name="TextBox 31"/>
            <p:cNvSpPr txBox="1"/>
            <p:nvPr/>
          </p:nvSpPr>
          <p:spPr>
            <a:xfrm>
              <a:off x="3657600" y="4431268"/>
              <a:ext cx="389850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>
                  <a:solidFill>
                    <a:srgbClr val="FF0000"/>
                  </a:solidFill>
                </a:rPr>
                <a:t>b)</a:t>
              </a:r>
            </a:p>
          </p:txBody>
        </p:sp>
      </p:grpSp>
      <p:pic>
        <p:nvPicPr>
          <p:cNvPr id="2097183" name="Picture 3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49702" t="35178" r="27321" b="32214"/>
          <a:stretch>
            <a:fillRect/>
          </a:stretch>
        </p:blipFill>
        <p:spPr>
          <a:xfrm>
            <a:off x="152400" y="2971800"/>
            <a:ext cx="3810000" cy="3039890"/>
          </a:xfrm>
          <a:prstGeom prst="rect"/>
        </p:spPr>
      </p:pic>
      <p:sp>
        <p:nvSpPr>
          <p:cNvPr id="1048634" name="Rectangle 1"/>
          <p:cNvSpPr/>
          <p:nvPr/>
        </p:nvSpPr>
        <p:spPr>
          <a:xfrm>
            <a:off x="512816" y="929817"/>
            <a:ext cx="8173984" cy="1785104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000" i="1" lang="en-US"/>
              <a:t>Example: Page 90 of book</a:t>
            </a:r>
          </a:p>
          <a:p>
            <a:pPr eaLnBrk="1" hangingPunct="1"/>
            <a:endParaRPr altLang="en-US" b="1" dirty="0" i="1" lang="en-US"/>
          </a:p>
          <a:p>
            <a:pPr eaLnBrk="1" hangingPunct="1"/>
            <a:r>
              <a:rPr altLang="en-US" dirty="0" i="1" lang="en-US"/>
              <a:t>The sphere is 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isolated/free from the surroundings,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Two forces acting on sphere are shown F</a:t>
            </a:r>
            <a:r>
              <a:rPr altLang="en-US" baseline="-25000" dirty="0" i="1" lang="en-US"/>
              <a:t>CE </a:t>
            </a:r>
            <a:r>
              <a:rPr altLang="en-US" dirty="0" i="1" lang="en-US"/>
              <a:t> and weight w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Forces are labelled, it means show the values of F</a:t>
            </a:r>
            <a:r>
              <a:rPr altLang="en-US" baseline="-25000" dirty="0" i="1" lang="en-US"/>
              <a:t>CE</a:t>
            </a:r>
            <a:r>
              <a:rPr altLang="en-US" dirty="0" i="1" lang="en-US"/>
              <a:t> and weight w (58.9N)</a:t>
            </a:r>
          </a:p>
        </p:txBody>
      </p:sp>
      <p:sp>
        <p:nvSpPr>
          <p:cNvPr id="1048635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sp>
        <p:nvSpPr>
          <p:cNvPr id="1048636" name="Rectangle 34"/>
          <p:cNvSpPr/>
          <p:nvPr/>
        </p:nvSpPr>
        <p:spPr>
          <a:xfrm>
            <a:off x="4572000" y="5848290"/>
            <a:ext cx="3810000" cy="400110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000" i="1" lang="en-US"/>
              <a:t>Free-Body Diagram of sphere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3"/>
          <p:cNvSpPr/>
          <p:nvPr/>
        </p:nvSpPr>
        <p:spPr>
          <a:xfrm>
            <a:off x="304800" y="1079718"/>
            <a:ext cx="8382000" cy="1815882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/>
              <a:t>Example: Page 90 of book</a:t>
            </a:r>
          </a:p>
          <a:p>
            <a:pPr eaLnBrk="1" hangingPunct="1"/>
            <a:endParaRPr altLang="en-US" b="1" dirty="0" sz="2400" i="1" lang="en-US"/>
          </a:p>
          <a:p>
            <a:pPr eaLnBrk="1" hangingPunct="1"/>
            <a:r>
              <a:rPr altLang="en-US" dirty="0" sz="2200" i="1" lang="en-US"/>
              <a:t>Now we will see the free body diagram for Cord CE</a:t>
            </a:r>
          </a:p>
          <a:p>
            <a:pPr eaLnBrk="1" hangingPunct="1"/>
            <a:endParaRPr altLang="en-US" dirty="0" sz="2200" i="1" lang="en-US"/>
          </a:p>
          <a:p>
            <a:pPr eaLnBrk="1" hangingPunct="1" marL="633413"/>
            <a:r>
              <a:rPr altLang="en-US" b="1" dirty="0" sz="2000" i="1" lang="en-US"/>
              <a:t>2) Cord CE</a:t>
            </a:r>
            <a:endParaRPr altLang="en-US" b="1" dirty="0" sz="2200" i="1" lang="en-US"/>
          </a:p>
        </p:txBody>
      </p:sp>
      <p:sp>
        <p:nvSpPr>
          <p:cNvPr id="1048638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pic>
        <p:nvPicPr>
          <p:cNvPr id="2097184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9702" t="35178" r="27321" b="32214"/>
          <a:stretch>
            <a:fillRect/>
          </a:stretch>
        </p:blipFill>
        <p:spPr>
          <a:xfrm>
            <a:off x="3879816" y="2209800"/>
            <a:ext cx="4845592" cy="4114800"/>
          </a:xfrm>
          <a:prstGeom prst="rect"/>
        </p:spPr>
      </p:pic>
      <p:cxnSp>
        <p:nvCxnSpPr>
          <p:cNvPr id="3145739" name="Straight Arrow Connector 6"/>
          <p:cNvCxnSpPr>
            <a:cxnSpLocks/>
          </p:cNvCxnSpPr>
          <p:nvPr/>
        </p:nvCxnSpPr>
        <p:spPr>
          <a:xfrm>
            <a:off x="2514600" y="2848452"/>
            <a:ext cx="3733800" cy="1563687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sp>
        <p:nvSpPr>
          <p:cNvPr id="1048640" name="Rectangle 4"/>
          <p:cNvSpPr/>
          <p:nvPr/>
        </p:nvSpPr>
        <p:spPr>
          <a:xfrm>
            <a:off x="512816" y="929817"/>
            <a:ext cx="8173984" cy="1785104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000" i="1" lang="en-US"/>
              <a:t>Example: Page 90 of book</a:t>
            </a:r>
          </a:p>
          <a:p>
            <a:pPr eaLnBrk="1" hangingPunct="1"/>
            <a:endParaRPr altLang="en-US" b="1" dirty="0" i="1" lang="en-US"/>
          </a:p>
          <a:p>
            <a:pPr eaLnBrk="1" hangingPunct="1"/>
            <a:r>
              <a:rPr altLang="en-US" dirty="0" i="1" lang="en-US"/>
              <a:t>The cord is 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Isolated/free from the surroundings,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Two forces acting on cord are shown F</a:t>
            </a:r>
            <a:r>
              <a:rPr altLang="en-US" baseline="-25000" dirty="0" i="1" lang="en-US"/>
              <a:t>CE </a:t>
            </a:r>
            <a:r>
              <a:rPr altLang="en-US" dirty="0" i="1" lang="en-US"/>
              <a:t> and F</a:t>
            </a:r>
            <a:r>
              <a:rPr altLang="en-US" baseline="-25000" dirty="0" i="1" lang="en-US"/>
              <a:t>EC </a:t>
            </a:r>
            <a:endParaRPr altLang="en-US" dirty="0" i="1" lang="en-US"/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Forces are labelled, since values are not given</a:t>
            </a:r>
          </a:p>
        </p:txBody>
      </p:sp>
      <p:pic>
        <p:nvPicPr>
          <p:cNvPr id="2097185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9702" t="35178" r="27321" b="32214"/>
          <a:stretch>
            <a:fillRect/>
          </a:stretch>
        </p:blipFill>
        <p:spPr>
          <a:xfrm>
            <a:off x="525106" y="3026905"/>
            <a:ext cx="3810000" cy="3039890"/>
          </a:xfrm>
          <a:prstGeom prst="rect"/>
        </p:spPr>
      </p:pic>
      <p:pic>
        <p:nvPicPr>
          <p:cNvPr id="2097186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14167" t="42178" r="62500" b="20356"/>
          <a:stretch>
            <a:fillRect/>
          </a:stretch>
        </p:blipFill>
        <p:spPr>
          <a:xfrm>
            <a:off x="5334000" y="2942761"/>
            <a:ext cx="2971800" cy="2682776"/>
          </a:xfrm>
          <a:prstGeom prst="rect"/>
        </p:spPr>
      </p:pic>
      <p:sp>
        <p:nvSpPr>
          <p:cNvPr id="1048641" name="Rectangle 7"/>
          <p:cNvSpPr/>
          <p:nvPr/>
        </p:nvSpPr>
        <p:spPr>
          <a:xfrm>
            <a:off x="4846996" y="5728128"/>
            <a:ext cx="3916004" cy="400110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000" i="1" lang="en-US"/>
              <a:t>Free-Body Diagram of cord CE</a:t>
            </a:r>
          </a:p>
        </p:txBody>
      </p:sp>
      <p:cxnSp>
        <p:nvCxnSpPr>
          <p:cNvPr id="3145740" name="Straight Arrow Connector 8"/>
          <p:cNvCxnSpPr>
            <a:cxnSpLocks/>
          </p:cNvCxnSpPr>
          <p:nvPr/>
        </p:nvCxnSpPr>
        <p:spPr>
          <a:xfrm flipV="1">
            <a:off x="2590800" y="4648200"/>
            <a:ext cx="3886200" cy="1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3"/>
          <p:cNvSpPr/>
          <p:nvPr/>
        </p:nvSpPr>
        <p:spPr>
          <a:xfrm>
            <a:off x="304800" y="1079718"/>
            <a:ext cx="8382000" cy="1815882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/>
              <a:t>Example: Page 90 of book</a:t>
            </a:r>
          </a:p>
          <a:p>
            <a:pPr eaLnBrk="1" hangingPunct="1"/>
            <a:endParaRPr altLang="en-US" b="1" dirty="0" sz="2400" i="1" lang="en-US"/>
          </a:p>
          <a:p>
            <a:pPr eaLnBrk="1" hangingPunct="1"/>
            <a:r>
              <a:rPr altLang="en-US" dirty="0" sz="2200" i="1" lang="en-US"/>
              <a:t>Now we will see the free body diagram for Knot at C</a:t>
            </a:r>
          </a:p>
          <a:p>
            <a:pPr eaLnBrk="1" hangingPunct="1"/>
            <a:endParaRPr altLang="en-US" dirty="0" sz="2200" i="1" lang="en-US"/>
          </a:p>
          <a:p>
            <a:pPr eaLnBrk="1" hangingPunct="1" marL="633413"/>
            <a:r>
              <a:rPr altLang="en-US" b="1" dirty="0" sz="2000" i="1" lang="en-US"/>
              <a:t>3) Knot at C</a:t>
            </a:r>
            <a:endParaRPr altLang="en-US" b="1" dirty="0" sz="2200" i="1" lang="en-US"/>
          </a:p>
        </p:txBody>
      </p:sp>
      <p:sp>
        <p:nvSpPr>
          <p:cNvPr id="1048643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pic>
        <p:nvPicPr>
          <p:cNvPr id="2097187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9702" t="35178" r="27321" b="32214"/>
          <a:stretch>
            <a:fillRect/>
          </a:stretch>
        </p:blipFill>
        <p:spPr>
          <a:xfrm>
            <a:off x="3505200" y="2384952"/>
            <a:ext cx="4876800" cy="3891059"/>
          </a:xfrm>
          <a:prstGeom prst="rect"/>
        </p:spPr>
      </p:pic>
      <p:cxnSp>
        <p:nvCxnSpPr>
          <p:cNvPr id="3145741" name="Straight Arrow Connector 6"/>
          <p:cNvCxnSpPr>
            <a:cxnSpLocks/>
          </p:cNvCxnSpPr>
          <p:nvPr/>
        </p:nvCxnSpPr>
        <p:spPr>
          <a:xfrm>
            <a:off x="2514600" y="2848452"/>
            <a:ext cx="3276600" cy="1266348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pic>
        <p:nvPicPr>
          <p:cNvPr id="2097188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9702" t="35178" r="27321" b="32214"/>
          <a:stretch>
            <a:fillRect/>
          </a:stretch>
        </p:blipFill>
        <p:spPr>
          <a:xfrm>
            <a:off x="228600" y="2971800"/>
            <a:ext cx="4038600" cy="3222284"/>
          </a:xfrm>
          <a:prstGeom prst="rect"/>
        </p:spPr>
      </p:pic>
      <p:sp>
        <p:nvSpPr>
          <p:cNvPr id="1048645" name="Rectangle 5"/>
          <p:cNvSpPr/>
          <p:nvPr/>
        </p:nvSpPr>
        <p:spPr>
          <a:xfrm>
            <a:off x="512816" y="929817"/>
            <a:ext cx="8173984" cy="1785104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000" i="1" lang="en-US"/>
              <a:t>Example: Page 90 of book</a:t>
            </a:r>
          </a:p>
          <a:p>
            <a:pPr eaLnBrk="1" hangingPunct="1"/>
            <a:endParaRPr altLang="en-US" b="1" dirty="0" i="1" lang="en-US"/>
          </a:p>
          <a:p>
            <a:pPr eaLnBrk="1" hangingPunct="1"/>
            <a:r>
              <a:rPr altLang="en-US" dirty="0" i="1" lang="en-US"/>
              <a:t>The knot is 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isolated/free from the surroundings,</a:t>
            </a:r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Three forces acting on knot at C are: F</a:t>
            </a:r>
            <a:r>
              <a:rPr altLang="en-US" baseline="-25000" dirty="0" i="1" lang="en-US"/>
              <a:t>CBA </a:t>
            </a:r>
            <a:r>
              <a:rPr altLang="en-US" dirty="0" i="1" lang="en-US"/>
              <a:t> a F</a:t>
            </a:r>
            <a:r>
              <a:rPr altLang="en-US" baseline="-25000" dirty="0" i="1" lang="en-US"/>
              <a:t>CD  </a:t>
            </a:r>
            <a:r>
              <a:rPr altLang="en-US" dirty="0" i="1" lang="en-US"/>
              <a:t>and F</a:t>
            </a:r>
            <a:r>
              <a:rPr altLang="en-US" baseline="-25000" dirty="0" i="1" lang="en-US"/>
              <a:t>CE </a:t>
            </a:r>
            <a:endParaRPr altLang="en-US" dirty="0" i="1" lang="en-US"/>
          </a:p>
          <a:p>
            <a:pPr eaLnBrk="1" hangingPunct="1" indent="-400050" marL="400050">
              <a:buAutoNum type="romanLcParenR"/>
            </a:pPr>
            <a:r>
              <a:rPr altLang="en-US" dirty="0" i="1" lang="en-US"/>
              <a:t>Forces are labelled, since no values (magnitude and direction) are given</a:t>
            </a:r>
          </a:p>
        </p:txBody>
      </p:sp>
      <p:pic>
        <p:nvPicPr>
          <p:cNvPr id="2097189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45000" t="50000" r="23333" b="23320"/>
          <a:stretch>
            <a:fillRect/>
          </a:stretch>
        </p:blipFill>
        <p:spPr>
          <a:xfrm>
            <a:off x="4309973" y="3076280"/>
            <a:ext cx="4605427" cy="2181520"/>
          </a:xfrm>
          <a:prstGeom prst="rect"/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5000" t="50000" r="23333" b="23320"/>
          <a:stretch>
            <a:fillRect/>
          </a:stretch>
        </p:blipFill>
        <p:spPr>
          <a:xfrm>
            <a:off x="4036922" y="4198226"/>
            <a:ext cx="4029783" cy="1908846"/>
          </a:xfrm>
          <a:prstGeom prst="rect"/>
        </p:spPr>
      </p:pic>
      <p:pic>
        <p:nvPicPr>
          <p:cNvPr id="2097191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14167" t="42178" r="62500" b="20356"/>
          <a:stretch>
            <a:fillRect/>
          </a:stretch>
        </p:blipFill>
        <p:spPr>
          <a:xfrm>
            <a:off x="739312" y="4114801"/>
            <a:ext cx="2412076" cy="2177488"/>
          </a:xfrm>
          <a:prstGeom prst="rect"/>
        </p:spPr>
      </p:pic>
      <p:pic>
        <p:nvPicPr>
          <p:cNvPr id="2097192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15000" t="20356" r="56666" b="45554"/>
          <a:stretch>
            <a:fillRect/>
          </a:stretch>
        </p:blipFill>
        <p:spPr>
          <a:xfrm>
            <a:off x="2590800" y="653339"/>
            <a:ext cx="3876808" cy="2623261"/>
          </a:xfrm>
          <a:prstGeom prst="rect"/>
        </p:spPr>
      </p:pic>
      <p:sp>
        <p:nvSpPr>
          <p:cNvPr id="1048646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sp>
        <p:nvSpPr>
          <p:cNvPr id="1048647" name="TextBox 12"/>
          <p:cNvSpPr txBox="1"/>
          <p:nvPr/>
        </p:nvSpPr>
        <p:spPr>
          <a:xfrm>
            <a:off x="3675316" y="3364468"/>
            <a:ext cx="14253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600" i="1" lang="en-US">
                <a:solidFill>
                  <a:srgbClr val="FF0000"/>
                </a:solidFill>
              </a:rPr>
              <a:t>FBD: Sphere</a:t>
            </a:r>
          </a:p>
        </p:txBody>
      </p:sp>
      <p:sp>
        <p:nvSpPr>
          <p:cNvPr id="1048648" name="TextBox 13"/>
          <p:cNvSpPr txBox="1"/>
          <p:nvPr/>
        </p:nvSpPr>
        <p:spPr>
          <a:xfrm>
            <a:off x="1157200" y="6243186"/>
            <a:ext cx="14253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600" i="1" lang="en-US">
                <a:solidFill>
                  <a:srgbClr val="FF0000"/>
                </a:solidFill>
              </a:rPr>
              <a:t>FBD: Sphere</a:t>
            </a:r>
          </a:p>
        </p:txBody>
      </p:sp>
      <p:sp>
        <p:nvSpPr>
          <p:cNvPr id="1048649" name="TextBox 14"/>
          <p:cNvSpPr txBox="1"/>
          <p:nvPr/>
        </p:nvSpPr>
        <p:spPr>
          <a:xfrm>
            <a:off x="5181600" y="6158543"/>
            <a:ext cx="14253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600" i="1" lang="en-US">
                <a:solidFill>
                  <a:srgbClr val="FF0000"/>
                </a:solidFill>
              </a:rPr>
              <a:t>FBD: Sphere</a:t>
            </a: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0000" t="24802" r="20833" b="23860"/>
          <a:stretch>
            <a:fillRect/>
          </a:stretch>
        </p:blipFill>
        <p:spPr>
          <a:xfrm>
            <a:off x="762000" y="727450"/>
            <a:ext cx="7469716" cy="5504738"/>
          </a:xfrm>
          <a:prstGeom prst="rect"/>
        </p:spPr>
      </p:pic>
      <p:sp>
        <p:nvSpPr>
          <p:cNvPr id="1048650" name="Rectangle 4"/>
          <p:cNvSpPr/>
          <p:nvPr/>
        </p:nvSpPr>
        <p:spPr>
          <a:xfrm>
            <a:off x="152400" y="288435"/>
            <a:ext cx="3044423" cy="369332"/>
          </a:xfrm>
          <a:prstGeom prst="rect"/>
        </p:spPr>
        <p:txBody>
          <a:bodyPr wrap="none">
            <a:spAutoFit/>
          </a:bodyPr>
          <a:p>
            <a:pPr eaLnBrk="1" hangingPunct="1"/>
            <a:r>
              <a:rPr altLang="en-US" b="1" dirty="0" i="1" lang="en-US"/>
              <a:t>Example: Page 90 of book</a:t>
            </a: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9702" t="35178" r="27321" b="36535"/>
          <a:stretch>
            <a:fillRect/>
          </a:stretch>
        </p:blipFill>
        <p:spPr>
          <a:xfrm>
            <a:off x="1674938" y="1524000"/>
            <a:ext cx="5945062" cy="4114800"/>
          </a:xfrm>
          <a:prstGeom prst="rect"/>
        </p:spPr>
      </p:pic>
      <p:sp>
        <p:nvSpPr>
          <p:cNvPr id="1048651" name="Rectangle 4"/>
          <p:cNvSpPr/>
          <p:nvPr/>
        </p:nvSpPr>
        <p:spPr>
          <a:xfrm>
            <a:off x="152400" y="757301"/>
            <a:ext cx="3361818" cy="400110"/>
          </a:xfrm>
          <a:prstGeom prst="rect"/>
        </p:spPr>
        <p:txBody>
          <a:bodyPr wrap="none">
            <a:spAutoFit/>
          </a:bodyPr>
          <a:p>
            <a:pPr eaLnBrk="1" hangingPunct="1"/>
            <a:r>
              <a:rPr altLang="en-US" b="1" dirty="0" sz="2000" i="1" lang="en-US"/>
              <a:t>Example: Page 90 of book</a:t>
            </a:r>
          </a:p>
        </p:txBody>
      </p:sp>
      <p:sp>
        <p:nvSpPr>
          <p:cNvPr id="1048652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sp>
        <p:nvSpPr>
          <p:cNvPr id="1048653" name="Rectangle 6"/>
          <p:cNvSpPr/>
          <p:nvPr/>
        </p:nvSpPr>
        <p:spPr>
          <a:xfrm>
            <a:off x="152400" y="5805334"/>
            <a:ext cx="6619120" cy="400110"/>
          </a:xfrm>
          <a:prstGeom prst="rect"/>
        </p:spPr>
        <p:txBody>
          <a:bodyPr wrap="none">
            <a:spAutoFit/>
          </a:bodyPr>
          <a:p>
            <a:pPr eaLnBrk="1" hangingPunct="1"/>
            <a:r>
              <a:rPr altLang="en-US" b="1" dirty="0" sz="2000" i="1" lang="en-US" smtClean="0"/>
              <a:t>Process to obtain FBD for this </a:t>
            </a:r>
            <a:r>
              <a:rPr altLang="en-US" b="1" dirty="0" sz="2000" i="1" lang="en-US"/>
              <a:t>is </a:t>
            </a:r>
            <a:r>
              <a:rPr altLang="en-US" b="1" dirty="0" sz="2000" i="1" lang="en-US" smtClean="0"/>
              <a:t>given on </a:t>
            </a:r>
            <a:r>
              <a:rPr altLang="en-US" b="1" dirty="0" sz="2000" i="1" lang="en-US"/>
              <a:t>next slide: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 txBox="1"/>
          <p:nvPr/>
        </p:nvSpPr>
        <p:spPr bwMode="auto">
          <a:xfrm>
            <a:off x="533400" y="2362200"/>
            <a:ext cx="8001000" cy="3657599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indent="-285750" marL="7429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indent="-228600" marL="11430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indent="-228600" marL="16002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indent="-228600" marL="20574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 indent="-290513" marL="633413">
              <a:spcBef>
                <a:spcPct val="0"/>
              </a:spcBef>
              <a:buAutoNum type="arabicParenR"/>
            </a:pPr>
            <a:r>
              <a:rPr altLang="en-US" b="1" dirty="0" sz="2200" i="1" lang="en-US"/>
              <a:t>Draw Outlined Shape; </a:t>
            </a:r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dirty="0" sz="2200" i="1" lang="en-US"/>
              <a:t>It means, we need to draw an outline such that the particle object is ISOLATED/FREE from its surroundings (forces acting)</a:t>
            </a:r>
          </a:p>
          <a:p>
            <a:pPr eaLnBrk="1" hangingPunct="1" marL="342900">
              <a:spcBef>
                <a:spcPct val="0"/>
              </a:spcBef>
              <a:buNone/>
            </a:pPr>
            <a:endParaRPr altLang="en-US" dirty="0" sz="2200" i="1" lang="en-US"/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b="1" dirty="0" sz="2200" i="1" lang="en-US"/>
              <a:t>2) Show all the Forces; </a:t>
            </a:r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dirty="0" sz="2200" i="1" lang="en-US"/>
              <a:t>We need to indicate all the forces acting upon the particle/object</a:t>
            </a:r>
          </a:p>
          <a:p>
            <a:pPr eaLnBrk="1" hangingPunct="1" marL="342900">
              <a:spcBef>
                <a:spcPct val="0"/>
              </a:spcBef>
              <a:buNone/>
            </a:pPr>
            <a:endParaRPr altLang="en-US" dirty="0" sz="2200" i="1" lang="en-US"/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b="1" dirty="0" sz="2200" i="1" lang="en-US"/>
              <a:t>3) Identify Each Force; </a:t>
            </a:r>
          </a:p>
          <a:p>
            <a:pPr eaLnBrk="1" hangingPunct="1" marL="342900">
              <a:spcBef>
                <a:spcPct val="0"/>
              </a:spcBef>
              <a:buNone/>
            </a:pPr>
            <a:r>
              <a:rPr altLang="en-US" dirty="0" sz="2200" i="1" lang="en-US"/>
              <a:t>We need to LABEL each force; it means that we need to label or represent each force with </a:t>
            </a:r>
            <a:r>
              <a:rPr altLang="en-US" b="1" dirty="0" sz="2200" i="1" lang="en-US"/>
              <a:t>Magnitude</a:t>
            </a:r>
            <a:r>
              <a:rPr altLang="en-US" dirty="0" sz="2200" i="1" lang="en-US"/>
              <a:t> and </a:t>
            </a:r>
            <a:r>
              <a:rPr altLang="en-US" b="1" dirty="0" sz="2200" i="1" lang="en-US"/>
              <a:t>Direction/angle</a:t>
            </a:r>
            <a:endParaRPr altLang="en-US" dirty="0" sz="2200" i="1" lang="en-US"/>
          </a:p>
        </p:txBody>
      </p:sp>
      <p:sp>
        <p:nvSpPr>
          <p:cNvPr id="1048595" name="Rectangle 1"/>
          <p:cNvSpPr/>
          <p:nvPr/>
        </p:nvSpPr>
        <p:spPr>
          <a:xfrm>
            <a:off x="381000" y="1071027"/>
            <a:ext cx="4419600" cy="1138773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>
                <a:solidFill>
                  <a:srgbClr val="FF0000"/>
                </a:solidFill>
              </a:rPr>
              <a:t>Free-Body Diagram (FBD):- </a:t>
            </a:r>
          </a:p>
          <a:p>
            <a:pPr eaLnBrk="1" hangingPunct="1"/>
            <a:endParaRPr altLang="en-US" b="1" dirty="0" sz="2200" i="1" lang="en-US"/>
          </a:p>
          <a:p>
            <a:pPr eaLnBrk="1" hangingPunct="1"/>
            <a:r>
              <a:rPr altLang="en-US" b="1" dirty="0" sz="2200" i="1" lang="en-US"/>
              <a:t>Steps to draw a FBD:</a:t>
            </a:r>
            <a:endParaRPr altLang="en-US" dirty="0" sz="2200" i="1" lang="en-US"/>
          </a:p>
        </p:txBody>
      </p:sp>
      <p:sp>
        <p:nvSpPr>
          <p:cNvPr id="1048596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5000" t="50000" r="23333" b="23320"/>
          <a:stretch>
            <a:fillRect/>
          </a:stretch>
        </p:blipFill>
        <p:spPr>
          <a:xfrm>
            <a:off x="4036922" y="3733800"/>
            <a:ext cx="5010237" cy="2373272"/>
          </a:xfrm>
          <a:prstGeom prst="rect"/>
        </p:spPr>
      </p:pic>
      <p:pic>
        <p:nvPicPr>
          <p:cNvPr id="2097196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14167" t="42178" r="62500" b="20356"/>
          <a:stretch>
            <a:fillRect/>
          </a:stretch>
        </p:blipFill>
        <p:spPr>
          <a:xfrm>
            <a:off x="457200" y="3471936"/>
            <a:ext cx="3124200" cy="2820354"/>
          </a:xfrm>
          <a:prstGeom prst="rect"/>
        </p:spPr>
      </p:pic>
      <p:pic>
        <p:nvPicPr>
          <p:cNvPr id="2097197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15000" t="20356" r="56666" b="45554"/>
          <a:stretch>
            <a:fillRect/>
          </a:stretch>
        </p:blipFill>
        <p:spPr>
          <a:xfrm>
            <a:off x="2590800" y="653339"/>
            <a:ext cx="3876808" cy="2623261"/>
          </a:xfrm>
          <a:prstGeom prst="rect"/>
        </p:spPr>
      </p:pic>
      <p:sp>
        <p:nvSpPr>
          <p:cNvPr id="1048654" name="Title 1"/>
          <p:cNvSpPr txBox="1"/>
          <p:nvPr/>
        </p:nvSpPr>
        <p:spPr bwMode="auto">
          <a:xfrm>
            <a:off x="304800" y="0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</a:t>
            </a:r>
            <a:r>
              <a:rPr altLang="en-US" b="1" dirty="0" sz="3000" i="1" lang="en-US" smtClean="0">
                <a:solidFill>
                  <a:srgbClr val="FF0000"/>
                </a:solidFill>
              </a:rPr>
              <a:t>: Solution diagram</a:t>
            </a:r>
            <a:endParaRPr altLang="en-US" b="1" dirty="0" sz="3000" i="1" lang="en-US">
              <a:solidFill>
                <a:srgbClr val="FF0000"/>
              </a:solidFill>
            </a:endParaRPr>
          </a:p>
        </p:txBody>
      </p:sp>
      <p:sp>
        <p:nvSpPr>
          <p:cNvPr id="1048655" name="TextBox 12"/>
          <p:cNvSpPr txBox="1"/>
          <p:nvPr/>
        </p:nvSpPr>
        <p:spPr>
          <a:xfrm>
            <a:off x="3675316" y="3364468"/>
            <a:ext cx="14253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600" i="1" lang="en-US">
                <a:solidFill>
                  <a:srgbClr val="FF0000"/>
                </a:solidFill>
              </a:rPr>
              <a:t>FBD: Sphere</a:t>
            </a:r>
          </a:p>
        </p:txBody>
      </p:sp>
      <p:sp>
        <p:nvSpPr>
          <p:cNvPr id="1048656" name="TextBox 13"/>
          <p:cNvSpPr txBox="1"/>
          <p:nvPr/>
        </p:nvSpPr>
        <p:spPr>
          <a:xfrm>
            <a:off x="1371600" y="6519446"/>
            <a:ext cx="14253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600" i="1" lang="en-US">
                <a:solidFill>
                  <a:srgbClr val="FF0000"/>
                </a:solidFill>
              </a:rPr>
              <a:t>FBD: Sphere</a:t>
            </a:r>
          </a:p>
        </p:txBody>
      </p:sp>
      <p:sp>
        <p:nvSpPr>
          <p:cNvPr id="1048657" name="TextBox 14"/>
          <p:cNvSpPr txBox="1"/>
          <p:nvPr/>
        </p:nvSpPr>
        <p:spPr>
          <a:xfrm>
            <a:off x="5715000" y="6248400"/>
            <a:ext cx="14253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1600" i="1" lang="en-US">
                <a:solidFill>
                  <a:srgbClr val="FF0000"/>
                </a:solidFill>
              </a:rPr>
              <a:t>FBD: Sphere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49195" t="43749" r="11567" b="12500"/>
          <a:stretch>
            <a:fillRect/>
          </a:stretch>
        </p:blipFill>
        <p:spPr bwMode="auto">
          <a:xfrm>
            <a:off x="914400" y="1676400"/>
            <a:ext cx="7315200" cy="4585648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58" name="Title 1"/>
          <p:cNvSpPr txBox="1"/>
          <p:nvPr/>
        </p:nvSpPr>
        <p:spPr bwMode="auto">
          <a:xfrm>
            <a:off x="304800" y="304800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 smtClean="0">
                <a:solidFill>
                  <a:srgbClr val="FF0000"/>
                </a:solidFill>
              </a:rPr>
              <a:t>Equations for the Equilibrium:</a:t>
            </a:r>
            <a:endParaRPr altLang="en-US" b="1" dirty="0" sz="3000" i="1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70498" t="31250" r="13104" b="37500"/>
          <a:stretch>
            <a:fillRect/>
          </a:stretch>
        </p:blipFill>
        <p:spPr bwMode="auto">
          <a:xfrm>
            <a:off x="5181600" y="3581400"/>
            <a:ext cx="2773680" cy="29718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28697" t="21875" r="31479" b="58807"/>
          <a:stretch>
            <a:fillRect/>
          </a:stretch>
        </p:blipFill>
        <p:spPr bwMode="auto">
          <a:xfrm>
            <a:off x="457200" y="228600"/>
            <a:ext cx="7543800" cy="20574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3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29502" t="54167" r="31259" b="37736"/>
          <a:stretch>
            <a:fillRect/>
          </a:stretch>
        </p:blipFill>
        <p:spPr bwMode="auto">
          <a:xfrm>
            <a:off x="381000" y="2971800"/>
            <a:ext cx="8234054" cy="95524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4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44170" t="64063" r="46220" b="26041"/>
          <a:stretch>
            <a:fillRect/>
          </a:stretch>
        </p:blipFill>
        <p:spPr bwMode="auto">
          <a:xfrm>
            <a:off x="1087582" y="4844716"/>
            <a:ext cx="2951018" cy="1708484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43178" t="44055" r="45156" b="47917"/>
          <a:stretch>
            <a:fillRect/>
          </a:stretch>
        </p:blipFill>
        <p:spPr bwMode="auto">
          <a:xfrm>
            <a:off x="2971800" y="2133600"/>
            <a:ext cx="2209800" cy="855009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28697" t="25625" r="31479" b="53125"/>
          <a:stretch>
            <a:fillRect/>
          </a:stretch>
        </p:blipFill>
        <p:spPr bwMode="auto">
          <a:xfrm>
            <a:off x="203200" y="1371600"/>
            <a:ext cx="8636000" cy="25908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6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 l="28697" t="21875" r="31479" b="73117"/>
          <a:stretch>
            <a:fillRect/>
          </a:stretch>
        </p:blipFill>
        <p:spPr bwMode="auto">
          <a:xfrm>
            <a:off x="304800" y="228600"/>
            <a:ext cx="7543800" cy="53340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28697" t="46476" r="32064" b="33334"/>
          <a:stretch>
            <a:fillRect/>
          </a:stretch>
        </p:blipFill>
        <p:spPr bwMode="auto">
          <a:xfrm>
            <a:off x="457200" y="838200"/>
            <a:ext cx="8267700" cy="239177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56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68741" t="71875" r="11230" b="17500"/>
          <a:stretch>
            <a:fillRect/>
          </a:stretch>
        </p:blipFill>
        <p:spPr bwMode="auto">
          <a:xfrm>
            <a:off x="2057400" y="3124200"/>
            <a:ext cx="4343400" cy="12954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 l="28697" t="21875" r="31479" b="73117"/>
          <a:stretch>
            <a:fillRect/>
          </a:stretch>
        </p:blipFill>
        <p:spPr bwMode="auto">
          <a:xfrm>
            <a:off x="304800" y="304800"/>
            <a:ext cx="7543800" cy="5334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 l="28697" t="69792" r="31479" b="13542"/>
          <a:stretch>
            <a:fillRect/>
          </a:stretch>
        </p:blipFill>
        <p:spPr bwMode="auto">
          <a:xfrm>
            <a:off x="381000" y="4648200"/>
            <a:ext cx="8420100" cy="198120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 l="49781" t="13542" r="12152" b="41667"/>
          <a:stretch>
            <a:fillRect/>
          </a:stretch>
        </p:blipFill>
        <p:spPr bwMode="auto">
          <a:xfrm>
            <a:off x="896679" y="1143000"/>
            <a:ext cx="7256721" cy="48006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 l="28697" t="21875" r="31479" b="73117"/>
          <a:stretch>
            <a:fillRect/>
          </a:stretch>
        </p:blipFill>
        <p:spPr bwMode="auto">
          <a:xfrm>
            <a:off x="533400" y="228600"/>
            <a:ext cx="7543800" cy="53340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 txBox="1"/>
          <p:nvPr/>
        </p:nvSpPr>
        <p:spPr bwMode="auto">
          <a:xfrm>
            <a:off x="647700" y="990600"/>
            <a:ext cx="7734300" cy="2221469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indent="-285750" marL="7429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indent="-228600" marL="11430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indent="-228600" marL="16002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indent="-228600" marL="20574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 marL="117475">
              <a:spcBef>
                <a:spcPct val="0"/>
              </a:spcBef>
              <a:buNone/>
            </a:pPr>
            <a:r>
              <a:rPr altLang="en-US" b="1" dirty="0" sz="2200" i="1" lang="en-US"/>
              <a:t>Connection types:</a:t>
            </a:r>
          </a:p>
          <a:p>
            <a:pPr eaLnBrk="1" hangingPunct="1" marL="117475">
              <a:spcBef>
                <a:spcPct val="0"/>
              </a:spcBef>
              <a:buNone/>
            </a:pPr>
            <a:endParaRPr altLang="en-US" b="1" dirty="0" sz="2200" i="1" lang="en-US"/>
          </a:p>
          <a:p>
            <a:pPr eaLnBrk="1" hangingPunct="1" marL="117475">
              <a:spcBef>
                <a:spcPct val="0"/>
              </a:spcBef>
              <a:buNone/>
            </a:pPr>
            <a:r>
              <a:rPr altLang="en-US" dirty="0" sz="2200" i="1" lang="en-US"/>
              <a:t>As we know that there are three types of Connections, to which an object can be tied/connected/hanged. These are;</a:t>
            </a:r>
          </a:p>
          <a:p>
            <a:pPr eaLnBrk="1" hangingPunct="1" marL="117475">
              <a:spcBef>
                <a:spcPct val="0"/>
              </a:spcBef>
              <a:buNone/>
            </a:pPr>
            <a:endParaRPr altLang="en-US" b="1" dirty="0" sz="2200" i="1" lang="en-US"/>
          </a:p>
          <a:p>
            <a:pPr eaLnBrk="1" hangingPunct="1" marL="117475">
              <a:spcBef>
                <a:spcPct val="0"/>
              </a:spcBef>
              <a:buAutoNum type="arabicParenR"/>
            </a:pPr>
            <a:r>
              <a:rPr altLang="en-US" dirty="0" sz="2200" i="1" lang="en-US"/>
              <a:t> Spring, 2) Pulley, 3) Cables</a:t>
            </a:r>
          </a:p>
        </p:txBody>
      </p:sp>
      <p:grpSp>
        <p:nvGrpSpPr>
          <p:cNvPr id="49" name="Group 14"/>
          <p:cNvGrpSpPr/>
          <p:nvPr/>
        </p:nvGrpSpPr>
        <p:grpSpPr>
          <a:xfrm>
            <a:off x="1447801" y="3354581"/>
            <a:ext cx="6934199" cy="3263151"/>
            <a:chOff x="1447801" y="3354581"/>
            <a:chExt cx="6934199" cy="3263151"/>
          </a:xfrm>
        </p:grpSpPr>
        <p:pic>
          <p:nvPicPr>
            <p:cNvPr id="2097166" name="Picture 2" descr="What is a Pulley | Pulleys for Kids | DK Find Out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1" cstate="print"/>
            <a:srcRect/>
            <a:stretch>
              <a:fillRect/>
            </a:stretch>
          </p:blipFill>
          <p:spPr bwMode="auto">
            <a:xfrm>
              <a:off x="3796447" y="3452247"/>
              <a:ext cx="1705504" cy="2905306"/>
            </a:xfrm>
            <a:prstGeom prst="rect"/>
            <a:noFill/>
          </p:spPr>
        </p:pic>
        <p:pic>
          <p:nvPicPr>
            <p:cNvPr id="2097167" name="Picture 4" descr="Hooke's law and the stiffness of springs"/>
            <p:cNvPicPr>
              <a:picLocks noChangeAspect="1" noChangeArrowheads="1"/>
            </p:cNvPicPr>
            <p:nvPr/>
          </p:nvPicPr>
          <p:blipFill rotWithShape="1">
            <a:blip xmlns:r="http://schemas.openxmlformats.org/officeDocument/2006/relationships" r:embed="rId2" cstate="print"/>
            <a:srcRect l="32717" r="26543"/>
            <a:stretch>
              <a:fillRect/>
            </a:stretch>
          </p:blipFill>
          <p:spPr bwMode="auto">
            <a:xfrm>
              <a:off x="1447801" y="3457574"/>
              <a:ext cx="1705504" cy="2790826"/>
            </a:xfrm>
            <a:prstGeom prst="rect"/>
            <a:noFill/>
          </p:spPr>
        </p:pic>
        <p:pic>
          <p:nvPicPr>
            <p:cNvPr id="2097168" name="Picture 6" descr="Newton's Laws of Motion"/>
            <p:cNvPicPr>
              <a:picLocks noChangeAspect="1" noChangeArrowheads="1"/>
            </p:cNvPicPr>
            <p:nvPr/>
          </p:nvPicPr>
          <p:blipFill rotWithShape="1">
            <a:blip xmlns:r="http://schemas.openxmlformats.org/officeDocument/2006/relationships" r:embed="rId3" cstate="print"/>
            <a:srcRect l="1404" r="-1"/>
            <a:stretch>
              <a:fillRect/>
            </a:stretch>
          </p:blipFill>
          <p:spPr bwMode="auto">
            <a:xfrm>
              <a:off x="6145094" y="3354581"/>
              <a:ext cx="2236906" cy="2789043"/>
            </a:xfrm>
            <a:prstGeom prst="rect"/>
            <a:noFill/>
          </p:spPr>
        </p:pic>
        <p:sp>
          <p:nvSpPr>
            <p:cNvPr id="1048598" name="TextBox 13"/>
            <p:cNvSpPr txBox="1"/>
            <p:nvPr/>
          </p:nvSpPr>
          <p:spPr>
            <a:xfrm>
              <a:off x="1842735" y="6248400"/>
              <a:ext cx="915635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/>
                <a:t>Spring </a:t>
              </a:r>
            </a:p>
          </p:txBody>
        </p:sp>
        <p:sp>
          <p:nvSpPr>
            <p:cNvPr id="1048599" name="TextBox 17"/>
            <p:cNvSpPr txBox="1"/>
            <p:nvPr/>
          </p:nvSpPr>
          <p:spPr>
            <a:xfrm>
              <a:off x="4511735" y="6242627"/>
              <a:ext cx="992579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/>
                <a:t>Pulleys </a:t>
              </a:r>
            </a:p>
          </p:txBody>
        </p:sp>
        <p:sp>
          <p:nvSpPr>
            <p:cNvPr id="1048600" name="TextBox 18"/>
            <p:cNvSpPr txBox="1"/>
            <p:nvPr/>
          </p:nvSpPr>
          <p:spPr>
            <a:xfrm>
              <a:off x="7086600" y="6172887"/>
              <a:ext cx="966931" cy="369332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lang="en-US"/>
                <a:t>Cables </a:t>
              </a:r>
            </a:p>
          </p:txBody>
        </p:sp>
      </p:grpSp>
      <p:sp>
        <p:nvSpPr>
          <p:cNvPr id="1048601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1"/>
          <p:cNvSpPr/>
          <p:nvPr/>
        </p:nvSpPr>
        <p:spPr>
          <a:xfrm>
            <a:off x="304800" y="838200"/>
            <a:ext cx="8534400" cy="5509200"/>
          </a:xfrm>
          <a:prstGeom prst="rect"/>
        </p:spPr>
        <p:txBody>
          <a:bodyPr wrap="square">
            <a:spAutoFit/>
          </a:bodyPr>
          <a:p>
            <a:pPr eaLnBrk="1" hangingPunct="1"/>
            <a:endParaRPr altLang="en-US" b="1" dirty="0" sz="2200" i="1" lang="en-US"/>
          </a:p>
          <a:p>
            <a:pPr eaLnBrk="1" hangingPunct="1"/>
            <a:r>
              <a:rPr altLang="en-US" b="1" dirty="0" sz="2200" i="1" lang="en-US"/>
              <a:t>Tension “T” or Stress: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Force “T” is in-fact a stress/tension and this force can be observed in a SPRING, in a cable as well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In the spring, there is one characteristic that </a:t>
            </a:r>
          </a:p>
          <a:p>
            <a:pPr eaLnBrk="1" hangingPunct="1"/>
            <a:r>
              <a:rPr altLang="en-US" dirty="0" sz="2200" i="1" lang="en-US"/>
              <a:t>defines the “Elasticity”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This Elasticity is known as Spring-Constant</a:t>
            </a:r>
          </a:p>
          <a:p>
            <a:pPr eaLnBrk="1" hangingPunct="1"/>
            <a:r>
              <a:rPr altLang="en-US" dirty="0" sz="2200" i="1" lang="en-US"/>
              <a:t>or stiffness k 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It is given by F = Ks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Where F is force exerted on spring, K is Spring constant and s is new length</a:t>
            </a:r>
          </a:p>
        </p:txBody>
      </p:sp>
      <p:pic>
        <p:nvPicPr>
          <p:cNvPr id="2097169" name="Picture 2" descr="Hooke's law and the stiffness of springs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 cstate="print"/>
          <a:srcRect l="32716" r="31482"/>
          <a:stretch>
            <a:fillRect/>
          </a:stretch>
        </p:blipFill>
        <p:spPr bwMode="auto">
          <a:xfrm>
            <a:off x="6557433" y="2743200"/>
            <a:ext cx="1595967" cy="2971800"/>
          </a:xfrm>
          <a:prstGeom prst="rect"/>
          <a:noFill/>
        </p:spPr>
      </p:pic>
      <p:sp>
        <p:nvSpPr>
          <p:cNvPr id="1048603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1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9167" t="39624" r="20000" b="33696"/>
          <a:stretch>
            <a:fillRect/>
          </a:stretch>
        </p:blipFill>
        <p:spPr>
          <a:xfrm>
            <a:off x="228600" y="636035"/>
            <a:ext cx="7772400" cy="2640565"/>
          </a:xfrm>
          <a:prstGeom prst="rect"/>
        </p:spPr>
      </p:pic>
      <p:sp>
        <p:nvSpPr>
          <p:cNvPr id="1048606" name="TextBox 13"/>
          <p:cNvSpPr txBox="1"/>
          <p:nvPr/>
        </p:nvSpPr>
        <p:spPr>
          <a:xfrm>
            <a:off x="364714" y="3620631"/>
            <a:ext cx="5426486" cy="2246769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000" i="1" lang="en-US"/>
              <a:t>l</a:t>
            </a:r>
            <a:r>
              <a:rPr baseline="-25000" dirty="0" sz="2000" i="1" lang="en-US"/>
              <a:t>0</a:t>
            </a:r>
            <a:r>
              <a:rPr dirty="0" sz="2000" i="1" lang="en-US"/>
              <a:t> = unstretched length</a:t>
            </a:r>
          </a:p>
          <a:p>
            <a:r>
              <a:rPr dirty="0" sz="2000" i="1" lang="en-US"/>
              <a:t>s = stretched distance</a:t>
            </a:r>
          </a:p>
          <a:p>
            <a:endParaRPr dirty="0" sz="2000" i="1" lang="en-US"/>
          </a:p>
          <a:p>
            <a:r>
              <a:rPr dirty="0" sz="2000" i="1" lang="en-US"/>
              <a:t>The new length can be greater than original or</a:t>
            </a:r>
          </a:p>
          <a:p>
            <a:r>
              <a:rPr dirty="0" sz="2000" i="1" lang="en-US"/>
              <a:t>it can be smaller than the original length.</a:t>
            </a:r>
          </a:p>
          <a:p>
            <a:endParaRPr dirty="0" sz="2000" i="1" lang="en-US"/>
          </a:p>
          <a:p>
            <a:r>
              <a:rPr dirty="0" sz="2000" i="1" lang="en-US"/>
              <a:t>s = is change is length (smaller or greater)</a:t>
            </a:r>
          </a:p>
        </p:txBody>
      </p:sp>
      <p:sp>
        <p:nvSpPr>
          <p:cNvPr id="1048607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grpSp>
        <p:nvGrpSpPr>
          <p:cNvPr id="54" name="Group 6"/>
          <p:cNvGrpSpPr/>
          <p:nvPr/>
        </p:nvGrpSpPr>
        <p:grpSpPr>
          <a:xfrm>
            <a:off x="5999735" y="3429000"/>
            <a:ext cx="2077465" cy="2773299"/>
            <a:chOff x="5999735" y="3429000"/>
            <a:chExt cx="2077465" cy="2773299"/>
          </a:xfrm>
        </p:grpSpPr>
        <p:pic>
          <p:nvPicPr>
            <p:cNvPr id="2097171" name="Picture 1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" cstate="print"/>
            <a:srcRect l="23333" t="24803" r="65000" b="44071"/>
            <a:stretch>
              <a:fillRect/>
            </a:stretch>
          </p:blipFill>
          <p:spPr>
            <a:xfrm>
              <a:off x="5999735" y="3429000"/>
              <a:ext cx="1848865" cy="2773299"/>
            </a:xfrm>
            <a:prstGeom prst="rect"/>
          </p:spPr>
        </p:pic>
        <p:cxnSp>
          <p:nvCxnSpPr>
            <p:cNvPr id="3145730" name="Straight Arrow Connector 5"/>
            <p:cNvCxnSpPr>
              <a:cxnSpLocks/>
            </p:cNvCxnSpPr>
            <p:nvPr/>
          </p:nvCxnSpPr>
          <p:spPr>
            <a:xfrm flipH="1">
              <a:off x="7391400" y="4876800"/>
              <a:ext cx="685800" cy="0"/>
            </a:xfrm>
            <a:prstGeom prst="straightConnector1"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08" name="TextBox 7"/>
          <p:cNvSpPr txBox="1"/>
          <p:nvPr/>
        </p:nvSpPr>
        <p:spPr>
          <a:xfrm>
            <a:off x="7543800" y="4267200"/>
            <a:ext cx="1011815" cy="553998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1500" lang="en-US"/>
              <a:t>Unloaded</a:t>
            </a:r>
          </a:p>
          <a:p>
            <a:r>
              <a:rPr dirty="0" sz="1500" lang="en-US"/>
              <a:t>position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0000" t="42589" r="20000" b="39625"/>
          <a:stretch>
            <a:fillRect/>
          </a:stretch>
        </p:blipFill>
        <p:spPr>
          <a:xfrm>
            <a:off x="533400" y="609600"/>
            <a:ext cx="8077200" cy="1905000"/>
          </a:xfrm>
          <a:prstGeom prst="rect"/>
        </p:spPr>
      </p:pic>
      <p:pic>
        <p:nvPicPr>
          <p:cNvPr id="2097173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53333" t="35178" r="19167" b="57411"/>
          <a:stretch>
            <a:fillRect/>
          </a:stretch>
        </p:blipFill>
        <p:spPr>
          <a:xfrm>
            <a:off x="228600" y="2438400"/>
            <a:ext cx="5715000" cy="717603"/>
          </a:xfrm>
          <a:prstGeom prst="rect"/>
        </p:spPr>
      </p:pic>
      <p:pic>
        <p:nvPicPr>
          <p:cNvPr id="2097174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 cstate="print"/>
          <a:srcRect l="23737" t="27114" r="65463" b="45225"/>
          <a:stretch>
            <a:fillRect/>
          </a:stretch>
        </p:blipFill>
        <p:spPr>
          <a:xfrm>
            <a:off x="6089650" y="2209800"/>
            <a:ext cx="2520950" cy="3630166"/>
          </a:xfrm>
          <a:prstGeom prst="rect"/>
        </p:spPr>
      </p:pic>
      <p:sp>
        <p:nvSpPr>
          <p:cNvPr id="1048611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sp>
        <p:nvSpPr>
          <p:cNvPr id="1048612" name="TextBox 5"/>
          <p:cNvSpPr txBox="1"/>
          <p:nvPr/>
        </p:nvSpPr>
        <p:spPr>
          <a:xfrm>
            <a:off x="152400" y="3429000"/>
            <a:ext cx="8844472" cy="2862322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000" i="1" lang="en-US"/>
              <a:t>K = 500N/m</a:t>
            </a:r>
          </a:p>
          <a:p>
            <a:endParaRPr dirty="0" sz="2000" i="1" lang="en-US"/>
          </a:p>
          <a:p>
            <a:r>
              <a:rPr dirty="0" sz="2000" i="1" lang="en-US"/>
              <a:t>l = 1 m (stretched length)</a:t>
            </a:r>
          </a:p>
          <a:p>
            <a:r>
              <a:rPr dirty="0" sz="2000" i="1" lang="en-US"/>
              <a:t>l</a:t>
            </a:r>
            <a:r>
              <a:rPr baseline="-25000" dirty="0" sz="2000" i="1" lang="en-US"/>
              <a:t>0</a:t>
            </a:r>
            <a:r>
              <a:rPr dirty="0" sz="2000" i="1" lang="en-US"/>
              <a:t> = 0.8 m (original length)</a:t>
            </a:r>
          </a:p>
          <a:p>
            <a:endParaRPr dirty="0" sz="2000" i="1" lang="en-US"/>
          </a:p>
          <a:p>
            <a:r>
              <a:rPr dirty="0" sz="2000" i="1" lang="en-US"/>
              <a:t>s = is change in length, and in our case,</a:t>
            </a:r>
          </a:p>
          <a:p>
            <a:r>
              <a:rPr dirty="0" sz="2000" i="1" lang="en-US"/>
              <a:t>s = l - l</a:t>
            </a:r>
            <a:r>
              <a:rPr baseline="-25000" dirty="0" sz="2000" i="1" lang="en-US"/>
              <a:t>0</a:t>
            </a:r>
            <a:r>
              <a:rPr dirty="0" sz="2000" i="1" lang="en-US"/>
              <a:t> = 1 m – 0.8 m = 0.2 m</a:t>
            </a:r>
          </a:p>
          <a:p>
            <a:endParaRPr dirty="0" sz="2000" i="1" lang="en-US"/>
          </a:p>
          <a:p>
            <a:r>
              <a:rPr dirty="0" sz="2000" i="1" lang="en-US"/>
              <a:t>So, F = </a:t>
            </a:r>
            <a:r>
              <a:rPr dirty="0" sz="2000" i="1" lang="en-US" err="1"/>
              <a:t>ks</a:t>
            </a:r>
            <a:r>
              <a:rPr dirty="0" sz="2000" i="1" lang="en-US"/>
              <a:t>, F = 500N/m x 0.2 m = 100 N force is needed to stretch the spring</a:t>
            </a:r>
          </a:p>
        </p:txBody>
      </p:sp>
      <p:cxnSp>
        <p:nvCxnSpPr>
          <p:cNvPr id="3145731" name="Straight Arrow Connector 8"/>
          <p:cNvCxnSpPr>
            <a:cxnSpLocks/>
          </p:cNvCxnSpPr>
          <p:nvPr/>
        </p:nvCxnSpPr>
        <p:spPr>
          <a:xfrm flipH="1">
            <a:off x="7696200" y="4495800"/>
            <a:ext cx="838200" cy="0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8333" t="55929" r="43333" b="12945"/>
          <a:stretch>
            <a:fillRect/>
          </a:stretch>
        </p:blipFill>
        <p:spPr>
          <a:xfrm>
            <a:off x="2514600" y="3885805"/>
            <a:ext cx="4071895" cy="2514995"/>
          </a:xfrm>
          <a:prstGeom prst="rect"/>
        </p:spPr>
      </p:pic>
      <p:pic>
        <p:nvPicPr>
          <p:cNvPr id="2097176" name="Picture 2" descr="Free body diagrams | TikZ example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2" cstate="print"/>
          <a:srcRect t="4878" r="21428" b="14469"/>
          <a:stretch>
            <a:fillRect/>
          </a:stretch>
        </p:blipFill>
        <p:spPr bwMode="auto">
          <a:xfrm>
            <a:off x="423905" y="1535669"/>
            <a:ext cx="4833895" cy="2133600"/>
          </a:xfrm>
          <a:prstGeom prst="rect"/>
          <a:noFill/>
        </p:spPr>
      </p:pic>
      <p:pic>
        <p:nvPicPr>
          <p:cNvPr id="2097177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 cstate="print"/>
          <a:srcRect l="59166" t="23320" r="25000" b="47036"/>
          <a:stretch>
            <a:fillRect/>
          </a:stretch>
        </p:blipFill>
        <p:spPr>
          <a:xfrm>
            <a:off x="6399007" y="1476052"/>
            <a:ext cx="2135393" cy="2247783"/>
          </a:xfrm>
          <a:prstGeom prst="rect"/>
        </p:spPr>
      </p:pic>
      <p:sp>
        <p:nvSpPr>
          <p:cNvPr id="1048613" name="TextBox 3"/>
          <p:cNvSpPr txBox="1"/>
          <p:nvPr/>
        </p:nvSpPr>
        <p:spPr>
          <a:xfrm>
            <a:off x="1219200" y="3669268"/>
            <a:ext cx="64633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Ex:1</a:t>
            </a:r>
          </a:p>
        </p:txBody>
      </p:sp>
      <p:sp>
        <p:nvSpPr>
          <p:cNvPr id="1048614" name="TextBox 21"/>
          <p:cNvSpPr txBox="1"/>
          <p:nvPr/>
        </p:nvSpPr>
        <p:spPr>
          <a:xfrm>
            <a:off x="6878206" y="3593068"/>
            <a:ext cx="64633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Ex:2</a:t>
            </a:r>
          </a:p>
        </p:txBody>
      </p:sp>
      <p:sp>
        <p:nvSpPr>
          <p:cNvPr id="1048615" name="TextBox 25"/>
          <p:cNvSpPr txBox="1"/>
          <p:nvPr/>
        </p:nvSpPr>
        <p:spPr>
          <a:xfrm>
            <a:off x="3733800" y="6216134"/>
            <a:ext cx="646331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Ex:3</a:t>
            </a:r>
          </a:p>
        </p:txBody>
      </p:sp>
      <p:sp>
        <p:nvSpPr>
          <p:cNvPr id="1048616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  <p:sp>
        <p:nvSpPr>
          <p:cNvPr id="1048617" name="Rectangle 8"/>
          <p:cNvSpPr/>
          <p:nvPr/>
        </p:nvSpPr>
        <p:spPr>
          <a:xfrm>
            <a:off x="381000" y="1071027"/>
            <a:ext cx="4833894" cy="461665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/>
              <a:t>Previous examples: completed </a:t>
            </a:r>
            <a:endParaRPr altLang="en-US" dirty="0" sz="2200" i="1"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6"/>
          <p:cNvSpPr/>
          <p:nvPr/>
        </p:nvSpPr>
        <p:spPr>
          <a:xfrm>
            <a:off x="381000" y="762000"/>
            <a:ext cx="8305800" cy="5232202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/>
              <a:t>Example: Page 90 of book</a:t>
            </a:r>
          </a:p>
          <a:p>
            <a:pPr eaLnBrk="1" hangingPunct="1"/>
            <a:endParaRPr altLang="en-US" b="1" dirty="0" sz="2400" i="1" lang="en-US"/>
          </a:p>
          <a:p>
            <a:pPr eaLnBrk="1" hangingPunct="1"/>
            <a:r>
              <a:rPr altLang="en-US" dirty="0" sz="2200" i="1" lang="en-US"/>
              <a:t>A sphere is tied from a point E by a spring on the right hand side at point C. The spring is attached to the wall at point D.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This sphere is also tied over </a:t>
            </a:r>
          </a:p>
          <a:p>
            <a:pPr eaLnBrk="1" hangingPunct="1"/>
            <a:r>
              <a:rPr altLang="en-US" dirty="0" sz="2200" i="1" lang="en-US"/>
              <a:t>A pulley at point B via a </a:t>
            </a:r>
          </a:p>
          <a:p>
            <a:pPr eaLnBrk="1" hangingPunct="1"/>
            <a:r>
              <a:rPr altLang="en-US" dirty="0" sz="2200" i="1" lang="en-US"/>
              <a:t>cable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This cable is also attached </a:t>
            </a:r>
          </a:p>
          <a:p>
            <a:pPr eaLnBrk="1" hangingPunct="1"/>
            <a:r>
              <a:rPr altLang="en-US" dirty="0" sz="2200" i="1" lang="en-US"/>
              <a:t>To a wall at point A.</a:t>
            </a:r>
          </a:p>
          <a:p>
            <a:pPr eaLnBrk="1" hangingPunct="1"/>
            <a:endParaRPr altLang="en-US" dirty="0" sz="2200" i="1" lang="en-US"/>
          </a:p>
          <a:p>
            <a:pPr eaLnBrk="1" hangingPunct="1"/>
            <a:endParaRPr altLang="en-US" dirty="0" sz="2200" i="1" lang="en-US"/>
          </a:p>
          <a:p>
            <a:pPr eaLnBrk="1" hangingPunct="1"/>
            <a:r>
              <a:rPr altLang="en-US" dirty="0" sz="2200" i="1" lang="en-US"/>
              <a:t>There are different angles </a:t>
            </a:r>
          </a:p>
          <a:p>
            <a:pPr eaLnBrk="1" hangingPunct="1"/>
            <a:r>
              <a:rPr altLang="en-US" dirty="0" sz="2200" i="1" lang="en-US"/>
              <a:t>shown in the diagram. </a:t>
            </a:r>
          </a:p>
        </p:txBody>
      </p:sp>
      <p:pic>
        <p:nvPicPr>
          <p:cNvPr id="2097178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7501" t="35178" r="25833" b="32214"/>
          <a:stretch>
            <a:fillRect/>
          </a:stretch>
        </p:blipFill>
        <p:spPr>
          <a:xfrm>
            <a:off x="4003967" y="2819400"/>
            <a:ext cx="4987633" cy="3429000"/>
          </a:xfrm>
          <a:prstGeom prst="rect"/>
        </p:spPr>
      </p:pic>
      <p:sp>
        <p:nvSpPr>
          <p:cNvPr id="1048619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16"/>
          <p:cNvSpPr/>
          <p:nvPr/>
        </p:nvSpPr>
        <p:spPr>
          <a:xfrm>
            <a:off x="304800" y="880170"/>
            <a:ext cx="8382000" cy="3539430"/>
          </a:xfrm>
          <a:prstGeom prst="rect"/>
        </p:spPr>
        <p:txBody>
          <a:bodyPr wrap="square">
            <a:spAutoFit/>
          </a:bodyPr>
          <a:p>
            <a:pPr eaLnBrk="1" hangingPunct="1"/>
            <a:r>
              <a:rPr altLang="en-US" b="1" dirty="0" sz="2400" i="1" lang="en-US"/>
              <a:t>Example: Page 90 of book</a:t>
            </a:r>
          </a:p>
          <a:p>
            <a:pPr eaLnBrk="1" hangingPunct="1"/>
            <a:endParaRPr altLang="en-US" b="1" dirty="0" sz="2400" i="1" lang="en-US"/>
          </a:p>
          <a:p>
            <a:pPr eaLnBrk="1" hangingPunct="1"/>
            <a:r>
              <a:rPr altLang="en-US" dirty="0" sz="2200" i="1" lang="en-US"/>
              <a:t>Our objective is to Draw a Free-Body Diagram for THREE OBJECTS:</a:t>
            </a:r>
          </a:p>
          <a:p>
            <a:pPr eaLnBrk="1" hangingPunct="1"/>
            <a:endParaRPr altLang="en-US" dirty="0" sz="2200" i="1" lang="en-US"/>
          </a:p>
          <a:p>
            <a:pPr eaLnBrk="1" hangingPunct="1" marL="633413"/>
            <a:r>
              <a:rPr altLang="en-US" b="1" dirty="0" sz="2200" i="1" lang="en-US"/>
              <a:t>1)</a:t>
            </a:r>
            <a:r>
              <a:rPr altLang="en-US" dirty="0" sz="2200" i="1" lang="en-US"/>
              <a:t> </a:t>
            </a:r>
            <a:r>
              <a:rPr altLang="en-US" b="1" dirty="0" sz="2200" i="1" lang="en-US"/>
              <a:t>Knot at C </a:t>
            </a:r>
          </a:p>
          <a:p>
            <a:pPr eaLnBrk="1" hangingPunct="1" marL="633413"/>
            <a:endParaRPr altLang="en-US" b="1" dirty="0" sz="2200" i="1" lang="en-US"/>
          </a:p>
          <a:p>
            <a:pPr eaLnBrk="1" hangingPunct="1" marL="633413"/>
            <a:r>
              <a:rPr altLang="en-US" b="1" dirty="0" sz="2200" i="1" lang="en-US"/>
              <a:t>2) Cord CE</a:t>
            </a:r>
          </a:p>
          <a:p>
            <a:pPr eaLnBrk="1" hangingPunct="1" marL="633413"/>
            <a:endParaRPr altLang="en-US" b="1" dirty="0" sz="2200" i="1" lang="en-US"/>
          </a:p>
          <a:p>
            <a:pPr eaLnBrk="1" hangingPunct="1" marL="633413"/>
            <a:r>
              <a:rPr altLang="en-US" b="1" dirty="0" sz="2200" i="1" lang="en-US"/>
              <a:t>3) Sphere</a:t>
            </a:r>
          </a:p>
        </p:txBody>
      </p:sp>
      <p:pic>
        <p:nvPicPr>
          <p:cNvPr id="2097179" name="Picture 1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7501" t="35178" r="25833" b="32214"/>
          <a:stretch>
            <a:fillRect/>
          </a:stretch>
        </p:blipFill>
        <p:spPr>
          <a:xfrm>
            <a:off x="3581401" y="2514600"/>
            <a:ext cx="5257799" cy="3614739"/>
          </a:xfrm>
          <a:prstGeom prst="rect"/>
        </p:spPr>
      </p:pic>
      <p:cxnSp>
        <p:nvCxnSpPr>
          <p:cNvPr id="3145732" name="Straight Arrow Connector 2"/>
          <p:cNvCxnSpPr>
            <a:cxnSpLocks/>
          </p:cNvCxnSpPr>
          <p:nvPr/>
        </p:nvCxnSpPr>
        <p:spPr>
          <a:xfrm>
            <a:off x="2514600" y="4191000"/>
            <a:ext cx="3352800" cy="838200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Arrow Connector 18"/>
          <p:cNvCxnSpPr>
            <a:cxnSpLocks/>
          </p:cNvCxnSpPr>
          <p:nvPr/>
        </p:nvCxnSpPr>
        <p:spPr>
          <a:xfrm>
            <a:off x="2667000" y="3505200"/>
            <a:ext cx="3429000" cy="914400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Arrow Connector 20"/>
          <p:cNvCxnSpPr>
            <a:cxnSpLocks/>
          </p:cNvCxnSpPr>
          <p:nvPr/>
        </p:nvCxnSpPr>
        <p:spPr>
          <a:xfrm>
            <a:off x="2819400" y="2819400"/>
            <a:ext cx="3276600" cy="1219200"/>
          </a:xfrm>
          <a:prstGeom prst="straightConnector1"/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1" name="Title 1"/>
          <p:cNvSpPr txBox="1"/>
          <p:nvPr/>
        </p:nvSpPr>
        <p:spPr bwMode="auto">
          <a:xfrm>
            <a:off x="152400" y="36513"/>
            <a:ext cx="8839200" cy="609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rgbClr val="FF0000"/>
                </a:solidFill>
              </a:rPr>
              <a:t>Free-Body Diagram: Example from Book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Custom 1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Telecom Switching</dc:title>
  <dc:creator>irfan sohail</dc:creator>
  <cp:lastModifiedBy>Dr.Irfan</cp:lastModifiedBy>
  <dcterms:created xsi:type="dcterms:W3CDTF">2014-01-12T20:53:00Z</dcterms:created>
  <dcterms:modified xsi:type="dcterms:W3CDTF">2023-06-16T10:51:35Z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9c5bec119029458393bd1d590ec01213</vt:lpwstr>
  </property>
</Properties>
</file>