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9559" autoAdjust="0"/>
    <p:restoredTop sz="94660"/>
  </p:normalViewPr>
  <p:slideViewPr>
    <p:cSldViewPr>
      <p:cViewPr varScale="1">
        <p:scale>
          <a:sx n="64" d="100"/>
          <a:sy n="64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72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charset="0"/>
              </a:defRPr>
            </a:lvl1pPr>
          </a:lstStyle>
          <a:p>
            <a:fld id="{A2041605-3C86-4DE4-AD09-592AE78BF077}" type="datetimeFigureOut">
              <a:rPr lang="en-US"/>
              <a:t>06-Jun-23</a:t>
            </a:fld>
            <a:endParaRPr lang="en-US"/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D2DF5E67-7AF2-4733-90B3-F1A2184AB4F7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2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D9B2677-331C-4AE9-B295-5958B17E70E6}" type="datetimeFigureOut">
              <a:rPr lang="en-US"/>
              <a:t>06-Jun-23</a:t>
            </a:fld>
            <a:endParaRPr lang="en-US"/>
          </a:p>
        </p:txBody>
      </p:sp>
      <p:sp>
        <p:nvSpPr>
          <p:cNvPr id="10487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7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8354627E-D7E8-413B-ABCE-EF33F2EBD4E8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717CA8-52D0-4189-AEA5-4D0C85DCB0CF}" type="datetime5">
              <a:rPr lang="en-US"/>
              <a:t>6-Jun-23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D01845-C010-4262-A9F6-A368F20D66C3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47EBF7-21E8-4FCC-929F-FDAB21B3CEAF}" type="datetime5">
              <a:rPr lang="en-US"/>
              <a:t>6-Jun-23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88DE22-9F46-4C86-8968-AF6D33FA824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7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0D0B40-0B73-4E12-8ED1-E3F747FAFC14}" type="datetime5">
              <a:rPr lang="en-US"/>
              <a:t>6-Jun-23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8596DB-0105-48BB-8CB2-3BFA7B1F728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3"/>
          <p:cNvCxnSpPr>
            <a:cxnSpLocks/>
          </p:cNvCxnSpPr>
          <p:nvPr userDrawn="1"/>
        </p:nvCxnSpPr>
        <p:spPr>
          <a:xfrm>
            <a:off x="0" y="5334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"/>
          <p:cNvCxnSpPr>
            <a:cxnSpLocks/>
          </p:cNvCxnSpPr>
          <p:nvPr userDrawn="1"/>
        </p:nvCxnSpPr>
        <p:spPr>
          <a:xfrm>
            <a:off x="0" y="63246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/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/>
            <a:lvl2pPr algn="just"/>
            <a:lvl3pPr algn="just"/>
            <a:lvl4pPr algn="just"/>
            <a:lvl5pPr algn="just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28C72F-C407-48F8-83BE-AA11B6E5C887}" type="datetime5">
              <a:rPr lang="en-US"/>
              <a:t>6-Jun-23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68D482-CA7B-44BF-8138-B15C9D202951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2EF76F-77CB-4F04-B73B-79EDA04B825E}" type="datetime5">
              <a:rPr lang="en-US"/>
              <a:t>6-Jun-23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FB92EA-2D16-4792-B204-4D9C8AC551F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26B9B8-A65E-441A-8D94-A4B264CC8CA3}" type="datetime5">
              <a:rPr lang="en-US"/>
              <a:t>6-Jun-23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97A197-0980-4A18-AEC0-34740A80F80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7E48E0-17E5-40F3-AAEE-E2A70C11EF4F}" type="datetime5">
              <a:rPr lang="en-US"/>
              <a:t>6-Jun-23</a:t>
            </a:fld>
            <a:endParaRPr lang="en-US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65EA497-5DC6-4232-A9DE-797A1ADCA132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7BA2B-FAC7-48E2-94BC-A506FACEFDDB}" type="datetime5">
              <a:rPr lang="en-US"/>
              <a:t>6-Jun-23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E0CD559-A3AE-460D-99A0-81293E07712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27E74B-B9CA-49B4-9442-C90AFF42AF01}" type="datetime5">
              <a:rPr lang="en-US"/>
              <a:t>6-Jun-23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0BBA7-8333-4BCB-91B0-E42F653213F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18EE2A-D664-4130-8539-B6DDDAF69E5D}" type="datetime5">
              <a:rPr lang="en-US"/>
              <a:t>6-Jun-23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6724739-8597-4343-B71F-0C43C9B23C6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93900E-84A1-48C4-B0E8-DD1F5A5AE19B}" type="datetime5">
              <a:rPr lang="en-US"/>
              <a:t>6-Jun-23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F34218-9816-4E29-9CE8-8BD0FEB5A0F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144962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B478670-B5DD-40C2-94FA-B9469E545BAE}" type="datetime5">
              <a:rPr lang="en-US"/>
              <a:t>6-Jun-23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C028258B-C5D8-4A4C-A055-B08D79AB3B15}" type="slidenum">
              <a:rPr altLang="en-US" lang="en-US"/>
              <a:t>‹#›</a:t>
            </a:fld>
            <a:endParaRPr altLang="en-US" lang="en-US"/>
          </a:p>
        </p:txBody>
      </p:sp>
      <p:sp>
        <p:nvSpPr>
          <p:cNvPr id="1048581" name="TextBox 8"/>
          <p:cNvSpPr txBox="1">
            <a:spLocks noChangeArrowheads="1"/>
          </p:cNvSpPr>
          <p:nvPr userDrawn="1"/>
        </p:nvSpPr>
        <p:spPr bwMode="auto">
          <a:xfrm>
            <a:off x="533400" y="76200"/>
            <a:ext cx="3224213" cy="40005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Muhammad Asad (</a:t>
            </a:r>
            <a:r>
              <a:rPr dirty="0" sz="1000" lang="en-US" err="1">
                <a:solidFill>
                  <a:srgbClr val="003399"/>
                </a:solidFill>
                <a:ea typeface="ＭＳ Ｐゴシック" charset="0"/>
              </a:rPr>
              <a:t>muhammad.asad@iqraisb.edu.pk</a:t>
            </a:r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Lecturer, Department of Computing &amp; Technology</a:t>
            </a:r>
          </a:p>
        </p:txBody>
      </p:sp>
      <p:pic>
        <p:nvPicPr>
          <p:cNvPr id="2097152" name="Picture 8" descr="Iqra_University_logo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 cstate="print"/>
          <a:srcRect/>
          <a:stretch>
            <a:fillRect/>
          </a:stretch>
        </p:blipFill>
        <p:spPr bwMode="auto">
          <a:xfrm>
            <a:off x="6858000" y="76200"/>
            <a:ext cx="1790700" cy="415925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200" kern="1200">
          <a:solidFill>
            <a:srgbClr val="003399"/>
          </a:solidFill>
          <a:latin typeface="+mj-lt"/>
          <a:ea typeface="ＭＳ Ｐゴシック" charset="0"/>
          <a:cs typeface="ＭＳ Ｐゴシック" charset="0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gif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6400800" cy="3200400"/>
          </a:xfrm>
        </p:spPr>
        <p:txBody>
          <a:bodyPr/>
          <a:p>
            <a:pPr eaLnBrk="1" hangingPunct="1"/>
            <a:r>
              <a:rPr altLang="en-US" b="1" dirty="0" sz="3500" lang="en-US">
                <a:ea typeface="ＭＳ Ｐゴシック" panose="020B0600070205080204" pitchFamily="34" charset="-128"/>
              </a:rPr>
              <a:t>CSC 101 Applied Physics</a:t>
            </a:r>
            <a:r>
              <a:rPr altLang="en-US" dirty="0" lang="en-US">
                <a:ea typeface="ＭＳ Ｐゴシック" panose="020B0600070205080204" pitchFamily="34" charset="-128"/>
              </a:rPr>
              <a:t/>
            </a:r>
            <a:br>
              <a:rPr altLang="en-US" dirty="0" lang="en-US">
                <a:ea typeface="ＭＳ Ｐゴシック" panose="020B0600070205080204" pitchFamily="34" charset="-128"/>
              </a:rPr>
            </a:br>
            <a:r>
              <a:rPr altLang="en-US" dirty="0" i="1"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Spring </a:t>
            </a:r>
            <a:r>
              <a:rPr altLang="en-US" dirty="0" i="1" lang="en-US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2023</a:t>
            </a:r>
            <a:r>
              <a:rPr altLang="en-US" dirty="0" i="1"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/>
            </a:r>
            <a:br>
              <a:rPr altLang="en-US" dirty="0" i="1" lang="en-US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altLang="en-US" dirty="0" i="1"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/>
            </a:r>
            <a:br>
              <a:rPr altLang="en-US" dirty="0" i="1" lang="en-US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endParaRPr altLang="en-US" dirty="0" i="1" 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8588" name="Title 1"/>
          <p:cNvSpPr txBox="1"/>
          <p:nvPr/>
        </p:nvSpPr>
        <p:spPr bwMode="auto">
          <a:xfrm>
            <a:off x="533400" y="2438400"/>
            <a:ext cx="7848600" cy="25908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Today’s topic: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Moment of a Couple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altLang="en-US" b="1" dirty="0" sz="3000" i="1" lang="en-US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Chapter-4 Force System Resultants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9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pic>
        <p:nvPicPr>
          <p:cNvPr id="2097165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2500" t="44071" r="62500" b="18874"/>
          <a:stretch>
            <a:fillRect/>
          </a:stretch>
        </p:blipFill>
        <p:spPr>
          <a:xfrm>
            <a:off x="6477000" y="1981200"/>
            <a:ext cx="2590800" cy="3598335"/>
          </a:xfrm>
          <a:prstGeom prst="rect"/>
        </p:spPr>
      </p:pic>
      <p:sp>
        <p:nvSpPr>
          <p:cNvPr id="1048623" name="Rectangle 14"/>
          <p:cNvSpPr/>
          <p:nvPr/>
        </p:nvSpPr>
        <p:spPr>
          <a:xfrm>
            <a:off x="304800" y="1219200"/>
            <a:ext cx="6934200" cy="5632311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 err="1" smtClean="0">
                <a:solidFill>
                  <a:srgbClr val="FF0000"/>
                </a:solidFill>
                <a:latin typeface="+mj-lt"/>
              </a:rPr>
              <a:t>Scaler</a:t>
            </a:r>
            <a:r>
              <a:rPr b="1" dirty="0" sz="2000" i="1" lang="en-US" smtClean="0">
                <a:solidFill>
                  <a:srgbClr val="FF0000"/>
                </a:solidFill>
                <a:latin typeface="+mj-lt"/>
              </a:rPr>
              <a:t>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Formation of Moment of a couple: Magnitude and Direction</a:t>
            </a:r>
          </a:p>
          <a:p>
            <a:pPr marL="280988"/>
            <a:endParaRPr b="1" dirty="0" sz="2000" i="1" lang="en-US">
              <a:solidFill>
                <a:srgbClr val="FF0000"/>
              </a:solidFill>
              <a:latin typeface="+mj-lt"/>
            </a:endParaRPr>
          </a:p>
          <a:p>
            <a:pPr marL="280988"/>
            <a:r>
              <a:rPr dirty="0" sz="2000" i="1" lang="en-US">
                <a:latin typeface="+mj-lt"/>
              </a:rPr>
              <a:t>The moment of a couple, M, Fig. 4–27, is defined as having a magnitude of M = </a:t>
            </a:r>
            <a:r>
              <a:rPr dirty="0" sz="2000" i="1" lang="en-US" err="1">
                <a:latin typeface="+mj-lt"/>
              </a:rPr>
              <a:t>Fd</a:t>
            </a:r>
            <a:r>
              <a:rPr dirty="0" sz="2000" i="1" lang="en-US">
                <a:latin typeface="+mj-lt"/>
              </a:rPr>
              <a:t> </a:t>
            </a:r>
          </a:p>
          <a:p>
            <a:pPr marL="280988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marL="280988">
              <a:buFont typeface="Wingdings" panose="05000000000000000000" pitchFamily="2" charset="2"/>
              <a:buChar char="Ø"/>
            </a:pPr>
            <a:r>
              <a:rPr dirty="0" sz="2000" i="1" lang="en-US" smtClean="0">
                <a:latin typeface="+mj-lt"/>
              </a:rPr>
              <a:t> </a:t>
            </a:r>
            <a:r>
              <a:rPr dirty="0" sz="2000" i="1" lang="en-US">
                <a:latin typeface="+mj-lt"/>
              </a:rPr>
              <a:t>where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F </a:t>
            </a:r>
            <a:r>
              <a:rPr dirty="0" sz="2000" i="1" lang="en-US">
                <a:latin typeface="+mj-lt"/>
              </a:rPr>
              <a:t>is the magnitude of one of the forces and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d</a:t>
            </a:r>
            <a:r>
              <a:rPr dirty="0" sz="2000" i="1" lang="en-US">
                <a:latin typeface="+mj-lt"/>
              </a:rPr>
              <a:t> is the perpendicular distance or moment arm between the forces</a:t>
            </a:r>
            <a:r>
              <a:rPr dirty="0" sz="2000" i="1" lang="en-US" smtClean="0">
                <a:latin typeface="+mj-lt"/>
              </a:rPr>
              <a:t>.</a:t>
            </a:r>
          </a:p>
          <a:p>
            <a:pPr marL="280988">
              <a:buFont typeface="Wingdings" panose="05000000000000000000" pitchFamily="2" charset="2"/>
              <a:buChar char="Ø"/>
            </a:pPr>
            <a:endParaRPr dirty="0" sz="2000" i="1" lang="en-US" smtClean="0">
              <a:latin typeface="+mj-lt"/>
            </a:endParaRPr>
          </a:p>
          <a:p>
            <a:pPr marL="236538">
              <a:buFont typeface="Wingdings" panose="05000000000000000000" pitchFamily="2" charset="2"/>
              <a:buChar char="Ø"/>
            </a:pPr>
            <a:r>
              <a:rPr dirty="0" sz="2000" i="1" lang="en-US" smtClean="0"/>
              <a:t>The direction and sense of the couple moment are determined by the right-hand rule.</a:t>
            </a:r>
          </a:p>
          <a:p>
            <a:pPr marL="236538">
              <a:buFont typeface="Wingdings" panose="05000000000000000000" pitchFamily="2" charset="2"/>
              <a:buChar char="Ø"/>
            </a:pPr>
            <a:endParaRPr dirty="0" sz="2000" i="1" lang="en-US" smtClean="0"/>
          </a:p>
          <a:p>
            <a:pPr marL="236538">
              <a:buFont typeface="Wingdings" panose="05000000000000000000" pitchFamily="2" charset="2"/>
              <a:buChar char="Ø"/>
            </a:pPr>
            <a:r>
              <a:rPr dirty="0" sz="2000" i="1" lang="en-US" smtClean="0"/>
              <a:t> The thumb indicates this direction when the fingers are curled with the sense of rotation caused by the couple forces</a:t>
            </a:r>
            <a:r>
              <a:rPr dirty="0" sz="2000" i="1" lang="en-US" smtClean="0"/>
              <a:t>.</a:t>
            </a:r>
          </a:p>
          <a:p>
            <a:pPr marL="236538">
              <a:buFont typeface="Wingdings" panose="05000000000000000000" pitchFamily="2" charset="2"/>
              <a:buChar char="Ø"/>
            </a:pPr>
            <a:endParaRPr dirty="0" sz="2000" i="1" lang="en-US" smtClean="0">
              <a:latin typeface="+mj-lt"/>
            </a:endParaRPr>
          </a:p>
          <a:p>
            <a:pPr marL="236538">
              <a:buFont typeface="Wingdings" panose="05000000000000000000" pitchFamily="2" charset="2"/>
              <a:buChar char="Ø"/>
            </a:pPr>
            <a:r>
              <a:rPr dirty="0" sz="2000" i="1" lang="en-US" smtClean="0"/>
              <a:t>In all cases, M will act perpendicular to the plane containing these forces</a:t>
            </a:r>
            <a:endParaRPr dirty="0" sz="2000" i="1" lang="en-US">
              <a:latin typeface="+mj-lt"/>
            </a:endParaRPr>
          </a:p>
        </p:txBody>
      </p:sp>
      <p:sp>
        <p:nvSpPr>
          <p:cNvPr id="1048624" name="Title 1"/>
          <p:cNvSpPr txBox="1"/>
          <p:nvPr/>
        </p:nvSpPr>
        <p:spPr bwMode="auto">
          <a:xfrm>
            <a:off x="152400" y="457200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2800" i="1" lang="en-US"/>
              <a:t>4.6 Moment of a Couple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13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sp>
        <p:nvSpPr>
          <p:cNvPr id="1048626" name="Title 1"/>
          <p:cNvSpPr txBox="1"/>
          <p:nvPr/>
        </p:nvSpPr>
        <p:spPr bwMode="auto">
          <a:xfrm>
            <a:off x="152400" y="762000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2800" i="1" lang="en-US"/>
              <a:t>4.6 Moment of a Couple</a:t>
            </a:r>
          </a:p>
        </p:txBody>
      </p:sp>
      <p:pic>
        <p:nvPicPr>
          <p:cNvPr id="2097166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12500" t="50000" r="62500" b="8498"/>
          <a:stretch>
            <a:fillRect/>
          </a:stretch>
        </p:blipFill>
        <p:spPr>
          <a:xfrm>
            <a:off x="5889172" y="2362200"/>
            <a:ext cx="3102428" cy="2895600"/>
          </a:xfrm>
          <a:prstGeom prst="rect"/>
        </p:spPr>
      </p:pic>
      <p:sp>
        <p:nvSpPr>
          <p:cNvPr id="1048627" name="Rectangle 8"/>
          <p:cNvSpPr/>
          <p:nvPr/>
        </p:nvSpPr>
        <p:spPr>
          <a:xfrm>
            <a:off x="304800" y="1371600"/>
            <a:ext cx="6324600" cy="4708981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Vector Formation: Magnitude and Direction by Using Cross Product of F and d</a:t>
            </a:r>
          </a:p>
          <a:p>
            <a:pPr marL="280988"/>
            <a:endParaRPr b="1" dirty="0" sz="2000" i="1" lang="en-US">
              <a:solidFill>
                <a:srgbClr val="FF0000"/>
              </a:solidFill>
              <a:latin typeface="+mj-lt"/>
            </a:endParaRPr>
          </a:p>
          <a:p>
            <a:pPr marL="280988"/>
            <a:r>
              <a:rPr dirty="0" sz="2000" i="1" lang="en-US">
                <a:latin typeface="+mj-lt"/>
              </a:rPr>
              <a:t>The moment of a couple can also be expressed by the vector cross product using Eq. 4–13, i.e., </a:t>
            </a:r>
          </a:p>
          <a:p>
            <a:pPr marL="280988"/>
            <a:r>
              <a:rPr dirty="0" sz="2000" i="1" lang="en-US">
                <a:latin typeface="+mj-lt"/>
              </a:rPr>
              <a:t>M = r x F    equation 4-15</a:t>
            </a:r>
          </a:p>
          <a:p>
            <a:pPr marL="280988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marL="236538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 Taking the moments of both forces F and –F about a point lying on the line of action of one of the forces.</a:t>
            </a:r>
          </a:p>
          <a:p>
            <a:pPr marL="236538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marL="236538"/>
            <a:r>
              <a:rPr dirty="0" sz="2000" i="1" lang="en-US">
                <a:latin typeface="+mj-lt"/>
              </a:rPr>
              <a:t>For example, if moments are taken about point A in Fig. 4–26, </a:t>
            </a:r>
          </a:p>
          <a:p>
            <a:pPr marL="236538"/>
            <a:endParaRPr dirty="0" sz="2000" i="1" lang="en-US">
              <a:latin typeface="+mj-lt"/>
            </a:endParaRPr>
          </a:p>
          <a:p>
            <a:pPr indent="-342900" marL="579438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The moment of -F is zero about this point, and the moment of F is defined from Eq. 4–15 above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6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sp>
        <p:nvSpPr>
          <p:cNvPr id="1048629" name="Rectangle 2"/>
          <p:cNvSpPr/>
          <p:nvPr/>
        </p:nvSpPr>
        <p:spPr>
          <a:xfrm>
            <a:off x="381000" y="1600200"/>
            <a:ext cx="7848600" cy="1631216"/>
          </a:xfrm>
          <a:prstGeom prst="rect"/>
        </p:spPr>
        <p:txBody>
          <a:bodyPr wrap="square">
            <a:spAutoFit/>
          </a:bodyPr>
          <a:p>
            <a:r>
              <a:rPr dirty="0" sz="2000" i="1" lang="en-US">
                <a:latin typeface="+mj-lt"/>
              </a:rPr>
              <a:t>Therefore, in the vector formulation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r is crossed with the force F </a:t>
            </a:r>
            <a:r>
              <a:rPr dirty="0" sz="2000" i="1" lang="en-US">
                <a:latin typeface="+mj-lt"/>
              </a:rPr>
              <a:t>to which it is directed.</a:t>
            </a:r>
          </a:p>
          <a:p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That means F is directed towards r, as in fig-4-26</a:t>
            </a:r>
          </a:p>
          <a:p>
            <a:endParaRPr dirty="0" sz="2000" i="1" lang="en-US">
              <a:latin typeface="+mj-lt"/>
            </a:endParaRPr>
          </a:p>
        </p:txBody>
      </p:sp>
      <p:pic>
        <p:nvPicPr>
          <p:cNvPr id="2097167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12500" t="50000" r="62500" b="8498"/>
          <a:stretch>
            <a:fillRect/>
          </a:stretch>
        </p:blipFill>
        <p:spPr>
          <a:xfrm>
            <a:off x="2847464" y="2974718"/>
            <a:ext cx="3781935" cy="3529806"/>
          </a:xfrm>
          <a:prstGeom prst="rect"/>
        </p:spPr>
      </p:pic>
      <p:sp>
        <p:nvSpPr>
          <p:cNvPr id="1048630" name="Title 1"/>
          <p:cNvSpPr txBox="1"/>
          <p:nvPr/>
        </p:nvSpPr>
        <p:spPr bwMode="auto">
          <a:xfrm>
            <a:off x="152400" y="762000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2800" i="1" lang="en-US"/>
              <a:t>4.6 Moment of a Couple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10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sp>
        <p:nvSpPr>
          <p:cNvPr id="1048632" name="Title 1"/>
          <p:cNvSpPr txBox="1"/>
          <p:nvPr/>
        </p:nvSpPr>
        <p:spPr bwMode="auto">
          <a:xfrm>
            <a:off x="152400" y="762000"/>
            <a:ext cx="4267200" cy="990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4.6 </a:t>
            </a:r>
            <a:r>
              <a:rPr altLang="en-US" b="1" dirty="0" sz="2800" i="1" lang="en-US"/>
              <a:t>Moment of a Couple: Examples</a:t>
            </a:r>
          </a:p>
        </p:txBody>
      </p:sp>
      <p:pic>
        <p:nvPicPr>
          <p:cNvPr id="2097168" name="Picture 2" descr="L01 03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 cstate="print"/>
          <a:srcRect l="3605" t="50000" r="9875" b="11055"/>
          <a:stretch>
            <a:fillRect/>
          </a:stretch>
        </p:blipFill>
        <p:spPr bwMode="auto">
          <a:xfrm>
            <a:off x="914398" y="3505199"/>
            <a:ext cx="7010404" cy="2438401"/>
          </a:xfrm>
          <a:prstGeom prst="rect"/>
          <a:noFill/>
        </p:spPr>
      </p:pic>
      <p:sp>
        <p:nvSpPr>
          <p:cNvPr id="1048633" name="Rectangle 9"/>
          <p:cNvSpPr/>
          <p:nvPr/>
        </p:nvSpPr>
        <p:spPr>
          <a:xfrm>
            <a:off x="3597370" y="6000690"/>
            <a:ext cx="210166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Internet resources</a:t>
            </a:r>
          </a:p>
        </p:txBody>
      </p:sp>
      <p:sp>
        <p:nvSpPr>
          <p:cNvPr id="1048634" name="Rectangle 13"/>
          <p:cNvSpPr/>
          <p:nvPr/>
        </p:nvSpPr>
        <p:spPr>
          <a:xfrm>
            <a:off x="381000" y="1797784"/>
            <a:ext cx="8153400" cy="1015663"/>
          </a:xfrm>
          <a:prstGeom prst="rect"/>
        </p:spPr>
        <p:txBody>
          <a:bodyPr wrap="square">
            <a:spAutoFit/>
          </a:bodyPr>
          <a:p>
            <a:r>
              <a:rPr dirty="0" sz="2000" i="1" lang="en-US">
                <a:latin typeface="+mj-lt"/>
              </a:rPr>
              <a:t>The two forces with different magnitudes are applied on different objects as shown in figure here below: </a:t>
            </a:r>
          </a:p>
          <a:p>
            <a:endParaRPr dirty="0" sz="2000" i="1" lang="en-US">
              <a:latin typeface="+mj-lt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2" descr="If the couple moment acting on the pipe - Question Soluti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053114" y="3048000"/>
            <a:ext cx="3518885" cy="2748384"/>
          </a:xfrm>
          <a:prstGeom prst="rect"/>
          <a:noFill/>
        </p:spPr>
      </p:pic>
      <p:sp>
        <p:nvSpPr>
          <p:cNvPr id="1048635" name="Title 1"/>
          <p:cNvSpPr txBox="1"/>
          <p:nvPr/>
        </p:nvSpPr>
        <p:spPr bwMode="auto">
          <a:xfrm>
            <a:off x="152400" y="762000"/>
            <a:ext cx="4267200" cy="990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4.6 </a:t>
            </a:r>
            <a:r>
              <a:rPr altLang="en-US" b="1" dirty="0" sz="2800" i="1" lang="en-US"/>
              <a:t>Moment of a Couple: Examples</a:t>
            </a:r>
          </a:p>
        </p:txBody>
      </p:sp>
      <p:sp>
        <p:nvSpPr>
          <p:cNvPr id="1048636" name="Rectangle 5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sp>
        <p:nvSpPr>
          <p:cNvPr id="1048637" name="Rectangle 6"/>
          <p:cNvSpPr/>
          <p:nvPr/>
        </p:nvSpPr>
        <p:spPr>
          <a:xfrm>
            <a:off x="3597370" y="6076890"/>
            <a:ext cx="210166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Internet resources</a:t>
            </a:r>
          </a:p>
        </p:txBody>
      </p:sp>
      <p:pic>
        <p:nvPicPr>
          <p:cNvPr id="2097170" name="Picture 4" descr="Force, Mass, Acceleration and How to Understand Newton's Laws of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5562599" y="3054082"/>
            <a:ext cx="2813317" cy="2813317"/>
          </a:xfrm>
          <a:prstGeom prst="rect"/>
          <a:noFill/>
        </p:spPr>
      </p:pic>
      <p:sp>
        <p:nvSpPr>
          <p:cNvPr id="1048638" name="Rectangle 8"/>
          <p:cNvSpPr/>
          <p:nvPr/>
        </p:nvSpPr>
        <p:spPr>
          <a:xfrm>
            <a:off x="381000" y="1879937"/>
            <a:ext cx="8153400" cy="1015663"/>
          </a:xfrm>
          <a:prstGeom prst="rect"/>
        </p:spPr>
        <p:txBody>
          <a:bodyPr wrap="square">
            <a:spAutoFit/>
          </a:bodyPr>
          <a:p>
            <a:r>
              <a:rPr dirty="0" sz="2000" i="1" lang="en-US">
                <a:latin typeface="+mj-lt"/>
              </a:rPr>
              <a:t>The two forces with different magnitudes are applied on different objects as shown in figure here below: </a:t>
            </a:r>
          </a:p>
          <a:p>
            <a:endParaRPr dirty="0" sz="2000" i="1" lang="en-US">
              <a:latin typeface="+mj-lt"/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 txBox="1"/>
          <p:nvPr/>
        </p:nvSpPr>
        <p:spPr bwMode="auto">
          <a:xfrm>
            <a:off x="609600" y="1905000"/>
            <a:ext cx="7848600" cy="25908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altLang="en-US" b="1" dirty="0" sz="3000" i="1" lang="en-US" smtClean="0">
                <a:solidFill>
                  <a:srgbClr val="FF0000"/>
                </a:solidFill>
              </a:rPr>
              <a:t>Chapter-5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altLang="en-US" b="1" dirty="0" sz="3000" i="1" lang="en-US" smtClean="0">
                <a:solidFill>
                  <a:srgbClr val="FF0000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altLang="en-US" b="1" dirty="0" sz="3000" i="1" lang="en-US" smtClean="0"/>
              <a:t>Equilibrium </a:t>
            </a:r>
            <a:r>
              <a:rPr altLang="en-US" b="1" dirty="0" sz="3000" i="1" lang="en-US" smtClean="0"/>
              <a:t>of a Rigid </a:t>
            </a:r>
            <a:r>
              <a:rPr altLang="en-US" b="1" dirty="0" sz="3000" i="1" lang="en-US" smtClean="0"/>
              <a:t>Body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altLang="en-US" b="1" dirty="0" sz="3000" i="1" lang="en-US" smtClean="0"/>
              <a:t>and</a:t>
            </a:r>
            <a:endParaRPr altLang="en-US" b="1" dirty="0" sz="3000" i="1" lang="en-US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 smtClean="0"/>
              <a:t>Conditions </a:t>
            </a:r>
            <a:r>
              <a:rPr altLang="en-US" b="1" dirty="0" sz="3000" i="1" lang="en-US"/>
              <a:t>for Rigid-Body </a:t>
            </a:r>
            <a:r>
              <a:rPr altLang="en-US" b="1" dirty="0" sz="3000" i="1" lang="en-US" smtClean="0"/>
              <a:t>Equilibrium</a:t>
            </a:r>
            <a:endParaRPr altLang="en-US" b="1" dirty="0" sz="3000" i="1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41" name="Rectangle 1"/>
          <p:cNvSpPr/>
          <p:nvPr/>
        </p:nvSpPr>
        <p:spPr>
          <a:xfrm>
            <a:off x="533400" y="2084725"/>
            <a:ext cx="8077200" cy="3477875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Rigid Body:</a:t>
            </a:r>
            <a:r>
              <a:rPr dirty="0" sz="2000" i="1" lang="en-US">
                <a:latin typeface="+mj-lt"/>
              </a:rPr>
              <a:t> A rigid body means, an object/body which is tough and difficult to deform/change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It means, that when we apply force on that object, there is hardly any change in the formation (molecules) of that body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We can also say, that there is very small deformation/change in that object</a:t>
            </a:r>
            <a:endParaRPr b="1" dirty="0" sz="2000" i="1" lang="en-US">
              <a:latin typeface="+mj-lt"/>
            </a:endParaRP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We can further say, that distance between two atoms/or two points do </a:t>
            </a:r>
            <a:r>
              <a:rPr dirty="0" sz="2000" i="1" lang="en-US" err="1">
                <a:latin typeface="+mj-lt"/>
              </a:rPr>
              <a:t>ot</a:t>
            </a:r>
            <a:r>
              <a:rPr dirty="0" sz="2000" i="1" lang="en-US">
                <a:latin typeface="+mj-lt"/>
              </a:rPr>
              <a:t> change when force is applied; so the object is RIGID (HARD)</a:t>
            </a:r>
            <a:endParaRPr b="1" dirty="0" sz="2000" i="1"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48642" name="Rectangle 6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44" name="Rectangle 14"/>
          <p:cNvSpPr/>
          <p:nvPr/>
        </p:nvSpPr>
        <p:spPr>
          <a:xfrm>
            <a:off x="533400" y="1752600"/>
            <a:ext cx="8077200" cy="3170099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Rigid Body:</a:t>
            </a:r>
            <a:r>
              <a:rPr dirty="0" sz="2000" i="1" lang="en-US">
                <a:latin typeface="+mj-lt"/>
              </a:rPr>
              <a:t> A rigid body means, an object/body which is tough and difficult to deform/change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A rigid body is considered as a Continuous-distribution of mass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Actually, in a very hard object, almost no mechanical energy is lost if you tap it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Examples: </a:t>
            </a:r>
          </a:p>
          <a:p>
            <a:r>
              <a:rPr dirty="0" sz="2000" i="1" lang="en-US">
                <a:latin typeface="+mj-lt"/>
              </a:rPr>
              <a:t>A ball-bearing made of hardened steel</a:t>
            </a:r>
          </a:p>
          <a:p>
            <a:r>
              <a:rPr dirty="0" sz="2000" i="1" lang="en-US">
                <a:latin typeface="+mj-lt"/>
              </a:rPr>
              <a:t>A perfect spring</a:t>
            </a:r>
          </a:p>
        </p:txBody>
      </p:sp>
      <p:sp>
        <p:nvSpPr>
          <p:cNvPr id="1048645" name="Rectangle 15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  <p:sp>
        <p:nvSpPr>
          <p:cNvPr id="1048646" name="Rectangle 16"/>
          <p:cNvSpPr/>
          <p:nvPr/>
        </p:nvSpPr>
        <p:spPr>
          <a:xfrm>
            <a:off x="533400" y="5004137"/>
            <a:ext cx="8077200" cy="1015663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Conditions of Equilibrium of Rigid Body:</a:t>
            </a: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We need to define some conditions for the equilibrium of a rigid-body, so that when forces are applied on that body, there is no change/movement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3"/>
          <p:cNvSpPr/>
          <p:nvPr/>
        </p:nvSpPr>
        <p:spPr>
          <a:xfrm>
            <a:off x="381000" y="2133600"/>
            <a:ext cx="8305800" cy="1631216"/>
          </a:xfrm>
          <a:prstGeom prst="rect"/>
        </p:spPr>
        <p:txBody>
          <a:bodyPr wrap="square">
            <a:spAutoFit/>
          </a:bodyPr>
          <a:p>
            <a:r>
              <a:rPr dirty="0" sz="2000" i="1" lang="en-US">
                <a:solidFill>
                  <a:srgbClr val="1A1A1A"/>
                </a:solidFill>
                <a:latin typeface="+mj-lt"/>
              </a:rPr>
              <a:t>A body is formally regarded as rigid if the distance between any set of two points in it is always constant.</a:t>
            </a:r>
          </a:p>
          <a:p>
            <a:endParaRPr dirty="0" sz="2000" i="1" lang="en-US">
              <a:solidFill>
                <a:srgbClr val="1A1A1A"/>
              </a:solidFill>
              <a:latin typeface="+mj-lt"/>
            </a:endParaRPr>
          </a:p>
          <a:p>
            <a:r>
              <a:rPr dirty="0" sz="2000" i="1" lang="en-US">
                <a:latin typeface="+mj-lt"/>
              </a:rPr>
              <a:t>Equal and opposite forces acting on a rigid body may act so as to compress the body (Figure A) or to stretch it (Figure B).</a:t>
            </a:r>
          </a:p>
        </p:txBody>
      </p:sp>
      <p:pic>
        <p:nvPicPr>
          <p:cNvPr id="2097171" name="Picture 2" descr="Figure 19: (A) Compression produced by equal and opposite forces. (B) Tension produced by equal and opposite forces.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 cstate="print"/>
          <a:srcRect b="9636"/>
          <a:stretch>
            <a:fillRect/>
          </a:stretch>
        </p:blipFill>
        <p:spPr bwMode="auto">
          <a:xfrm>
            <a:off x="1197631" y="3964500"/>
            <a:ext cx="6498569" cy="1631216"/>
          </a:xfrm>
          <a:prstGeom prst="rect"/>
          <a:noFill/>
        </p:spPr>
      </p:pic>
      <p:sp>
        <p:nvSpPr>
          <p:cNvPr id="1048648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49" name="Rectangle 6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51" name="Rectangle 7"/>
          <p:cNvSpPr/>
          <p:nvPr/>
        </p:nvSpPr>
        <p:spPr>
          <a:xfrm>
            <a:off x="533400" y="1956137"/>
            <a:ext cx="8077200" cy="1015663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Rigid Body:</a:t>
            </a:r>
          </a:p>
          <a:p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Shown in Fig 5-1, a rigid body and there are different forces applied on it</a:t>
            </a:r>
          </a:p>
        </p:txBody>
      </p:sp>
      <p:sp>
        <p:nvSpPr>
          <p:cNvPr id="1048652" name="Rectangle 8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6667" t="53917" r="51111" b="8499"/>
          <a:stretch>
            <a:fillRect/>
          </a:stretch>
        </p:blipFill>
        <p:spPr>
          <a:xfrm>
            <a:off x="2819400" y="3200400"/>
            <a:ext cx="3365786" cy="3200400"/>
          </a:xfrm>
          <a:prstGeom prst="rect"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 txBox="1"/>
          <p:nvPr/>
        </p:nvSpPr>
        <p:spPr bwMode="auto">
          <a:xfrm>
            <a:off x="152400" y="762000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4.6 Moment of a Couple</a:t>
            </a:r>
          </a:p>
        </p:txBody>
      </p:sp>
      <p:sp>
        <p:nvSpPr>
          <p:cNvPr id="1048595" name="Rectangle 1"/>
          <p:cNvSpPr/>
          <p:nvPr/>
        </p:nvSpPr>
        <p:spPr>
          <a:xfrm>
            <a:off x="533400" y="1676400"/>
            <a:ext cx="5680500" cy="4968240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Couple:</a:t>
            </a:r>
            <a:r>
              <a:rPr dirty="0" sz="2000" i="1" lang="en-US">
                <a:latin typeface="+mj-lt"/>
              </a:rPr>
              <a:t> Two equal and opposite elements. It is a</a:t>
            </a:r>
          </a:p>
          <a:p>
            <a:r>
              <a:rPr dirty="0" sz="2000" i="1" lang="en-US">
                <a:latin typeface="+mj-lt"/>
              </a:rPr>
              <a:t>      special form of Moment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A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couple</a:t>
            </a:r>
            <a:r>
              <a:rPr dirty="0" sz="2000" i="1" lang="en-US">
                <a:latin typeface="+mj-lt"/>
              </a:rPr>
              <a:t> in vectors is defined as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two parallel forces </a:t>
            </a:r>
            <a:r>
              <a:rPr dirty="0" sz="2000" i="1" lang="en-US">
                <a:latin typeface="+mj-lt"/>
              </a:rPr>
              <a:t>that have the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same magnitude</a:t>
            </a:r>
            <a:r>
              <a:rPr dirty="0" sz="2000" i="1" lang="en-US">
                <a:latin typeface="+mj-lt"/>
              </a:rPr>
              <a:t>, but opposite directions, and are separated by a perpendicular distance d, Fig. 4–25 (a)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Two Forces Fs are acting as parallel but they are opposite to each other Fig (b)</a:t>
            </a:r>
            <a:endParaRPr b="1" dirty="0" sz="2000" i="1" lang="en-US">
              <a:latin typeface="+mj-lt"/>
            </a:endParaRP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Since the resultant force is zero, because forces are equal and opposite, therefore only effect of a couple is to produce an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actual rotation</a:t>
            </a:r>
          </a:p>
        </p:txBody>
      </p:sp>
      <p:sp>
        <p:nvSpPr>
          <p:cNvPr id="1048596" name="Rectangle 6"/>
          <p:cNvSpPr/>
          <p:nvPr/>
        </p:nvSpPr>
        <p:spPr>
          <a:xfrm>
            <a:off x="2382274" y="68874"/>
            <a:ext cx="4150886" cy="39624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17501" t="30731" r="67499" b="44071"/>
          <a:stretch>
            <a:fillRect/>
          </a:stretch>
        </p:blipFill>
        <p:spPr>
          <a:xfrm>
            <a:off x="5791200" y="841751"/>
            <a:ext cx="2734233" cy="2582333"/>
          </a:xfrm>
          <a:prstGeom prst="rect"/>
        </p:spPr>
      </p:pic>
      <p:pic>
        <p:nvPicPr>
          <p:cNvPr id="2097154" name="Picture 2" descr="Moments – torque, couple, principle of moments, centre of mas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6248400" y="3629025"/>
            <a:ext cx="2057400" cy="2314575"/>
          </a:xfrm>
          <a:prstGeom prst="rect"/>
          <a:noFill/>
        </p:spPr>
      </p:pic>
      <p:sp>
        <p:nvSpPr>
          <p:cNvPr id="1048597" name="TextBox 3"/>
          <p:cNvSpPr txBox="1"/>
          <p:nvPr/>
        </p:nvSpPr>
        <p:spPr>
          <a:xfrm>
            <a:off x="7620000" y="2907268"/>
            <a:ext cx="466794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(a)</a:t>
            </a:r>
          </a:p>
        </p:txBody>
      </p:sp>
      <p:sp>
        <p:nvSpPr>
          <p:cNvPr id="1048598" name="TextBox 9"/>
          <p:cNvSpPr txBox="1"/>
          <p:nvPr/>
        </p:nvSpPr>
        <p:spPr>
          <a:xfrm>
            <a:off x="7082116" y="5779209"/>
            <a:ext cx="466794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(b)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54" name="Rectangle 5"/>
          <p:cNvSpPr/>
          <p:nvPr/>
        </p:nvSpPr>
        <p:spPr>
          <a:xfrm>
            <a:off x="533400" y="1752600"/>
            <a:ext cx="8077200" cy="1015663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Rigid Body:</a:t>
            </a:r>
          </a:p>
          <a:p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We can also see in the Fig 5-1, some moments M1 and M2 are shown.</a:t>
            </a:r>
          </a:p>
        </p:txBody>
      </p:sp>
      <p:sp>
        <p:nvSpPr>
          <p:cNvPr id="1048655" name="Rectangle 7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  <p:pic>
        <p:nvPicPr>
          <p:cNvPr id="2097173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6667" t="53917" r="51111" b="8499"/>
          <a:stretch>
            <a:fillRect/>
          </a:stretch>
        </p:blipFill>
        <p:spPr>
          <a:xfrm>
            <a:off x="5563588" y="3276600"/>
            <a:ext cx="3071593" cy="2920663"/>
          </a:xfrm>
          <a:prstGeom prst="rect"/>
        </p:spPr>
      </p:pic>
      <p:sp>
        <p:nvSpPr>
          <p:cNvPr id="1048656" name="Rectangle 11"/>
          <p:cNvSpPr/>
          <p:nvPr/>
        </p:nvSpPr>
        <p:spPr>
          <a:xfrm>
            <a:off x="533400" y="2970355"/>
            <a:ext cx="5181600" cy="1938992"/>
          </a:xfrm>
          <a:prstGeom prst="rect"/>
        </p:spPr>
        <p:txBody>
          <a:bodyPr wrap="square">
            <a:spAutoFit/>
          </a:bodyPr>
          <a:p>
            <a:r>
              <a:rPr dirty="0" sz="2000" i="1" lang="en-US">
                <a:latin typeface="+mj-lt"/>
              </a:rPr>
              <a:t>These moments are due to the forces, that are  applied on the rigid body/object</a:t>
            </a:r>
          </a:p>
          <a:p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Moreover, there is also some rotational effects on that object as can be seen by moment M1 and moment M2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58" name="Rectangle 10"/>
          <p:cNvSpPr/>
          <p:nvPr/>
        </p:nvSpPr>
        <p:spPr>
          <a:xfrm>
            <a:off x="152400" y="1752600"/>
            <a:ext cx="8001000" cy="1631216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External Forces and Internal Forces:</a:t>
            </a:r>
          </a:p>
          <a:p>
            <a:endParaRPr dirty="0" sz="2000" i="1" lang="en-US">
              <a:latin typeface="+mj-lt"/>
            </a:endParaRPr>
          </a:p>
          <a:p>
            <a:r>
              <a:rPr b="1" dirty="0" sz="2000" i="1" lang="en-US" u="sng">
                <a:solidFill>
                  <a:srgbClr val="FF0000"/>
                </a:solidFill>
                <a:latin typeface="+mj-lt"/>
              </a:rPr>
              <a:t>External Forces:</a:t>
            </a:r>
          </a:p>
          <a:p>
            <a:r>
              <a:rPr dirty="0" sz="2000" i="1" lang="en-US">
                <a:latin typeface="+mj-lt"/>
              </a:rPr>
              <a:t>As shown in Fig 5-1, some forces are applied on the object, it is clear that these forces are externally applied</a:t>
            </a:r>
          </a:p>
        </p:txBody>
      </p:sp>
      <p:sp>
        <p:nvSpPr>
          <p:cNvPr id="1048659" name="Rectangle 11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  <p:pic>
        <p:nvPicPr>
          <p:cNvPr id="2097174" name="Picture 1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6667" t="53917" r="51111" b="8499"/>
          <a:stretch>
            <a:fillRect/>
          </a:stretch>
        </p:blipFill>
        <p:spPr>
          <a:xfrm>
            <a:off x="5563588" y="3276600"/>
            <a:ext cx="3199412" cy="2920663"/>
          </a:xfrm>
          <a:prstGeom prst="rect"/>
        </p:spPr>
      </p:pic>
      <p:sp>
        <p:nvSpPr>
          <p:cNvPr id="1048660" name="Rectangle 13"/>
          <p:cNvSpPr/>
          <p:nvPr/>
        </p:nvSpPr>
        <p:spPr>
          <a:xfrm>
            <a:off x="152400" y="3553361"/>
            <a:ext cx="5867400" cy="1938992"/>
          </a:xfrm>
          <a:prstGeom prst="rect"/>
        </p:spPr>
        <p:txBody>
          <a:bodyPr wrap="square">
            <a:spAutoFit/>
          </a:bodyPr>
          <a:p>
            <a:r>
              <a:rPr dirty="0" sz="2000" i="1" lang="en-US">
                <a:latin typeface="+mj-lt"/>
              </a:rPr>
              <a:t>It means that these forces are applied on the surface of the rigid body/object; examples of such forces are: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Gravitational force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Magnetic force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Electrical-field (which is also a force E=F/Q)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62" name="Rectangle 8"/>
          <p:cNvSpPr/>
          <p:nvPr/>
        </p:nvSpPr>
        <p:spPr>
          <a:xfrm>
            <a:off x="152400" y="1676400"/>
            <a:ext cx="8610600" cy="1323439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External Forces </a:t>
            </a:r>
            <a:r>
              <a:rPr b="1" dirty="0" sz="2000" i="1" lang="en-US">
                <a:latin typeface="+mj-lt"/>
              </a:rPr>
              <a:t>and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 Internal Forces:</a:t>
            </a:r>
          </a:p>
          <a:p>
            <a:endParaRPr dirty="0" sz="2000" i="1" lang="en-US">
              <a:latin typeface="+mj-lt"/>
            </a:endParaRPr>
          </a:p>
          <a:p>
            <a:r>
              <a:rPr b="1" dirty="0" sz="2000" i="1" lang="en-US" u="sng">
                <a:solidFill>
                  <a:srgbClr val="FF0000"/>
                </a:solidFill>
                <a:latin typeface="+mj-lt"/>
              </a:rPr>
              <a:t>Internal Forces:</a:t>
            </a:r>
          </a:p>
          <a:p>
            <a:r>
              <a:rPr dirty="0" sz="2000" i="1" lang="en-US">
                <a:latin typeface="+mj-lt"/>
              </a:rPr>
              <a:t>Some forces are applied internally on the object</a:t>
            </a:r>
          </a:p>
        </p:txBody>
      </p:sp>
      <p:sp>
        <p:nvSpPr>
          <p:cNvPr id="1048663" name="Rectangle 9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  <p:pic>
        <p:nvPicPr>
          <p:cNvPr id="2097175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6667" t="53917" r="51111" b="8499"/>
          <a:stretch>
            <a:fillRect/>
          </a:stretch>
        </p:blipFill>
        <p:spPr>
          <a:xfrm>
            <a:off x="5563588" y="3276600"/>
            <a:ext cx="3071593" cy="2920663"/>
          </a:xfrm>
          <a:prstGeom prst="rect"/>
        </p:spPr>
      </p:pic>
      <p:sp>
        <p:nvSpPr>
          <p:cNvPr id="1048664" name="Rectangle 11"/>
          <p:cNvSpPr/>
          <p:nvPr/>
        </p:nvSpPr>
        <p:spPr>
          <a:xfrm>
            <a:off x="152400" y="3553361"/>
            <a:ext cx="5867400" cy="2554545"/>
          </a:xfrm>
          <a:prstGeom prst="rect"/>
        </p:spPr>
        <p:txBody>
          <a:bodyPr wrap="square">
            <a:spAutoFit/>
          </a:bodyPr>
          <a:p>
            <a:r>
              <a:rPr dirty="0" sz="2000" i="1" lang="en-US">
                <a:latin typeface="+mj-lt"/>
              </a:rPr>
              <a:t>It means that these forces are applied on the inner surfaces due to the interaction of particles/molecules/atoms, for example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Attractive force due to opposite atoms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Repulsive force due to same atoms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However, these internal forces are not shown in Fig-5-1</a:t>
            </a: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 txBox="1"/>
          <p:nvPr/>
        </p:nvSpPr>
        <p:spPr bwMode="auto">
          <a:xfrm>
            <a:off x="152400" y="685800"/>
            <a:ext cx="7162800" cy="6858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66" name="Rectangle 11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  <p:pic>
        <p:nvPicPr>
          <p:cNvPr id="2097176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15001" t="21609" r="38333" b="7017"/>
          <a:stretch>
            <a:fillRect/>
          </a:stretch>
        </p:blipFill>
        <p:spPr>
          <a:xfrm>
            <a:off x="1371600" y="1519943"/>
            <a:ext cx="6019800" cy="4957057"/>
          </a:xfrm>
          <a:prstGeom prst="rect"/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68" name="Rectangle 8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  <p:sp>
        <p:nvSpPr>
          <p:cNvPr id="1048669" name="Rectangle 12"/>
          <p:cNvSpPr/>
          <p:nvPr/>
        </p:nvSpPr>
        <p:spPr>
          <a:xfrm>
            <a:off x="533400" y="2084725"/>
            <a:ext cx="8077200" cy="3477875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Conditions for Equilibrium:</a:t>
            </a:r>
            <a:r>
              <a:rPr dirty="0" sz="2000" i="1" lang="en-US">
                <a:latin typeface="+mj-lt"/>
              </a:rPr>
              <a:t> </a:t>
            </a:r>
          </a:p>
          <a:p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Similarly, based on our previous knowledge, we can say that, sum of all the moments that are observed on the object is also zero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Hence, we can say that the object is in equilibrium since:: </a:t>
            </a:r>
          </a:p>
          <a:p>
            <a:endParaRPr dirty="0" sz="2000" i="1" lang="en-US">
              <a:latin typeface="+mj-lt"/>
            </a:endParaRPr>
          </a:p>
          <a:p>
            <a:pPr indent="-342900" marL="1090613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sum of all the forces that are acting externally is zero</a:t>
            </a:r>
          </a:p>
          <a:p>
            <a:pPr indent="-342900" marL="1090613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sum of all forces acting internally is also zero</a:t>
            </a:r>
          </a:p>
          <a:p>
            <a:pPr indent="-342900" marL="1090613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sum of all the moments is also zero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 txBox="1"/>
          <p:nvPr/>
        </p:nvSpPr>
        <p:spPr bwMode="auto">
          <a:xfrm>
            <a:off x="152400" y="762000"/>
            <a:ext cx="4267200" cy="91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5.1 Conditions for Rigid Body Equilibrium</a:t>
            </a:r>
          </a:p>
        </p:txBody>
      </p:sp>
      <p:sp>
        <p:nvSpPr>
          <p:cNvPr id="1048671" name="Rectangle 7"/>
          <p:cNvSpPr/>
          <p:nvPr/>
        </p:nvSpPr>
        <p:spPr>
          <a:xfrm>
            <a:off x="2105467" y="68874"/>
            <a:ext cx="4267199" cy="400110"/>
          </a:xfrm>
          <a:prstGeom prst="rect"/>
        </p:spPr>
        <p:txBody>
          <a:bodyPr wrap="square">
            <a:spAutoFit/>
          </a:bodyPr>
          <a:p>
            <a:pPr algn="ctr" eaLnBrk="1" hangingPunct="1"/>
            <a:r>
              <a:rPr altLang="en-US" b="1" dirty="0" sz="2000" i="1" lang="en-US" smtClean="0">
                <a:solidFill>
                  <a:srgbClr val="FF0000"/>
                </a:solidFill>
                <a:latin typeface="+mj-lt"/>
              </a:rPr>
              <a:t>Chapter-5 </a:t>
            </a:r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Equilibrium of a Rigid Body</a:t>
            </a:r>
          </a:p>
        </p:txBody>
      </p:sp>
      <p:pic>
        <p:nvPicPr>
          <p:cNvPr id="2097177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301" t="27767" r="20741" b="47036"/>
          <a:stretch>
            <a:fillRect/>
          </a:stretch>
        </p:blipFill>
        <p:spPr>
          <a:xfrm>
            <a:off x="1066800" y="1981199"/>
            <a:ext cx="7543800" cy="2743201"/>
          </a:xfrm>
          <a:prstGeom prst="rect"/>
        </p:spPr>
      </p:pic>
      <p:pic>
        <p:nvPicPr>
          <p:cNvPr id="2097178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1667" t="58893" r="61667" b="12945"/>
          <a:stretch>
            <a:fillRect/>
          </a:stretch>
        </p:blipFill>
        <p:spPr>
          <a:xfrm>
            <a:off x="305954" y="3590114"/>
            <a:ext cx="3199246" cy="3039286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9"/>
          <p:cNvSpPr/>
          <p:nvPr/>
        </p:nvSpPr>
        <p:spPr>
          <a:xfrm>
            <a:off x="2382274" y="68874"/>
            <a:ext cx="4150886" cy="39624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sp>
        <p:nvSpPr>
          <p:cNvPr id="1048600" name="Rectangle 1"/>
          <p:cNvSpPr/>
          <p:nvPr/>
        </p:nvSpPr>
        <p:spPr>
          <a:xfrm>
            <a:off x="457200" y="2057400"/>
            <a:ext cx="5105400" cy="3749040"/>
          </a:xfrm>
          <a:prstGeom prst="rect"/>
        </p:spPr>
        <p:txBody>
          <a:bodyPr wrap="square">
            <a:spAutoFit/>
          </a:bodyPr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when </a:t>
            </a:r>
            <a:r>
              <a:rPr dirty="0" sz="2000" i="1" lang="en-US" smtClean="0">
                <a:latin typeface="+mj-lt"/>
              </a:rPr>
              <a:t>any </a:t>
            </a:r>
            <a:r>
              <a:rPr dirty="0" sz="2000" i="1" lang="en-US">
                <a:latin typeface="+mj-lt"/>
              </a:rPr>
              <a:t>movement is possible, there is a tendency of </a:t>
            </a:r>
            <a:r>
              <a:rPr dirty="0" sz="2000" i="1" lang="en-US">
                <a:solidFill>
                  <a:srgbClr val="FF0000"/>
                </a:solidFill>
                <a:latin typeface="+mj-lt"/>
              </a:rPr>
              <a:t>rotation</a:t>
            </a:r>
            <a:r>
              <a:rPr dirty="0" sz="2000" i="1" lang="en-US">
                <a:latin typeface="+mj-lt"/>
              </a:rPr>
              <a:t> in a specified direction in diagram (a) </a:t>
            </a:r>
          </a:p>
          <a:p>
            <a:pPr algn="just"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In diagram (b), the two forces are parallel, </a:t>
            </a:r>
            <a:r>
              <a:rPr dirty="0" sz="2000" i="1" lang="en-US" smtClean="0">
                <a:latin typeface="+mj-lt"/>
              </a:rPr>
              <a:t>and </a:t>
            </a:r>
            <a:r>
              <a:rPr dirty="0" sz="2000" i="1" lang="en-US">
                <a:latin typeface="+mj-lt"/>
              </a:rPr>
              <a:t>a rotation is possible</a:t>
            </a:r>
          </a:p>
          <a:p>
            <a:pPr algn="just"/>
            <a:endParaRPr dirty="0" sz="2000" i="1" lang="en-US">
              <a:latin typeface="+mj-lt"/>
            </a:endParaRPr>
          </a:p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Two forces that are equal in magnitude, opposite in sense and do not share a </a:t>
            </a:r>
            <a:r>
              <a:rPr dirty="0" sz="2000" i="1" lang="en-US">
                <a:solidFill>
                  <a:srgbClr val="FF0000"/>
                </a:solidFill>
                <a:latin typeface="+mj-lt"/>
              </a:rPr>
              <a:t>line of action </a:t>
            </a:r>
            <a:r>
              <a:rPr dirty="0" sz="2000" i="1" lang="en-US">
                <a:latin typeface="+mj-lt"/>
              </a:rPr>
              <a:t>(It means their point of acting is </a:t>
            </a:r>
            <a:r>
              <a:rPr dirty="0" sz="2000" i="1" lang="en-US" smtClean="0">
                <a:latin typeface="+mj-lt"/>
              </a:rPr>
              <a:t>at different positions/locations)</a:t>
            </a:r>
            <a:endParaRPr dirty="0" sz="2000" i="1" lang="en-US">
              <a:latin typeface="+mj-lt"/>
            </a:endParaRPr>
          </a:p>
        </p:txBody>
      </p:sp>
      <p:sp>
        <p:nvSpPr>
          <p:cNvPr id="1048601" name="Title 1"/>
          <p:cNvSpPr txBox="1"/>
          <p:nvPr/>
        </p:nvSpPr>
        <p:spPr bwMode="auto">
          <a:xfrm>
            <a:off x="152400" y="909484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4.6 Moment of a Couple</a:t>
            </a:r>
          </a:p>
        </p:txBody>
      </p:sp>
      <p:pic>
        <p:nvPicPr>
          <p:cNvPr id="2097155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17501" t="30731" r="67499" b="49936"/>
          <a:stretch>
            <a:fillRect/>
          </a:stretch>
        </p:blipFill>
        <p:spPr>
          <a:xfrm>
            <a:off x="5791200" y="1752600"/>
            <a:ext cx="2734233" cy="1981200"/>
          </a:xfrm>
          <a:prstGeom prst="rect"/>
        </p:spPr>
      </p:pic>
      <p:pic>
        <p:nvPicPr>
          <p:cNvPr id="2097156" name="Picture 2" descr="Moments – torque, couple, principle of moments, centre of mas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6409266" y="3886200"/>
            <a:ext cx="1896533" cy="2133600"/>
          </a:xfrm>
          <a:prstGeom prst="rect"/>
          <a:noFill/>
        </p:spPr>
      </p:pic>
      <p:sp>
        <p:nvSpPr>
          <p:cNvPr id="1048602" name="TextBox 12"/>
          <p:cNvSpPr txBox="1"/>
          <p:nvPr/>
        </p:nvSpPr>
        <p:spPr>
          <a:xfrm>
            <a:off x="6848719" y="3364468"/>
            <a:ext cx="466794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(a)</a:t>
            </a:r>
          </a:p>
        </p:txBody>
      </p:sp>
      <p:sp>
        <p:nvSpPr>
          <p:cNvPr id="1048603" name="TextBox 13"/>
          <p:cNvSpPr txBox="1"/>
          <p:nvPr/>
        </p:nvSpPr>
        <p:spPr>
          <a:xfrm>
            <a:off x="7082116" y="5779209"/>
            <a:ext cx="466794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(b)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457200" y="1143000"/>
            <a:ext cx="8001000" cy="3139440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For example:</a:t>
            </a:r>
            <a:endParaRPr dirty="0" sz="2000" i="1" lang="en-US">
              <a:latin typeface="+mj-lt"/>
            </a:endParaRPr>
          </a:p>
          <a:p>
            <a:r>
              <a:rPr dirty="0" sz="2000" i="1" lang="en-US">
                <a:latin typeface="+mj-lt"/>
              </a:rPr>
              <a:t>imagine that you are driving a car with both hands on the steering wheel and you are making a turn. One hand will push up on the wheel while the other hand pulls down, which causes the steering wheel to rotate</a:t>
            </a:r>
          </a:p>
          <a:p>
            <a:endParaRPr dirty="0" sz="2000" i="1" lang="en-US">
              <a:latin typeface="+mj-lt"/>
            </a:endParaRPr>
          </a:p>
          <a:p>
            <a:r>
              <a:rPr b="1" dirty="0" sz="2000" i="1" lang="en-US">
                <a:solidFill>
                  <a:srgbClr val="FF0000"/>
                </a:solidFill>
                <a:latin typeface="+mj-lt"/>
              </a:rPr>
              <a:t>For example:</a:t>
            </a:r>
          </a:p>
          <a:p>
            <a:r>
              <a:rPr dirty="0" sz="2000" i="1" lang="en-US">
                <a:latin typeface="+mj-lt"/>
              </a:rPr>
              <a:t>A common street lamp creates a moment. The two forces of the couple can be seen and tension forces that are separated by a much smaller distance</a:t>
            </a:r>
            <a:r>
              <a:rPr dirty="0" sz="2000" lang="en-US">
                <a:latin typeface="+mj-lt"/>
              </a:rPr>
              <a:t>. </a:t>
            </a:r>
            <a:endParaRPr dirty="0" sz="2000" i="1" lang="en-US">
              <a:latin typeface="+mj-lt"/>
            </a:endParaRPr>
          </a:p>
        </p:txBody>
      </p:sp>
      <p:sp>
        <p:nvSpPr>
          <p:cNvPr id="1048605" name="Rectangle 9"/>
          <p:cNvSpPr/>
          <p:nvPr/>
        </p:nvSpPr>
        <p:spPr>
          <a:xfrm>
            <a:off x="2382274" y="68874"/>
            <a:ext cx="4150886" cy="39624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sp>
        <p:nvSpPr>
          <p:cNvPr id="1048606" name="Title 1"/>
          <p:cNvSpPr txBox="1"/>
          <p:nvPr/>
        </p:nvSpPr>
        <p:spPr bwMode="auto">
          <a:xfrm>
            <a:off x="152400" y="533400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4.6 Moment of a Couple</a:t>
            </a:r>
          </a:p>
        </p:txBody>
      </p:sp>
      <p:pic>
        <p:nvPicPr>
          <p:cNvPr id="2097157" name="Picture 2" descr="steering wheel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188036" y="3880146"/>
            <a:ext cx="2774364" cy="2234904"/>
          </a:xfrm>
          <a:prstGeom prst="rect"/>
          <a:noFill/>
        </p:spPr>
      </p:pic>
      <p:pic>
        <p:nvPicPr>
          <p:cNvPr id="2097158" name="Picture 4" descr="street lamp and diagram that shows the magnitude of a couple is the product of distance between the forces and the magnitude of the force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4876800" y="3800856"/>
            <a:ext cx="3935506" cy="2676144"/>
          </a:xfrm>
          <a:prstGeom prst="rect"/>
          <a:noFill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9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sp>
        <p:nvSpPr>
          <p:cNvPr id="1048608" name="Rectangle 6"/>
          <p:cNvSpPr/>
          <p:nvPr/>
        </p:nvSpPr>
        <p:spPr>
          <a:xfrm>
            <a:off x="685800" y="1600200"/>
            <a:ext cx="7696200" cy="2585323"/>
          </a:xfrm>
          <a:prstGeom prst="rect"/>
        </p:spPr>
        <p:txBody>
          <a:bodyPr wrap="square">
            <a:spAutoFit/>
          </a:bodyPr>
          <a:p>
            <a:pPr algn="just"/>
            <a:r>
              <a:rPr b="1" dirty="0" sz="2200" i="1" lang="en-US">
                <a:solidFill>
                  <a:srgbClr val="FF0000"/>
                </a:solidFill>
                <a:latin typeface="+mj-lt"/>
              </a:rPr>
              <a:t>Couple-Moment</a:t>
            </a:r>
          </a:p>
          <a:p>
            <a:pPr algn="just"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The moment produced by a couple is called a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couple moment</a:t>
            </a:r>
          </a:p>
          <a:p>
            <a:pPr algn="just"/>
            <a:endParaRPr dirty="0" sz="2000" i="1" lang="en-US">
              <a:latin typeface="+mj-lt"/>
            </a:endParaRPr>
          </a:p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We can determine its value by finding the sum of the moments of both couple forces about any arbitrary point.</a:t>
            </a:r>
          </a:p>
          <a:p>
            <a:pPr algn="just"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This couple moment will have both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Magnitude</a:t>
            </a:r>
            <a:r>
              <a:rPr dirty="0" sz="2000" i="1" lang="en-US">
                <a:latin typeface="+mj-lt"/>
              </a:rPr>
              <a:t> and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Direction</a:t>
            </a:r>
          </a:p>
        </p:txBody>
      </p:sp>
      <p:sp>
        <p:nvSpPr>
          <p:cNvPr id="1048609" name="Title 1"/>
          <p:cNvSpPr txBox="1"/>
          <p:nvPr/>
        </p:nvSpPr>
        <p:spPr bwMode="auto">
          <a:xfrm>
            <a:off x="152400" y="909484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4.6 Moment of a Couple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3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pic>
        <p:nvPicPr>
          <p:cNvPr id="2097159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12500" t="50000" r="62500" b="8498"/>
          <a:stretch>
            <a:fillRect/>
          </a:stretch>
        </p:blipFill>
        <p:spPr>
          <a:xfrm>
            <a:off x="5699075" y="2057399"/>
            <a:ext cx="3265715" cy="3048001"/>
          </a:xfrm>
          <a:prstGeom prst="rect"/>
        </p:spPr>
      </p:pic>
      <p:sp>
        <p:nvSpPr>
          <p:cNvPr id="1048611" name="Rectangle 6"/>
          <p:cNvSpPr/>
          <p:nvPr/>
        </p:nvSpPr>
        <p:spPr>
          <a:xfrm>
            <a:off x="228600" y="1819394"/>
            <a:ext cx="5638800" cy="4124206"/>
          </a:xfrm>
          <a:prstGeom prst="rect"/>
        </p:spPr>
        <p:txBody>
          <a:bodyPr wrap="square">
            <a:spAutoFit/>
          </a:bodyPr>
          <a:p>
            <a:pPr algn="just"/>
            <a:r>
              <a:rPr b="1" dirty="0" sz="2200" i="1" lang="en-US">
                <a:solidFill>
                  <a:srgbClr val="FF0000"/>
                </a:solidFill>
                <a:latin typeface="+mj-lt"/>
              </a:rPr>
              <a:t>Couple-Moment</a:t>
            </a:r>
          </a:p>
          <a:p>
            <a:pPr algn="just"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Two forces are acting as shown in fig 4-26; F and -F</a:t>
            </a:r>
            <a:endParaRPr b="1" dirty="0" sz="2000" i="1" lang="en-US">
              <a:solidFill>
                <a:srgbClr val="FF0000"/>
              </a:solidFill>
              <a:latin typeface="+mj-lt"/>
            </a:endParaRPr>
          </a:p>
          <a:p>
            <a:pPr algn="just"/>
            <a:endParaRPr dirty="0" sz="2000" i="1" lang="en-US">
              <a:latin typeface="+mj-lt"/>
            </a:endParaRPr>
          </a:p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The perpendicular distance between these two forces is r</a:t>
            </a:r>
          </a:p>
          <a:p>
            <a:pPr algn="just"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The Force F is acting at a line of action passes through point B</a:t>
            </a:r>
          </a:p>
          <a:p>
            <a:pPr algn="just" indent="-342900" marL="342900">
              <a:buFont typeface="Wingdings" panose="05000000000000000000" pitchFamily="2" charset="2"/>
              <a:buChar char="Ø"/>
            </a:pPr>
            <a:endParaRPr b="1" dirty="0" sz="2000" i="1" lang="en-US">
              <a:solidFill>
                <a:srgbClr val="FF0000"/>
              </a:solidFill>
              <a:latin typeface="+mj-lt"/>
            </a:endParaRPr>
          </a:p>
          <a:p>
            <a:pPr algn="just"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The Force –F is acting at a line of action that passes through point A</a:t>
            </a:r>
          </a:p>
        </p:txBody>
      </p:sp>
      <p:sp>
        <p:nvSpPr>
          <p:cNvPr id="1048612" name="Title 1"/>
          <p:cNvSpPr txBox="1"/>
          <p:nvPr/>
        </p:nvSpPr>
        <p:spPr bwMode="auto">
          <a:xfrm>
            <a:off x="152400" y="909484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4.6 Moment of a Couple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6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sp>
        <p:nvSpPr>
          <p:cNvPr id="1048614" name="Rectangle 7"/>
          <p:cNvSpPr/>
          <p:nvPr/>
        </p:nvSpPr>
        <p:spPr>
          <a:xfrm>
            <a:off x="373787" y="1758077"/>
            <a:ext cx="5493613" cy="2308324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In Fig. 4–26, position vectors </a:t>
            </a:r>
            <a:r>
              <a:rPr dirty="0" i="1" lang="en-US" err="1"/>
              <a:t>r</a:t>
            </a:r>
            <a:r>
              <a:rPr baseline="-25000" dirty="0" i="1" lang="en-US" err="1"/>
              <a:t>A</a:t>
            </a:r>
            <a:r>
              <a:rPr dirty="0" i="1" lang="en-US"/>
              <a:t> and </a:t>
            </a:r>
            <a:r>
              <a:rPr dirty="0" i="1" lang="en-US" err="1"/>
              <a:t>r</a:t>
            </a:r>
            <a:r>
              <a:rPr baseline="-25000" dirty="0" i="1" lang="en-US" err="1"/>
              <a:t>B</a:t>
            </a:r>
            <a:r>
              <a:rPr dirty="0" i="1" lang="en-US"/>
              <a:t> are directed from point O to points A and B lying on the line of action of -F and F.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i="1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i="1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The couple moment determined about O would be therefore given by:</a:t>
            </a:r>
          </a:p>
          <a:p>
            <a:endParaRPr dirty="0" i="1" lang="en-US"/>
          </a:p>
        </p:txBody>
      </p:sp>
      <p:pic>
        <p:nvPicPr>
          <p:cNvPr id="2097160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12500" t="50000" r="62500" b="8498"/>
          <a:stretch>
            <a:fillRect/>
          </a:stretch>
        </p:blipFill>
        <p:spPr>
          <a:xfrm>
            <a:off x="5715000" y="1371600"/>
            <a:ext cx="3265713" cy="3048000"/>
          </a:xfrm>
          <a:prstGeom prst="rect"/>
        </p:spPr>
      </p:pic>
      <p:pic>
        <p:nvPicPr>
          <p:cNvPr id="2097161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36841" t="60375" r="25833" b="23437"/>
          <a:stretch>
            <a:fillRect/>
          </a:stretch>
        </p:blipFill>
        <p:spPr>
          <a:xfrm>
            <a:off x="152400" y="4343400"/>
            <a:ext cx="5937859" cy="1447800"/>
          </a:xfrm>
          <a:prstGeom prst="rect"/>
        </p:spPr>
      </p:pic>
      <p:sp>
        <p:nvSpPr>
          <p:cNvPr id="1048615" name="Title 1"/>
          <p:cNvSpPr txBox="1"/>
          <p:nvPr/>
        </p:nvSpPr>
        <p:spPr bwMode="auto">
          <a:xfrm>
            <a:off x="152400" y="909484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4.6 Moment of a Couple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10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sp>
        <p:nvSpPr>
          <p:cNvPr id="1048617" name="Title 1"/>
          <p:cNvSpPr txBox="1"/>
          <p:nvPr/>
        </p:nvSpPr>
        <p:spPr bwMode="auto">
          <a:xfrm>
            <a:off x="228600" y="914400"/>
            <a:ext cx="4267200" cy="644518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4.6 Moment of a Couple</a:t>
            </a:r>
          </a:p>
        </p:txBody>
      </p:sp>
      <p:pic>
        <p:nvPicPr>
          <p:cNvPr id="209716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6841" t="60375" r="25833" b="23437"/>
          <a:stretch>
            <a:fillRect/>
          </a:stretch>
        </p:blipFill>
        <p:spPr>
          <a:xfrm>
            <a:off x="76200" y="1752600"/>
            <a:ext cx="5937859" cy="1447800"/>
          </a:xfrm>
          <a:prstGeom prst="rect"/>
        </p:spPr>
      </p:pic>
      <p:pic>
        <p:nvPicPr>
          <p:cNvPr id="2097163" name="Picture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12500" t="50000" r="62500" b="8498"/>
          <a:stretch>
            <a:fillRect/>
          </a:stretch>
        </p:blipFill>
        <p:spPr>
          <a:xfrm>
            <a:off x="5715001" y="1427479"/>
            <a:ext cx="3124200" cy="2915921"/>
          </a:xfrm>
          <a:prstGeom prst="rect"/>
        </p:spPr>
      </p:pic>
      <p:sp>
        <p:nvSpPr>
          <p:cNvPr id="1048618" name="Rectangle 12"/>
          <p:cNvSpPr/>
          <p:nvPr/>
        </p:nvSpPr>
        <p:spPr>
          <a:xfrm>
            <a:off x="457200" y="3687098"/>
            <a:ext cx="7848600" cy="2308324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This result indicates that a </a:t>
            </a:r>
            <a:r>
              <a:rPr b="1" dirty="0" i="1" lang="en-US">
                <a:solidFill>
                  <a:srgbClr val="FF0000"/>
                </a:solidFill>
              </a:rPr>
              <a:t>couple moment </a:t>
            </a:r>
            <a:r>
              <a:rPr dirty="0" i="1" lang="en-US"/>
              <a:t>is a </a:t>
            </a:r>
          </a:p>
          <a:p>
            <a:r>
              <a:rPr dirty="0" i="1" lang="en-US"/>
              <a:t>     free vector, it means that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i="1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Moment of a couple M depends only upon the </a:t>
            </a:r>
            <a:r>
              <a:rPr b="1" dirty="0" i="1" lang="en-US">
                <a:solidFill>
                  <a:srgbClr val="FF0000"/>
                </a:solidFill>
              </a:rPr>
              <a:t>position vector r </a:t>
            </a:r>
            <a:r>
              <a:rPr dirty="0" i="1" lang="en-US"/>
              <a:t>directed between the forces </a:t>
            </a:r>
            <a:r>
              <a:rPr dirty="0" i="1" lang="en-US" smtClean="0"/>
              <a:t>while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 smtClean="0"/>
              <a:t> </a:t>
            </a:r>
            <a:endParaRPr dirty="0" i="1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M does not depend on the position vectors </a:t>
            </a:r>
            <a:r>
              <a:rPr dirty="0" i="1" lang="en-US" err="1"/>
              <a:t>r</a:t>
            </a:r>
            <a:r>
              <a:rPr baseline="-25000" dirty="0" i="1" lang="en-US" err="1"/>
              <a:t>A</a:t>
            </a:r>
            <a:r>
              <a:rPr dirty="0" i="1" lang="en-US"/>
              <a:t> and </a:t>
            </a:r>
            <a:r>
              <a:rPr dirty="0" i="1" lang="en-US" err="1"/>
              <a:t>r</a:t>
            </a:r>
            <a:r>
              <a:rPr baseline="-25000" dirty="0" i="1" lang="en-US" err="1"/>
              <a:t>B</a:t>
            </a:r>
            <a:r>
              <a:rPr dirty="0" i="1" lang="en-US"/>
              <a:t>, directed from the arbitrary point O to the forces.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 txBox="1"/>
          <p:nvPr/>
        </p:nvSpPr>
        <p:spPr bwMode="auto">
          <a:xfrm>
            <a:off x="152400" y="762000"/>
            <a:ext cx="4267200" cy="690716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2800" i="1" lang="en-US"/>
              <a:t>4.6 Moment of a Couple</a:t>
            </a:r>
          </a:p>
        </p:txBody>
      </p:sp>
      <p:sp>
        <p:nvSpPr>
          <p:cNvPr id="1048620" name="Rectangle 6"/>
          <p:cNvSpPr/>
          <p:nvPr/>
        </p:nvSpPr>
        <p:spPr>
          <a:xfrm>
            <a:off x="2382274" y="68874"/>
            <a:ext cx="3831626" cy="400110"/>
          </a:xfrm>
          <a:prstGeom prst="rect"/>
        </p:spPr>
        <p:txBody>
          <a:bodyPr wrap="none">
            <a:spAutoFit/>
          </a:bodyPr>
          <a:p>
            <a:pPr algn="ctr" eaLnBrk="1" hangingPunct="1"/>
            <a:r>
              <a:rPr altLang="en-US" b="1" dirty="0" sz="2000" i="1" lang="en-US">
                <a:solidFill>
                  <a:srgbClr val="FF0000"/>
                </a:solidFill>
                <a:latin typeface="+mj-lt"/>
              </a:rPr>
              <a:t>Chapter-4 Force System Resultants</a:t>
            </a:r>
          </a:p>
        </p:txBody>
      </p:sp>
      <p:pic>
        <p:nvPicPr>
          <p:cNvPr id="2097164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14167" t="17393" r="64397" b="44802"/>
          <a:stretch>
            <a:fillRect/>
          </a:stretch>
        </p:blipFill>
        <p:spPr>
          <a:xfrm>
            <a:off x="5259092" y="1524000"/>
            <a:ext cx="3580107" cy="3549985"/>
          </a:xfrm>
          <a:prstGeom prst="rect"/>
        </p:spPr>
      </p:pic>
      <p:sp>
        <p:nvSpPr>
          <p:cNvPr id="1048621" name="Rectangle 1"/>
          <p:cNvSpPr/>
          <p:nvPr/>
        </p:nvSpPr>
        <p:spPr>
          <a:xfrm>
            <a:off x="304800" y="1752600"/>
            <a:ext cx="7824686" cy="3170099"/>
          </a:xfrm>
          <a:prstGeom prst="rect"/>
        </p:spPr>
        <p:txBody>
          <a:bodyPr wrap="square">
            <a:spAutoFit/>
          </a:bodyPr>
          <a:p>
            <a:r>
              <a:rPr b="1" dirty="0" sz="2000" i="1" lang="en-US" err="1" smtClean="0">
                <a:solidFill>
                  <a:srgbClr val="FF0000"/>
                </a:solidFill>
                <a:latin typeface="+mj-lt"/>
              </a:rPr>
              <a:t>Scaler</a:t>
            </a:r>
            <a:r>
              <a:rPr b="1" dirty="0" sz="2000" i="1" lang="en-US" smtClean="0">
                <a:solidFill>
                  <a:srgbClr val="FF0000"/>
                </a:solidFill>
                <a:latin typeface="+mj-lt"/>
              </a:rPr>
              <a:t> </a:t>
            </a:r>
            <a:r>
              <a:rPr b="1" dirty="0" sz="2000" i="1" lang="en-US">
                <a:solidFill>
                  <a:srgbClr val="FF0000"/>
                </a:solidFill>
                <a:latin typeface="+mj-lt"/>
              </a:rPr>
              <a:t>Formation of Moment of a couple: </a:t>
            </a:r>
          </a:p>
          <a:p>
            <a:endParaRPr b="1" dirty="0" sz="2000" i="1" lang="en-US">
              <a:solidFill>
                <a:srgbClr val="FF0000"/>
              </a:solidFill>
              <a:latin typeface="+mj-lt"/>
            </a:endParaRPr>
          </a:p>
          <a:p>
            <a:r>
              <a:rPr dirty="0" sz="2000" i="1" lang="en-US">
                <a:latin typeface="+mj-lt"/>
              </a:rPr>
              <a:t>There would be a magnitude of the couple moment</a:t>
            </a:r>
          </a:p>
          <a:p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It means that the Magnitude of Moment of </a:t>
            </a:r>
          </a:p>
          <a:p>
            <a:r>
              <a:rPr dirty="0" sz="2000" i="1" lang="en-US">
                <a:latin typeface="+mj-lt"/>
              </a:rPr>
              <a:t>      couple can be calculated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000" i="1" lang="en-US">
              <a:latin typeface="+mj-lt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>
                <a:latin typeface="+mj-lt"/>
              </a:rPr>
              <a:t>As we had calculated magnitude and direction </a:t>
            </a:r>
          </a:p>
          <a:p>
            <a:r>
              <a:rPr dirty="0" sz="2000" i="1" lang="en-US">
                <a:latin typeface="+mj-lt"/>
              </a:rPr>
              <a:t>     in our previous lecture about </a:t>
            </a:r>
            <a:r>
              <a:rPr dirty="0" sz="2000" i="1" lang="en-US" smtClean="0">
                <a:latin typeface="+mj-lt"/>
              </a:rPr>
              <a:t>Moment as shown</a:t>
            </a:r>
          </a:p>
          <a:p>
            <a:r>
              <a:rPr dirty="0" sz="2000" i="1" lang="en-US" smtClean="0">
                <a:latin typeface="+mj-lt"/>
              </a:rPr>
              <a:t>    in </a:t>
            </a:r>
            <a:r>
              <a:rPr dirty="0" sz="2000" i="1" lang="en-US" smtClean="0">
                <a:latin typeface="+mj-lt"/>
              </a:rPr>
              <a:t> </a:t>
            </a:r>
            <a:r>
              <a:rPr dirty="0" sz="2000" i="1" lang="en-US">
                <a:latin typeface="+mj-lt"/>
              </a:rPr>
              <a:t>fig (a) </a:t>
            </a:r>
            <a:r>
              <a:rPr dirty="0" sz="2000" i="1" lang="en-US" smtClean="0">
                <a:latin typeface="+mj-lt"/>
              </a:rPr>
              <a:t>here </a:t>
            </a:r>
            <a:r>
              <a:rPr dirty="0" sz="2000" i="1" lang="en-US">
                <a:latin typeface="+mj-lt"/>
              </a:rPr>
              <a:t>at right hand side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Custom 1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Telecom Switching</dc:title>
  <dc:creator>irfan sohail</dc:creator>
  <cp:lastModifiedBy>Dr.Irfan</cp:lastModifiedBy>
  <dcterms:created xsi:type="dcterms:W3CDTF">2014-01-12T20:53:00Z</dcterms:created>
  <dcterms:modified xsi:type="dcterms:W3CDTF">2023-06-16T10:51:59Z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6dba40a24ee043de8618cb2494618cc5</vt:lpwstr>
  </property>
</Properties>
</file>