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9559" autoAdjust="0"/>
    <p:restoredTop sz="94660"/>
  </p:normalViewPr>
  <p:slideViewPr>
    <p:cSldViewPr>
      <p:cViewPr varScale="1">
        <p:scale>
          <a:sx n="64" d="100"/>
          <a:sy n="64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charset="0"/>
              </a:defRPr>
            </a:lvl1pPr>
          </a:lstStyle>
          <a:p>
            <a:fld id="{A2041605-3C86-4DE4-AD09-592AE78BF077}" type="datetimeFigureOut">
              <a:rPr lang="en-US"/>
              <a:t>09-Jun-23</a:t>
            </a:fld>
            <a:endParaRPr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D2DF5E67-7AF2-4733-90B3-F1A2184AB4F7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D9B2677-331C-4AE9-B295-5958B17E70E6}" type="datetimeFigureOut">
              <a:rPr lang="en-US"/>
              <a:t>09-Jun-23</a:t>
            </a:fld>
            <a:endParaRPr lang="en-US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8354627E-D7E8-413B-ABCE-EF33F2EBD4E8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717CA8-52D0-4189-AEA5-4D0C85DCB0CF}" type="datetime5">
              <a:rPr lang="en-US"/>
              <a:t>9-Jun-23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D01845-C010-4262-A9F6-A368F20D66C3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47EBF7-21E8-4FCC-929F-FDAB21B3CEAF}" type="datetime5">
              <a:rPr lang="en-US"/>
              <a:t>9-Jun-23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88DE22-9F46-4C86-8968-AF6D33FA824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0D0B40-0B73-4E12-8ED1-E3F747FAFC14}" type="datetime5">
              <a:rPr lang="en-US"/>
              <a:t>9-Jun-23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8596DB-0105-48BB-8CB2-3BFA7B1F728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3"/>
          <p:cNvCxnSpPr>
            <a:cxnSpLocks/>
          </p:cNvCxnSpPr>
          <p:nvPr userDrawn="1"/>
        </p:nvCxnSpPr>
        <p:spPr>
          <a:xfrm>
            <a:off x="0" y="5334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"/>
          <p:cNvCxnSpPr>
            <a:cxnSpLocks/>
          </p:cNvCxnSpPr>
          <p:nvPr userDrawn="1"/>
        </p:nvCxnSpPr>
        <p:spPr>
          <a:xfrm>
            <a:off x="0" y="63246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/>
            <a:lvl2pPr algn="just"/>
            <a:lvl3pPr algn="just"/>
            <a:lvl4pPr algn="just"/>
            <a:lvl5pPr algn="just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28C72F-C407-48F8-83BE-AA11B6E5C887}" type="datetime5">
              <a:rPr lang="en-US"/>
              <a:t>9-Jun-23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68D482-CA7B-44BF-8138-B15C9D20295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2EF76F-77CB-4F04-B73B-79EDA04B825E}" type="datetime5">
              <a:rPr lang="en-US"/>
              <a:t>9-Jun-23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FB92EA-2D16-4792-B204-4D9C8AC551F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26B9B8-A65E-441A-8D94-A4B264CC8CA3}" type="datetime5">
              <a:rPr lang="en-US"/>
              <a:t>9-Jun-23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97A197-0980-4A18-AEC0-34740A80F80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7E48E0-17E5-40F3-AAEE-E2A70C11EF4F}" type="datetime5">
              <a:rPr lang="en-US"/>
              <a:t>9-Jun-23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65EA497-5DC6-4232-A9DE-797A1ADCA132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7BA2B-FAC7-48E2-94BC-A506FACEFDDB}" type="datetime5">
              <a:rPr lang="en-US"/>
              <a:t>9-Jun-23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E0CD559-A3AE-460D-99A0-81293E07712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27E74B-B9CA-49B4-9442-C90AFF42AF01}" type="datetime5">
              <a:rPr lang="en-US"/>
              <a:t>9-Jun-23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0BBA7-8333-4BCB-91B0-E42F653213F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18EE2A-D664-4130-8539-B6DDDAF69E5D}" type="datetime5">
              <a:rPr lang="en-US"/>
              <a:t>9-Jun-23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724739-8597-4343-B71F-0C43C9B23C6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93900E-84A1-48C4-B0E8-DD1F5A5AE19B}" type="datetime5">
              <a:rPr lang="en-US"/>
              <a:t>9-Jun-23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F34218-9816-4E29-9CE8-8BD0FEB5A0F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14496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B478670-B5DD-40C2-94FA-B9469E545BAE}" type="datetime5">
              <a:rPr lang="en-US"/>
              <a:t>9-Jun-23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C028258B-C5D8-4A4C-A055-B08D79AB3B15}" type="slidenum">
              <a:rPr altLang="en-US" lang="en-US"/>
              <a:t>‹#›</a:t>
            </a:fld>
            <a:endParaRPr altLang="en-US" lang="en-US"/>
          </a:p>
        </p:txBody>
      </p:sp>
      <p:sp>
        <p:nvSpPr>
          <p:cNvPr id="1048581" name="TextBox 8"/>
          <p:cNvSpPr txBox="1">
            <a:spLocks noChangeArrowheads="1"/>
          </p:cNvSpPr>
          <p:nvPr userDrawn="1"/>
        </p:nvSpPr>
        <p:spPr bwMode="auto">
          <a:xfrm>
            <a:off x="533400" y="76200"/>
            <a:ext cx="3224213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Muhammad Asad (</a:t>
            </a:r>
            <a:r>
              <a:rPr dirty="0" sz="1000" lang="en-US" err="1">
                <a:solidFill>
                  <a:srgbClr val="003399"/>
                </a:solidFill>
                <a:ea typeface="ＭＳ Ｐゴシック" charset="0"/>
              </a:rPr>
              <a:t>muhammad.asad@iqraisb.edu.pk</a:t>
            </a:r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Lecturer, Department of Computing &amp; Technology</a:t>
            </a:r>
          </a:p>
        </p:txBody>
      </p:sp>
      <p:pic>
        <p:nvPicPr>
          <p:cNvPr id="2097152" name="Picture 8" descr="Iqra_University_logo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print"/>
          <a:srcRect/>
          <a:stretch>
            <a:fillRect/>
          </a:stretch>
        </p:blipFill>
        <p:spPr bwMode="auto">
          <a:xfrm>
            <a:off x="6858000" y="76200"/>
            <a:ext cx="1790700" cy="4159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 kern="1200">
          <a:solidFill>
            <a:srgbClr val="003399"/>
          </a:solidFill>
          <a:latin typeface="+mj-lt"/>
          <a:ea typeface="ＭＳ Ｐゴシック" charset="0"/>
          <a:cs typeface="ＭＳ Ｐゴシック" charset="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6400800" cy="3200400"/>
          </a:xfrm>
        </p:spPr>
        <p:txBody>
          <a:bodyPr/>
          <a:p>
            <a:pPr eaLnBrk="1" hangingPunct="1"/>
            <a:r>
              <a:rPr altLang="en-US" b="1" dirty="0" sz="3500" lang="en-US">
                <a:ea typeface="ＭＳ Ｐゴシック" panose="020B0600070205080204" pitchFamily="34" charset="-128"/>
              </a:rPr>
              <a:t>CSC 101 Applied Physics</a:t>
            </a:r>
            <a:r>
              <a:rPr altLang="en-US" dirty="0" lang="en-US">
                <a:ea typeface="ＭＳ Ｐゴシック" panose="020B0600070205080204" pitchFamily="34" charset="-128"/>
              </a:rPr>
              <a:t/>
            </a:r>
            <a:br>
              <a:rPr altLang="en-US" dirty="0" lang="en-US">
                <a:ea typeface="ＭＳ Ｐゴシック" panose="020B0600070205080204" pitchFamily="34" charset="-128"/>
              </a:rPr>
            </a:br>
            <a: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Spring </a:t>
            </a:r>
            <a:r>
              <a:rPr altLang="en-US" dirty="0" i="1"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2023</a:t>
            </a:r>
            <a:endParaRPr altLang="en-US" dirty="0" i="1" 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8588" name="Title 1"/>
          <p:cNvSpPr txBox="1"/>
          <p:nvPr/>
        </p:nvSpPr>
        <p:spPr bwMode="auto">
          <a:xfrm>
            <a:off x="685800" y="3124200"/>
            <a:ext cx="7848600" cy="19050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altLang="en-US" b="1" dirty="0" sz="3000" i="1" lang="en-US" smtClean="0">
                <a:solidFill>
                  <a:srgbClr val="FF0000"/>
                </a:solidFill>
              </a:rPr>
              <a:t>Chapter-5 </a:t>
            </a:r>
            <a:r>
              <a:rPr altLang="en-US" b="1" dirty="0" sz="3000" i="1" lang="en-US"/>
              <a:t>Equilibrium of a Rigid </a:t>
            </a:r>
            <a:r>
              <a:rPr altLang="en-US" b="1" dirty="0" sz="3000" i="1" lang="en-US" smtClean="0"/>
              <a:t>Body</a:t>
            </a:r>
            <a:endParaRPr altLang="en-US" b="1" dirty="0" sz="3000" i="1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3"/>
          <p:cNvSpPr/>
          <p:nvPr/>
        </p:nvSpPr>
        <p:spPr>
          <a:xfrm>
            <a:off x="381000" y="1828800"/>
            <a:ext cx="8305800" cy="2246769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Two Force Members:</a:t>
            </a: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As the name implies, a two-force member has forces applied at only two points on the member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Furthermore, moment equilibrium requires that FA and FB share the same line of action, which can only happen if they are directed along the line joining points A and B (</a:t>
            </a:r>
            <a:r>
              <a:rPr dirty="0" sz="2000" i="1" lang="el-GR">
                <a:latin typeface="+mj-lt"/>
              </a:rPr>
              <a:t>Σ</a:t>
            </a:r>
            <a:r>
              <a:rPr dirty="0" sz="2000" i="1" lang="en-US">
                <a:latin typeface="+mj-lt"/>
              </a:rPr>
              <a:t>MA = 0 or </a:t>
            </a:r>
            <a:r>
              <a:rPr dirty="0" sz="2000" i="1" lang="el-GR">
                <a:latin typeface="+mj-lt"/>
              </a:rPr>
              <a:t>Σ</a:t>
            </a:r>
            <a:r>
              <a:rPr dirty="0" sz="2000" i="1" lang="en-US">
                <a:latin typeface="+mj-lt"/>
              </a:rPr>
              <a:t>MB = 0), Fig. 5–20c.</a:t>
            </a:r>
          </a:p>
        </p:txBody>
      </p:sp>
      <p:sp>
        <p:nvSpPr>
          <p:cNvPr id="1048616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5.4 Two and Three Force-members</a:t>
            </a:r>
          </a:p>
        </p:txBody>
      </p:sp>
      <p:sp>
        <p:nvSpPr>
          <p:cNvPr id="1048617" name="Rectangle 5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pic>
        <p:nvPicPr>
          <p:cNvPr id="2097161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69269" r="20000" b="7016"/>
          <a:stretch>
            <a:fillRect/>
          </a:stretch>
        </p:blipFill>
        <p:spPr>
          <a:xfrm>
            <a:off x="1253913" y="4227969"/>
            <a:ext cx="6289887" cy="2096631"/>
          </a:xfrm>
          <a:prstGeom prst="rect"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4"/>
          <p:cNvSpPr/>
          <p:nvPr/>
        </p:nvSpPr>
        <p:spPr>
          <a:xfrm>
            <a:off x="381000" y="1828800"/>
            <a:ext cx="8305800" cy="2554545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Three Force Members:</a:t>
            </a: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If a member is subjected to only three forces, it is called a three-force member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Moment equilibrium can be satisfied only if the three forces form a concurrent or parallel force system.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 To illustrate, consider the member subjected to the three forces F1, F2, and F3, shown in Fig. 5–21a. </a:t>
            </a:r>
          </a:p>
        </p:txBody>
      </p:sp>
      <p:sp>
        <p:nvSpPr>
          <p:cNvPr id="1048619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5.4 Two and Three Force-members</a:t>
            </a:r>
          </a:p>
        </p:txBody>
      </p:sp>
      <p:sp>
        <p:nvSpPr>
          <p:cNvPr id="1048620" name="Rectangle 6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pic>
        <p:nvPicPr>
          <p:cNvPr id="209716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9167" t="63340" r="20833" b="9981"/>
          <a:stretch>
            <a:fillRect/>
          </a:stretch>
        </p:blipFill>
        <p:spPr>
          <a:xfrm>
            <a:off x="1728028" y="4383345"/>
            <a:ext cx="5379876" cy="2017455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/>
          <p:nvPr/>
        </p:nvSpPr>
        <p:spPr>
          <a:xfrm>
            <a:off x="381000" y="1752600"/>
            <a:ext cx="8305800" cy="2554545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Three Force Members:</a:t>
            </a: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If a member is subjected to only three forces, it is called a three-force member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If the lines of action of F1 and F2 intersect at point O, then the line of action of F3 must also pass through point O so that the forces satisfy </a:t>
            </a:r>
            <a:r>
              <a:rPr dirty="0" sz="2000" i="1" lang="el-GR"/>
              <a:t>Σ</a:t>
            </a:r>
            <a:r>
              <a:rPr dirty="0" sz="2000" i="1" lang="en-US">
                <a:latin typeface="+mj-lt"/>
              </a:rPr>
              <a:t>MO = 0.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 As a special case, if the three forces are all parallel, Fig. 5–21b, the location of the point of intersection, O, will approach infinity.</a:t>
            </a:r>
          </a:p>
        </p:txBody>
      </p:sp>
      <p:sp>
        <p:nvSpPr>
          <p:cNvPr id="1048622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5.4 Two and Three Force-members</a:t>
            </a:r>
          </a:p>
        </p:txBody>
      </p:sp>
      <p:sp>
        <p:nvSpPr>
          <p:cNvPr id="1048623" name="Rectangle 5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9167" t="63340" r="20833" b="9981"/>
          <a:stretch>
            <a:fillRect/>
          </a:stretch>
        </p:blipFill>
        <p:spPr>
          <a:xfrm>
            <a:off x="1728028" y="4535745"/>
            <a:ext cx="5379876" cy="2017455"/>
          </a:xfrm>
          <a:prstGeom prst="rect"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26285" r="20000" b="29249"/>
          <a:stretch>
            <a:fillRect/>
          </a:stretch>
        </p:blipFill>
        <p:spPr>
          <a:xfrm>
            <a:off x="685800" y="1790699"/>
            <a:ext cx="7619998" cy="4762501"/>
          </a:xfrm>
          <a:prstGeom prst="rect"/>
        </p:spPr>
      </p:pic>
      <p:sp>
        <p:nvSpPr>
          <p:cNvPr id="1048624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5.4 Two and Three Force-members</a:t>
            </a:r>
          </a:p>
        </p:txBody>
      </p:sp>
      <p:sp>
        <p:nvSpPr>
          <p:cNvPr id="1048625" name="Rectangle 4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9166" t="38142" r="20833" b="8499"/>
          <a:stretch>
            <a:fillRect/>
          </a:stretch>
        </p:blipFill>
        <p:spPr>
          <a:xfrm>
            <a:off x="1143000" y="1562100"/>
            <a:ext cx="6858000" cy="5143500"/>
          </a:xfrm>
          <a:prstGeom prst="rect"/>
        </p:spPr>
      </p:pic>
      <p:sp>
        <p:nvSpPr>
          <p:cNvPr id="1048626" name="Title 1"/>
          <p:cNvSpPr txBox="1"/>
          <p:nvPr/>
        </p:nvSpPr>
        <p:spPr bwMode="auto">
          <a:xfrm>
            <a:off x="152400" y="6096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5.4 Two and Three Force-members</a:t>
            </a:r>
          </a:p>
        </p:txBody>
      </p:sp>
      <p:sp>
        <p:nvSpPr>
          <p:cNvPr id="1048627" name="Rectangle 5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 txBox="1"/>
          <p:nvPr/>
        </p:nvSpPr>
        <p:spPr bwMode="auto">
          <a:xfrm>
            <a:off x="152400" y="685800"/>
            <a:ext cx="7162800" cy="6858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595" name="Rectangle 11"/>
          <p:cNvSpPr/>
          <p:nvPr/>
        </p:nvSpPr>
        <p:spPr>
          <a:xfrm>
            <a:off x="2105467" y="68874"/>
            <a:ext cx="4267199" cy="701039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5001" t="21609" r="38333" b="7017"/>
          <a:stretch>
            <a:fillRect/>
          </a:stretch>
        </p:blipFill>
        <p:spPr>
          <a:xfrm>
            <a:off x="1371600" y="1519943"/>
            <a:ext cx="6019800" cy="4957057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597" name="Rectangle 14"/>
          <p:cNvSpPr/>
          <p:nvPr/>
        </p:nvSpPr>
        <p:spPr>
          <a:xfrm>
            <a:off x="381000" y="2084725"/>
            <a:ext cx="8305800" cy="3444241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Conditions for Equilibrium:</a:t>
            </a:r>
            <a:r>
              <a:rPr dirty="0" sz="2000" i="1" lang="en-US">
                <a:latin typeface="+mj-lt"/>
              </a:rPr>
              <a:t> </a:t>
            </a:r>
          </a:p>
          <a:p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In our previous chapter 3, we had studied Equilibrium and saw some conditions of equilibrium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So based on that previous knowledge, we can say that the resultant or the sum of all the forces that are acting externally is zero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Similarly, we can say, that sum of all the forces or resultant of all the forces that are acting internally is also zero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</p:txBody>
      </p:sp>
      <p:sp>
        <p:nvSpPr>
          <p:cNvPr id="1048598" name="Rectangle 15"/>
          <p:cNvSpPr/>
          <p:nvPr/>
        </p:nvSpPr>
        <p:spPr>
          <a:xfrm>
            <a:off x="2105467" y="68874"/>
            <a:ext cx="4267199" cy="701039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00" name="Rectangle 8"/>
          <p:cNvSpPr/>
          <p:nvPr/>
        </p:nvSpPr>
        <p:spPr>
          <a:xfrm>
            <a:off x="2105467" y="68874"/>
            <a:ext cx="4267199" cy="701039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sp>
        <p:nvSpPr>
          <p:cNvPr id="1048601" name="Rectangle 12"/>
          <p:cNvSpPr/>
          <p:nvPr/>
        </p:nvSpPr>
        <p:spPr>
          <a:xfrm>
            <a:off x="533400" y="2084725"/>
            <a:ext cx="8077200" cy="3444241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Conditions for Equilibrium:</a:t>
            </a:r>
            <a:r>
              <a:rPr dirty="0" sz="2000" i="1" lang="en-US">
                <a:latin typeface="+mj-lt"/>
              </a:rPr>
              <a:t> </a:t>
            </a:r>
          </a:p>
          <a:p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Similarly, based on our previous knowledge, we can say that, sum of all the moments that are observed on the object is also zero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Hence, we can say that the object is in equilibrium since:: </a:t>
            </a:r>
          </a:p>
          <a:p>
            <a:endParaRPr dirty="0" sz="2000" i="1" lang="en-US">
              <a:latin typeface="+mj-lt"/>
            </a:endParaRPr>
          </a:p>
          <a:p>
            <a:pPr indent="-342900" marL="1090613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sum of all the forces that are acting externally is zero</a:t>
            </a:r>
          </a:p>
          <a:p>
            <a:pPr indent="-342900" marL="1090613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sum of all forces acting internally is also zero</a:t>
            </a:r>
          </a:p>
          <a:p>
            <a:pPr indent="-342900" marL="1090613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sum of all the moments is also zero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03" name="Rectangle 7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301" t="27767" r="20741" b="47036"/>
          <a:stretch>
            <a:fillRect/>
          </a:stretch>
        </p:blipFill>
        <p:spPr>
          <a:xfrm>
            <a:off x="1066800" y="1981199"/>
            <a:ext cx="7543800" cy="2743201"/>
          </a:xfrm>
          <a:prstGeom prst="rect"/>
        </p:spPr>
      </p:pic>
      <p:pic>
        <p:nvPicPr>
          <p:cNvPr id="2097155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1667" t="58893" r="61667" b="12945"/>
          <a:stretch>
            <a:fillRect/>
          </a:stretch>
        </p:blipFill>
        <p:spPr>
          <a:xfrm>
            <a:off x="305954" y="3590114"/>
            <a:ext cx="3199246" cy="3039286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05" name="Rectangle 9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pic>
        <p:nvPicPr>
          <p:cNvPr id="2097156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54446" r="20833" b="20356"/>
          <a:stretch>
            <a:fillRect/>
          </a:stretch>
        </p:blipFill>
        <p:spPr>
          <a:xfrm>
            <a:off x="609600" y="1752600"/>
            <a:ext cx="8077200" cy="2921542"/>
          </a:xfrm>
          <a:prstGeom prst="rect"/>
        </p:spPr>
      </p:pic>
      <p:pic>
        <p:nvPicPr>
          <p:cNvPr id="2097157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1667" t="55929" r="61667" b="11463"/>
          <a:stretch>
            <a:fillRect/>
          </a:stretch>
        </p:blipFill>
        <p:spPr>
          <a:xfrm>
            <a:off x="533400" y="3962400"/>
            <a:ext cx="2438400" cy="2682242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07" name="Rectangle 6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pic>
        <p:nvPicPr>
          <p:cNvPr id="2097158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47338" r="20000" b="47036"/>
          <a:stretch>
            <a:fillRect/>
          </a:stretch>
        </p:blipFill>
        <p:spPr>
          <a:xfrm>
            <a:off x="800100" y="1828800"/>
            <a:ext cx="7239000" cy="533400"/>
          </a:xfrm>
          <a:prstGeom prst="rect"/>
        </p:spPr>
      </p:pic>
      <p:pic>
        <p:nvPicPr>
          <p:cNvPr id="2097159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1667" t="55929" r="61667" b="11463"/>
          <a:stretch>
            <a:fillRect/>
          </a:stretch>
        </p:blipFill>
        <p:spPr>
          <a:xfrm>
            <a:off x="6096000" y="2178351"/>
            <a:ext cx="2586845" cy="2682242"/>
          </a:xfrm>
          <a:prstGeom prst="rect"/>
        </p:spPr>
      </p:pic>
      <p:sp>
        <p:nvSpPr>
          <p:cNvPr id="1048608" name="Rectangle 4"/>
          <p:cNvSpPr/>
          <p:nvPr/>
        </p:nvSpPr>
        <p:spPr>
          <a:xfrm>
            <a:off x="169606" y="3519472"/>
            <a:ext cx="8669594" cy="2677656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We should note that:</a:t>
            </a:r>
          </a:p>
          <a:p>
            <a:endParaRPr dirty="0" sz="2000" i="1" lang="en-US">
              <a:latin typeface="+mj-lt"/>
            </a:endParaRPr>
          </a:p>
          <a:p>
            <a:pPr indent="-279400" marL="515938">
              <a:buFont typeface="Wingdings" panose="05000000000000000000" pitchFamily="2" charset="2"/>
              <a:buChar char="Ø"/>
            </a:pPr>
            <a:r>
              <a:rPr dirty="0" i="1" lang="en-US">
                <a:latin typeface="+mj-lt"/>
              </a:rPr>
              <a:t>When applying the equations of equilibrium, we will assume</a:t>
            </a:r>
          </a:p>
          <a:p>
            <a:pPr marL="236538"/>
            <a:r>
              <a:rPr dirty="0" i="1" lang="en-US">
                <a:latin typeface="+mj-lt"/>
              </a:rPr>
              <a:t>     that the body remains rigid</a:t>
            </a:r>
          </a:p>
          <a:p>
            <a:pPr indent="-279400" marL="515938">
              <a:buFont typeface="Wingdings" panose="05000000000000000000" pitchFamily="2" charset="2"/>
              <a:buChar char="Ø"/>
            </a:pPr>
            <a:r>
              <a:rPr dirty="0" i="1" lang="en-US">
                <a:latin typeface="+mj-lt"/>
              </a:rPr>
              <a:t>In reality, however, all bodies deform when subjected to </a:t>
            </a:r>
          </a:p>
          <a:p>
            <a:pPr marL="236538"/>
            <a:r>
              <a:rPr dirty="0" i="1" lang="en-US">
                <a:latin typeface="+mj-lt"/>
              </a:rPr>
              <a:t>     loads.</a:t>
            </a:r>
          </a:p>
          <a:p>
            <a:pPr indent="-279400" marL="515938">
              <a:buFont typeface="Wingdings" panose="05000000000000000000" pitchFamily="2" charset="2"/>
              <a:buChar char="Ø"/>
            </a:pPr>
            <a:r>
              <a:rPr dirty="0" i="1" lang="en-US">
                <a:latin typeface="+mj-lt"/>
              </a:rPr>
              <a:t>Although this is the case, most engineering materials such </a:t>
            </a:r>
          </a:p>
          <a:p>
            <a:pPr marL="236538"/>
            <a:r>
              <a:rPr dirty="0" i="1" lang="en-US">
                <a:latin typeface="+mj-lt"/>
              </a:rPr>
              <a:t>     as steel and concrete are very rigid and so their deformation is usually very small.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10" name="Rectangle 6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sp>
        <p:nvSpPr>
          <p:cNvPr id="1048611" name="Rectangle 4"/>
          <p:cNvSpPr/>
          <p:nvPr/>
        </p:nvSpPr>
        <p:spPr>
          <a:xfrm>
            <a:off x="184489" y="2438400"/>
            <a:ext cx="8562534" cy="3170099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We should also note that:</a:t>
            </a:r>
          </a:p>
          <a:p>
            <a:endParaRPr dirty="0" sz="2000" i="1" lang="en-US">
              <a:latin typeface="+mj-lt"/>
            </a:endParaRPr>
          </a:p>
          <a:p>
            <a:pPr indent="-279400" marL="515938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Therefore, when applying the equations of equilibrium, we can generally assume that the body will remain rigid and not deform under the applied load without introducing any significant error.</a:t>
            </a:r>
          </a:p>
          <a:p>
            <a:pPr indent="-279400" marL="515938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indent="-279400" marL="515938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This way the direction of the applied forces and their moment arms with respect to a fixed reference remain the same both before and after the body is loaded.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5.4 Two and Three Force-members</a:t>
            </a:r>
          </a:p>
        </p:txBody>
      </p:sp>
      <p:sp>
        <p:nvSpPr>
          <p:cNvPr id="1048613" name="Rectangle 4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Equilibrium of a Rigid Body</a:t>
            </a:r>
          </a:p>
        </p:txBody>
      </p:sp>
      <p:sp>
        <p:nvSpPr>
          <p:cNvPr id="1048614" name="Rectangle 5"/>
          <p:cNvSpPr/>
          <p:nvPr/>
        </p:nvSpPr>
        <p:spPr>
          <a:xfrm>
            <a:off x="381000" y="1752600"/>
            <a:ext cx="8305800" cy="2554545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Two Force Members:</a:t>
            </a: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As the name implies, a two-force member has forces applied at only two points on the member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An example of a two-force member is shown in Fig. 5–20a.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To satisfy force equilibrium, FA and FB must be equal in magnitude, FA = FB = F, but opposite in direction (</a:t>
            </a:r>
            <a:r>
              <a:rPr dirty="0" sz="2000" lang="el-GR"/>
              <a:t>Σ</a:t>
            </a:r>
            <a:r>
              <a:rPr dirty="0" sz="2000" i="1" lang="en-US">
                <a:latin typeface="+mj-lt"/>
              </a:rPr>
              <a:t>F = 0), Fig. 5–20b. </a:t>
            </a:r>
          </a:p>
        </p:txBody>
      </p:sp>
      <p:pic>
        <p:nvPicPr>
          <p:cNvPr id="2097160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698" t="71209" r="48724" b="9434"/>
          <a:stretch>
            <a:fillRect/>
          </a:stretch>
        </p:blipFill>
        <p:spPr>
          <a:xfrm>
            <a:off x="5943601" y="4038599"/>
            <a:ext cx="2514600" cy="2587187"/>
          </a:xfrm>
          <a:prstGeom prst="rect"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Custom 1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Telecom Switching</dc:title>
  <dc:creator>irfan sohail</dc:creator>
  <cp:lastModifiedBy>Dr.Irfan</cp:lastModifiedBy>
  <dcterms:created xsi:type="dcterms:W3CDTF">2014-01-12T20:53:00Z</dcterms:created>
  <dcterms:modified xsi:type="dcterms:W3CDTF">2023-06-16T10:52:18Z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ed8388c9e2f84d099697e8a411a73da7</vt:lpwstr>
  </property>
</Properties>
</file>