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0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70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charset="0"/>
              </a:defRPr>
            </a:lvl1pPr>
          </a:lstStyle>
          <a:p>
            <a:fld id="{D9F5D099-BC66-466F-B864-D08CB1B46ACB}" type="datetimeFigureOut">
              <a:rPr lang="en-US"/>
              <a:t>16-May-23</a:t>
            </a:fld>
            <a:endParaRPr lang="en-US"/>
          </a:p>
        </p:txBody>
      </p:sp>
      <p:sp>
        <p:nvSpPr>
          <p:cNvPr id="1048671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48672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>
              <a:defRPr sz="1200"/>
            </a:lvl1pPr>
          </a:lstStyle>
          <a:p>
            <a:fld id="{AF3B3E82-84A4-4152-940B-F5D71909159F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6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fld id="{863BB69E-026F-4F42-BB6C-5E5BFA6C356C}" type="datetimeFigureOut">
              <a:rPr lang="en-US"/>
              <a:t>16-May-23</a:t>
            </a:fld>
            <a:endParaRPr lang="en-US"/>
          </a:p>
        </p:txBody>
      </p:sp>
      <p:sp>
        <p:nvSpPr>
          <p:cNvPr id="104866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pPr lvl="0"/>
            <a:endParaRPr lang="en-US" noProof="0"/>
          </a:p>
        </p:txBody>
      </p:sp>
      <p:sp>
        <p:nvSpPr>
          <p:cNvPr id="104866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02FDB80E-2F5B-46A0-95DE-46A91C89983B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0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endParaRPr altLang="en-US" 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677A26C-EEDA-4E9F-AF93-7CD2264511C9}" type="datetime5">
              <a:rPr lang="en-US"/>
              <a:t>16-May-23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7DD3C67-A0F9-4519-87C5-145D26EB97EB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AED92FB-F1BC-4185-B91C-1195816FB047}" type="datetime5">
              <a:rPr lang="en-US"/>
              <a:t>16-May-23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16743A6-5E93-4B09-9557-499EC571929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240BC7-3C76-46F1-88D8-67B7DA8F8C67}" type="datetime5">
              <a:rPr lang="en-US"/>
              <a:t>16-May-23</a:t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B3CF0E-0488-4B92-B47B-B0A54F0A9FC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3"/>
          <p:cNvCxnSpPr>
            <a:cxnSpLocks/>
          </p:cNvCxnSpPr>
          <p:nvPr userDrawn="1"/>
        </p:nvCxnSpPr>
        <p:spPr>
          <a:xfrm>
            <a:off x="0" y="5334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"/>
          <p:cNvCxnSpPr>
            <a:cxnSpLocks/>
          </p:cNvCxnSpPr>
          <p:nvPr userDrawn="1"/>
        </p:nvCxnSpPr>
        <p:spPr>
          <a:xfrm>
            <a:off x="0" y="6324600"/>
            <a:ext cx="9144000" cy="1588"/>
          </a:xfrm>
          <a:prstGeom prst="line"/>
          <a:ln w="952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just"/>
          </a:lstStyle>
          <a:p>
            <a:r>
              <a:rPr dirty="0"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/>
            <a:lvl2pPr algn="just"/>
            <a:lvl3pPr algn="just"/>
            <a:lvl4pPr algn="just"/>
            <a:lvl5pPr algn="just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8EF74F-1E08-4084-B091-A3725CE1E74A}" type="datetime5">
              <a:rPr lang="en-US"/>
              <a:t>16-May-23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522FF3-476F-4262-976D-0DBF89FB2F82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F0511B4-2783-4346-A27B-4C1891C773DC}" type="datetime5">
              <a:rPr lang="en-US"/>
              <a:t>16-May-23</a:t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E04B215-880E-4831-985D-37EE0D2E1F6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4BF326-DE1C-403E-9D87-E89C4BAF94E0}" type="datetime5">
              <a:rPr lang="en-US"/>
              <a:t>16-May-23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F56CA7F-1205-4D91-8BF0-E3D4A634B428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CAD5CD-CBF9-4371-A0CD-F72BB1AAE87A}" type="datetime5">
              <a:rPr lang="en-US"/>
              <a:t>16-May-23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814DE56-A262-4A42-8324-9CFC2CAACAC4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7938DF-FF96-4CE3-8525-8615E8F71AE8}" type="datetime5">
              <a:rPr lang="en-US"/>
              <a:t>16-May-23</a:t>
            </a:fld>
            <a:endParaRPr 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4204F95-3746-4221-99EA-4FF218703B2F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1B5BDE-4C54-4F9F-93F0-BDBBADA66E33}" type="datetime5">
              <a:rPr lang="en-US"/>
              <a:t>16-May-23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C3D95D9-4B73-4865-8610-375B951F5D25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DB79CE4-0A57-4E37-AA9E-B2DDE29A1CF6}" type="datetime5">
              <a:rPr lang="en-US"/>
              <a:t>16-May-23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36D9FC5-E025-4E58-9630-6A10B55343BD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61FA8E-CAC8-407F-AA4F-D292B94AC616}" type="datetime5">
              <a:rPr lang="en-US"/>
              <a:t>16-May-23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Course Introduction</a:t>
            </a:r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E7F0E5-42CD-47A5-B344-19F0F36E1B37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14496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fld id="{7DC0CC4D-E39D-4B98-B94A-A14E2B6A0F39}" type="datetime5">
              <a:rPr lang="en-US"/>
              <a:t>16-May-23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1" hangingPunct="1">
              <a:defRPr sz="1200">
                <a:solidFill>
                  <a:srgbClr val="00339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29C34648-3A27-4A35-8682-F7BB670F4DA0}" type="slidenum">
              <a:rPr altLang="en-US" lang="en-US"/>
              <a:t>‹#›</a:t>
            </a:fld>
            <a:endParaRPr altLang="en-US" lang="en-US"/>
          </a:p>
        </p:txBody>
      </p:sp>
      <p:sp>
        <p:nvSpPr>
          <p:cNvPr id="1048581" name="TextBox 8"/>
          <p:cNvSpPr txBox="1">
            <a:spLocks noChangeArrowheads="1"/>
          </p:cNvSpPr>
          <p:nvPr userDrawn="1"/>
        </p:nvSpPr>
        <p:spPr bwMode="auto">
          <a:xfrm>
            <a:off x="533400" y="76200"/>
            <a:ext cx="3224213" cy="40005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Muhammad Asad (</a:t>
            </a:r>
            <a:r>
              <a:rPr dirty="0" sz="1000" lang="en-US" err="1">
                <a:solidFill>
                  <a:srgbClr val="003399"/>
                </a:solidFill>
                <a:ea typeface="ＭＳ Ｐゴシック" charset="0"/>
              </a:rPr>
              <a:t>muhammad.asad@iqraisb.edu.pk</a:t>
            </a:r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)</a:t>
            </a:r>
          </a:p>
          <a:p>
            <a:pPr eaLnBrk="1" hangingPunct="1"/>
            <a:r>
              <a:rPr dirty="0" sz="1000" lang="en-US">
                <a:solidFill>
                  <a:srgbClr val="003399"/>
                </a:solidFill>
                <a:ea typeface="ＭＳ Ｐゴシック" charset="0"/>
              </a:rPr>
              <a:t>Lecturer, Department of Computing &amp; Technology</a:t>
            </a:r>
          </a:p>
        </p:txBody>
      </p:sp>
      <p:pic>
        <p:nvPicPr>
          <p:cNvPr id="2097152" name="Picture 8" descr="Iqra_University_logo.pn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print"/>
          <a:srcRect/>
          <a:stretch>
            <a:fillRect/>
          </a:stretch>
        </p:blipFill>
        <p:spPr bwMode="auto">
          <a:xfrm>
            <a:off x="6858000" y="76200"/>
            <a:ext cx="1790700" cy="415925"/>
          </a:xfrm>
          <a:prstGeom prst="rect"/>
          <a:noFill/>
          <a:ln>
            <a:noFill/>
          </a:ln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3200" kern="1200">
          <a:solidFill>
            <a:srgbClr val="003399"/>
          </a:solidFill>
          <a:latin typeface="+mj-lt"/>
          <a:ea typeface="ＭＳ Ｐゴシック" charset="0"/>
          <a:cs typeface="ＭＳ Ｐゴシック" charset="0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rgbClr val="003399"/>
          </a:solidFill>
          <a:latin typeface="Calibri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1219200" y="2057400"/>
            <a:ext cx="6400800" cy="1219200"/>
          </a:xfrm>
        </p:spPr>
        <p:txBody>
          <a:bodyPr/>
          <a:p>
            <a:pPr eaLnBrk="1" hangingPunct="1"/>
            <a:r>
              <a:rPr altLang="en-US" b="1" dirty="0" sz="3500" lang="en-US">
                <a:ea typeface="ＭＳ Ｐゴシック" panose="020B0600070205080204" pitchFamily="34" charset="-128"/>
              </a:rPr>
              <a:t>CSC 101 Applied Physics</a:t>
            </a:r>
            <a:r>
              <a:rPr altLang="en-US" dirty="0" lang="en-US">
                <a:ea typeface="ＭＳ Ｐゴシック" panose="020B0600070205080204" pitchFamily="34" charset="-128"/>
              </a:rPr>
              <a:t/>
            </a:r>
            <a:br>
              <a:rPr altLang="en-US" dirty="0" lang="en-US">
                <a:ea typeface="ＭＳ Ｐゴシック" panose="020B0600070205080204" pitchFamily="34" charset="-128"/>
              </a:rPr>
            </a:br>
            <a:r>
              <a:rPr altLang="en-US" dirty="0" i="1" lang="en-US">
                <a:solidFill>
                  <a:schemeClr val="tx1"/>
                </a:solidFill>
                <a:ea typeface="ＭＳ Ｐゴシック" panose="020B0600070205080204" pitchFamily="34" charset="-128"/>
              </a:rPr>
              <a:t>Spring </a:t>
            </a:r>
            <a:r>
              <a:rPr altLang="en-US" dirty="0" i="1" lang="en-US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2023</a:t>
            </a:r>
            <a:endParaRPr altLang="en-US" dirty="0" i="1" 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48588" name="Title 1"/>
          <p:cNvSpPr txBox="1"/>
          <p:nvPr/>
        </p:nvSpPr>
        <p:spPr bwMode="auto">
          <a:xfrm>
            <a:off x="5105400" y="4419600"/>
            <a:ext cx="3886200" cy="533400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>
            <a:prstTxWarp prst="textNoShape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339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Calibri" pitchFamily="34" charset="0"/>
                <a:ea typeface="ＭＳ Ｐゴシック" charset="0"/>
                <a:cs typeface="ＭＳ Ｐゴシック" charset="0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Calibri" pitchFamily="34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Calibri" pitchFamily="34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Calibri" pitchFamily="34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99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altLang="en-US" dirty="0" sz="2500" i="1" lang="en-US">
                <a:ea typeface="ＭＳ Ｐゴシック" panose="020B0600070205080204" pitchFamily="34" charset="-128"/>
              </a:rPr>
              <a:t>Dr. Syed Irfan Sohail</a:t>
            </a:r>
            <a:endParaRPr altLang="en-US" dirty="0" sz="2500" i="1" lang="en-US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0760" t="61791" r="40665" b="11463"/>
          <a:stretch>
            <a:fillRect/>
          </a:stretch>
        </p:blipFill>
        <p:spPr>
          <a:xfrm rot="16200000">
            <a:off x="4343401" y="1219201"/>
            <a:ext cx="4800600" cy="3886198"/>
          </a:xfrm>
          <a:prstGeom prst="rect"/>
        </p:spPr>
      </p:pic>
      <p:pic>
        <p:nvPicPr>
          <p:cNvPr id="2097160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8333" t="15843" r="35833" b="42324"/>
          <a:stretch>
            <a:fillRect/>
          </a:stretch>
        </p:blipFill>
        <p:spPr>
          <a:xfrm rot="16200000">
            <a:off x="-190499" y="1257298"/>
            <a:ext cx="5105399" cy="3962400"/>
          </a:xfrm>
          <a:prstGeom prst="rect"/>
        </p:spPr>
      </p:pic>
      <p:sp>
        <p:nvSpPr>
          <p:cNvPr id="1048607" name="Title 1"/>
          <p:cNvSpPr txBox="1"/>
          <p:nvPr/>
        </p:nvSpPr>
        <p:spPr bwMode="auto">
          <a:xfrm>
            <a:off x="-36871" y="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2"/>
          <p:cNvSpPr txBox="1"/>
          <p:nvPr/>
        </p:nvSpPr>
        <p:spPr>
          <a:xfrm>
            <a:off x="578759" y="1828800"/>
            <a:ext cx="7986482" cy="2246769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lang="en-US"/>
              <a:t>By Using the Parallelogram law, the resultant can be obtained</a:t>
            </a:r>
          </a:p>
          <a:p>
            <a:r>
              <a:rPr dirty="0" sz="2000" lang="en-US"/>
              <a:t>By using our three basic steps:</a:t>
            </a:r>
          </a:p>
          <a:p>
            <a:endParaRPr dirty="0" sz="2000" lang="en-US"/>
          </a:p>
          <a:p>
            <a:pPr indent="-400050" marL="400050">
              <a:buAutoNum type="romanLcParenR"/>
            </a:pPr>
            <a:r>
              <a:rPr dirty="0" sz="2000" lang="en-US"/>
              <a:t>From head of first vector draw a parallel line</a:t>
            </a:r>
          </a:p>
          <a:p>
            <a:pPr indent="-400050" marL="400050">
              <a:buAutoNum type="romanLcParenR"/>
            </a:pPr>
            <a:r>
              <a:rPr dirty="0" sz="2000" lang="en-US"/>
              <a:t>From the head of second vector draw a parallel line</a:t>
            </a:r>
          </a:p>
          <a:p>
            <a:pPr indent="-400050" marL="400050">
              <a:buAutoNum type="romanLcParenR"/>
            </a:pPr>
            <a:r>
              <a:rPr dirty="0" sz="2000" lang="en-US"/>
              <a:t>From the tails of two vectors extend line that meets at the point of</a:t>
            </a:r>
          </a:p>
          <a:p>
            <a:r>
              <a:rPr dirty="0" sz="2000" lang="en-US"/>
              <a:t>Intersection obtained in </a:t>
            </a:r>
            <a:r>
              <a:rPr dirty="0" sz="2000" lang="en-US" err="1"/>
              <a:t>i</a:t>
            </a:r>
            <a:r>
              <a:rPr dirty="0" sz="2000" lang="en-US"/>
              <a:t>) an ii)</a:t>
            </a:r>
          </a:p>
        </p:txBody>
      </p:sp>
      <p:sp>
        <p:nvSpPr>
          <p:cNvPr id="1048609" name="Title 1"/>
          <p:cNvSpPr txBox="1"/>
          <p:nvPr/>
        </p:nvSpPr>
        <p:spPr bwMode="auto">
          <a:xfrm>
            <a:off x="0" y="1143000"/>
            <a:ext cx="41148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Parallelogram law</a:t>
            </a:r>
          </a:p>
        </p:txBody>
      </p:sp>
      <p:sp>
        <p:nvSpPr>
          <p:cNvPr id="1048610" name="Title 1"/>
          <p:cNvSpPr txBox="1"/>
          <p:nvPr/>
        </p:nvSpPr>
        <p:spPr bwMode="auto">
          <a:xfrm>
            <a:off x="-36871" y="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9167" t="11462" r="33333" b="9980"/>
          <a:stretch>
            <a:fillRect/>
          </a:stretch>
        </p:blipFill>
        <p:spPr>
          <a:xfrm rot="16200000">
            <a:off x="1951183" y="-808182"/>
            <a:ext cx="5181599" cy="8321964"/>
          </a:xfrm>
          <a:prstGeom prst="rect"/>
        </p:spPr>
      </p:pic>
      <p:sp>
        <p:nvSpPr>
          <p:cNvPr id="1048611" name="Title 1"/>
          <p:cNvSpPr txBox="1"/>
          <p:nvPr/>
        </p:nvSpPr>
        <p:spPr bwMode="auto">
          <a:xfrm>
            <a:off x="-36871" y="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3334" t="11462" r="32500" b="12945"/>
          <a:stretch>
            <a:fillRect/>
          </a:stretch>
        </p:blipFill>
        <p:spPr>
          <a:xfrm rot="16200000">
            <a:off x="1975225" y="-146425"/>
            <a:ext cx="5574552" cy="6934202"/>
          </a:xfrm>
          <a:prstGeom prst="rect"/>
        </p:spPr>
      </p:pic>
      <p:sp>
        <p:nvSpPr>
          <p:cNvPr id="1048612" name="Title 1"/>
          <p:cNvSpPr txBox="1"/>
          <p:nvPr/>
        </p:nvSpPr>
        <p:spPr bwMode="auto">
          <a:xfrm>
            <a:off x="-36871" y="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3333" t="11462" r="33333" b="11462"/>
          <a:stretch>
            <a:fillRect/>
          </a:stretch>
        </p:blipFill>
        <p:spPr>
          <a:xfrm rot="16200000">
            <a:off x="1971963" y="-524166"/>
            <a:ext cx="5657276" cy="746760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2"/>
          <p:cNvSpPr txBox="1"/>
          <p:nvPr/>
        </p:nvSpPr>
        <p:spPr>
          <a:xfrm>
            <a:off x="483054" y="762000"/>
            <a:ext cx="8127546" cy="1015663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000" lang="en-US"/>
              <a:t>So we have obtained the angle of the resultant Fr that makes with the </a:t>
            </a:r>
          </a:p>
          <a:p>
            <a:endParaRPr dirty="0" sz="2000" lang="en-US"/>
          </a:p>
          <a:p>
            <a:r>
              <a:rPr dirty="0" sz="2000" lang="en-US"/>
              <a:t>Vector FAB and this angle is 43.9 degrees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53782" t="35027" r="38333" b="10646"/>
          <a:stretch>
            <a:fillRect/>
          </a:stretch>
        </p:blipFill>
        <p:spPr>
          <a:xfrm rot="16200000">
            <a:off x="3453842" y="-13256"/>
            <a:ext cx="2209800" cy="8560915"/>
          </a:xfrm>
          <a:prstGeom prst="rect"/>
        </p:spPr>
      </p:pic>
      <p:sp>
        <p:nvSpPr>
          <p:cNvPr id="1048614" name="Title 1"/>
          <p:cNvSpPr txBox="1"/>
          <p:nvPr/>
        </p:nvSpPr>
        <p:spPr bwMode="auto">
          <a:xfrm>
            <a:off x="291542" y="251460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 txBox="1"/>
          <p:nvPr/>
        </p:nvSpPr>
        <p:spPr bwMode="auto">
          <a:xfrm>
            <a:off x="381000" y="76200"/>
            <a:ext cx="8305800" cy="4800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Second part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(CSC101 Applied Physics)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is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chemeClr val="tx2"/>
                </a:solidFill>
              </a:rPr>
              <a:t>Engineering Mechanics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chemeClr val="tx2"/>
                </a:solidFill>
              </a:rPr>
              <a:t>Statics and Dynamics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altLang="en-US" b="1" dirty="0" sz="3000" i="1" lang="en-US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chemeClr val="tx2"/>
                </a:solidFill>
              </a:rPr>
              <a:t>Recommended book: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altLang="en-US" b="1" dirty="0" sz="3000" i="1" lang="en-US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US" b="1" dirty="0" i="1" lang="en-US">
                <a:solidFill>
                  <a:schemeClr val="tx2"/>
                </a:solidFill>
              </a:rPr>
              <a:t>Engineering Mechanics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US" b="1" dirty="0" sz="2500" i="1" lang="en-US">
                <a:solidFill>
                  <a:schemeClr val="tx2"/>
                </a:solidFill>
              </a:rPr>
              <a:t>Statics and Dynamics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US" b="1" dirty="0" i="1" lang="en-US">
                <a:solidFill>
                  <a:schemeClr val="tx2"/>
                </a:solidFill>
              </a:rPr>
              <a:t>By  R.C. </a:t>
            </a:r>
            <a:r>
              <a:rPr altLang="en-US" b="1" dirty="0" i="1" lang="en-US" err="1">
                <a:solidFill>
                  <a:schemeClr val="tx2"/>
                </a:solidFill>
              </a:rPr>
              <a:t>Hibbeler</a:t>
            </a:r>
            <a:r>
              <a:rPr altLang="en-US" b="1" dirty="0" i="1" lang="en-US">
                <a:solidFill>
                  <a:schemeClr val="tx2"/>
                </a:solidFill>
              </a:rPr>
              <a:t>, 11</a:t>
            </a:r>
            <a:r>
              <a:rPr altLang="en-US" baseline="30000" b="1" dirty="0" i="1" lang="en-US">
                <a:solidFill>
                  <a:schemeClr val="tx2"/>
                </a:solidFill>
              </a:rPr>
              <a:t>th</a:t>
            </a:r>
            <a:r>
              <a:rPr altLang="en-US" b="1" dirty="0" i="1" lang="en-US">
                <a:solidFill>
                  <a:schemeClr val="tx2"/>
                </a:solidFill>
              </a:rPr>
              <a:t> Edition or 12</a:t>
            </a:r>
            <a:r>
              <a:rPr altLang="en-US" baseline="30000" b="1" dirty="0" i="1" lang="en-US">
                <a:solidFill>
                  <a:schemeClr val="tx2"/>
                </a:solidFill>
              </a:rPr>
              <a:t>th</a:t>
            </a:r>
            <a:r>
              <a:rPr altLang="en-US" b="1" dirty="0" i="1" lang="en-US">
                <a:solidFill>
                  <a:schemeClr val="tx2"/>
                </a:solidFill>
              </a:rPr>
              <a:t> Edition</a:t>
            </a:r>
            <a:endParaRPr altLang="en-US" b="1" dirty="0" sz="3000" i="1" lang="en-US"/>
          </a:p>
        </p:txBody>
      </p:sp>
      <p:sp>
        <p:nvSpPr>
          <p:cNvPr id="1048595" name="Title 1"/>
          <p:cNvSpPr txBox="1"/>
          <p:nvPr/>
        </p:nvSpPr>
        <p:spPr bwMode="auto">
          <a:xfrm>
            <a:off x="990600" y="5105400"/>
            <a:ext cx="7239000" cy="7620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chemeClr val="tx2"/>
                </a:solidFill>
              </a:rPr>
              <a:t>Questions from previous lecture-17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US" b="1" dirty="0" sz="2500" i="1" lang="en-US">
                <a:solidFill>
                  <a:schemeClr val="accent6">
                    <a:lumMod val="50000"/>
                  </a:schemeClr>
                </a:solidFill>
              </a:rPr>
              <a:t>You can interact online on Google Classroom</a:t>
            </a:r>
            <a:endParaRPr altLang="en-US" b="1" dirty="0" sz="2500" i="1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 txBox="1"/>
          <p:nvPr/>
        </p:nvSpPr>
        <p:spPr bwMode="auto">
          <a:xfrm>
            <a:off x="800100" y="1600200"/>
            <a:ext cx="7239000" cy="47244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chemeClr val="tx2"/>
                </a:solidFill>
              </a:rPr>
              <a:t>Topic in previous lecture: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altLang="en-US" b="1" dirty="0" sz="3000" i="1" lang="en-US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altLang="en-US" b="1" dirty="0" i="1" lang="en-US">
                <a:solidFill>
                  <a:schemeClr val="accent6">
                    <a:lumMod val="50000"/>
                  </a:schemeClr>
                </a:solidFill>
              </a:rPr>
              <a:t>We studied about Scalars and Vector quantities, then we saw how to represent the Vector, through its magnitude and direction.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altLang="en-US" b="1" dirty="0" i="1" lang="en-US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altLang="en-US" b="1" dirty="0" i="1" lang="en-US">
                <a:solidFill>
                  <a:schemeClr val="accent6">
                    <a:lumMod val="50000"/>
                  </a:schemeClr>
                </a:solidFill>
              </a:rPr>
              <a:t>Then we studied the parallelogram law and triangle law and we observed how vectors can be added, subtracted and multiplied etc.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altLang="en-US" b="1" dirty="0" i="1" lang="en-US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altLang="en-US" b="1" dirty="0" i="1" lang="en-US">
                <a:solidFill>
                  <a:schemeClr val="accent6">
                    <a:lumMod val="50000"/>
                  </a:schemeClr>
                </a:solidFill>
              </a:rPr>
              <a:t>We also solved two problems regarding vectors</a:t>
            </a:r>
            <a:endParaRPr altLang="en-US" b="1" dirty="0" sz="2500" i="1" lang="en-US"/>
          </a:p>
          <a:p>
            <a:pPr eaLnBrk="1" hangingPunct="1" marL="738188">
              <a:lnSpc>
                <a:spcPct val="150000"/>
              </a:lnSpc>
              <a:spcBef>
                <a:spcPct val="0"/>
              </a:spcBef>
              <a:buNone/>
            </a:pPr>
            <a:endParaRPr altLang="en-US" b="1" dirty="0" sz="2500" i="1" lang="en-US"/>
          </a:p>
        </p:txBody>
      </p:sp>
      <p:sp>
        <p:nvSpPr>
          <p:cNvPr id="1048597" name="Title 1"/>
          <p:cNvSpPr txBox="1"/>
          <p:nvPr/>
        </p:nvSpPr>
        <p:spPr bwMode="auto">
          <a:xfrm>
            <a:off x="152400" y="228600"/>
            <a:ext cx="4267200" cy="990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Engineering Mechanics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Ch-2: Force Vectors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 txBox="1"/>
          <p:nvPr/>
        </p:nvSpPr>
        <p:spPr bwMode="auto">
          <a:xfrm>
            <a:off x="914400" y="1600200"/>
            <a:ext cx="7239000" cy="22860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indent="-285750" marL="7429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indent="-228600" marL="114300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indent="-228600" marL="160020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indent="-228600" marL="2057400">
              <a:spcBef>
                <a:spcPct val="20000"/>
              </a:spcBef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>
                <a:solidFill>
                  <a:schemeClr val="tx2"/>
                </a:solidFill>
              </a:rPr>
              <a:t>Topic in this lecture:</a:t>
            </a:r>
          </a:p>
          <a:p>
            <a:pPr eaLnBrk="1" hangingPunct="1" marL="738188">
              <a:lnSpc>
                <a:spcPct val="150000"/>
              </a:lnSpc>
              <a:spcBef>
                <a:spcPct val="0"/>
              </a:spcBef>
              <a:buNone/>
            </a:pPr>
            <a:r>
              <a:rPr altLang="en-US" b="1" dirty="0" sz="2500" i="1" lang="en-US">
                <a:solidFill>
                  <a:schemeClr val="accent6">
                    <a:lumMod val="50000"/>
                  </a:schemeClr>
                </a:solidFill>
              </a:rPr>
              <a:t>Example problems about force Vectors</a:t>
            </a:r>
            <a:endParaRPr altLang="en-US" b="1" dirty="0" sz="2500" i="1" lang="en-US"/>
          </a:p>
        </p:txBody>
      </p:sp>
      <p:sp>
        <p:nvSpPr>
          <p:cNvPr id="1048599" name="Title 1"/>
          <p:cNvSpPr txBox="1"/>
          <p:nvPr/>
        </p:nvSpPr>
        <p:spPr bwMode="auto">
          <a:xfrm>
            <a:off x="152400" y="228600"/>
            <a:ext cx="4267200" cy="9906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sz="3000" i="1" lang="en-US"/>
              <a:t>Engineering Mechanics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sz="3000" i="1" lang="en-US"/>
              <a:t>Ch-2: Force Vectors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53782" t="35027" r="38333" b="10646"/>
          <a:stretch>
            <a:fillRect/>
          </a:stretch>
        </p:blipFill>
        <p:spPr>
          <a:xfrm rot="16200000">
            <a:off x="2998864" y="-2250120"/>
            <a:ext cx="1990017" cy="7709459"/>
          </a:xfrm>
          <a:prstGeom prst="rect"/>
        </p:spPr>
      </p:pic>
      <p:sp>
        <p:nvSpPr>
          <p:cNvPr id="1048600" name="Title 1"/>
          <p:cNvSpPr txBox="1"/>
          <p:nvPr/>
        </p:nvSpPr>
        <p:spPr bwMode="auto">
          <a:xfrm>
            <a:off x="152400" y="7620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  <p:pic>
        <p:nvPicPr>
          <p:cNvPr id="2097154" name="Picture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42154" t="12139" r="42195" b="64986"/>
          <a:stretch>
            <a:fillRect/>
          </a:stretch>
        </p:blipFill>
        <p:spPr>
          <a:xfrm rot="16200000">
            <a:off x="4857214" y="2870129"/>
            <a:ext cx="4127642" cy="369569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9554" t="12139" r="42195" b="64986"/>
          <a:stretch>
            <a:fillRect/>
          </a:stretch>
        </p:blipFill>
        <p:spPr>
          <a:xfrm rot="16200000">
            <a:off x="2031929" y="1625670"/>
            <a:ext cx="4813442" cy="3695699"/>
          </a:xfrm>
          <a:prstGeom prst="rect"/>
        </p:spPr>
      </p:pic>
      <p:sp>
        <p:nvSpPr>
          <p:cNvPr id="1048601" name="Title 1"/>
          <p:cNvSpPr txBox="1"/>
          <p:nvPr/>
        </p:nvSpPr>
        <p:spPr bwMode="auto">
          <a:xfrm>
            <a:off x="-36871" y="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9052" t="8498" r="35847" b="54971"/>
          <a:stretch>
            <a:fillRect/>
          </a:stretch>
        </p:blipFill>
        <p:spPr>
          <a:xfrm rot="16200000">
            <a:off x="1619069" y="1024971"/>
            <a:ext cx="5661759" cy="4632697"/>
          </a:xfrm>
          <a:prstGeom prst="rect"/>
        </p:spPr>
      </p:pic>
      <p:sp>
        <p:nvSpPr>
          <p:cNvPr id="1048602" name="Title 1"/>
          <p:cNvSpPr txBox="1"/>
          <p:nvPr/>
        </p:nvSpPr>
        <p:spPr bwMode="auto">
          <a:xfrm>
            <a:off x="-36871" y="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2500" t="8498" r="31667" b="8498"/>
          <a:stretch>
            <a:fillRect/>
          </a:stretch>
        </p:blipFill>
        <p:spPr>
          <a:xfrm rot="16200000">
            <a:off x="1556855" y="-306645"/>
            <a:ext cx="6061301" cy="7893788"/>
          </a:xfrm>
          <a:prstGeom prst="rect"/>
        </p:spPr>
      </p:pic>
      <p:sp>
        <p:nvSpPr>
          <p:cNvPr id="1048603" name="Title 1"/>
          <p:cNvSpPr txBox="1"/>
          <p:nvPr/>
        </p:nvSpPr>
        <p:spPr bwMode="auto">
          <a:xfrm>
            <a:off x="-36871" y="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38333" t="14427" r="35833" b="11463"/>
          <a:stretch>
            <a:fillRect/>
          </a:stretch>
        </p:blipFill>
        <p:spPr>
          <a:xfrm rot="16200000">
            <a:off x="2021759" y="-726358"/>
            <a:ext cx="5105399" cy="8234516"/>
          </a:xfrm>
          <a:prstGeom prst="rect"/>
        </p:spPr>
      </p:pic>
      <p:sp>
        <p:nvSpPr>
          <p:cNvPr id="1048604" name="Title 1"/>
          <p:cNvSpPr txBox="1"/>
          <p:nvPr/>
        </p:nvSpPr>
        <p:spPr bwMode="auto">
          <a:xfrm>
            <a:off x="-36871" y="0"/>
            <a:ext cx="5791200" cy="457200"/>
          </a:xfrm>
          <a:prstGeom prst="rect"/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indent="-285750" marL="7429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indent="-228600" marL="114300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indent="-228600" marL="16002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indent="-228600" marL="20574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altLang="en-US" b="1" dirty="0" sz="3000" i="1" lang="en-US"/>
              <a:t>Example 2.3/page 22, 11</a:t>
            </a:r>
            <a:r>
              <a:rPr altLang="en-US" baseline="30000" b="1" dirty="0" sz="3000" i="1" lang="en-US"/>
              <a:t>th</a:t>
            </a:r>
            <a:r>
              <a:rPr altLang="en-US" b="1" dirty="0" sz="3000" i="1" lang="en-US"/>
              <a:t> edition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Telecom Switching</dc:title>
  <dc:creator>irfan sohail</dc:creator>
  <cp:lastModifiedBy>Dr.Irfan</cp:lastModifiedBy>
  <dcterms:created xsi:type="dcterms:W3CDTF">2014-01-12T20:53:00Z</dcterms:created>
  <dcterms:modified xsi:type="dcterms:W3CDTF">2023-06-16T10:48:46Z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85bbe05d21c9403cbe64f41df6394d26</vt:lpwstr>
  </property>
</Properties>
</file>