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ＭＳ Ｐゴシック" pitchFamily="34" charset="-128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9559" autoAdjust="0"/>
    <p:restoredTop sz="94660"/>
  </p:normalViewPr>
  <p:slideViewPr>
    <p:cSldViewPr showGuides="0" snapToGrid="1" snapToObjects="0">
      <p:cViewPr varScale="1">
        <p:scale>
          <a:sx n="77" d="100"/>
          <a:sy n="77" d="100"/>
        </p:scale>
        <p:origin x="-930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705" name="Date Placeholder 2"/>
          <p:cNvSpPr/>
          <p:nvPr>
            <p:ph type="dt" sz="quarter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en-US"/>
              <a:pPr algn="r" lvl="0"/>
            </a:fld>
            <a:endParaRPr altLang="en-US" sz="1200" lang="en-US"/>
          </a:p>
        </p:txBody>
      </p:sp>
      <p:sp>
        <p:nvSpPr>
          <p:cNvPr id="1048706" name="Footer Placeholder 3"/>
          <p:cNvSpPr/>
          <p:nvPr>
            <p:ph type="ftr" sz="quarter" idx="2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US"/>
          </a:p>
        </p:txBody>
      </p:sp>
      <p:sp>
        <p:nvSpPr>
          <p:cNvPr id="1048707" name="Slide Number Placeholder 4"/>
          <p:cNvSpPr/>
          <p:nvPr>
            <p:ph type="sldNum" sz="quarter" idx="3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US"/>
              <a:pPr algn="r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sz="1200" lang="en-US">
              <a:latin typeface="Calibri" pitchFamily="34" charset="0"/>
            </a:endParaRPr>
          </a:p>
        </p:txBody>
      </p:sp>
      <p:sp>
        <p:nvSpPr>
          <p:cNvPr id="1048699" name="Date Placeholder 2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vl="0"/>
            <a:fld id="{566ABCEB-ACFC-4714-9973-3DA970169C29}" type="datetime1">
              <a:rPr altLang="en-US" sz="1200" lang="en-US">
                <a:latin typeface="Calibri" pitchFamily="34" charset="0"/>
                <a:ea typeface="Arial" pitchFamily="0" charset="0"/>
              </a:rPr>
              <a:pPr algn="r" eaLnBrk="1" hangingPunct="1" lvl="0"/>
            </a:fld>
            <a:endParaRPr altLang="en-US" sz="1200" lang="en-US"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700" name="Slide Image Placeholder 3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01" name="Notes Placeholder 4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02" name="Footer Placeholder 5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vl="0"/>
            <a:endParaRPr altLang="en-US" sz="1200" lang="en-US">
              <a:latin typeface="Calibri" pitchFamily="34" charset="0"/>
            </a:endParaRPr>
          </a:p>
        </p:txBody>
      </p:sp>
      <p:sp>
        <p:nvSpPr>
          <p:cNvPr id="1048703" name="Slide Number Placeholder 6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>
                <a:latin typeface="Calibri" pitchFamily="34" charset="0"/>
                <a:ea typeface="Arial" pitchFamily="0" charset="0"/>
              </a:rPr>
              <a:pPr algn="r" eaLnBrk="1" hangingPunct="1" lvl="0"/>
            </a:fld>
            <a:endParaRPr altLang="en-US" sz="1200" lang="en-US">
              <a:latin typeface="Calibri" pitchFamily="34" charset="0"/>
              <a:ea typeface="Arial" pitchFamily="0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ea typeface="ＭＳ Ｐゴシック" pitchFamily="34" charset="-128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18" name="Notes Placeholder 2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622" name="Notes Placeholder 2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41" name="Notes Placeholder 2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Slide Image Placeholder 1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8" name="Notes Placeholder 2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65" name="Notes Placeholder 2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4" name="Notes Placeholder 2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 smtClean="0"/>
              <a:t>Click to edit Master subtitle style</a:t>
            </a:r>
            <a:endParaRPr dirty="0"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2" name="TextBox 8"/>
          <p:cNvSpPr txBox="1"/>
          <p:nvPr/>
        </p:nvSpPr>
        <p:spPr>
          <a:xfrm rot="0">
            <a:off x="533400" y="76200"/>
            <a:ext cx="3224212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1000" lang="zh-CN">
                <a:solidFill>
                  <a:srgbClr val="003399"/>
                </a:solidFill>
                <a:ea typeface="Arial" pitchFamily="0" charset="0"/>
              </a:rPr>
              <a:t>Muhammad Asad (muhammad.asad@iqraisb.edu.pk)</a:t>
            </a:r>
          </a:p>
          <a:p>
            <a:pPr eaLnBrk="1" hangingPunct="1" lvl="0"/>
            <a:r>
              <a:rPr altLang="en-US" sz="1000" lang="zh-CN">
                <a:solidFill>
                  <a:srgbClr val="003399"/>
                </a:solidFill>
                <a:ea typeface="Arial" pitchFamily="0" charset="0"/>
              </a:rPr>
              <a:t>Lecturer, Department of Computing &amp; Technology</a:t>
            </a:r>
          </a:p>
        </p:txBody>
      </p:sp>
      <p:pic>
        <p:nvPicPr>
          <p:cNvPr id="2097153" name="Picture 8" descr="Iqra_University_logo.pn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0" y="76200"/>
            <a:ext cx="1790700" cy="415925"/>
          </a:xfrm>
          <a:prstGeom prst="rect"/>
          <a:noFill/>
          <a:ln>
            <a:noFill/>
          </a:ln>
        </p:spPr>
      </p:pic>
      <p:cxnSp>
        <p:nvCxnSpPr>
          <p:cNvPr id="3145728" name="Straight Connector 8"/>
          <p:cNvCxnSpPr>
            <a:cxnSpLocks/>
          </p:cNvCxnSpPr>
          <p:nvPr/>
        </p:nvCxnSpPr>
        <p:spPr>
          <a:xfrm rot="0">
            <a:off x="0" y="533400"/>
            <a:ext cx="9144000" cy="1587"/>
          </a:xfrm>
          <a:prstGeom prst="line"/>
          <a:noFill/>
          <a:ln w="9525" cap="flat" cmpd="sng">
            <a:solidFill>
              <a:srgbClr val="003399">
                <a:alpha val="100000"/>
              </a:srgbClr>
            </a:solidFill>
            <a:prstDash val="solid"/>
            <a:round/>
          </a:ln>
        </p:spPr>
      </p:cxnSp>
      <p:cxnSp>
        <p:nvCxnSpPr>
          <p:cNvPr id="3145729" name="Straight Connector 9"/>
          <p:cNvCxnSpPr>
            <a:cxnSpLocks/>
          </p:cNvCxnSpPr>
          <p:nvPr/>
        </p:nvCxnSpPr>
        <p:spPr>
          <a:xfrm rot="0">
            <a:off x="0" y="6324600"/>
            <a:ext cx="9144000" cy="1587"/>
          </a:xfrm>
          <a:prstGeom prst="line"/>
          <a:noFill/>
          <a:ln w="9525" cap="flat" cmpd="sng">
            <a:solidFill>
              <a:srgbClr val="003399">
                <a:alpha val="100000"/>
              </a:srgbClr>
            </a:solidFill>
            <a:prstDash val="solid"/>
            <a:round/>
          </a:ln>
        </p:spPr>
      </p:cxnSp>
      <p:sp>
        <p:nvSpPr>
          <p:cNvPr id="1048585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6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  <p:sp>
        <p:nvSpPr>
          <p:cNvPr id="1048587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/>
            <a:lvl2pPr algn="just"/>
            <a:lvl3pPr algn="just"/>
            <a:lvl4pPr algn="just"/>
            <a:lvl5pPr algn="just"/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/>
          </a:lstStyle>
          <a:p>
            <a:r>
              <a:rPr dirty="0" lang="en-US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457200" y="609600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457200" y="1951037"/>
            <a:ext cx="8229600" cy="4144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457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datetime1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3124200" y="6356350"/>
            <a:ext cx="2895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r>
              <a:rPr altLang="en-US" sz="1200" lang="en-US">
                <a:solidFill>
                  <a:srgbClr val="003399"/>
                </a:solidFill>
                <a:latin typeface="Calibri" pitchFamily="34" charset="0"/>
              </a:rPr>
              <a:t>Course Introduction</a:t>
            </a: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6553200" y="6356350"/>
            <a:ext cx="21336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fld id="{566ABCEB-ACFC-4714-9973-3DA970169C29}" type="slidenum">
              <a:rPr altLang="en-US" sz="1200" lang="en-US">
                <a:solidFill>
                  <a:srgbClr val="003399"/>
                </a:solidFill>
                <a:latin typeface="Calibri" pitchFamily="34" charset="0"/>
                <a:ea typeface="Arial" pitchFamily="0" charset="0"/>
              </a:rPr>
              <a:pPr algn="ctr" eaLnBrk="1" hangingPunct="1" lvl="0"/>
            </a:fld>
            <a:endParaRPr altLang="en-US" sz="1200" lang="en-US">
              <a:solidFill>
                <a:srgbClr val="003399"/>
              </a:solidFill>
              <a:latin typeface="Calibri" pitchFamily="34" charset="0"/>
              <a:ea typeface="Arial" pitchFamily="0" charset="0"/>
            </a:endParaRPr>
          </a:p>
        </p:txBody>
      </p:sp>
      <p:sp>
        <p:nvSpPr>
          <p:cNvPr id="1048581" name="TextBox 8"/>
          <p:cNvSpPr txBox="1"/>
          <p:nvPr/>
        </p:nvSpPr>
        <p:spPr>
          <a:xfrm rot="0">
            <a:off x="533400" y="76200"/>
            <a:ext cx="3224212" cy="4000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1000" lang="zh-CN">
                <a:solidFill>
                  <a:srgbClr val="003399"/>
                </a:solidFill>
                <a:ea typeface="Arial" pitchFamily="0" charset="0"/>
              </a:rPr>
              <a:t>Muhammad Asad (muhammad.asad@iqraisb.edu.pk)</a:t>
            </a:r>
          </a:p>
          <a:p>
            <a:pPr eaLnBrk="1" hangingPunct="1" lvl="0"/>
            <a:r>
              <a:rPr altLang="en-US" sz="1000" lang="zh-CN">
                <a:solidFill>
                  <a:srgbClr val="003399"/>
                </a:solidFill>
                <a:ea typeface="Arial" pitchFamily="0" charset="0"/>
              </a:rPr>
              <a:t>Lecturer, Department of Computing &amp; Technology</a:t>
            </a:r>
          </a:p>
        </p:txBody>
      </p:sp>
      <p:pic>
        <p:nvPicPr>
          <p:cNvPr id="2097152" name="Picture 8" descr="Iqra_University_logo.png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6858000" y="76200"/>
            <a:ext cx="1790700" cy="4159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 kern="1200">
          <a:solidFill>
            <a:srgbClr val="003399"/>
          </a:solidFill>
          <a:latin typeface="+mj-lt"/>
          <a:ea typeface="ＭＳ Ｐゴシック" charset="0"/>
          <a:cs typeface="ＭＳ Ｐゴシック" charset="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Title 1"/>
          <p:cNvSpPr/>
          <p:nvPr>
            <p:ph type="ctrTitle" sz="full" idx="0"/>
          </p:nvPr>
        </p:nvSpPr>
        <p:spPr>
          <a:xfrm rot="0">
            <a:off x="1752600" y="3162300"/>
            <a:ext cx="6400800" cy="14478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3200"/>
            </a:lvl1pPr>
          </a:lstStyle>
          <a:p>
            <a:pPr eaLnBrk="1" hangingPunct="1" lvl="0"/>
            <a:r>
              <a:rPr altLang="en-US" b="1" sz="3500" lang="en-US"/>
              <a:t>CSC 101 Applied Physics</a:t>
            </a:r>
            <a:br>
              <a:rPr altLang="en-US" lang="en-US"/>
            </a:br>
            <a:r>
              <a:rPr altLang="en-US" i="1" lang="en-US">
                <a:solidFill>
                  <a:schemeClr val="dk1"/>
                </a:solidFill>
              </a:rPr>
              <a:t>Spring 2023</a:t>
            </a:r>
          </a:p>
        </p:txBody>
      </p:sp>
      <p:sp>
        <p:nvSpPr>
          <p:cNvPr id="1048608" name="Title 1"/>
          <p:cNvSpPr txBox="1"/>
          <p:nvPr/>
        </p:nvSpPr>
        <p:spPr>
          <a:xfrm rot="0">
            <a:off x="1066800" y="3886200"/>
            <a:ext cx="7086600" cy="838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endParaRPr altLang="en-US" b="1" sz="3000" i="1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  <p:pic>
        <p:nvPicPr>
          <p:cNvPr id="2097168" name="Picture 1"/>
          <p:cNvPicPr>
            <a:picLocks/>
          </p:cNvPicPr>
          <p:nvPr/>
        </p:nvPicPr>
        <p:blipFill>
          <a:blip xmlns:r="http://schemas.openxmlformats.org/officeDocument/2006/relationships" r:embed="rId1"/>
          <a:srcRect l="62500" t="11462" r="14166" b="52965"/>
          <a:stretch>
            <a:fillRect/>
          </a:stretch>
        </p:blipFill>
        <p:spPr>
          <a:xfrm rot="0">
            <a:off x="5105400" y="3140075"/>
            <a:ext cx="3435350" cy="2943225"/>
          </a:xfrm>
          <a:prstGeom prst="rect"/>
          <a:noFill/>
          <a:ln>
            <a:noFill/>
          </a:ln>
        </p:spPr>
      </p:pic>
      <p:sp>
        <p:nvSpPr>
          <p:cNvPr id="1048632" name="Title 1"/>
          <p:cNvSpPr txBox="1"/>
          <p:nvPr/>
        </p:nvSpPr>
        <p:spPr>
          <a:xfrm rot="0">
            <a:off x="304800" y="990600"/>
            <a:ext cx="5105400" cy="3276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In the diagram shown here, one bucket is connected with a cable at the point C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The other two cables from the centre point C are attached to point A and point B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So we can say that the bucket is hanging and there are three cables, that are connected at point A and point B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Title 1"/>
          <p:cNvSpPr txBox="1"/>
          <p:nvPr/>
        </p:nvSpPr>
        <p:spPr>
          <a:xfrm rot="0">
            <a:off x="381000" y="838200"/>
            <a:ext cx="8305800" cy="2306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200" i="1" lang="en-US"/>
              <a:t>Types of Connections:  object is connected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There are three types of connections; as we saw in our three diagrams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AutoNum type="arabicParenR" startAt="1"/>
            </a:pPr>
            <a:r>
              <a:rPr altLang="en-US" sz="2200" i="1" lang="en-US"/>
              <a:t>SPRING (diagram A)</a:t>
            </a:r>
          </a:p>
          <a:p>
            <a:pPr eaLnBrk="1" hangingPunct="1" indent="0" lvl="0" marL="0">
              <a:spcBef>
                <a:spcPct val="0"/>
              </a:spcBef>
              <a:buFontTx/>
              <a:buAutoNum type="arabicParenR" startAt="1"/>
            </a:pPr>
            <a:r>
              <a:rPr altLang="en-US" sz="2200" i="1" lang="en-US"/>
              <a:t>PULLEY (diagram B)</a:t>
            </a:r>
          </a:p>
          <a:p>
            <a:pPr eaLnBrk="1" hangingPunct="1" indent="0" lvl="0" marL="0">
              <a:spcBef>
                <a:spcPct val="0"/>
              </a:spcBef>
              <a:buFontTx/>
              <a:buAutoNum type="arabicParenR" startAt="1"/>
            </a:pPr>
            <a:r>
              <a:rPr altLang="en-US" sz="2200" i="1" lang="en-US"/>
              <a:t>CABLE (diagram C)</a:t>
            </a:r>
          </a:p>
        </p:txBody>
      </p:sp>
      <p:sp>
        <p:nvSpPr>
          <p:cNvPr id="1048634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  <p:grpSp>
        <p:nvGrpSpPr>
          <p:cNvPr id="63" name=""/>
          <p:cNvGrpSpPr/>
          <p:nvPr/>
        </p:nvGrpSpPr>
        <p:grpSpPr>
          <a:xfrm rot="0">
            <a:off x="457200" y="3282950"/>
            <a:ext cx="8305800" cy="3135312"/>
            <a:chOff x="456512" y="3282274"/>
            <a:chExt cx="8306488" cy="3136146"/>
          </a:xfrm>
        </p:grpSpPr>
        <p:grpSp>
          <p:nvGrpSpPr>
            <p:cNvPr id="64" name=""/>
            <p:cNvGrpSpPr/>
            <p:nvPr/>
          </p:nvGrpSpPr>
          <p:grpSpPr>
            <a:xfrm rot="0">
              <a:off x="456512" y="3282274"/>
              <a:ext cx="8306488" cy="2737526"/>
              <a:chOff x="539060" y="2667000"/>
              <a:chExt cx="8306488" cy="2737526"/>
            </a:xfrm>
          </p:grpSpPr>
          <p:pic>
            <p:nvPicPr>
              <p:cNvPr id="2097169" name="Picture 11"/>
              <p:cNvPicPr>
                <a:picLocks/>
              </p:cNvPicPr>
              <p:nvPr/>
            </p:nvPicPr>
            <p:blipFill>
              <a:blip xmlns:r="http://schemas.openxmlformats.org/officeDocument/2006/relationships" r:embed="rId1"/>
              <a:srcRect l="66048" t="15910" r="16667" b="39624"/>
              <a:stretch>
                <a:fillRect/>
              </a:stretch>
            </p:blipFill>
            <p:spPr>
              <a:xfrm rot="0">
                <a:off x="539060" y="2667000"/>
                <a:ext cx="1892803" cy="2737526"/>
              </a:xfrm>
              <a:prstGeom prst="rect"/>
              <a:noFill/>
              <a:ln>
                <a:noFill/>
              </a:ln>
            </p:spPr>
          </p:pic>
          <p:pic>
            <p:nvPicPr>
              <p:cNvPr id="2097170" name="Picture 12"/>
              <p:cNvPicPr>
                <a:picLocks/>
              </p:cNvPicPr>
              <p:nvPr/>
            </p:nvPicPr>
            <p:blipFill>
              <a:blip xmlns:r="http://schemas.openxmlformats.org/officeDocument/2006/relationships" r:embed="rId2"/>
              <a:srcRect l="60001" t="15842" r="10001" b="41106"/>
              <a:stretch>
                <a:fillRect/>
              </a:stretch>
            </p:blipFill>
            <p:spPr>
              <a:xfrm rot="0">
                <a:off x="2743200" y="2912918"/>
                <a:ext cx="2859110" cy="2306782"/>
              </a:xfrm>
              <a:prstGeom prst="rect"/>
              <a:noFill/>
              <a:ln>
                <a:noFill/>
              </a:ln>
            </p:spPr>
          </p:pic>
          <p:pic>
            <p:nvPicPr>
              <p:cNvPr id="2097171" name="Picture 13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rcRect l="62500" t="11462" r="14166" b="52965"/>
              <a:stretch>
                <a:fillRect/>
              </a:stretch>
            </p:blipFill>
            <p:spPr>
              <a:xfrm rot="0">
                <a:off x="5867400" y="2667000"/>
                <a:ext cx="2978148" cy="2552700"/>
              </a:xfrm>
              <a:prstGeom prst="rect"/>
              <a:noFill/>
              <a:ln>
                <a:noFill/>
              </a:ln>
            </p:spPr>
          </p:pic>
        </p:grpSp>
        <p:sp>
          <p:nvSpPr>
            <p:cNvPr id="1048635" name="TextBox 2"/>
            <p:cNvSpPr txBox="1"/>
            <p:nvPr/>
          </p:nvSpPr>
          <p:spPr>
            <a:xfrm rot="0">
              <a:off x="1101230" y="6049088"/>
              <a:ext cx="338554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r>
                <a:rPr altLang="en-US" lang="en-US"/>
                <a:t>A</a:t>
              </a:r>
            </a:p>
          </p:txBody>
        </p:sp>
        <p:sp>
          <p:nvSpPr>
            <p:cNvPr id="1048636" name="TextBox 3"/>
            <p:cNvSpPr txBox="1"/>
            <p:nvPr/>
          </p:nvSpPr>
          <p:spPr>
            <a:xfrm rot="0">
              <a:off x="3583833" y="5992242"/>
              <a:ext cx="338554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r>
                <a:rPr altLang="en-US" lang="en-US"/>
                <a:t>B</a:t>
              </a:r>
            </a:p>
          </p:txBody>
        </p:sp>
        <p:sp>
          <p:nvSpPr>
            <p:cNvPr id="1048637" name="TextBox 4"/>
            <p:cNvSpPr txBox="1"/>
            <p:nvPr/>
          </p:nvSpPr>
          <p:spPr>
            <a:xfrm rot="0">
              <a:off x="7098237" y="5972266"/>
              <a:ext cx="351378" cy="36933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r>
                <a:rPr altLang="en-US" lang="en-US"/>
                <a:t>C</a:t>
              </a:r>
            </a:p>
          </p:txBody>
        </p:sp>
      </p:grp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Procedure to draw Free Body Diagram</a:t>
            </a:r>
          </a:p>
        </p:txBody>
      </p:sp>
      <p:sp>
        <p:nvSpPr>
          <p:cNvPr id="1048639" name="Title 1"/>
          <p:cNvSpPr txBox="1"/>
          <p:nvPr/>
        </p:nvSpPr>
        <p:spPr>
          <a:xfrm rot="0">
            <a:off x="723900" y="1143000"/>
            <a:ext cx="7734300" cy="5029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None/>
            </a:pPr>
            <a:r>
              <a:rPr altLang="en-US" b="1" sz="2200" i="1" lang="en-US"/>
              <a:t>Types of two forces that act upon the particle/object;</a:t>
            </a:r>
          </a:p>
          <a:p>
            <a:pPr eaLnBrk="1" hangingPunct="1" indent="0" lvl="0" marL="0">
              <a:spcBef>
                <a:spcPct val="0"/>
              </a:spcBef>
              <a:buNone/>
            </a:pPr>
            <a:endParaRPr altLang="en-US" b="1" sz="2200" i="1" lang="en-US"/>
          </a:p>
          <a:p>
            <a:pPr eaLnBrk="1" hangingPunct="1" indent="0" lvl="0" marL="0">
              <a:spcBef>
                <a:spcPct val="0"/>
              </a:spcBef>
              <a:buNone/>
            </a:pPr>
            <a:r>
              <a:rPr altLang="en-US" sz="2200" i="1" lang="en-US"/>
              <a:t>	</a:t>
            </a:r>
            <a:r>
              <a:rPr altLang="en-US" b="1" sz="2200" i="1" lang="en-US"/>
              <a:t> a) ACTIVE forces   </a:t>
            </a:r>
          </a:p>
          <a:p>
            <a:pPr eaLnBrk="1" hangingPunct="1" indent="0" lvl="0" marL="0">
              <a:spcBef>
                <a:spcPct val="0"/>
              </a:spcBef>
              <a:buNone/>
            </a:pPr>
            <a:r>
              <a:rPr altLang="en-US" b="1" sz="2200" i="1" lang="en-US"/>
              <a:t>      </a:t>
            </a:r>
          </a:p>
          <a:p>
            <a:pPr eaLnBrk="1" hangingPunct="1" indent="0" lvl="0" marL="0">
              <a:spcBef>
                <a:spcPct val="0"/>
              </a:spcBef>
              <a:buNone/>
            </a:pPr>
            <a:r>
              <a:rPr altLang="en-US" b="1" sz="2200" i="1" lang="en-US"/>
              <a:t>	b) REACTIVE forces</a:t>
            </a:r>
          </a:p>
          <a:p>
            <a:pPr eaLnBrk="1" hangingPunct="1" indent="0" lvl="0" marL="0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</a:pPr>
            <a:r>
              <a:rPr altLang="en-US" b="1" sz="2200" i="1" lang="en-US"/>
              <a:t>Active Forces: </a:t>
            </a:r>
            <a:r>
              <a:rPr altLang="en-US" sz="2200" i="1" lang="en-US"/>
              <a:t>These forces are those by which the particle/object is in motion OR these forces tend to make the particle move</a:t>
            </a:r>
          </a:p>
          <a:p>
            <a:pPr eaLnBrk="1" hangingPunct="1" indent="0" lvl="0" marL="0">
              <a:spcBef>
                <a:spcPct val="0"/>
              </a:spcBef>
            </a:pPr>
            <a:endParaRPr altLang="en-US" b="1" sz="2200" i="1" lang="en-US"/>
          </a:p>
          <a:p>
            <a:pPr eaLnBrk="1" hangingPunct="1" indent="0" lvl="0" marL="0">
              <a:spcBef>
                <a:spcPct val="0"/>
              </a:spcBef>
            </a:pPr>
            <a:r>
              <a:rPr altLang="en-US" b="1" sz="2200" i="1" lang="en-US"/>
              <a:t>Reactive Forces: </a:t>
            </a:r>
            <a:r>
              <a:rPr altLang="en-US" sz="2200" i="1" lang="en-US"/>
              <a:t>These forces the forces that appear due to the constraints on the particle/object OR such forces tend to stop the movement of the particle/object</a:t>
            </a:r>
          </a:p>
          <a:p>
            <a:pPr eaLnBrk="1" hangingPunct="1" indent="0" lvl="0" marL="0">
              <a:spcBef>
                <a:spcPct val="0"/>
              </a:spcBef>
            </a:pPr>
            <a:endParaRPr altLang="en-US" b="1" sz="2200" i="1"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17500" t="20357" r="67499" b="39626"/>
          <a:stretch>
            <a:fillRect/>
          </a:stretch>
        </p:blipFill>
        <p:spPr>
          <a:xfrm rot="0">
            <a:off x="4090987" y="2020887"/>
            <a:ext cx="2995612" cy="4494212"/>
          </a:xfrm>
          <a:prstGeom prst="rect"/>
          <a:noFill/>
          <a:ln>
            <a:noFill/>
          </a:ln>
        </p:spPr>
      </p:pic>
      <p:sp>
        <p:nvSpPr>
          <p:cNvPr id="1048642" name="Title 1"/>
          <p:cNvSpPr txBox="1"/>
          <p:nvPr/>
        </p:nvSpPr>
        <p:spPr>
          <a:xfrm rot="0">
            <a:off x="381000" y="838200"/>
            <a:ext cx="8305800" cy="2306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200" i="1" lang="en-US"/>
              <a:t>Types of Connections:  object is connected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There are three types of connections; as we saw in our three diagrams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AutoNum type="arabicParenR" startAt="1"/>
            </a:pPr>
            <a:r>
              <a:rPr altLang="en-US" sz="2200" i="1" lang="en-US"/>
              <a:t>SPRING (diagram a)</a:t>
            </a:r>
          </a:p>
        </p:txBody>
      </p:sp>
      <p:sp>
        <p:nvSpPr>
          <p:cNvPr id="1048643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3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rcRect l="16222" t="52570" r="64999" b="11462"/>
          <a:stretch>
            <a:fillRect/>
          </a:stretch>
        </p:blipFill>
        <p:spPr>
          <a:xfrm rot="0">
            <a:off x="4751387" y="2438400"/>
            <a:ext cx="3935412" cy="4238625"/>
          </a:xfrm>
          <a:prstGeom prst="rect"/>
          <a:noFill/>
          <a:ln>
            <a:noFill/>
          </a:ln>
        </p:spPr>
      </p:pic>
      <p:sp>
        <p:nvSpPr>
          <p:cNvPr id="1048644" name="Title 1"/>
          <p:cNvSpPr txBox="1"/>
          <p:nvPr/>
        </p:nvSpPr>
        <p:spPr>
          <a:xfrm rot="0">
            <a:off x="381000" y="838200"/>
            <a:ext cx="8305800" cy="2306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200" i="1" lang="en-US"/>
              <a:t>Types of Connections:  object is connected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There are three types of connections; as we saw in our three diagrams</a:t>
            </a:r>
          </a:p>
          <a:p>
            <a:pPr eaLnBrk="1" hangingPunct="1" indent="0" lvl="0" marL="0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AutoNum type="arabicParenR" startAt="1"/>
            </a:pPr>
            <a:r>
              <a:rPr altLang="en-US" sz="2200" i="1" lang="en-US"/>
              <a:t>CABLE (diagram a, b of Fig. 3-2)</a:t>
            </a:r>
          </a:p>
        </p:txBody>
      </p:sp>
      <p:sp>
        <p:nvSpPr>
          <p:cNvPr id="1048645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15834" t="52963" r="68333" b="13789"/>
          <a:stretch>
            <a:fillRect/>
          </a:stretch>
        </p:blipFill>
        <p:spPr>
          <a:xfrm rot="0">
            <a:off x="4267200" y="1754187"/>
            <a:ext cx="4083050" cy="4819650"/>
          </a:xfrm>
          <a:prstGeom prst="rect"/>
          <a:noFill/>
          <a:ln>
            <a:noFill/>
          </a:ln>
        </p:spPr>
      </p:pic>
      <p:sp>
        <p:nvSpPr>
          <p:cNvPr id="1048646" name="Title 1"/>
          <p:cNvSpPr txBox="1"/>
          <p:nvPr/>
        </p:nvSpPr>
        <p:spPr>
          <a:xfrm rot="0">
            <a:off x="381000" y="838200"/>
            <a:ext cx="8305800" cy="23066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200" i="1" lang="en-US"/>
              <a:t>Types of Connections:  object is connected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There are three types of connections; as we saw in our three diagrams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AutoNum type="arabicParenR" startAt="1"/>
            </a:pPr>
            <a:r>
              <a:rPr altLang="en-US" sz="2200" i="1" lang="en-US"/>
              <a:t>PULLEY (diagram b)</a:t>
            </a:r>
          </a:p>
          <a:p>
            <a:pPr eaLnBrk="1" hangingPunct="1" indent="0" lvl="0" marL="0">
              <a:spcBef>
                <a:spcPct val="0"/>
              </a:spcBef>
              <a:buNone/>
            </a:pPr>
            <a:endParaRPr altLang="en-US" sz="2200" i="1" lang="en-US"/>
          </a:p>
        </p:txBody>
      </p:sp>
      <p:sp>
        <p:nvSpPr>
          <p:cNvPr id="1048647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Title 1"/>
          <p:cNvSpPr txBox="1"/>
          <p:nvPr/>
        </p:nvSpPr>
        <p:spPr>
          <a:xfrm rot="0">
            <a:off x="838200" y="3581400"/>
            <a:ext cx="6934200" cy="1981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-290512" lvl="0" marL="633412">
              <a:spcBef>
                <a:spcPct val="0"/>
              </a:spcBef>
            </a:pPr>
            <a:r>
              <a:rPr altLang="en-US" b="1" sz="2200" i="1" lang="en-US"/>
              <a:t>Draw Outlined Shape </a:t>
            </a:r>
          </a:p>
          <a:p>
            <a:pPr eaLnBrk="1" hangingPunct="1" indent="-290512" lvl="0" marL="633412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-290512" lvl="0" marL="633412">
              <a:spcBef>
                <a:spcPct val="0"/>
              </a:spcBef>
              <a:buNone/>
            </a:pPr>
            <a:r>
              <a:rPr altLang="en-US" b="1" sz="2200" i="1" lang="en-US"/>
              <a:t>2) Show all the Forces </a:t>
            </a:r>
          </a:p>
          <a:p>
            <a:pPr eaLnBrk="1" hangingPunct="1" indent="-290512" lvl="0" marL="633412">
              <a:spcBef>
                <a:spcPct val="0"/>
              </a:spcBef>
              <a:buNone/>
            </a:pPr>
            <a:endParaRPr altLang="en-US" b="1" sz="2200" i="1" lang="en-US"/>
          </a:p>
          <a:p>
            <a:pPr eaLnBrk="1" hangingPunct="1" indent="-290512" lvl="0" marL="633412">
              <a:spcBef>
                <a:spcPct val="0"/>
              </a:spcBef>
              <a:buNone/>
            </a:pPr>
            <a:r>
              <a:rPr altLang="en-US" b="1" sz="2200" i="1" lang="en-US"/>
              <a:t>3) Identify each force</a:t>
            </a:r>
          </a:p>
        </p:txBody>
      </p:sp>
      <p:sp>
        <p:nvSpPr>
          <p:cNvPr id="1048649" name="Rectangle 5"/>
          <p:cNvSpPr/>
          <p:nvPr/>
        </p:nvSpPr>
        <p:spPr>
          <a:xfrm rot="0">
            <a:off x="304800" y="1143000"/>
            <a:ext cx="8191500" cy="18780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b="1" sz="2800" i="1" lang="en-US">
                <a:latin typeface="Calibri" pitchFamily="34" charset="0"/>
              </a:rPr>
              <a:t>Procedure/Steps to obtain/draw a Free Body </a:t>
            </a:r>
            <a:r>
              <a:rPr altLang="en-US" b="1" sz="2800" i="1" lang="en-US">
                <a:latin typeface="Calibri" pitchFamily="34" charset="0"/>
              </a:rPr>
              <a:t>Diagram (FBD):</a:t>
            </a:r>
          </a:p>
          <a:p>
            <a:pPr eaLnBrk="1" hangingPunct="1" lvl="0"/>
            <a:endParaRPr altLang="en-US" b="1" sz="2000" i="1" lang="en-US">
              <a:latin typeface="Calibri" pitchFamily="34" charset="0"/>
            </a:endParaRPr>
          </a:p>
          <a:p>
            <a:pPr eaLnBrk="1" hangingPunct="1" lvl="0"/>
            <a:r>
              <a:rPr altLang="en-US" sz="2000" i="1" lang="en-US">
                <a:latin typeface="Calibri" pitchFamily="34" charset="0"/>
              </a:rPr>
              <a:t>There are three steps, that are followed when we need to draw a Free-Body Diagram, these are given below:</a:t>
            </a:r>
          </a:p>
        </p:txBody>
      </p:sp>
      <p:sp>
        <p:nvSpPr>
          <p:cNvPr id="1048650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Procedure to draw Free Body Diagram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Rectangle 1"/>
          <p:cNvSpPr/>
          <p:nvPr/>
        </p:nvSpPr>
        <p:spPr>
          <a:xfrm rot="0">
            <a:off x="304800" y="1143000"/>
            <a:ext cx="5943600" cy="7080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b="1" sz="2000" i="1" lang="en-US"/>
              <a:t>Procedure/Steps to obtain/draw a Free Body Diagram (FBD):</a:t>
            </a:r>
          </a:p>
        </p:txBody>
      </p:sp>
      <p:sp>
        <p:nvSpPr>
          <p:cNvPr id="1048652" name="Title 1"/>
          <p:cNvSpPr txBox="1"/>
          <p:nvPr/>
        </p:nvSpPr>
        <p:spPr>
          <a:xfrm rot="0">
            <a:off x="647700" y="2039937"/>
            <a:ext cx="7848600" cy="39417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-290512" lvl="0" marL="633412">
              <a:spcBef>
                <a:spcPct val="0"/>
              </a:spcBef>
            </a:pPr>
            <a:r>
              <a:rPr altLang="en-US" b="1" sz="2200" i="1" lang="en-US"/>
              <a:t>Draw Outlined Shape; </a:t>
            </a:r>
          </a:p>
          <a:p>
            <a:pPr eaLnBrk="1" hangingPunct="1" indent="-290512" lvl="0" marL="633412">
              <a:spcBef>
                <a:spcPct val="0"/>
              </a:spcBef>
              <a:buNone/>
            </a:pPr>
            <a:r>
              <a:rPr altLang="en-US" sz="2200" i="1" lang="en-US"/>
              <a:t>It means, we need to draw an outline such that the particle/object is ISOLATED/FREE from its surroundings (forces acting)</a:t>
            </a:r>
          </a:p>
          <a:p>
            <a:pPr eaLnBrk="1" hangingPunct="1" indent="-290512" lvl="0" marL="633412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-290512" lvl="0" marL="633412">
              <a:spcBef>
                <a:spcPct val="0"/>
              </a:spcBef>
              <a:buNone/>
            </a:pPr>
            <a:r>
              <a:rPr altLang="en-US" b="1" sz="2200" i="1" lang="en-US"/>
              <a:t>2) Show all the Forces; </a:t>
            </a:r>
          </a:p>
          <a:p>
            <a:pPr eaLnBrk="1" hangingPunct="1" indent="-290512" lvl="0" marL="633412">
              <a:spcBef>
                <a:spcPct val="0"/>
              </a:spcBef>
              <a:buNone/>
            </a:pPr>
            <a:r>
              <a:rPr altLang="en-US" sz="2200" i="1" lang="en-US"/>
              <a:t>We need to indicate all the forces acting upon the particle/object</a:t>
            </a:r>
          </a:p>
          <a:p>
            <a:pPr eaLnBrk="1" hangingPunct="1" indent="-290512" lvl="0" marL="633412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-290512" lvl="0" marL="633412">
              <a:spcBef>
                <a:spcPct val="0"/>
              </a:spcBef>
              <a:buNone/>
            </a:pPr>
            <a:r>
              <a:rPr altLang="en-US" sz="2200" i="1" lang="en-US"/>
              <a:t>Now there are two types of forces that acting upon the particle;</a:t>
            </a:r>
          </a:p>
          <a:p>
            <a:pPr eaLnBrk="1" hangingPunct="1" indent="-290512" lvl="0" marL="633412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-290512" lvl="0" marL="633412">
              <a:spcBef>
                <a:spcPct val="0"/>
              </a:spcBef>
              <a:buNone/>
            </a:pPr>
            <a:r>
              <a:rPr altLang="en-US" sz="2200" i="1" lang="en-US"/>
              <a:t>		</a:t>
            </a:r>
            <a:r>
              <a:rPr altLang="en-US" b="1" sz="2200" i="1" lang="en-US"/>
              <a:t>a) ACTIVE forces         b) REACTIVE forces</a:t>
            </a:r>
          </a:p>
        </p:txBody>
      </p:sp>
      <p:sp>
        <p:nvSpPr>
          <p:cNvPr id="1048653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Procedure to draw Free Body Diagram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Title 1"/>
          <p:cNvSpPr txBox="1"/>
          <p:nvPr/>
        </p:nvSpPr>
        <p:spPr>
          <a:xfrm rot="0">
            <a:off x="647700" y="1716087"/>
            <a:ext cx="7848600" cy="43037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342900">
              <a:spcBef>
                <a:spcPct val="0"/>
              </a:spcBef>
              <a:buNone/>
            </a:pPr>
            <a:r>
              <a:rPr altLang="en-US" b="1" sz="2200" i="1" lang="en-US"/>
              <a:t>3) Identify Each Force; </a:t>
            </a:r>
          </a:p>
          <a:p>
            <a:pPr eaLnBrk="1" hangingPunct="1" indent="0" lvl="0" marL="342900">
              <a:spcBef>
                <a:spcPct val="0"/>
              </a:spcBef>
              <a:buNone/>
            </a:pPr>
            <a:r>
              <a:rPr altLang="en-US" sz="2200" i="1" lang="en-US"/>
              <a:t>We need to LABEL each force; it means that we need to label or represent each force with </a:t>
            </a:r>
          </a:p>
          <a:p>
            <a:pPr eaLnBrk="1" hangingPunct="1" indent="0" lvl="0" marL="342900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0" lvl="0" marL="342900">
              <a:spcBef>
                <a:spcPct val="0"/>
              </a:spcBef>
              <a:buNone/>
            </a:pPr>
            <a:r>
              <a:rPr altLang="en-US" sz="2200" i="1" lang="en-US"/>
              <a:t>	</a:t>
            </a:r>
            <a:r>
              <a:rPr altLang="en-US" b="1" sz="2200" i="1" lang="en-US"/>
              <a:t>Magnitude</a:t>
            </a:r>
            <a:r>
              <a:rPr altLang="en-US" sz="2200" i="1" lang="en-US"/>
              <a:t> and </a:t>
            </a:r>
            <a:r>
              <a:rPr altLang="en-US" b="1" sz="2200" i="1" lang="en-US"/>
              <a:t>Direction/angle</a:t>
            </a:r>
          </a:p>
          <a:p>
            <a:pPr eaLnBrk="1" hangingPunct="1" indent="0" lvl="0" marL="342900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0" lvl="0" marL="342900">
              <a:spcBef>
                <a:spcPct val="0"/>
              </a:spcBef>
              <a:buNone/>
            </a:pPr>
            <a:r>
              <a:rPr altLang="en-US" sz="2200" i="1" lang="en-US"/>
              <a:t>We can further say, that the diagram should be labelled with all the forces (active and reactive) having magnitude and direction</a:t>
            </a:r>
          </a:p>
        </p:txBody>
      </p:sp>
      <p:sp>
        <p:nvSpPr>
          <p:cNvPr id="1048655" name="Rectangle 4"/>
          <p:cNvSpPr/>
          <p:nvPr/>
        </p:nvSpPr>
        <p:spPr>
          <a:xfrm rot="0">
            <a:off x="304800" y="1143000"/>
            <a:ext cx="5943600" cy="7080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b="1" sz="2000" i="1" lang="en-US"/>
              <a:t>Procedure/Steps to obtain/draw a Free Body Diagram (FBD):</a:t>
            </a:r>
          </a:p>
        </p:txBody>
      </p:sp>
      <p:sp>
        <p:nvSpPr>
          <p:cNvPr id="1048656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Procedure to draw Free Body Diagram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5" name="Picture 8"/>
          <p:cNvPicPr>
            <a:picLocks/>
          </p:cNvPicPr>
          <p:nvPr/>
        </p:nvPicPr>
        <p:blipFill>
          <a:blip xmlns:r="http://schemas.openxmlformats.org/officeDocument/2006/relationships" r:embed="rId1"/>
          <a:srcRect l="66048" t="15910" r="16667" b="39624"/>
          <a:stretch>
            <a:fillRect/>
          </a:stretch>
        </p:blipFill>
        <p:spPr>
          <a:xfrm rot="0">
            <a:off x="1143000" y="2251075"/>
            <a:ext cx="2286000" cy="3305175"/>
          </a:xfrm>
          <a:prstGeom prst="rect"/>
          <a:noFill/>
          <a:ln>
            <a:noFill/>
          </a:ln>
        </p:spPr>
      </p:pic>
      <p:sp>
        <p:nvSpPr>
          <p:cNvPr id="1048659" name="Rectangle 11"/>
          <p:cNvSpPr/>
          <p:nvPr/>
        </p:nvSpPr>
        <p:spPr>
          <a:xfrm rot="0">
            <a:off x="381000" y="1066800"/>
            <a:ext cx="8305800" cy="8915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342900"/>
            <a:r>
              <a:rPr altLang="en-US" b="1" i="1" lang="en-US"/>
              <a:t>Important point::</a:t>
            </a:r>
          </a:p>
          <a:p>
            <a:pPr eaLnBrk="1" hangingPunct="1" indent="0" lvl="0" marL="342900"/>
            <a:r>
              <a:rPr altLang="en-US" i="1" lang="en-US"/>
              <a:t>However, the object should be </a:t>
            </a:r>
            <a:r>
              <a:rPr altLang="en-US" b="1" i="1" lang="en-US"/>
              <a:t>ISOLATED/FREE</a:t>
            </a:r>
            <a:r>
              <a:rPr altLang="en-US" i="1" lang="en-US"/>
              <a:t> or </a:t>
            </a:r>
            <a:r>
              <a:rPr altLang="en-US" b="1" i="1" lang="en-US"/>
              <a:t>DETACHED</a:t>
            </a:r>
            <a:r>
              <a:rPr altLang="en-US" i="1" lang="en-US"/>
              <a:t> from all the forces acting on the object; that diagram will be FBD </a:t>
            </a:r>
          </a:p>
        </p:txBody>
      </p:sp>
      <p:grpSp>
        <p:nvGrpSpPr>
          <p:cNvPr id="77" name=""/>
          <p:cNvGrpSpPr/>
          <p:nvPr/>
        </p:nvGrpSpPr>
        <p:grpSpPr>
          <a:xfrm rot="0">
            <a:off x="5181600" y="2251075"/>
            <a:ext cx="2286000" cy="2746842"/>
            <a:chOff x="4244519" y="2102349"/>
            <a:chExt cx="2520121" cy="3842656"/>
          </a:xfrm>
        </p:grpSpPr>
        <p:grpSp>
          <p:nvGrpSpPr>
            <p:cNvPr id="78" name=""/>
            <p:cNvGrpSpPr/>
            <p:nvPr/>
          </p:nvGrpSpPr>
          <p:grpSpPr>
            <a:xfrm rot="0">
              <a:off x="4244519" y="2422419"/>
              <a:ext cx="2520121" cy="3107915"/>
              <a:chOff x="4244519" y="2422419"/>
              <a:chExt cx="2520121" cy="3107915"/>
            </a:xfrm>
          </p:grpSpPr>
          <p:pic>
            <p:nvPicPr>
              <p:cNvPr id="2097176" name="Picture 15"/>
              <p:cNvPicPr>
                <a:picLocks/>
              </p:cNvPicPr>
              <p:nvPr/>
            </p:nvPicPr>
            <p:blipFill>
              <a:blip xmlns:r="http://schemas.openxmlformats.org/officeDocument/2006/relationships" r:embed="rId1"/>
              <a:srcRect l="68996" t="35318" r="20607" b="51599"/>
              <a:stretch>
                <a:fillRect/>
              </a:stretch>
            </p:blipFill>
            <p:spPr>
              <a:xfrm rot="0">
                <a:off x="4244519" y="3084882"/>
                <a:ext cx="2520121" cy="1782989"/>
              </a:xfrm>
              <a:prstGeom prst="rect"/>
              <a:noFill/>
              <a:ln>
                <a:noFill/>
              </a:ln>
            </p:spPr>
          </p:pic>
          <p:cxnSp>
            <p:nvCxnSpPr>
              <p:cNvPr id="3145734" name="Straight Arrow Connector 20"/>
              <p:cNvCxnSpPr>
                <a:cxnSpLocks/>
              </p:cNvCxnSpPr>
              <p:nvPr/>
            </p:nvCxnSpPr>
            <p:spPr>
              <a:xfrm rot="0">
                <a:off x="5504580" y="3084882"/>
                <a:ext cx="0" cy="0"/>
              </a:xfrm>
              <a:prstGeom prst="straightConnector1"/>
              <a:noFill/>
              <a:ln w="9525" cap="flat" cmpd="sng">
                <a:solidFill>
                  <a:srgbClr val="4A7EBB">
                    <a:alpha val="100000"/>
                  </a:srgbClr>
                </a:solidFill>
                <a:prstDash val="solid"/>
                <a:round/>
                <a:tailEnd type="triangle" w="med" len="med"/>
              </a:ln>
            </p:spPr>
          </p:cxnSp>
          <p:cxnSp>
            <p:nvCxnSpPr>
              <p:cNvPr id="3145735" name="Straight Arrow Connector 22"/>
              <p:cNvCxnSpPr>
                <a:cxnSpLocks/>
              </p:cNvCxnSpPr>
              <p:nvPr/>
            </p:nvCxnSpPr>
            <p:spPr>
              <a:xfrm rot="0" flipV="1">
                <a:off x="5503560" y="2422419"/>
                <a:ext cx="0" cy="625581"/>
              </a:xfrm>
              <a:prstGeom prst="straightConnector1"/>
              <a:noFill/>
              <a:ln w="50800" cap="flat" cmpd="sng">
                <a:solidFill>
                  <a:srgbClr val="4A7EBB">
                    <a:alpha val="100000"/>
                  </a:srgbClr>
                </a:solidFill>
                <a:prstDash val="solid"/>
                <a:round/>
                <a:tailEnd type="triangle" w="med" len="med"/>
              </a:ln>
            </p:spPr>
          </p:cxnSp>
          <p:cxnSp>
            <p:nvCxnSpPr>
              <p:cNvPr id="3145736" name="Straight Arrow Connector 27"/>
              <p:cNvCxnSpPr>
                <a:cxnSpLocks/>
              </p:cNvCxnSpPr>
              <p:nvPr/>
            </p:nvCxnSpPr>
            <p:spPr>
              <a:xfrm rot="0">
                <a:off x="5562600" y="4697968"/>
                <a:ext cx="0" cy="832366"/>
              </a:xfrm>
              <a:prstGeom prst="straightConnector1"/>
              <a:noFill/>
              <a:ln w="50800" cap="flat" cmpd="sng">
                <a:solidFill>
                  <a:srgbClr val="4A7EBB">
                    <a:alpha val="100000"/>
                  </a:srgbClr>
                </a:solidFill>
                <a:prstDash val="solid"/>
                <a:round/>
                <a:tailEnd type="triangle" w="med" len="med"/>
              </a:ln>
            </p:spPr>
          </p:cxnSp>
        </p:grpSp>
        <p:sp>
          <p:nvSpPr>
            <p:cNvPr id="1048660" name="TextBox 32"/>
            <p:cNvSpPr txBox="1"/>
            <p:nvPr/>
          </p:nvSpPr>
          <p:spPr>
            <a:xfrm rot="0">
              <a:off x="5562600" y="2102349"/>
              <a:ext cx="481624" cy="5010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lvl="0"/>
              <a:r>
                <a:rPr altLang="en-US" lang="en-US"/>
                <a:t>F</a:t>
              </a:r>
              <a:r>
                <a:rPr altLang="en-US" baseline="-25000" lang="en-US"/>
                <a:t>1</a:t>
              </a:r>
              <a:r>
                <a:rPr altLang="en-US" lang="en-US"/>
                <a:t> </a:t>
              </a:r>
            </a:p>
          </p:txBody>
        </p:sp>
        <p:sp>
          <p:nvSpPr>
            <p:cNvPr id="1048661" name="TextBox 33"/>
            <p:cNvSpPr txBox="1"/>
            <p:nvPr/>
          </p:nvSpPr>
          <p:spPr>
            <a:xfrm rot="0">
              <a:off x="5579806" y="5443991"/>
              <a:ext cx="425621" cy="50101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lvl="0"/>
              <a:r>
                <a:rPr altLang="en-US" lang="en-US"/>
                <a:t>F</a:t>
              </a:r>
              <a:r>
                <a:rPr altLang="en-US" baseline="-25000" lang="en-US"/>
                <a:t>2</a:t>
              </a:r>
            </a:p>
          </p:txBody>
        </p:sp>
      </p:grpSp>
      <p:sp>
        <p:nvSpPr>
          <p:cNvPr id="1048662" name="Rectangle 35"/>
          <p:cNvSpPr/>
          <p:nvPr/>
        </p:nvSpPr>
        <p:spPr>
          <a:xfrm rot="0">
            <a:off x="2601912" y="6172200"/>
            <a:ext cx="386397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342900"/>
            <a:r>
              <a:rPr altLang="en-US" b="1" i="1" lang="en-US"/>
              <a:t>FREE-BODY DIAGRAM (FBD)</a:t>
            </a:r>
          </a:p>
        </p:txBody>
      </p:sp>
      <p:sp>
        <p:nvSpPr>
          <p:cNvPr id="1048663" name="Title 1"/>
          <p:cNvSpPr txBox="1"/>
          <p:nvPr/>
        </p:nvSpPr>
        <p:spPr>
          <a:xfrm rot="0">
            <a:off x="381000" y="228600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Title 1"/>
          <p:cNvSpPr txBox="1"/>
          <p:nvPr/>
        </p:nvSpPr>
        <p:spPr>
          <a:xfrm rot="0">
            <a:off x="419100" y="1295400"/>
            <a:ext cx="8305800" cy="4800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Equilibrium means, that the particle/object is at </a:t>
            </a:r>
            <a:r>
              <a:rPr altLang="en-US" b="1" sz="2200" i="1" lang="en-US"/>
              <a:t>REST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Similarly, if the particle/object is moving with constant </a:t>
            </a:r>
            <a:r>
              <a:rPr altLang="en-US" b="1" sz="2200" i="1" lang="en-US"/>
              <a:t>VELOCITY</a:t>
            </a:r>
            <a:r>
              <a:rPr altLang="en-US" sz="2200" i="1" lang="en-US"/>
              <a:t>, and there is </a:t>
            </a:r>
            <a:r>
              <a:rPr altLang="en-US" b="1" sz="2200" i="1" lang="en-US"/>
              <a:t>no acceleration, so it is in equilibrium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we are dealing with </a:t>
            </a:r>
            <a:r>
              <a:rPr altLang="en-US" b="1" sz="2200" i="1" lang="en-US"/>
              <a:t>FORCE Vectors</a:t>
            </a:r>
            <a:r>
              <a:rPr altLang="en-US" sz="2200" i="1" lang="en-US"/>
              <a:t>, and these vectors can be: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In any one plane: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	that is XY- plane  (No force vector in Z-axis)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	that is in XZ- plane  (no force vector in Y- axis)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	that is in YZ-plane  (No force vector in X-axis)</a:t>
            </a:r>
          </a:p>
        </p:txBody>
      </p:sp>
      <p:sp>
        <p:nvSpPr>
          <p:cNvPr id="1048612" name="Title 1"/>
          <p:cNvSpPr txBox="1"/>
          <p:nvPr/>
        </p:nvSpPr>
        <p:spPr>
          <a:xfrm rot="0">
            <a:off x="1905000" y="685800"/>
            <a:ext cx="49530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Procedure to draw Free Body Diagram</a:t>
            </a:r>
          </a:p>
        </p:txBody>
      </p:sp>
      <p:pic>
        <p:nvPicPr>
          <p:cNvPr id="2097177" name="Picture 1"/>
          <p:cNvPicPr>
            <a:picLocks/>
          </p:cNvPicPr>
          <p:nvPr/>
        </p:nvPicPr>
        <p:blipFill>
          <a:blip xmlns:r="http://schemas.openxmlformats.org/officeDocument/2006/relationships" r:embed="rId1"/>
          <a:srcRect l="79932" t="43724" r="14270" b="29250"/>
          <a:stretch>
            <a:fillRect/>
          </a:stretch>
        </p:blipFill>
        <p:spPr>
          <a:xfrm rot="0">
            <a:off x="6400800" y="3249612"/>
            <a:ext cx="984250" cy="2581275"/>
          </a:xfrm>
          <a:prstGeom prst="rect"/>
          <a:noFill/>
          <a:ln>
            <a:noFill/>
          </a:ln>
        </p:spPr>
      </p:pic>
      <p:sp>
        <p:nvSpPr>
          <p:cNvPr id="1048667" name="Title 1"/>
          <p:cNvSpPr txBox="1"/>
          <p:nvPr/>
        </p:nvSpPr>
        <p:spPr>
          <a:xfrm rot="0">
            <a:off x="265112" y="838200"/>
            <a:ext cx="7734300" cy="2411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117475">
              <a:spcBef>
                <a:spcPct val="0"/>
              </a:spcBef>
              <a:buNone/>
            </a:pPr>
            <a:r>
              <a:rPr altLang="en-US" b="1" sz="2200" i="1" lang="en-US"/>
              <a:t>Example: 1</a:t>
            </a:r>
          </a:p>
          <a:p>
            <a:pPr eaLnBrk="1" hangingPunct="1" indent="0" lvl="0" marL="117475">
              <a:spcBef>
                <a:spcPct val="0"/>
              </a:spcBef>
              <a:buNone/>
            </a:pPr>
            <a:endParaRPr altLang="en-US" b="1" sz="2200" i="1" lang="en-US"/>
          </a:p>
          <a:p>
            <a:pPr eaLnBrk="1" hangingPunct="1" indent="0" lvl="0" marL="117475">
              <a:spcBef>
                <a:spcPct val="0"/>
              </a:spcBef>
              <a:buNone/>
            </a:pPr>
            <a:r>
              <a:rPr altLang="en-US" sz="2200" i="1" lang="en-US"/>
              <a:t>In the figure shown, we can see, that there are two forces, that are acting on the object;</a:t>
            </a:r>
          </a:p>
          <a:p>
            <a:pPr eaLnBrk="1" hangingPunct="1" indent="0" lvl="0" marL="117475">
              <a:spcBef>
                <a:spcPct val="0"/>
              </a:spcBef>
              <a:buNone/>
            </a:pPr>
            <a:endParaRPr altLang="en-US" b="1" sz="2200" i="1" lang="en-US"/>
          </a:p>
          <a:p>
            <a:pPr eaLnBrk="1" hangingPunct="1" indent="0" lvl="0" marL="117475">
              <a:spcBef>
                <a:spcPct val="0"/>
              </a:spcBef>
            </a:pPr>
            <a:r>
              <a:rPr altLang="en-US" sz="2200" i="1" lang="en-US"/>
              <a:t> Weight W</a:t>
            </a:r>
          </a:p>
          <a:p>
            <a:pPr eaLnBrk="1" hangingPunct="1" indent="0" lvl="0" marL="117475">
              <a:spcBef>
                <a:spcPct val="0"/>
              </a:spcBef>
            </a:pPr>
            <a:r>
              <a:rPr altLang="en-US" sz="2200" i="1" lang="en-US"/>
              <a:t> Tension T (stress in the cable)</a:t>
            </a:r>
          </a:p>
        </p:txBody>
      </p:sp>
      <p:pic>
        <p:nvPicPr>
          <p:cNvPr id="2097178" name="Picture 4"/>
          <p:cNvPicPr>
            <a:picLocks/>
          </p:cNvPicPr>
          <p:nvPr/>
        </p:nvPicPr>
        <p:blipFill>
          <a:blip xmlns:r="http://schemas.openxmlformats.org/officeDocument/2006/relationships" r:embed="rId1"/>
          <a:srcRect l="63333" t="27766" r="19627" b="29250"/>
          <a:stretch>
            <a:fillRect/>
          </a:stretch>
        </p:blipFill>
        <p:spPr>
          <a:xfrm rot="0">
            <a:off x="1782762" y="3419475"/>
            <a:ext cx="2233612" cy="3167062"/>
          </a:xfrm>
          <a:prstGeom prst="rect"/>
          <a:noFill/>
          <a:ln>
            <a:noFill/>
          </a:ln>
        </p:spPr>
      </p:pic>
      <p:sp>
        <p:nvSpPr>
          <p:cNvPr id="1048668" name="TextBox 5"/>
          <p:cNvSpPr txBox="1"/>
          <p:nvPr/>
        </p:nvSpPr>
        <p:spPr>
          <a:xfrm rot="0">
            <a:off x="5715000" y="5867400"/>
            <a:ext cx="2116456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Free-Body Diagram</a:t>
            </a:r>
          </a:p>
        </p:txBody>
      </p:sp>
      <p:cxnSp>
        <p:nvCxnSpPr>
          <p:cNvPr id="3145737" name="Straight Arrow Connector 3"/>
          <p:cNvCxnSpPr>
            <a:cxnSpLocks/>
          </p:cNvCxnSpPr>
          <p:nvPr/>
        </p:nvCxnSpPr>
        <p:spPr>
          <a:xfrm rot="0" flipV="1">
            <a:off x="5715000" y="5257800"/>
            <a:ext cx="914400" cy="228600"/>
          </a:xfrm>
          <a:prstGeom prst="straightConnector1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  <a:tailEnd type="triangle" w="med" len="med"/>
          </a:ln>
        </p:spPr>
      </p:cxnSp>
      <p:cxnSp>
        <p:nvCxnSpPr>
          <p:cNvPr id="3145738" name="Straight Arrow Connector 9"/>
          <p:cNvCxnSpPr>
            <a:cxnSpLocks/>
          </p:cNvCxnSpPr>
          <p:nvPr/>
        </p:nvCxnSpPr>
        <p:spPr>
          <a:xfrm rot="0" flipH="1">
            <a:off x="7010400" y="3048000"/>
            <a:ext cx="609600" cy="560387"/>
          </a:xfrm>
          <a:prstGeom prst="straightConnector1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  <a:tailEnd type="triangle" w="med" len="med"/>
          </a:ln>
        </p:spPr>
      </p:cxnSp>
      <p:sp>
        <p:nvSpPr>
          <p:cNvPr id="1048669" name="TextBox 10"/>
          <p:cNvSpPr txBox="1"/>
          <p:nvPr/>
        </p:nvSpPr>
        <p:spPr>
          <a:xfrm rot="0">
            <a:off x="7699375" y="2743200"/>
            <a:ext cx="45402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F2</a:t>
            </a:r>
          </a:p>
        </p:txBody>
      </p:sp>
      <p:sp>
        <p:nvSpPr>
          <p:cNvPr id="1048670" name="TextBox 11"/>
          <p:cNvSpPr txBox="1"/>
          <p:nvPr/>
        </p:nvSpPr>
        <p:spPr>
          <a:xfrm rot="0">
            <a:off x="5257800" y="5334000"/>
            <a:ext cx="45402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F1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1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Examples of Free Body Diagram</a:t>
            </a:r>
          </a:p>
        </p:txBody>
      </p:sp>
      <p:sp>
        <p:nvSpPr>
          <p:cNvPr id="1048672" name="Rectangle 5"/>
          <p:cNvSpPr/>
          <p:nvPr/>
        </p:nvSpPr>
        <p:spPr>
          <a:xfrm rot="0">
            <a:off x="304800" y="1279525"/>
            <a:ext cx="7010400" cy="10439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b="1" sz="2200" i="1" lang="en-US">
                <a:latin typeface="Calibri" pitchFamily="34" charset="0"/>
              </a:rPr>
              <a:t>Forces acting upon the object:</a:t>
            </a:r>
          </a:p>
          <a:p>
            <a:pPr eaLnBrk="1" hangingPunct="1" lvl="0"/>
            <a:r>
              <a:rPr altLang="en-US" sz="2200" i="1" lang="en-US">
                <a:latin typeface="Calibri" pitchFamily="34" charset="0"/>
              </a:rPr>
              <a:t>These four forces acting on the object are shown below:</a:t>
            </a:r>
          </a:p>
        </p:txBody>
      </p:sp>
      <p:grpSp>
        <p:nvGrpSpPr>
          <p:cNvPr id="83" name=""/>
          <p:cNvGrpSpPr/>
          <p:nvPr/>
        </p:nvGrpSpPr>
        <p:grpSpPr>
          <a:xfrm rot="0">
            <a:off x="479425" y="2924175"/>
            <a:ext cx="4243600" cy="2409825"/>
            <a:chOff x="1877921" y="4334528"/>
            <a:chExt cx="3985980" cy="2151987"/>
          </a:xfrm>
        </p:grpSpPr>
        <p:pic>
          <p:nvPicPr>
            <p:cNvPr id="2097179" name="Picture 2" descr="Free body diagrams | TikZ example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9071" r="64400" b="5350"/>
            <a:stretch>
              <a:fillRect/>
            </a:stretch>
          </p:blipFill>
          <p:spPr>
            <a:xfrm rot="0">
              <a:off x="2765493" y="4334528"/>
              <a:ext cx="2081851" cy="2151987"/>
            </a:xfrm>
            <a:prstGeom prst="rect"/>
            <a:noFill/>
            <a:ln>
              <a:noFill/>
            </a:ln>
          </p:spPr>
        </p:pic>
        <p:cxnSp>
          <p:nvCxnSpPr>
            <p:cNvPr id="3145739" name="Straight Arrow Connector 9"/>
            <p:cNvCxnSpPr>
              <a:cxnSpLocks/>
            </p:cNvCxnSpPr>
            <p:nvPr/>
          </p:nvCxnSpPr>
          <p:spPr>
            <a:xfrm rot="0">
              <a:off x="2286000" y="5188551"/>
              <a:ext cx="824398" cy="0"/>
            </a:xfrm>
            <a:prstGeom prst="straightConnector1"/>
            <a:noFill/>
            <a:ln w="25400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40" name="Straight Arrow Connector 10"/>
            <p:cNvCxnSpPr>
              <a:cxnSpLocks/>
            </p:cNvCxnSpPr>
            <p:nvPr/>
          </p:nvCxnSpPr>
          <p:spPr>
            <a:xfrm rot="0" flipH="1" flipV="1">
              <a:off x="4610172" y="5410521"/>
              <a:ext cx="315146" cy="500054"/>
            </a:xfrm>
            <a:prstGeom prst="straightConnector1"/>
            <a:noFill/>
            <a:ln w="25400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sp>
          <p:nvSpPr>
            <p:cNvPr id="1048673" name="TextBox 11"/>
            <p:cNvSpPr txBox="1"/>
            <p:nvPr/>
          </p:nvSpPr>
          <p:spPr>
            <a:xfrm rot="0">
              <a:off x="1877921" y="4620915"/>
              <a:ext cx="1710620" cy="31982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r>
                <a:rPr altLang="en-US" lang="en-US"/>
                <a:t>Bigger mass m1</a:t>
              </a:r>
            </a:p>
          </p:txBody>
        </p:sp>
        <p:sp>
          <p:nvSpPr>
            <p:cNvPr id="1048674" name="TextBox 12"/>
            <p:cNvSpPr txBox="1"/>
            <p:nvPr/>
          </p:nvSpPr>
          <p:spPr>
            <a:xfrm rot="0">
              <a:off x="4033991" y="5986775"/>
              <a:ext cx="1829910" cy="31982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r>
                <a:rPr altLang="en-US" lang="en-US"/>
                <a:t>Smaller mass m2</a:t>
              </a:r>
            </a:p>
          </p:txBody>
        </p:sp>
      </p:grpSp>
      <p:grpSp>
        <p:nvGrpSpPr>
          <p:cNvPr id="84" name=""/>
          <p:cNvGrpSpPr/>
          <p:nvPr/>
        </p:nvGrpSpPr>
        <p:grpSpPr>
          <a:xfrm rot="0">
            <a:off x="5943600" y="3071812"/>
            <a:ext cx="1828800" cy="2041525"/>
            <a:chOff x="5410200" y="2923902"/>
            <a:chExt cx="1447800" cy="1652247"/>
          </a:xfrm>
        </p:grpSpPr>
        <p:sp>
          <p:nvSpPr>
            <p:cNvPr id="1048675" name="Rectangle 13"/>
            <p:cNvSpPr/>
            <p:nvPr/>
          </p:nvSpPr>
          <p:spPr>
            <a:xfrm rot="19477760">
              <a:off x="5940100" y="3439936"/>
              <a:ext cx="385417" cy="371585"/>
            </a:xfrm>
            <a:prstGeom prst="rect"/>
            <a:solidFill>
              <a:schemeClr val="accent1"/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vert="horz"/>
            <a:lstStyle>
              <a:lvl1pPr algn="l" eaLnBrk="0" fontAlgn="base" hangingPunct="0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1pPr>
              <a:lvl2pPr algn="l" eaLnBrk="0" fontAlgn="base" hangingPunct="0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2pPr>
              <a:lvl3pPr algn="l" eaLnBrk="0" fontAlgn="base" hangingPunct="0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3pPr>
              <a:lvl4pPr algn="l" eaLnBrk="0" fontAlgn="base" hangingPunct="0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4pPr>
              <a:lvl5pPr algn="l" eaLnBrk="0" fontAlgn="base" hangingPunct="0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ＭＳ Ｐゴシック" pitchFamily="34" charset="-128"/>
                  <a:sym typeface="Arial" pitchFamily="0" charset="0"/>
                </a:defRPr>
              </a:lvl5pPr>
            </a:lstStyle>
            <a:p>
              <a:pPr algn="ctr" lvl="0"/>
              <a:endParaRPr altLang="en-US" 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3145741" name="Straight Arrow Connector 16"/>
            <p:cNvCxnSpPr>
              <a:cxnSpLocks/>
            </p:cNvCxnSpPr>
            <p:nvPr/>
          </p:nvCxnSpPr>
          <p:spPr>
            <a:xfrm rot="0">
              <a:off x="6096000" y="3657600"/>
              <a:ext cx="0" cy="918549"/>
            </a:xfrm>
            <a:prstGeom prst="straightConnector1"/>
            <a:noFill/>
            <a:ln w="9525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42" name="Straight Arrow Connector 18"/>
            <p:cNvCxnSpPr>
              <a:cxnSpLocks/>
            </p:cNvCxnSpPr>
            <p:nvPr/>
          </p:nvCxnSpPr>
          <p:spPr>
            <a:xfrm rot="0" flipH="1" flipV="1">
              <a:off x="5638800" y="2923902"/>
              <a:ext cx="386460" cy="550326"/>
            </a:xfrm>
            <a:prstGeom prst="straightConnector1"/>
            <a:noFill/>
            <a:ln w="9525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43" name="Straight Arrow Connector 20"/>
            <p:cNvCxnSpPr>
              <a:cxnSpLocks/>
            </p:cNvCxnSpPr>
            <p:nvPr/>
          </p:nvCxnSpPr>
          <p:spPr>
            <a:xfrm rot="0" flipV="1">
              <a:off x="6289948" y="3048000"/>
              <a:ext cx="568052" cy="466177"/>
            </a:xfrm>
            <a:prstGeom prst="straightConnector1"/>
            <a:noFill/>
            <a:ln w="9525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145744" name="Straight Arrow Connector 22"/>
            <p:cNvCxnSpPr>
              <a:cxnSpLocks/>
            </p:cNvCxnSpPr>
            <p:nvPr/>
          </p:nvCxnSpPr>
          <p:spPr>
            <a:xfrm rot="0" flipH="1">
              <a:off x="5410200" y="3737281"/>
              <a:ext cx="565470" cy="453113"/>
            </a:xfrm>
            <a:prstGeom prst="straightConnector1"/>
            <a:noFill/>
            <a:ln w="9525" cap="flat" cmpd="sng">
              <a:solidFill>
                <a:srgbClr val="4A7EBB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cxnSp>
      </p:grpSp>
      <p:sp>
        <p:nvSpPr>
          <p:cNvPr id="1048676" name="TextBox 24"/>
          <p:cNvSpPr txBox="1"/>
          <p:nvPr/>
        </p:nvSpPr>
        <p:spPr>
          <a:xfrm rot="0">
            <a:off x="4330700" y="5422900"/>
            <a:ext cx="4392683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Object is isolated / free from surroundings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Examples of Free Body Diagram</a:t>
            </a:r>
          </a:p>
        </p:txBody>
      </p:sp>
      <p:sp>
        <p:nvSpPr>
          <p:cNvPr id="1048606" name="Rectangle 5"/>
          <p:cNvSpPr/>
          <p:nvPr/>
        </p:nvSpPr>
        <p:spPr>
          <a:xfrm rot="0">
            <a:off x="628650" y="1873250"/>
            <a:ext cx="7753350" cy="31648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b="1" sz="2200" i="1" lang="en-US">
                <a:latin typeface="Calibri" pitchFamily="34" charset="0"/>
              </a:rPr>
              <a:t>Forces acting upon the object:</a:t>
            </a:r>
          </a:p>
          <a:p>
            <a:pPr eaLnBrk="1" hangingPunct="1" lvl="0"/>
            <a:r>
              <a:rPr altLang="en-US" sz="2200" i="1" lang="en-US">
                <a:latin typeface="Calibri" pitchFamily="34" charset="0"/>
              </a:rPr>
              <a:t>There are four forces acting on the object mentioned below:</a:t>
            </a:r>
          </a:p>
          <a:p>
            <a:pPr eaLnBrk="1" hangingPunct="1" lvl="0"/>
            <a:endParaRPr altLang="en-US" sz="2000" i="1" lang="en-US">
              <a:latin typeface="Calibri" pitchFamily="34" charset="0"/>
            </a:endParaRPr>
          </a:p>
          <a:p>
            <a:pPr eaLnBrk="1" hangingPunct="1" lvl="0">
              <a:buFontTx/>
              <a:buAutoNum type="arabicParenR" startAt="1"/>
            </a:pPr>
            <a:r>
              <a:rPr altLang="en-US" sz="2000" i="1" lang="en-US"/>
              <a:t> weight “Mg” in the downward direction</a:t>
            </a:r>
          </a:p>
          <a:p>
            <a:pPr eaLnBrk="1" hangingPunct="1" lvl="0">
              <a:buFontTx/>
              <a:buAutoNum type="arabicParenR" startAt="1"/>
            </a:pPr>
            <a:endParaRPr altLang="en-US" sz="2000" i="1" lang="en-US"/>
          </a:p>
          <a:p>
            <a:pPr eaLnBrk="1" hangingPunct="1" lvl="0"/>
            <a:r>
              <a:rPr altLang="en-US" sz="2000" i="1" lang="en-US"/>
              <a:t>2) Friction “Fr” in the left-lower direction</a:t>
            </a:r>
          </a:p>
          <a:p>
            <a:pPr eaLnBrk="1" hangingPunct="1" lvl="0"/>
            <a:r>
              <a:rPr altLang="en-US" sz="2000" i="1" lang="en-US"/>
              <a:t> </a:t>
            </a:r>
          </a:p>
          <a:p>
            <a:pPr eaLnBrk="1" hangingPunct="1" lvl="0"/>
            <a:r>
              <a:rPr altLang="en-US" sz="2000" i="1" lang="en-US"/>
              <a:t>3) Constrained force T in upper-right direction (+x)</a:t>
            </a:r>
          </a:p>
          <a:p>
            <a:pPr eaLnBrk="1" hangingPunct="1" lvl="0"/>
            <a:endParaRPr altLang="en-US" sz="2000" i="1" lang="en-US">
              <a:latin typeface="Calibri" pitchFamily="34" charset="0"/>
            </a:endParaRPr>
          </a:p>
          <a:p>
            <a:pPr eaLnBrk="1" hangingPunct="1" lvl="0"/>
            <a:r>
              <a:rPr altLang="en-US" sz="2000" i="1" lang="en-US">
                <a:latin typeface="Calibri" pitchFamily="34" charset="0"/>
              </a:rPr>
              <a:t>4) Force “N” in the top-side direction (+y)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Procedure to draw Free Body Diagram</a:t>
            </a:r>
          </a:p>
        </p:txBody>
      </p:sp>
      <p:pic>
        <p:nvPicPr>
          <p:cNvPr id="2097157" name="Picture 2" descr="Free body diagrams | TikZ example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4878" r="15732" b="4878"/>
          <a:stretch>
            <a:fillRect/>
          </a:stretch>
        </p:blipFill>
        <p:spPr>
          <a:xfrm rot="0">
            <a:off x="1338262" y="2579687"/>
            <a:ext cx="6357937" cy="2927350"/>
          </a:xfrm>
          <a:prstGeom prst="rect"/>
          <a:noFill/>
          <a:ln>
            <a:noFill/>
          </a:ln>
        </p:spPr>
      </p:pic>
      <p:cxnSp>
        <p:nvCxnSpPr>
          <p:cNvPr id="3145730" name="Straight Arrow Connector 8"/>
          <p:cNvCxnSpPr>
            <a:cxnSpLocks/>
          </p:cNvCxnSpPr>
          <p:nvPr/>
        </p:nvCxnSpPr>
        <p:spPr>
          <a:xfrm rot="0" flipV="1">
            <a:off x="4140200" y="4637087"/>
            <a:ext cx="533400" cy="685800"/>
          </a:xfrm>
          <a:prstGeom prst="straightConnector1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  <a:tailEnd type="triangle" w="med" len="med"/>
          </a:ln>
        </p:spPr>
      </p:cxnSp>
      <p:cxnSp>
        <p:nvCxnSpPr>
          <p:cNvPr id="3145731" name="Straight Arrow Connector 9"/>
          <p:cNvCxnSpPr>
            <a:cxnSpLocks/>
          </p:cNvCxnSpPr>
          <p:nvPr/>
        </p:nvCxnSpPr>
        <p:spPr>
          <a:xfrm rot="0" flipH="1">
            <a:off x="6350000" y="2122487"/>
            <a:ext cx="381000" cy="762000"/>
          </a:xfrm>
          <a:prstGeom prst="straightConnector1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  <a:tailEnd type="triangle" w="med" len="med"/>
          </a:ln>
        </p:spPr>
      </p:cxnSp>
      <p:cxnSp>
        <p:nvCxnSpPr>
          <p:cNvPr id="3145732" name="Straight Arrow Connector 10"/>
          <p:cNvCxnSpPr>
            <a:cxnSpLocks/>
          </p:cNvCxnSpPr>
          <p:nvPr/>
        </p:nvCxnSpPr>
        <p:spPr>
          <a:xfrm rot="0" flipH="1" flipV="1">
            <a:off x="5892800" y="4941887"/>
            <a:ext cx="914400" cy="457200"/>
          </a:xfrm>
          <a:prstGeom prst="straightConnector1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  <a:tailEnd type="triangle" w="med" len="med"/>
          </a:ln>
        </p:spPr>
      </p:cxnSp>
      <p:cxnSp>
        <p:nvCxnSpPr>
          <p:cNvPr id="3145733" name="Straight Arrow Connector 11"/>
          <p:cNvCxnSpPr>
            <a:cxnSpLocks/>
          </p:cNvCxnSpPr>
          <p:nvPr/>
        </p:nvCxnSpPr>
        <p:spPr>
          <a:xfrm rot="0" flipH="1">
            <a:off x="5511800" y="2122487"/>
            <a:ext cx="228600" cy="922337"/>
          </a:xfrm>
          <a:prstGeom prst="straightConnector1"/>
          <a:noFill/>
          <a:ln w="9525" cap="flat" cmpd="sng">
            <a:solidFill>
              <a:srgbClr val="4A7EBB">
                <a:alpha val="100000"/>
              </a:srgbClr>
            </a:solidFill>
            <a:prstDash val="solid"/>
            <a:round/>
            <a:tailEnd type="triangle" w="med" len="med"/>
          </a:ln>
        </p:spPr>
      </p:cxnSp>
      <p:sp>
        <p:nvSpPr>
          <p:cNvPr id="1048597" name="TextBox 12"/>
          <p:cNvSpPr txBox="1"/>
          <p:nvPr/>
        </p:nvSpPr>
        <p:spPr>
          <a:xfrm rot="0">
            <a:off x="3835400" y="5322887"/>
            <a:ext cx="312737" cy="3683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2</a:t>
            </a:r>
          </a:p>
        </p:txBody>
      </p:sp>
      <p:sp>
        <p:nvSpPr>
          <p:cNvPr id="1048598" name="TextBox 13"/>
          <p:cNvSpPr txBox="1"/>
          <p:nvPr/>
        </p:nvSpPr>
        <p:spPr>
          <a:xfrm rot="0">
            <a:off x="5583237" y="1752600"/>
            <a:ext cx="312737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4</a:t>
            </a:r>
          </a:p>
        </p:txBody>
      </p:sp>
      <p:sp>
        <p:nvSpPr>
          <p:cNvPr id="1048599" name="TextBox 14"/>
          <p:cNvSpPr txBox="1"/>
          <p:nvPr/>
        </p:nvSpPr>
        <p:spPr>
          <a:xfrm rot="0">
            <a:off x="6616700" y="1752600"/>
            <a:ext cx="312737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3</a:t>
            </a:r>
          </a:p>
        </p:txBody>
      </p:sp>
      <p:sp>
        <p:nvSpPr>
          <p:cNvPr id="1048600" name="TextBox 15"/>
          <p:cNvSpPr txBox="1"/>
          <p:nvPr/>
        </p:nvSpPr>
        <p:spPr>
          <a:xfrm rot="0">
            <a:off x="6811962" y="5246687"/>
            <a:ext cx="312737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1</a:t>
            </a:r>
          </a:p>
        </p:txBody>
      </p:sp>
      <p:sp>
        <p:nvSpPr>
          <p:cNvPr id="1048601" name="TextBox 21"/>
          <p:cNvSpPr txBox="1"/>
          <p:nvPr/>
        </p:nvSpPr>
        <p:spPr>
          <a:xfrm rot="0">
            <a:off x="4740275" y="5551487"/>
            <a:ext cx="1321366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r>
              <a:rPr altLang="en-US" lang="en-US"/>
              <a:t>Four forces</a:t>
            </a:r>
          </a:p>
        </p:txBody>
      </p:sp>
      <p:sp>
        <p:nvSpPr>
          <p:cNvPr id="1048602" name="Rectangle 23"/>
          <p:cNvSpPr/>
          <p:nvPr/>
        </p:nvSpPr>
        <p:spPr>
          <a:xfrm rot="0">
            <a:off x="476250" y="1082675"/>
            <a:ext cx="8191500" cy="16281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2200" i="1" lang="en-US">
                <a:latin typeface="Calibri" pitchFamily="34" charset="0"/>
              </a:rPr>
              <a:t>Step 1: Indicate/show all the forces</a:t>
            </a:r>
          </a:p>
          <a:p>
            <a:pPr eaLnBrk="1" hangingPunct="1" lvl="0"/>
            <a:r>
              <a:rPr altLang="en-US" b="1" sz="2000" i="1" lang="en-US"/>
              <a:t>2) Show all the forces</a:t>
            </a:r>
          </a:p>
          <a:p>
            <a:pPr eaLnBrk="1" hangingPunct="1" lvl="0"/>
            <a:r>
              <a:rPr altLang="en-US" b="1" sz="2000" i="1" lang="en-US"/>
              <a:t>3</a:t>
            </a:r>
            <a:r>
              <a:rPr altLang="en-US" b="1" sz="2000" i="1" lang="en-US"/>
              <a:t>) Label all the forces</a:t>
            </a:r>
          </a:p>
          <a:p>
            <a:pPr eaLnBrk="1" hangingPunct="1" lvl="0">
              <a:buFontTx/>
              <a:buAutoNum type="arabicParenR" startAt="1"/>
            </a:pPr>
            <a:endParaRPr altLang="en-US" b="1" sz="2000" i="1" lang="en-US"/>
          </a:p>
          <a:p>
            <a:pPr eaLnBrk="1" hangingPunct="1" lvl="0"/>
            <a:endParaRPr altLang="en-US" sz="2000" i="1"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17500" t="36659" r="57101" b="17392"/>
          <a:stretch>
            <a:fillRect/>
          </a:stretch>
        </p:blipFill>
        <p:spPr>
          <a:xfrm rot="0">
            <a:off x="609600" y="2085975"/>
            <a:ext cx="3505200" cy="3405187"/>
          </a:xfrm>
          <a:prstGeom prst="rect"/>
          <a:noFill/>
          <a:ln>
            <a:noFill/>
          </a:ln>
        </p:spPr>
      </p:pic>
      <p:sp>
        <p:nvSpPr>
          <p:cNvPr id="1048593" name="Rectangle 4"/>
          <p:cNvSpPr/>
          <p:nvPr/>
        </p:nvSpPr>
        <p:spPr>
          <a:xfrm rot="0">
            <a:off x="304800" y="1143000"/>
            <a:ext cx="6705600" cy="8280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b="1" sz="2500" i="1" lang="en-US">
                <a:latin typeface="Calibri" pitchFamily="34" charset="0"/>
              </a:rPr>
              <a:t>Procedure/Steps to obtain/draw a Free Body Diagram:</a:t>
            </a:r>
          </a:p>
        </p:txBody>
      </p:sp>
      <p:sp>
        <p:nvSpPr>
          <p:cNvPr id="1048594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Procedure to draw Free Body Diagram</a:t>
            </a:r>
          </a:p>
        </p:txBody>
      </p:sp>
      <p:sp>
        <p:nvSpPr>
          <p:cNvPr id="1048595" name="Rectangle 6"/>
          <p:cNvSpPr/>
          <p:nvPr/>
        </p:nvSpPr>
        <p:spPr>
          <a:xfrm rot="0">
            <a:off x="2209800" y="5486400"/>
            <a:ext cx="4724400" cy="701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2000" i="1" lang="en-US">
                <a:latin typeface="Calibri" pitchFamily="34" charset="0"/>
              </a:rPr>
              <a:t>A plate is suspended by two straps; A and B</a:t>
            </a:r>
          </a:p>
        </p:txBody>
      </p:sp>
      <p:pic>
        <p:nvPicPr>
          <p:cNvPr id="2097156" name="Picture 7"/>
          <p:cNvPicPr>
            <a:picLocks/>
          </p:cNvPicPr>
          <p:nvPr/>
        </p:nvPicPr>
        <p:blipFill>
          <a:blip xmlns:r="http://schemas.openxmlformats.org/officeDocument/2006/relationships" r:embed="rId1"/>
          <a:srcRect l="42348" t="46170" r="39166" b="17392"/>
          <a:stretch>
            <a:fillRect/>
          </a:stretch>
        </p:blipFill>
        <p:spPr>
          <a:xfrm rot="0">
            <a:off x="4876800" y="2085975"/>
            <a:ext cx="2717800" cy="28765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42348" t="46170" r="39166" b="17392"/>
          <a:stretch>
            <a:fillRect/>
          </a:stretch>
        </p:blipFill>
        <p:spPr>
          <a:xfrm rot="0">
            <a:off x="3295650" y="2571750"/>
            <a:ext cx="2552700" cy="2700337"/>
          </a:xfrm>
          <a:prstGeom prst="rect"/>
          <a:noFill/>
          <a:ln>
            <a:noFill/>
          </a:ln>
        </p:spPr>
      </p:pic>
      <p:sp>
        <p:nvSpPr>
          <p:cNvPr id="1048590" name="Rectangle 4"/>
          <p:cNvSpPr/>
          <p:nvPr/>
        </p:nvSpPr>
        <p:spPr>
          <a:xfrm rot="0">
            <a:off x="1828800" y="5486400"/>
            <a:ext cx="5486400" cy="701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2000" i="1" lang="en-US">
                <a:latin typeface="Calibri" pitchFamily="34" charset="0"/>
              </a:rPr>
              <a:t>The plate is ISOLATED / FREE from the surroundings</a:t>
            </a:r>
          </a:p>
        </p:txBody>
      </p:sp>
      <p:sp>
        <p:nvSpPr>
          <p:cNvPr id="1048591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Procedure to draw Free Body Diagram</a:t>
            </a:r>
          </a:p>
        </p:txBody>
      </p:sp>
      <p:sp>
        <p:nvSpPr>
          <p:cNvPr id="1048592" name="Rectangle 6"/>
          <p:cNvSpPr/>
          <p:nvPr/>
        </p:nvSpPr>
        <p:spPr>
          <a:xfrm rot="0">
            <a:off x="304800" y="1143000"/>
            <a:ext cx="6705600" cy="8280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b="1" sz="2500" i="1" lang="en-US">
                <a:latin typeface="Calibri" pitchFamily="34" charset="0"/>
              </a:rPr>
              <a:t>Procedure/Steps to obtain/draw a Free Body Diagram: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46625" t="77971" r="26611" b="13959"/>
          <a:stretch>
            <a:fillRect/>
          </a:stretch>
        </p:blipFill>
        <p:spPr>
          <a:xfrm rot="0">
            <a:off x="2514600" y="1752600"/>
            <a:ext cx="4495800" cy="762000"/>
          </a:xfrm>
          <a:prstGeom prst="rect"/>
          <a:noFill/>
          <a:ln>
            <a:noFill/>
          </a:ln>
        </p:spPr>
      </p:pic>
      <p:sp>
        <p:nvSpPr>
          <p:cNvPr id="1048613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  <p:sp>
        <p:nvSpPr>
          <p:cNvPr id="1048614" name="Rectangle 1"/>
          <p:cNvSpPr/>
          <p:nvPr/>
        </p:nvSpPr>
        <p:spPr>
          <a:xfrm rot="0">
            <a:off x="685800" y="1143000"/>
            <a:ext cx="7772400" cy="70802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lvl="0"/>
            <a:r>
              <a:rPr altLang="en-US" sz="2000" i="1" lang="en-US">
                <a:latin typeface="Calibri" pitchFamily="34" charset="0"/>
              </a:rPr>
              <a:t>The condition of equilibrium is that sum of all forces acting on  particle or object is zero</a:t>
            </a:r>
          </a:p>
        </p:txBody>
      </p:sp>
      <p:pic>
        <p:nvPicPr>
          <p:cNvPr id="2097159" name="Picture 2"/>
          <p:cNvPicPr>
            <a:picLocks/>
          </p:cNvPicPr>
          <p:nvPr/>
        </p:nvPicPr>
        <p:blipFill>
          <a:blip xmlns:r="http://schemas.openxmlformats.org/officeDocument/2006/relationships" r:embed="rId2"/>
          <a:srcRect l="57500" t="14427" r="9167" b="33694"/>
          <a:stretch>
            <a:fillRect/>
          </a:stretch>
        </p:blipFill>
        <p:spPr>
          <a:xfrm rot="0">
            <a:off x="4591050" y="2895600"/>
            <a:ext cx="3486150" cy="3051175"/>
          </a:xfrm>
          <a:prstGeom prst="rect"/>
          <a:noFill/>
          <a:ln>
            <a:noFill/>
          </a:ln>
        </p:spPr>
      </p:pic>
      <p:pic>
        <p:nvPicPr>
          <p:cNvPr id="2097160" name="Picture 2"/>
          <p:cNvPicPr>
            <a:picLocks/>
          </p:cNvPicPr>
          <p:nvPr/>
        </p:nvPicPr>
        <p:blipFill>
          <a:blip xmlns:r="http://schemas.openxmlformats.org/officeDocument/2006/relationships" r:embed="rId3"/>
          <a:srcRect l="62917" t="12296" r="14629" b="53770"/>
          <a:stretch>
            <a:fillRect/>
          </a:stretch>
        </p:blipFill>
        <p:spPr>
          <a:xfrm rot="0">
            <a:off x="685800" y="2895600"/>
            <a:ext cx="3400425" cy="28892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Title 1"/>
          <p:cNvSpPr txBox="1"/>
          <p:nvPr/>
        </p:nvSpPr>
        <p:spPr>
          <a:xfrm rot="0">
            <a:off x="685800" y="1066800"/>
            <a:ext cx="7848600" cy="4191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>
                <a:solidFill>
                  <a:srgbClr val="FF0000"/>
                </a:solidFill>
              </a:rPr>
              <a:t>3.2 Free Body Diagram (FBD)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b="1" sz="25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/>
              <a:t>Meaning of Free-Body Diagram (FBD):-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b="1" sz="2500" i="1" lang="en-US"/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It is a diagram 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It is a graphical representation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It is an illustration (drawing)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None/>
            </a:pPr>
            <a:r>
              <a:rPr altLang="en-US" sz="2200" i="1" lang="en-US"/>
              <a:t>And This diagram shows all the forces acting on an object/body</a:t>
            </a:r>
          </a:p>
          <a:p>
            <a:pPr eaLnBrk="1" hangingPunct="1" indent="0" lvl="0" marL="0">
              <a:spcBef>
                <a:spcPct val="0"/>
              </a:spcBef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None/>
            </a:pPr>
            <a:r>
              <a:rPr altLang="en-US" sz="2200" i="1" lang="en-US"/>
              <a:t>We can also say, that object is ISOLATED / FREE from all the forces acting on that object</a:t>
            </a:r>
          </a:p>
        </p:txBody>
      </p:sp>
      <p:sp>
        <p:nvSpPr>
          <p:cNvPr id="1048616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9" name="Title 1"/>
          <p:cNvSpPr txBox="1"/>
          <p:nvPr/>
        </p:nvSpPr>
        <p:spPr>
          <a:xfrm rot="0">
            <a:off x="609600" y="990600"/>
            <a:ext cx="7848600" cy="3810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>
                <a:solidFill>
                  <a:srgbClr val="FF0000"/>
                </a:solidFill>
              </a:rPr>
              <a:t>3.2 Free Body Diagram (FBD)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/>
              <a:t>Free-Body Diagram (FBD):-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b="1" sz="2500" i="1" lang="en-US"/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In this diagram, some forces would be known (magnitude, 	direction)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It means, the magnitude and direction of forces is given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Some forces would be unknown (magnitude and direction is 	not given)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None/>
            </a:pPr>
            <a:r>
              <a:rPr altLang="en-US" sz="2200" i="1" lang="en-US"/>
              <a:t>So to satisfy the condition for equilibrium, the sum of all forces; known and unknown must be </a:t>
            </a:r>
            <a:r>
              <a:rPr altLang="en-US" b="1" sz="2200" i="1" lang="en-US"/>
              <a:t>ZERO</a:t>
            </a:r>
          </a:p>
        </p:txBody>
      </p:sp>
      <p:sp>
        <p:nvSpPr>
          <p:cNvPr id="1048620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  <p:pic>
        <p:nvPicPr>
          <p:cNvPr id="2097161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46625" t="77971" r="26611" b="13959"/>
          <a:stretch>
            <a:fillRect/>
          </a:stretch>
        </p:blipFill>
        <p:spPr>
          <a:xfrm rot="0">
            <a:off x="1371600" y="5029200"/>
            <a:ext cx="6743700" cy="1143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2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62917" t="12296" r="14629" b="53770"/>
          <a:stretch>
            <a:fillRect/>
          </a:stretch>
        </p:blipFill>
        <p:spPr>
          <a:xfrm rot="0">
            <a:off x="2667000" y="3417887"/>
            <a:ext cx="3540125" cy="3006725"/>
          </a:xfrm>
          <a:prstGeom prst="rect"/>
          <a:noFill/>
          <a:ln>
            <a:noFill/>
          </a:ln>
        </p:spPr>
      </p:pic>
      <p:sp>
        <p:nvSpPr>
          <p:cNvPr id="1048623" name="Title 1"/>
          <p:cNvSpPr txBox="1"/>
          <p:nvPr/>
        </p:nvSpPr>
        <p:spPr>
          <a:xfrm rot="0">
            <a:off x="609600" y="838200"/>
            <a:ext cx="7848600" cy="2133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500" i="1" lang="en-US">
                <a:solidFill>
                  <a:srgbClr val="FF0000"/>
                </a:solidFill>
              </a:rPr>
              <a:t>Diagram of an Object with some forces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</a:t>
            </a:r>
            <a:r>
              <a:rPr altLang="en-US" i="1" lang="en-US"/>
              <a:t>In this diagram, all the forces have magnitude given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i="1" lang="en-US"/>
              <a:t>	These forces also have direction (left, right, top, down)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r>
              <a:rPr altLang="en-US" i="1" lang="en-US"/>
              <a:t>	There are no UNKNOWN force</a:t>
            </a:r>
          </a:p>
          <a:p>
            <a:pPr eaLnBrk="1" hangingPunct="1" indent="0" lvl="0" marL="0">
              <a:spcBef>
                <a:spcPct val="0"/>
              </a:spcBef>
              <a:buFont typeface="Wingdings" pitchFamily="2" charset="2"/>
              <a:buChar char="Ø"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None/>
            </a:pPr>
            <a:r>
              <a:rPr altLang="en-US" i="1" lang="en-US"/>
              <a:t>This object is at REST, bcz sum of all forces is zero</a:t>
            </a:r>
          </a:p>
        </p:txBody>
      </p:sp>
      <p:sp>
        <p:nvSpPr>
          <p:cNvPr id="1048624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  <p:pic>
        <p:nvPicPr>
          <p:cNvPr id="2097163" name="Picture 2"/>
          <p:cNvPicPr>
            <a:picLocks/>
          </p:cNvPicPr>
          <p:nvPr/>
        </p:nvPicPr>
        <p:blipFill>
          <a:blip xmlns:r="http://schemas.openxmlformats.org/officeDocument/2006/relationships" r:embed="rId2"/>
          <a:srcRect l="46625" t="81413" r="26611" b="15939"/>
          <a:stretch>
            <a:fillRect/>
          </a:stretch>
        </p:blipFill>
        <p:spPr>
          <a:xfrm rot="0">
            <a:off x="2133600" y="2971800"/>
            <a:ext cx="4495800" cy="3048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Title 1"/>
          <p:cNvSpPr txBox="1"/>
          <p:nvPr/>
        </p:nvSpPr>
        <p:spPr>
          <a:xfrm rot="0">
            <a:off x="381000" y="1676400"/>
            <a:ext cx="5715000" cy="38862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Now we have to observe the OBJECT/PARTICLE,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on which forces are applied/acting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It means, we also have to see that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position/location of object, that where 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that object/particle is: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For example; in diagram, the mass m is tied with a spring</a:t>
            </a:r>
          </a:p>
        </p:txBody>
      </p:sp>
      <p:sp>
        <p:nvSpPr>
          <p:cNvPr id="1048626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  <p:pic>
        <p:nvPicPr>
          <p:cNvPr id="2097164" name="Picture 1"/>
          <p:cNvPicPr>
            <a:picLocks/>
          </p:cNvPicPr>
          <p:nvPr/>
        </p:nvPicPr>
        <p:blipFill>
          <a:blip xmlns:r="http://schemas.openxmlformats.org/officeDocument/2006/relationships" r:embed="rId1"/>
          <a:srcRect l="66048" t="15910" r="16667" b="39624"/>
          <a:stretch>
            <a:fillRect/>
          </a:stretch>
        </p:blipFill>
        <p:spPr>
          <a:xfrm rot="0">
            <a:off x="6172200" y="2209800"/>
            <a:ext cx="2514600" cy="363696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  <p:pic>
        <p:nvPicPr>
          <p:cNvPr id="2097165" name="Picture 1"/>
          <p:cNvPicPr>
            <a:picLocks/>
          </p:cNvPicPr>
          <p:nvPr/>
        </p:nvPicPr>
        <p:blipFill>
          <a:blip xmlns:r="http://schemas.openxmlformats.org/officeDocument/2006/relationships" r:embed="rId1"/>
          <a:srcRect l="35834" t="21188" r="14166" b="52965"/>
          <a:stretch>
            <a:fillRect/>
          </a:stretch>
        </p:blipFill>
        <p:spPr>
          <a:xfrm rot="0">
            <a:off x="392112" y="762000"/>
            <a:ext cx="7989887" cy="2322512"/>
          </a:xfrm>
          <a:prstGeom prst="rect"/>
          <a:noFill/>
          <a:ln>
            <a:noFill/>
          </a:ln>
        </p:spPr>
      </p:pic>
      <p:sp>
        <p:nvSpPr>
          <p:cNvPr id="1048628" name="Title 1"/>
          <p:cNvSpPr txBox="1"/>
          <p:nvPr/>
        </p:nvSpPr>
        <p:spPr>
          <a:xfrm rot="0">
            <a:off x="685800" y="3886200"/>
            <a:ext cx="7848600" cy="20574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63500" lvl="0" marL="34290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It means, the magnitude and direction of forces is given</a:t>
            </a:r>
          </a:p>
          <a:p>
            <a:pPr eaLnBrk="1" hangingPunct="1" indent="63500" lvl="0" marL="342900">
              <a:spcBef>
                <a:spcPct val="0"/>
              </a:spcBef>
              <a:buFont typeface="Wingdings" pitchFamily="2" charset="2"/>
              <a:buChar char="Ø"/>
            </a:pPr>
            <a:r>
              <a:rPr altLang="en-US" sz="2200" i="1" lang="en-US"/>
              <a:t>	Some forces would be unknown (magnitude and direction is 	not given)</a:t>
            </a:r>
          </a:p>
          <a:p>
            <a:pPr eaLnBrk="1" hangingPunct="1" indent="63500" lvl="0" marL="342900">
              <a:spcBef>
                <a:spcPct val="0"/>
              </a:spcBef>
              <a:buFont typeface="Wingdings" pitchFamily="2" charset="2"/>
              <a:buChar char="Ø"/>
            </a:pPr>
            <a:endParaRPr altLang="en-US" sz="2200" i="1" lang="en-US"/>
          </a:p>
          <a:p>
            <a:pPr eaLnBrk="1" hangingPunct="1" indent="63500" lvl="0" marL="342900">
              <a:spcBef>
                <a:spcPct val="0"/>
              </a:spcBef>
              <a:buNone/>
            </a:pPr>
            <a:r>
              <a:rPr altLang="en-US" sz="2200" i="1" lang="en-US"/>
              <a:t>So to satisfy the condition for equilibrium, the sum of all forces; known and unknown must be </a:t>
            </a:r>
            <a:r>
              <a:rPr altLang="en-US" b="1" sz="2200" i="1" lang="en-US"/>
              <a:t>ZERO</a:t>
            </a:r>
          </a:p>
        </p:txBody>
      </p:sp>
      <p:pic>
        <p:nvPicPr>
          <p:cNvPr id="2097166" name="Picture 2"/>
          <p:cNvPicPr>
            <a:picLocks/>
          </p:cNvPicPr>
          <p:nvPr/>
        </p:nvPicPr>
        <p:blipFill>
          <a:blip xmlns:r="http://schemas.openxmlformats.org/officeDocument/2006/relationships" r:embed="rId2"/>
          <a:srcRect l="46625" t="81413" r="26611" b="15939"/>
          <a:stretch>
            <a:fillRect/>
          </a:stretch>
        </p:blipFill>
        <p:spPr>
          <a:xfrm rot="0">
            <a:off x="2209800" y="3505200"/>
            <a:ext cx="4495800" cy="3048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Title 1"/>
          <p:cNvSpPr txBox="1"/>
          <p:nvPr/>
        </p:nvSpPr>
        <p:spPr>
          <a:xfrm rot="0">
            <a:off x="152400" y="36512"/>
            <a:ext cx="8839200" cy="609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algn="ctr"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3000" i="1" lang="en-US">
                <a:solidFill>
                  <a:srgbClr val="FF0000"/>
                </a:solidFill>
              </a:rPr>
              <a:t>Ch-3 Equilibrium of a Particle</a:t>
            </a:r>
          </a:p>
        </p:txBody>
      </p:sp>
      <p:pic>
        <p:nvPicPr>
          <p:cNvPr id="2097167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rcRect l="60001" t="15842" r="10001" b="41106"/>
          <a:stretch>
            <a:fillRect/>
          </a:stretch>
        </p:blipFill>
        <p:spPr>
          <a:xfrm rot="0">
            <a:off x="2895600" y="3200400"/>
            <a:ext cx="3598862" cy="2903537"/>
          </a:xfrm>
          <a:prstGeom prst="rect"/>
          <a:noFill/>
          <a:ln>
            <a:noFill/>
          </a:ln>
        </p:spPr>
      </p:pic>
      <p:sp>
        <p:nvSpPr>
          <p:cNvPr id="1048630" name="Title 1"/>
          <p:cNvSpPr txBox="1"/>
          <p:nvPr/>
        </p:nvSpPr>
        <p:spPr>
          <a:xfrm rot="0">
            <a:off x="304800" y="914400"/>
            <a:ext cx="5105400" cy="26035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20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•"/>
              <a:defRPr baseline="0" b="0" sz="16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–"/>
              <a:defRPr baseline="0" b="0" sz="14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0" charset="0"/>
              <a:buChar char="»"/>
              <a:defRPr baseline="0" b="0" sz="1200" i="0" u="none">
                <a:solidFill>
                  <a:schemeClr val="dk1"/>
                </a:solidFill>
                <a:latin typeface="Calibri" pitchFamily="34" charset="0"/>
                <a:ea typeface="ＭＳ Ｐゴシック" pitchFamily="34" charset="-128"/>
                <a:sym typeface="Arial" pitchFamily="0" charset="0"/>
              </a:defRPr>
            </a:lvl5pPr>
          </a:lstStyle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Two masses </a:t>
            </a:r>
            <a:r>
              <a:rPr altLang="en-US" b="1" sz="2200" i="1" lang="en-US"/>
              <a:t>m1</a:t>
            </a:r>
            <a:r>
              <a:rPr altLang="en-US" sz="2200" i="1" lang="en-US"/>
              <a:t> and </a:t>
            </a:r>
            <a:r>
              <a:rPr altLang="en-US" b="1" sz="2200" i="1" lang="en-US"/>
              <a:t>m2</a:t>
            </a:r>
            <a:r>
              <a:rPr altLang="en-US" sz="2200" i="1" lang="en-US"/>
              <a:t> are shown in the diagram here;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b="1" sz="2200" i="1" lang="en-US"/>
              <a:t>m1</a:t>
            </a:r>
            <a:r>
              <a:rPr altLang="en-US" sz="2200" i="1" lang="en-US"/>
              <a:t> is on table and </a:t>
            </a:r>
            <a:r>
              <a:rPr altLang="en-US" b="1" sz="2200" i="1" lang="en-US"/>
              <a:t>m2</a:t>
            </a:r>
            <a:r>
              <a:rPr altLang="en-US" sz="2200" i="1" lang="en-US"/>
              <a:t> is hanging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r>
              <a:rPr altLang="en-US" sz="2200" i="1" lang="en-US"/>
              <a:t>These two masses are tied up with a pulley</a:t>
            </a:r>
          </a:p>
          <a:p>
            <a:pPr eaLnBrk="1" hangingPunct="1" indent="0" lvl="0" marL="0">
              <a:spcBef>
                <a:spcPct val="0"/>
              </a:spcBef>
              <a:buFontTx/>
              <a:buNone/>
            </a:pPr>
            <a:endParaRPr altLang="en-US" sz="2200" i="1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C00000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C00000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Telecom Switching</dc:title>
  <dc:creator>irfan sohail</dc:creator>
  <cp:lastModifiedBy>PAK COMPUTERS</cp:lastModifiedBy>
  <dcterms:created xsi:type="dcterms:W3CDTF">2014-01-13T01:53:00Z</dcterms:created>
  <dcterms:modified xsi:type="dcterms:W3CDTF">2023-06-04T15:34:20Z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4779608176794e4b98cd5b44383ab330</vt:lpwstr>
  </property>
</Properties>
</file>