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59" autoAdjust="0"/>
    <p:restoredTop sz="94343" autoAdjust="0"/>
  </p:normalViewPr>
  <p:slideViewPr>
    <p:cSldViewPr snapToGrid="0">
      <p:cViewPr>
        <p:scale>
          <a:sx n="69" d="100"/>
          <a:sy n="69" d="100"/>
        </p:scale>
        <p:origin x="-2070" y="-9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846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EA11-0D43-416B-8128-300936E35F16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5425-BA71-4E56-B624-BA6E09767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386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EA11-0D43-416B-8128-300936E35F16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5425-BA71-4E56-B624-BA6E09767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958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EA11-0D43-416B-8128-300936E35F16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5425-BA71-4E56-B624-BA6E09767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277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EA11-0D43-416B-8128-300936E35F16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5425-BA71-4E56-B624-BA6E09767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578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EA11-0D43-416B-8128-300936E35F16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5425-BA71-4E56-B624-BA6E09767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607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EA11-0D43-416B-8128-300936E35F16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5425-BA71-4E56-B624-BA6E09767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341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EA11-0D43-416B-8128-300936E35F16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5425-BA71-4E56-B624-BA6E09767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251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EA11-0D43-416B-8128-300936E35F16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5425-BA71-4E56-B624-BA6E09767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582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EA11-0D43-416B-8128-300936E35F16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5425-BA71-4E56-B624-BA6E09767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744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EA11-0D43-416B-8128-300936E35F16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5425-BA71-4E56-B624-BA6E09767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272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EA11-0D43-416B-8128-300936E35F16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5425-BA71-4E56-B624-BA6E09767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550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3EA11-0D43-416B-8128-300936E35F16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05425-BA71-4E56-B624-BA6E09767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396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656" y="113370"/>
            <a:ext cx="3174124" cy="86409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Lecture. No 13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54480"/>
            <a:ext cx="9144000" cy="370332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ARITHMETIC SERIES</a:t>
            </a:r>
            <a:r>
              <a:rPr lang="en-US" b="1" dirty="0" smtClean="0"/>
              <a:t>:</a:t>
            </a:r>
            <a:endParaRPr lang="en-US" b="1" dirty="0"/>
          </a:p>
          <a:p>
            <a:pPr algn="l"/>
            <a:r>
              <a:rPr lang="en-US" dirty="0">
                <a:latin typeface="TimesNewRomanPSMT"/>
              </a:rPr>
              <a:t>The sum of the terms of an arithmetic sequence forms an arithmetic series (A.S). For</a:t>
            </a:r>
          </a:p>
          <a:p>
            <a:pPr algn="l"/>
            <a:r>
              <a:rPr lang="en-US" dirty="0">
                <a:latin typeface="TimesNewRomanPSMT"/>
              </a:rPr>
              <a:t>example</a:t>
            </a:r>
          </a:p>
          <a:p>
            <a:pPr algn="l"/>
            <a:r>
              <a:rPr lang="en-US" dirty="0">
                <a:latin typeface="TimesNewRomanPSMT"/>
              </a:rPr>
              <a:t>1 + 3 + 5 + 7 + …</a:t>
            </a:r>
          </a:p>
          <a:p>
            <a:pPr algn="l"/>
            <a:r>
              <a:rPr lang="en-US" dirty="0">
                <a:latin typeface="TimesNewRomanPSMT"/>
              </a:rPr>
              <a:t>is an arithmetic series of positive odd integers.</a:t>
            </a:r>
          </a:p>
          <a:p>
            <a:pPr algn="l"/>
            <a:r>
              <a:rPr lang="en-US" dirty="0">
                <a:latin typeface="TimesNewRomanPSMT"/>
              </a:rPr>
              <a:t>In general, if a is the first term and d the common difference of an arithmetic series, then</a:t>
            </a:r>
          </a:p>
          <a:p>
            <a:pPr algn="l"/>
            <a:r>
              <a:rPr lang="en-US" dirty="0">
                <a:latin typeface="TimesNewRomanPSMT"/>
              </a:rPr>
              <a:t>the series is given as: a + (</a:t>
            </a:r>
            <a:r>
              <a:rPr lang="en-US" dirty="0" err="1">
                <a:latin typeface="TimesNewRomanPSMT"/>
              </a:rPr>
              <a:t>a+d</a:t>
            </a:r>
            <a:r>
              <a:rPr lang="en-US" dirty="0">
                <a:latin typeface="TimesNewRomanPSMT"/>
              </a:rPr>
              <a:t>) + (a+2d) +…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696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" y="339001"/>
            <a:ext cx="2009503" cy="74521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</a:rPr>
              <a:t>Recursion 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7" y="1084219"/>
            <a:ext cx="11467012" cy="555171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Recursion</a:t>
            </a:r>
          </a:p>
          <a:p>
            <a:r>
              <a:rPr lang="en-US" dirty="0">
                <a:latin typeface="TimesNewRomanPSMT"/>
              </a:rPr>
              <a:t>First of all, instead of giving the definition of Recursion, we give you an example. You</a:t>
            </a:r>
          </a:p>
          <a:p>
            <a:r>
              <a:rPr lang="en-US" dirty="0">
                <a:latin typeface="TimesNewRomanPSMT"/>
              </a:rPr>
              <a:t>already know the Set of Odd numbers. Here we give the new definition of the same set</a:t>
            </a:r>
          </a:p>
          <a:p>
            <a:r>
              <a:rPr lang="en-US" dirty="0">
                <a:latin typeface="TimesNewRomanPSMT"/>
              </a:rPr>
              <a:t>that is the set of Odd numbers.</a:t>
            </a:r>
          </a:p>
          <a:p>
            <a:r>
              <a:rPr lang="en-US" dirty="0">
                <a:latin typeface="TimesNewRomanPSMT"/>
              </a:rPr>
              <a:t>Definition for odd positive integers may be given as:</a:t>
            </a:r>
          </a:p>
          <a:p>
            <a:r>
              <a:rPr lang="en-US" b="1" dirty="0">
                <a:latin typeface="Times New Roman" panose="02020603050405020304" pitchFamily="18" charset="0"/>
              </a:rPr>
              <a:t>BASE:</a:t>
            </a:r>
          </a:p>
          <a:p>
            <a:r>
              <a:rPr lang="en-US" dirty="0">
                <a:latin typeface="TimesNewRomanPSMT"/>
              </a:rPr>
              <a:t>1 is an odd positive integer.</a:t>
            </a:r>
          </a:p>
          <a:p>
            <a:r>
              <a:rPr lang="en-US" b="1" dirty="0">
                <a:latin typeface="Times New Roman" panose="02020603050405020304" pitchFamily="18" charset="0"/>
              </a:rPr>
              <a:t>RECURSION:</a:t>
            </a:r>
          </a:p>
          <a:p>
            <a:r>
              <a:rPr lang="en-US" dirty="0">
                <a:latin typeface="TimesNewRomanPSMT"/>
              </a:rPr>
              <a:t>If k is an odd positive integer, then k + 2 is an odd positive integer.</a:t>
            </a:r>
          </a:p>
          <a:p>
            <a:r>
              <a:rPr lang="en-US" dirty="0">
                <a:latin typeface="TimesNewRomanPSMT"/>
              </a:rPr>
              <a:t>Now, 1 is an odd positive integer by the definition base.</a:t>
            </a:r>
          </a:p>
          <a:p>
            <a:r>
              <a:rPr lang="en-US" dirty="0">
                <a:latin typeface="TimesNewRomanPSMT"/>
              </a:rPr>
              <a:t>With k = 1, 1 + 2 = 3, so 3 is an odd positive integer.</a:t>
            </a:r>
          </a:p>
          <a:p>
            <a:r>
              <a:rPr lang="en-US" dirty="0">
                <a:latin typeface="TimesNewRomanPSMT"/>
              </a:rPr>
              <a:t>With k = 3, 3 + 2 = 5, so 5 is an odd positive integer</a:t>
            </a:r>
          </a:p>
          <a:p>
            <a:r>
              <a:rPr lang="en-US" dirty="0">
                <a:latin typeface="TimesNewRomanPSMT"/>
              </a:rPr>
              <a:t>and so, 7, 9, 11, … are odd positive integers.</a:t>
            </a:r>
          </a:p>
          <a:p>
            <a:r>
              <a:rPr lang="en-US" b="1" dirty="0">
                <a:latin typeface="Times New Roman" panose="02020603050405020304" pitchFamily="18" charset="0"/>
              </a:rPr>
              <a:t>REMARK: </a:t>
            </a:r>
            <a:r>
              <a:rPr lang="en-US" dirty="0">
                <a:latin typeface="TimesNewRomanPSMT"/>
              </a:rPr>
              <a:t>Recursive definitions can be used in a “generative” manner.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313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" y="352698"/>
            <a:ext cx="11913326" cy="6348548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RECURSION:</a:t>
            </a:r>
          </a:p>
          <a:p>
            <a:r>
              <a:rPr lang="en-US" dirty="0">
                <a:latin typeface="TimesNewRomanPSMT"/>
              </a:rPr>
              <a:t>The process of defining an object in terms of smaller versions of itself is called recursion.</a:t>
            </a:r>
          </a:p>
          <a:p>
            <a:r>
              <a:rPr lang="en-US" dirty="0">
                <a:latin typeface="TimesNewRomanPSMT"/>
              </a:rPr>
              <a:t>A recursive definition has two parts:</a:t>
            </a:r>
          </a:p>
          <a:p>
            <a:r>
              <a:rPr lang="en-US" dirty="0">
                <a:latin typeface="TimesNewRomanPSMT"/>
              </a:rPr>
              <a:t>1.</a:t>
            </a:r>
            <a:r>
              <a:rPr lang="en-US" b="1" dirty="0">
                <a:latin typeface="Times New Roman" panose="02020603050405020304" pitchFamily="18" charset="0"/>
              </a:rPr>
              <a:t>BASE:</a:t>
            </a:r>
          </a:p>
          <a:p>
            <a:pPr marL="0" indent="0">
              <a:buNone/>
            </a:pPr>
            <a:r>
              <a:rPr lang="en-US" dirty="0">
                <a:latin typeface="TimesNewRomanPSMT"/>
              </a:rPr>
              <a:t>An initial simple definition which </a:t>
            </a:r>
            <a:r>
              <a:rPr lang="en-US" b="1" dirty="0">
                <a:latin typeface="Times New Roman" panose="02020603050405020304" pitchFamily="18" charset="0"/>
              </a:rPr>
              <a:t>cannot </a:t>
            </a:r>
            <a:r>
              <a:rPr lang="en-US" dirty="0">
                <a:latin typeface="TimesNewRomanPSMT"/>
              </a:rPr>
              <a:t>be expressed in terms of </a:t>
            </a:r>
            <a:r>
              <a:rPr lang="en-US" dirty="0" smtClean="0">
                <a:latin typeface="TimesNewRomanPSMT"/>
              </a:rPr>
              <a:t>smaller versions </a:t>
            </a:r>
            <a:r>
              <a:rPr lang="en-US" dirty="0">
                <a:latin typeface="TimesNewRomanPSMT"/>
              </a:rPr>
              <a:t>of itself.</a:t>
            </a:r>
          </a:p>
          <a:p>
            <a:r>
              <a:rPr lang="en-US" dirty="0">
                <a:latin typeface="TimesNewRomanPSMT"/>
              </a:rPr>
              <a:t>2. </a:t>
            </a:r>
            <a:r>
              <a:rPr lang="en-US" b="1" dirty="0">
                <a:latin typeface="Times New Roman" panose="02020603050405020304" pitchFamily="18" charset="0"/>
              </a:rPr>
              <a:t>RECURSION:</a:t>
            </a:r>
          </a:p>
          <a:p>
            <a:pPr marL="0" indent="0">
              <a:buNone/>
            </a:pPr>
            <a:r>
              <a:rPr lang="en-US" dirty="0">
                <a:latin typeface="TimesNewRomanPSMT"/>
              </a:rPr>
              <a:t>The part of definition which </a:t>
            </a:r>
            <a:r>
              <a:rPr lang="en-US" b="1" dirty="0">
                <a:latin typeface="Times New Roman" panose="02020603050405020304" pitchFamily="18" charset="0"/>
              </a:rPr>
              <a:t>can </a:t>
            </a:r>
            <a:r>
              <a:rPr lang="en-US" dirty="0">
                <a:latin typeface="TimesNewRomanPSMT"/>
              </a:rPr>
              <a:t>be expressed in terms of smaller </a:t>
            </a:r>
            <a:r>
              <a:rPr lang="en-US" dirty="0" smtClean="0">
                <a:latin typeface="TimesNewRomanPSMT"/>
              </a:rPr>
              <a:t>versions of </a:t>
            </a:r>
            <a:r>
              <a:rPr lang="en-US" dirty="0">
                <a:latin typeface="TimesNewRomanPSMT"/>
              </a:rPr>
              <a:t>itself.</a:t>
            </a:r>
          </a:p>
          <a:p>
            <a:r>
              <a:rPr lang="en-US" b="1" dirty="0">
                <a:latin typeface="Times New Roman" panose="02020603050405020304" pitchFamily="18" charset="0"/>
              </a:rPr>
              <a:t>RECURSIVELY DEFINED FUNCTIONS:</a:t>
            </a:r>
          </a:p>
          <a:p>
            <a:r>
              <a:rPr lang="en-US" dirty="0">
                <a:latin typeface="TimesNewRomanPSMT"/>
              </a:rPr>
              <a:t>A function is said to be recursively defined if the function refers to itself such that</a:t>
            </a:r>
          </a:p>
          <a:p>
            <a:r>
              <a:rPr lang="en-US" dirty="0">
                <a:latin typeface="TimesNewRomanPSMT"/>
              </a:rPr>
              <a:t>1. There are certain arguments, called base values, for which the function does not</a:t>
            </a:r>
          </a:p>
          <a:p>
            <a:r>
              <a:rPr lang="en-US" dirty="0">
                <a:latin typeface="TimesNewRomanPSMT"/>
              </a:rPr>
              <a:t>refer to itself.</a:t>
            </a:r>
          </a:p>
          <a:p>
            <a:r>
              <a:rPr lang="en-US" dirty="0">
                <a:latin typeface="TimesNewRomanPSMT"/>
              </a:rPr>
              <a:t>2. Each time the function does refer to itself, the argument of the function must be</a:t>
            </a:r>
          </a:p>
          <a:p>
            <a:r>
              <a:rPr lang="en-US" dirty="0">
                <a:latin typeface="TimesNewRomanPSMT"/>
              </a:rPr>
              <a:t>closer to a base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848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64" y="548640"/>
            <a:ext cx="11849990" cy="61292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TimesNewRomanPSMT"/>
              </a:rPr>
              <a:t>Suppose that f is defined recursively by</a:t>
            </a:r>
          </a:p>
          <a:p>
            <a:pPr marL="0" indent="0">
              <a:buNone/>
            </a:pPr>
            <a:r>
              <a:rPr lang="en-US" dirty="0">
                <a:latin typeface="TimesNewRomanPSMT"/>
              </a:rPr>
              <a:t>f(0) = </a:t>
            </a:r>
            <a:r>
              <a:rPr lang="en-US" dirty="0" smtClean="0">
                <a:latin typeface="TimesNewRomanPSMT"/>
              </a:rPr>
              <a:t>3,  </a:t>
            </a:r>
            <a:r>
              <a:rPr lang="pt-BR" dirty="0" smtClean="0">
                <a:latin typeface="TimesNewRomanPSMT"/>
              </a:rPr>
              <a:t>f(n </a:t>
            </a:r>
            <a:r>
              <a:rPr lang="pt-BR" dirty="0">
                <a:latin typeface="TimesNewRomanPSMT"/>
              </a:rPr>
              <a:t>+ 1) = 2 f (n) + 3</a:t>
            </a:r>
          </a:p>
          <a:p>
            <a:pPr marL="0" indent="0">
              <a:buNone/>
            </a:pPr>
            <a:r>
              <a:rPr lang="en-US" dirty="0">
                <a:latin typeface="TimesNewRomanPSMT"/>
              </a:rPr>
              <a:t>Find f(1), f(2), f(3) and f(4)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</a:rPr>
              <a:t>SOLUTION:</a:t>
            </a:r>
          </a:p>
          <a:p>
            <a:pPr marL="0" indent="0">
              <a:buNone/>
            </a:pPr>
            <a:r>
              <a:rPr lang="en-US" dirty="0">
                <a:latin typeface="TimesNewRomanPSMT"/>
              </a:rPr>
              <a:t>From the recursive definition it follows </a:t>
            </a:r>
            <a:r>
              <a:rPr lang="en-US" dirty="0" smtClean="0">
                <a:latin typeface="TimesNewRomanPSMT"/>
              </a:rPr>
              <a:t>that</a:t>
            </a:r>
            <a:endParaRPr lang="en-US" dirty="0">
              <a:latin typeface="TimesNewRomanPSMT"/>
            </a:endParaRPr>
          </a:p>
          <a:p>
            <a:pPr marL="0" indent="0">
              <a:buNone/>
            </a:pPr>
            <a:r>
              <a:rPr lang="en-US" dirty="0">
                <a:latin typeface="TimesNewRomanPSMT"/>
              </a:rPr>
              <a:t>f(1) = 2 f(0) + 3 = 2(3) + 3 = 6 + 3 = 9</a:t>
            </a:r>
          </a:p>
          <a:p>
            <a:pPr marL="0" indent="0">
              <a:buNone/>
            </a:pPr>
            <a:r>
              <a:rPr lang="en-US" dirty="0">
                <a:latin typeface="TimesNewRomanPSMT"/>
              </a:rPr>
              <a:t>In evaluating of f(1) we use the formula given in the example and we note that it involves</a:t>
            </a:r>
          </a:p>
          <a:p>
            <a:pPr marL="0" indent="0">
              <a:buNone/>
            </a:pPr>
            <a:r>
              <a:rPr lang="en-US" dirty="0">
                <a:latin typeface="TimesNewRomanPSMT"/>
              </a:rPr>
              <a:t>f(0) and we are also given the value of that which we use to find out the functional value</a:t>
            </a:r>
          </a:p>
          <a:p>
            <a:pPr marL="0" indent="0">
              <a:buNone/>
            </a:pPr>
            <a:r>
              <a:rPr lang="en-US" dirty="0">
                <a:latin typeface="TimesNewRomanPSMT"/>
              </a:rPr>
              <a:t>at 1. Similarly we will use the preceding value</a:t>
            </a:r>
          </a:p>
          <a:p>
            <a:r>
              <a:rPr lang="en-US" dirty="0">
                <a:latin typeface="TimesNewRomanPSMT"/>
              </a:rPr>
              <a:t>In evaluating the next values of the functions as we did below.</a:t>
            </a:r>
          </a:p>
          <a:p>
            <a:r>
              <a:rPr lang="en-US" dirty="0">
                <a:latin typeface="TimesNewRomanPSMT"/>
              </a:rPr>
              <a:t>f(2) = 2 f(1) + 3 = 2(9) + 3 = 18 + 3 = 21</a:t>
            </a:r>
          </a:p>
          <a:p>
            <a:r>
              <a:rPr lang="en-US" dirty="0">
                <a:latin typeface="TimesNewRomanPSMT"/>
              </a:rPr>
              <a:t>f(3) = 2 f(2) + 3 = 2(21) + 3 = 42 + 3 = 45</a:t>
            </a:r>
          </a:p>
          <a:p>
            <a:r>
              <a:rPr lang="en-US" dirty="0">
                <a:latin typeface="TimesNewRomanPSMT"/>
              </a:rPr>
              <a:t>f(4) = 2 f(3) + 3 = 2(45) + 3 = 90 + 3 = 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05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6" y="0"/>
            <a:ext cx="11720946" cy="676101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EXERCISE:</a:t>
            </a:r>
          </a:p>
          <a:p>
            <a:r>
              <a:rPr lang="en-US" dirty="0">
                <a:latin typeface="TimesNewRomanPSMT"/>
              </a:rPr>
              <a:t>Find f(2), f(3), and f(4) if f is defined recursively by</a:t>
            </a:r>
          </a:p>
          <a:p>
            <a:r>
              <a:rPr lang="en-US" dirty="0">
                <a:latin typeface="TimesNewRomanPSMT"/>
              </a:rPr>
              <a:t>f(0) = -1, f(1)=2 and for n = 1, 2, 3, </a:t>
            </a:r>
            <a:r>
              <a:rPr lang="en-US" dirty="0" smtClean="0">
                <a:latin typeface="TimesNewRomanPSMT"/>
              </a:rPr>
              <a:t>…,   </a:t>
            </a:r>
            <a:r>
              <a:rPr lang="pt-BR" dirty="0" smtClean="0">
                <a:latin typeface="TimesNewRomanPSMT"/>
              </a:rPr>
              <a:t>f(n+1</a:t>
            </a:r>
            <a:r>
              <a:rPr lang="pt-BR" dirty="0">
                <a:latin typeface="TimesNewRomanPSMT"/>
              </a:rPr>
              <a:t>) = f(n) + 3 f(n - 1)</a:t>
            </a:r>
          </a:p>
          <a:p>
            <a:r>
              <a:rPr lang="en-US" b="1" dirty="0">
                <a:latin typeface="Times New Roman" panose="02020603050405020304" pitchFamily="18" charset="0"/>
              </a:rPr>
              <a:t>SOLUTION:</a:t>
            </a:r>
          </a:p>
          <a:p>
            <a:pPr marL="0" indent="0">
              <a:buNone/>
            </a:pPr>
            <a:r>
              <a:rPr lang="en-US" dirty="0">
                <a:latin typeface="TimesNewRomanPSMT"/>
              </a:rPr>
              <a:t>From the recursive definition it follows that</a:t>
            </a:r>
          </a:p>
          <a:p>
            <a:pPr marL="0" indent="0">
              <a:buNone/>
            </a:pPr>
            <a:r>
              <a:rPr lang="en-US" dirty="0">
                <a:latin typeface="TimesNewRomanPSMT"/>
              </a:rPr>
              <a:t>f(2) = f(1) + 3 f (1-1)</a:t>
            </a:r>
          </a:p>
          <a:p>
            <a:pPr marL="0" indent="0">
              <a:buNone/>
            </a:pPr>
            <a:r>
              <a:rPr lang="en-US" dirty="0">
                <a:latin typeface="TimesNewRomanPSMT"/>
              </a:rPr>
              <a:t>= f(1) + 3 f (0)</a:t>
            </a:r>
          </a:p>
          <a:p>
            <a:pPr marL="0" indent="0">
              <a:buNone/>
            </a:pPr>
            <a:r>
              <a:rPr lang="en-US" dirty="0">
                <a:latin typeface="TimesNewRomanPSMT"/>
              </a:rPr>
              <a:t>= 2 + 3 (-1)</a:t>
            </a:r>
          </a:p>
          <a:p>
            <a:pPr marL="0" indent="0">
              <a:buNone/>
            </a:pPr>
            <a:r>
              <a:rPr lang="en-US" dirty="0">
                <a:latin typeface="TimesNewRomanPSMT"/>
              </a:rPr>
              <a:t>= -1</a:t>
            </a:r>
          </a:p>
          <a:p>
            <a:pPr marL="0" indent="0">
              <a:buNone/>
            </a:pPr>
            <a:r>
              <a:rPr lang="en-US" dirty="0">
                <a:latin typeface="TimesNewRomanPSMT"/>
              </a:rPr>
              <a:t>Now in order to find out the other values we will need the values of the preceding .So </a:t>
            </a:r>
            <a:r>
              <a:rPr lang="en-US" dirty="0" smtClean="0">
                <a:latin typeface="TimesNewRomanPSMT"/>
              </a:rPr>
              <a:t>we write </a:t>
            </a:r>
            <a:r>
              <a:rPr lang="en-US" dirty="0">
                <a:latin typeface="TimesNewRomanPSMT"/>
              </a:rPr>
              <a:t>these values here again</a:t>
            </a:r>
          </a:p>
          <a:p>
            <a:r>
              <a:rPr lang="pt-BR" dirty="0">
                <a:latin typeface="TimesNewRomanPSMT"/>
              </a:rPr>
              <a:t>f(0) = -1, f(1)=2 f(n+1) = f(n) + 3 f(n - 1)</a:t>
            </a:r>
          </a:p>
          <a:p>
            <a:r>
              <a:rPr lang="en-US" dirty="0">
                <a:latin typeface="TimesNewRomanPSMT"/>
              </a:rPr>
              <a:t>f(2) = -</a:t>
            </a:r>
            <a:r>
              <a:rPr lang="en-US" dirty="0" smtClean="0">
                <a:latin typeface="TimesNewRomanPSMT"/>
              </a:rPr>
              <a:t>1.    By </a:t>
            </a:r>
            <a:r>
              <a:rPr lang="en-US" dirty="0">
                <a:latin typeface="TimesNewRomanPSMT"/>
              </a:rPr>
              <a:t>recursive formula we have</a:t>
            </a:r>
          </a:p>
          <a:p>
            <a:pPr marL="0" indent="0">
              <a:buNone/>
            </a:pPr>
            <a:r>
              <a:rPr lang="en-US" dirty="0">
                <a:latin typeface="TimesNewRomanPSMT"/>
              </a:rPr>
              <a:t>f(3) = f(2) + 3 f (2-1)</a:t>
            </a:r>
          </a:p>
          <a:p>
            <a:pPr marL="0" indent="0">
              <a:buNone/>
            </a:pPr>
            <a:r>
              <a:rPr lang="en-US" dirty="0">
                <a:latin typeface="TimesNewRomanPSMT"/>
              </a:rPr>
              <a:t>= f(2) + 3 f (1)</a:t>
            </a:r>
          </a:p>
          <a:p>
            <a:pPr marL="0" indent="0">
              <a:buNone/>
            </a:pPr>
            <a:r>
              <a:rPr lang="en-US" dirty="0">
                <a:latin typeface="TimesNewRomanPSMT"/>
              </a:rPr>
              <a:t>= (-1) + 3 (2)</a:t>
            </a:r>
          </a:p>
          <a:p>
            <a:pPr marL="0" indent="0">
              <a:buNone/>
            </a:pPr>
            <a:r>
              <a:rPr lang="en-US" dirty="0">
                <a:latin typeface="TimesNewRomanPSMT"/>
              </a:rPr>
              <a:t>= </a:t>
            </a:r>
            <a:r>
              <a:rPr lang="en-US" dirty="0" smtClean="0">
                <a:latin typeface="TimesNewRomanPSMT"/>
              </a:rPr>
              <a:t>5,    f(4</a:t>
            </a:r>
            <a:r>
              <a:rPr lang="en-US" dirty="0">
                <a:latin typeface="TimesNewRomanPSMT"/>
              </a:rPr>
              <a:t>) = f(3) + 3 f (3-1)</a:t>
            </a:r>
          </a:p>
          <a:p>
            <a:pPr marL="0" indent="0">
              <a:buNone/>
            </a:pPr>
            <a:r>
              <a:rPr lang="en-US" dirty="0" smtClean="0">
                <a:latin typeface="TimesNewRomanPSMT"/>
              </a:rPr>
              <a:t>                  = </a:t>
            </a:r>
            <a:r>
              <a:rPr lang="en-US" dirty="0">
                <a:latin typeface="TimesNewRomanPSMT"/>
              </a:rPr>
              <a:t>f(2) + 3 f (2</a:t>
            </a:r>
            <a:r>
              <a:rPr lang="en-US" dirty="0" smtClean="0">
                <a:latin typeface="TimesNewRomanPSMT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TimesNewRomanPSMT"/>
              </a:rPr>
              <a:t>                   = 5 + 3 (-1)</a:t>
            </a:r>
          </a:p>
          <a:p>
            <a:pPr marL="0" indent="0">
              <a:buNone/>
            </a:pPr>
            <a:r>
              <a:rPr lang="en-US" dirty="0" smtClean="0">
                <a:latin typeface="TimesNewRomanPSMT"/>
              </a:rPr>
              <a:t>                  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852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655" y="96982"/>
            <a:ext cx="11333018" cy="666403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THE FACTORIAL OF A POSITIVE INTEGER:</a:t>
            </a:r>
          </a:p>
          <a:p>
            <a:r>
              <a:rPr lang="en-US" dirty="0">
                <a:latin typeface="TimesNewRomanPSMT"/>
              </a:rPr>
              <a:t>For each positive integer n, the factorial of n denoted n! is defined to be the product of all</a:t>
            </a:r>
          </a:p>
          <a:p>
            <a:r>
              <a:rPr lang="en-US" dirty="0">
                <a:latin typeface="TimesNewRomanPSMT"/>
              </a:rPr>
              <a:t>the integers from 1 to n:</a:t>
            </a:r>
          </a:p>
          <a:p>
            <a:r>
              <a:rPr lang="pt-BR" dirty="0">
                <a:latin typeface="TimesNewRomanPSMT"/>
              </a:rPr>
              <a:t>n! = n·(n - 1)·(n - 2) · · · 3 · 2 · 1</a:t>
            </a:r>
          </a:p>
          <a:p>
            <a:r>
              <a:rPr lang="en-US" dirty="0">
                <a:latin typeface="TimesNewRomanPSMT"/>
              </a:rPr>
              <a:t>Zero factorial is defined to be 1</a:t>
            </a:r>
          </a:p>
          <a:p>
            <a:r>
              <a:rPr lang="en-US" dirty="0">
                <a:latin typeface="TimesNewRomanPSMT"/>
              </a:rPr>
              <a:t>0! = 1</a:t>
            </a:r>
          </a:p>
          <a:p>
            <a:r>
              <a:rPr lang="en-US" b="1" dirty="0">
                <a:latin typeface="Times New Roman" panose="02020603050405020304" pitchFamily="18" charset="0"/>
              </a:rPr>
              <a:t>EXAMPLE:</a:t>
            </a:r>
          </a:p>
          <a:p>
            <a:r>
              <a:rPr lang="en-US" dirty="0">
                <a:latin typeface="TimesNewRomanPSMT"/>
              </a:rPr>
              <a:t>0! = 1 1! = 1</a:t>
            </a:r>
          </a:p>
          <a:p>
            <a:r>
              <a:rPr lang="en-US" dirty="0">
                <a:latin typeface="TimesNewRomanPSMT"/>
              </a:rPr>
              <a:t>2! = 2·1 = 2 3! = 3·2·1 = 6</a:t>
            </a:r>
          </a:p>
          <a:p>
            <a:r>
              <a:rPr lang="en-US" dirty="0">
                <a:latin typeface="TimesNewRomanPSMT"/>
              </a:rPr>
              <a:t>4! = 4·3·2·1 = 24 5! = 5·4·3·2·1 = 120</a:t>
            </a:r>
          </a:p>
          <a:p>
            <a:r>
              <a:rPr lang="en-US" dirty="0">
                <a:latin typeface="TimesNewRomanPSMT"/>
              </a:rPr>
              <a:t>6! = 6·5·4·3·2·1= 720 7! = 7·6·5·4·3·2·1= 5040</a:t>
            </a:r>
          </a:p>
          <a:p>
            <a:r>
              <a:rPr lang="en-US" b="1" dirty="0">
                <a:latin typeface="Times New Roman" panose="02020603050405020304" pitchFamily="18" charset="0"/>
              </a:rPr>
              <a:t>REMARK:</a:t>
            </a:r>
          </a:p>
          <a:p>
            <a:r>
              <a:rPr lang="en-US" dirty="0">
                <a:latin typeface="TimesNewRomanPSMT"/>
              </a:rPr>
              <a:t>5! = 5 · 4 · 3 · 2 · 1</a:t>
            </a:r>
          </a:p>
          <a:p>
            <a:r>
              <a:rPr lang="en-US" dirty="0">
                <a:latin typeface="TimesNewRomanPSMT"/>
              </a:rPr>
              <a:t>= 5 ·(4 · 3 · 2 · 1) = 5 · 4</a:t>
            </a:r>
            <a:r>
              <a:rPr lang="en-US" dirty="0" smtClean="0">
                <a:latin typeface="TimesNewRomanPSMT"/>
              </a:rPr>
              <a:t>!</a:t>
            </a:r>
          </a:p>
          <a:p>
            <a:r>
              <a:rPr lang="en-US" dirty="0">
                <a:latin typeface="TimesNewRomanPSMT"/>
              </a:rPr>
              <a:t>In general,</a:t>
            </a:r>
          </a:p>
          <a:p>
            <a:r>
              <a:rPr lang="pt-BR" dirty="0">
                <a:latin typeface="TimesNewRomanPSMT"/>
              </a:rPr>
              <a:t>n! = n(n-1)! for each positive integer 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85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473" y="180109"/>
            <a:ext cx="9906000" cy="652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273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387926"/>
            <a:ext cx="11679381" cy="637309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RECURRENCE RELATION:</a:t>
            </a:r>
          </a:p>
          <a:p>
            <a:r>
              <a:rPr lang="en-US" dirty="0">
                <a:latin typeface="TimesNewRomanPSMT"/>
              </a:rPr>
              <a:t>A recurrence relation for a sequence a</a:t>
            </a:r>
            <a:r>
              <a:rPr lang="en-US" sz="800" b="0" i="0" u="none" strike="noStrike" baseline="0" dirty="0" smtClean="0">
                <a:latin typeface="TimesNewRomanPSMT"/>
              </a:rPr>
              <a:t>0</a:t>
            </a:r>
            <a:r>
              <a:rPr lang="en-US" dirty="0">
                <a:latin typeface="TimesNewRomanPSMT"/>
              </a:rPr>
              <a:t>, a</a:t>
            </a:r>
            <a:r>
              <a:rPr lang="en-US" sz="800" b="0" i="0" u="none" strike="noStrike" baseline="0" dirty="0" smtClean="0">
                <a:latin typeface="TimesNewRomanPSMT"/>
              </a:rPr>
              <a:t>1</a:t>
            </a:r>
            <a:r>
              <a:rPr lang="en-US" dirty="0">
                <a:latin typeface="TimesNewRomanPSMT"/>
              </a:rPr>
              <a:t>, a</a:t>
            </a:r>
            <a:r>
              <a:rPr lang="en-US" sz="800" b="0" i="0" u="none" strike="noStrike" baseline="0" dirty="0" smtClean="0">
                <a:latin typeface="TimesNewRomanPSMT"/>
              </a:rPr>
              <a:t>2</a:t>
            </a:r>
            <a:r>
              <a:rPr lang="en-US" dirty="0">
                <a:latin typeface="TimesNewRomanPSMT"/>
              </a:rPr>
              <a:t>, . . . , is a formula that relates each term </a:t>
            </a:r>
            <a:r>
              <a:rPr lang="en-US" dirty="0" err="1">
                <a:latin typeface="TimesNewRomanPSMT"/>
              </a:rPr>
              <a:t>a</a:t>
            </a:r>
            <a:r>
              <a:rPr lang="en-US" sz="800" b="0" i="0" u="none" strike="noStrike" baseline="0" dirty="0" err="1" smtClean="0">
                <a:latin typeface="TimesNewRomanPSMT"/>
              </a:rPr>
              <a:t>k</a:t>
            </a:r>
            <a:endParaRPr lang="en-US" sz="800" b="0" i="0" u="none" strike="noStrike" baseline="0" dirty="0" smtClean="0">
              <a:latin typeface="TimesNewRomanPSMT"/>
            </a:endParaRPr>
          </a:p>
          <a:p>
            <a:r>
              <a:rPr lang="en-US" dirty="0">
                <a:latin typeface="TimesNewRomanPSMT"/>
              </a:rPr>
              <a:t>to certain of its predecessors a</a:t>
            </a:r>
            <a:r>
              <a:rPr lang="en-US" sz="800" b="0" i="0" u="none" strike="noStrike" baseline="0" dirty="0" smtClean="0">
                <a:latin typeface="TimesNewRomanPSMT"/>
              </a:rPr>
              <a:t>k-1</a:t>
            </a:r>
            <a:r>
              <a:rPr lang="en-US" dirty="0">
                <a:latin typeface="TimesNewRomanPSMT"/>
              </a:rPr>
              <a:t>, a</a:t>
            </a:r>
            <a:r>
              <a:rPr lang="en-US" sz="800" b="0" i="0" u="none" strike="noStrike" baseline="0" dirty="0" smtClean="0">
                <a:latin typeface="TimesNewRomanPSMT"/>
              </a:rPr>
              <a:t>k-2</a:t>
            </a:r>
            <a:r>
              <a:rPr lang="en-US" dirty="0">
                <a:latin typeface="TimesNewRomanPSMT"/>
              </a:rPr>
              <a:t>, . . . , </a:t>
            </a:r>
            <a:r>
              <a:rPr lang="en-US" dirty="0" err="1">
                <a:latin typeface="TimesNewRomanPSMT"/>
              </a:rPr>
              <a:t>a</a:t>
            </a:r>
            <a:r>
              <a:rPr lang="en-US" sz="800" b="0" i="0" u="none" strike="noStrike" baseline="0" dirty="0" err="1" smtClean="0">
                <a:latin typeface="TimesNewRomanPSMT"/>
              </a:rPr>
              <a:t>k-i</a:t>
            </a:r>
            <a:r>
              <a:rPr lang="en-US" sz="800" b="0" i="0" u="none" strike="noStrike" baseline="0" dirty="0" smtClean="0">
                <a:latin typeface="TimesNewRomanPSMT"/>
              </a:rPr>
              <a:t> </a:t>
            </a:r>
            <a:r>
              <a:rPr lang="en-US" dirty="0">
                <a:latin typeface="TimesNewRomanPSMT"/>
              </a:rPr>
              <a:t>,</a:t>
            </a:r>
          </a:p>
          <a:p>
            <a:r>
              <a:rPr lang="en-US" dirty="0">
                <a:latin typeface="TimesNewRomanPSMT"/>
              </a:rPr>
              <a:t>where </a:t>
            </a:r>
            <a:r>
              <a:rPr lang="en-US" dirty="0" err="1">
                <a:latin typeface="TimesNewRomanPSMT"/>
              </a:rPr>
              <a:t>i</a:t>
            </a:r>
            <a:r>
              <a:rPr lang="en-US" dirty="0">
                <a:latin typeface="TimesNewRomanPSMT"/>
              </a:rPr>
              <a:t> is a fixed integer and k is any integer greater than or equal to </a:t>
            </a:r>
            <a:r>
              <a:rPr lang="en-US" dirty="0" err="1">
                <a:latin typeface="TimesNewRomanPSMT"/>
              </a:rPr>
              <a:t>i</a:t>
            </a:r>
            <a:r>
              <a:rPr lang="en-US" dirty="0">
                <a:latin typeface="TimesNewRomanPSMT"/>
              </a:rPr>
              <a:t>. The initial</a:t>
            </a:r>
          </a:p>
          <a:p>
            <a:r>
              <a:rPr lang="en-US" dirty="0">
                <a:latin typeface="TimesNewRomanPSMT"/>
              </a:rPr>
              <a:t>conditions for such a recurrence relation specify the values of</a:t>
            </a:r>
          </a:p>
          <a:p>
            <a:r>
              <a:rPr lang="en-US" dirty="0">
                <a:latin typeface="TimesNewRomanPSMT"/>
              </a:rPr>
              <a:t>a</a:t>
            </a:r>
            <a:r>
              <a:rPr lang="en-US" sz="800" b="0" i="0" u="none" strike="noStrike" baseline="0" dirty="0" smtClean="0">
                <a:latin typeface="TimesNewRomanPSMT"/>
              </a:rPr>
              <a:t>0</a:t>
            </a:r>
            <a:r>
              <a:rPr lang="en-US" dirty="0">
                <a:latin typeface="TimesNewRomanPSMT"/>
              </a:rPr>
              <a:t>, a</a:t>
            </a:r>
            <a:r>
              <a:rPr lang="en-US" sz="800" b="0" i="0" u="none" strike="noStrike" baseline="0" dirty="0" smtClean="0">
                <a:latin typeface="TimesNewRomanPSMT"/>
              </a:rPr>
              <a:t>1</a:t>
            </a:r>
            <a:r>
              <a:rPr lang="en-US" dirty="0">
                <a:latin typeface="TimesNewRomanPSMT"/>
              </a:rPr>
              <a:t>, a</a:t>
            </a:r>
            <a:r>
              <a:rPr lang="en-US" sz="800" b="0" i="0" u="none" strike="noStrike" baseline="0" dirty="0" smtClean="0">
                <a:latin typeface="TimesNewRomanPSMT"/>
              </a:rPr>
              <a:t>2</a:t>
            </a:r>
            <a:r>
              <a:rPr lang="en-US" dirty="0">
                <a:latin typeface="TimesNewRomanPSMT"/>
              </a:rPr>
              <a:t>, . . . , a</a:t>
            </a:r>
            <a:r>
              <a:rPr lang="en-US" sz="800" b="0" i="0" u="none" strike="noStrike" baseline="0" dirty="0" smtClean="0">
                <a:latin typeface="TimesNewRomanPSMT"/>
              </a:rPr>
              <a:t>i-1</a:t>
            </a:r>
            <a:r>
              <a:rPr lang="en-US" dirty="0">
                <a:latin typeface="TimesNewRomanPSMT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</a:rPr>
              <a:t>EXERCISE:</a:t>
            </a:r>
          </a:p>
          <a:p>
            <a:r>
              <a:rPr lang="en-US" dirty="0">
                <a:latin typeface="TimesNewRomanPSMT"/>
              </a:rPr>
              <a:t>Find the first four terms of the following recursively defined sequence.</a:t>
            </a:r>
          </a:p>
          <a:p>
            <a:r>
              <a:rPr lang="en-US" dirty="0">
                <a:latin typeface="TimesNewRomanPSMT"/>
              </a:rPr>
              <a:t>b</a:t>
            </a:r>
            <a:r>
              <a:rPr lang="en-US" sz="800" b="0" i="0" u="none" strike="noStrike" baseline="0" dirty="0" smtClean="0">
                <a:latin typeface="TimesNewRomanPSMT"/>
              </a:rPr>
              <a:t>1 </a:t>
            </a:r>
            <a:r>
              <a:rPr lang="en-US" dirty="0">
                <a:latin typeface="TimesNewRomanPSMT"/>
              </a:rPr>
              <a:t>= 2</a:t>
            </a:r>
          </a:p>
          <a:p>
            <a:r>
              <a:rPr lang="en-US" dirty="0" err="1">
                <a:latin typeface="TimesNewRomanPSMT"/>
              </a:rPr>
              <a:t>b</a:t>
            </a:r>
            <a:r>
              <a:rPr lang="en-US" sz="800" b="0" i="0" u="none" strike="noStrike" baseline="0" dirty="0" err="1" smtClean="0">
                <a:latin typeface="TimesNewRomanPSMT"/>
              </a:rPr>
              <a:t>k</a:t>
            </a:r>
            <a:r>
              <a:rPr lang="en-US" sz="800" b="0" i="0" u="none" strike="noStrike" baseline="0" dirty="0" smtClean="0">
                <a:latin typeface="TimesNewRomanPSMT"/>
              </a:rPr>
              <a:t> </a:t>
            </a:r>
            <a:r>
              <a:rPr lang="en-US" dirty="0">
                <a:latin typeface="TimesNewRomanPSMT"/>
              </a:rPr>
              <a:t>= b</a:t>
            </a:r>
            <a:r>
              <a:rPr lang="en-US" sz="800" b="0" i="0" u="none" strike="noStrike" baseline="0" dirty="0" smtClean="0">
                <a:latin typeface="TimesNewRomanPSMT"/>
              </a:rPr>
              <a:t>k-1 </a:t>
            </a:r>
            <a:r>
              <a:rPr lang="en-US" dirty="0">
                <a:latin typeface="TimesNewRomanPSMT"/>
              </a:rPr>
              <a:t>+ 2 · k, for all integers k </a:t>
            </a:r>
            <a:r>
              <a:rPr lang="en-US" dirty="0">
                <a:latin typeface="SymbolMT"/>
              </a:rPr>
              <a:t>≥ </a:t>
            </a:r>
            <a:r>
              <a:rPr lang="en-US" dirty="0">
                <a:latin typeface="TimesNewRomanPSMT"/>
              </a:rPr>
              <a:t>2</a:t>
            </a:r>
          </a:p>
          <a:p>
            <a:r>
              <a:rPr lang="en-US" b="1" dirty="0">
                <a:latin typeface="Times New Roman" panose="02020603050405020304" pitchFamily="18" charset="0"/>
              </a:rPr>
              <a:t>SOLUTION:</a:t>
            </a:r>
          </a:p>
          <a:p>
            <a:r>
              <a:rPr lang="en-US" dirty="0">
                <a:latin typeface="TimesNewRomanPSMT"/>
              </a:rPr>
              <a:t>b</a:t>
            </a:r>
            <a:r>
              <a:rPr lang="en-US" sz="800" b="0" i="0" u="none" strike="noStrike" baseline="0" dirty="0" smtClean="0">
                <a:latin typeface="TimesNewRomanPSMT"/>
              </a:rPr>
              <a:t>1 </a:t>
            </a:r>
            <a:r>
              <a:rPr lang="en-US" dirty="0">
                <a:latin typeface="TimesNewRomanPSMT"/>
              </a:rPr>
              <a:t>= 2 (given in base step)</a:t>
            </a:r>
          </a:p>
          <a:p>
            <a:r>
              <a:rPr lang="en-US" dirty="0">
                <a:latin typeface="TimesNewRomanPSMT"/>
              </a:rPr>
              <a:t>b</a:t>
            </a:r>
            <a:r>
              <a:rPr lang="en-US" sz="800" b="0" i="0" u="none" strike="noStrike" baseline="0" dirty="0" smtClean="0">
                <a:latin typeface="TimesNewRomanPSMT"/>
              </a:rPr>
              <a:t>2 </a:t>
            </a:r>
            <a:r>
              <a:rPr lang="en-US" dirty="0">
                <a:latin typeface="TimesNewRomanPSMT"/>
              </a:rPr>
              <a:t>= b</a:t>
            </a:r>
            <a:r>
              <a:rPr lang="en-US" sz="800" b="0" i="0" u="none" strike="noStrike" baseline="0" dirty="0" smtClean="0">
                <a:latin typeface="TimesNewRomanPSMT"/>
              </a:rPr>
              <a:t>1 </a:t>
            </a:r>
            <a:r>
              <a:rPr lang="en-US" dirty="0">
                <a:latin typeface="TimesNewRomanPSMT"/>
              </a:rPr>
              <a:t>+ 2 · 2 = 2 + 4 = 6</a:t>
            </a:r>
          </a:p>
          <a:p>
            <a:r>
              <a:rPr lang="en-US" dirty="0">
                <a:latin typeface="TimesNewRomanPSMT"/>
              </a:rPr>
              <a:t>b</a:t>
            </a:r>
            <a:r>
              <a:rPr lang="en-US" sz="800" b="0" i="0" u="none" strike="noStrike" baseline="0" dirty="0" smtClean="0">
                <a:latin typeface="TimesNewRomanPSMT"/>
              </a:rPr>
              <a:t>3 </a:t>
            </a:r>
            <a:r>
              <a:rPr lang="en-US" dirty="0">
                <a:latin typeface="TimesNewRomanPSMT"/>
              </a:rPr>
              <a:t>= b</a:t>
            </a:r>
            <a:r>
              <a:rPr lang="en-US" sz="800" b="0" i="0" u="none" strike="noStrike" baseline="0" dirty="0" smtClean="0">
                <a:latin typeface="TimesNewRomanPSMT"/>
              </a:rPr>
              <a:t>2 </a:t>
            </a:r>
            <a:r>
              <a:rPr lang="en-US" dirty="0">
                <a:latin typeface="TimesNewRomanPSMT"/>
              </a:rPr>
              <a:t>+ 2 · 3 = 6 + 6 = 12</a:t>
            </a:r>
          </a:p>
          <a:p>
            <a:r>
              <a:rPr lang="en-US" dirty="0">
                <a:latin typeface="TimesNewRomanPSMT"/>
              </a:rPr>
              <a:t>b</a:t>
            </a:r>
            <a:r>
              <a:rPr lang="en-US" sz="800" b="0" i="0" u="none" strike="noStrike" baseline="0" dirty="0" smtClean="0">
                <a:latin typeface="TimesNewRomanPSMT"/>
              </a:rPr>
              <a:t>4 </a:t>
            </a:r>
            <a:r>
              <a:rPr lang="en-US" dirty="0">
                <a:latin typeface="TimesNewRomanPSMT"/>
              </a:rPr>
              <a:t>= b</a:t>
            </a:r>
            <a:r>
              <a:rPr lang="en-US" sz="800" b="0" i="0" u="none" strike="noStrike" baseline="0" dirty="0" smtClean="0">
                <a:latin typeface="TimesNewRomanPSMT"/>
              </a:rPr>
              <a:t>3 </a:t>
            </a:r>
            <a:r>
              <a:rPr lang="en-US" dirty="0">
                <a:latin typeface="TimesNewRomanPSMT"/>
              </a:rPr>
              <a:t>+ 2 · 4 = 12 + 8 =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812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5801" y="83127"/>
            <a:ext cx="5613689" cy="3990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055" y="3918671"/>
            <a:ext cx="5818909" cy="245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3336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056" y="-41564"/>
            <a:ext cx="10778836" cy="66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13943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164" y="152400"/>
            <a:ext cx="8922327" cy="651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33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509" y="284207"/>
            <a:ext cx="11362508" cy="6443163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</a:rPr>
              <a:t>SUM OF n TERMS OF AN ARITHMETIC SERIES:</a:t>
            </a:r>
          </a:p>
          <a:p>
            <a:pPr marL="0" indent="0">
              <a:buNone/>
            </a:pPr>
            <a:r>
              <a:rPr lang="en-US" sz="2000" dirty="0">
                <a:latin typeface="TimesNewRomanPSMT"/>
              </a:rPr>
              <a:t>Let a be the first term and d be the common difference of an arithmetic series. Then </a:t>
            </a:r>
            <a:r>
              <a:rPr lang="en-US" sz="2000" dirty="0" smtClean="0">
                <a:latin typeface="TimesNewRomanPSMT"/>
              </a:rPr>
              <a:t>its nth </a:t>
            </a:r>
            <a:r>
              <a:rPr lang="en-US" sz="2000" dirty="0">
                <a:latin typeface="TimesNewRomanPSMT"/>
              </a:rPr>
              <a:t>term is:</a:t>
            </a:r>
          </a:p>
          <a:p>
            <a:pPr marL="0" indent="0">
              <a:buNone/>
            </a:pPr>
            <a:r>
              <a:rPr lang="pt-BR" sz="2000" dirty="0">
                <a:latin typeface="TimesNewRomanPSMT"/>
              </a:rPr>
              <a:t>a</a:t>
            </a:r>
            <a:r>
              <a:rPr lang="pt-BR" sz="2000" b="0" i="0" u="none" strike="noStrike" baseline="0" dirty="0" smtClean="0">
                <a:latin typeface="TimesNewRomanPSMT"/>
              </a:rPr>
              <a:t>n </a:t>
            </a:r>
            <a:r>
              <a:rPr lang="pt-BR" sz="2000" dirty="0">
                <a:latin typeface="TimesNewRomanPSMT"/>
              </a:rPr>
              <a:t>= a + (n - 1)d; n </a:t>
            </a:r>
            <a:r>
              <a:rPr lang="pt-BR" sz="2000" dirty="0">
                <a:latin typeface="SymbolMT"/>
              </a:rPr>
              <a:t>≥ </a:t>
            </a:r>
            <a:r>
              <a:rPr lang="pt-BR" sz="2000" dirty="0" smtClean="0">
                <a:latin typeface="TimesNewRomanPSMT"/>
              </a:rPr>
              <a:t>1 </a:t>
            </a:r>
            <a:r>
              <a:rPr lang="en-US" sz="2000" dirty="0" smtClean="0">
                <a:latin typeface="TimesNewRomanPSMT"/>
              </a:rPr>
              <a:t>If </a:t>
            </a:r>
            <a:r>
              <a:rPr lang="en-US" sz="2000" dirty="0">
                <a:latin typeface="TimesNewRomanPSMT"/>
              </a:rPr>
              <a:t>S</a:t>
            </a:r>
            <a:r>
              <a:rPr lang="en-US" sz="2000" b="0" i="0" u="none" strike="noStrike" baseline="0" dirty="0" smtClean="0">
                <a:latin typeface="TimesNewRomanPSMT"/>
              </a:rPr>
              <a:t>n </a:t>
            </a:r>
            <a:r>
              <a:rPr lang="en-US" sz="2000" dirty="0">
                <a:latin typeface="TimesNewRomanPSMT"/>
              </a:rPr>
              <a:t>denotes the sum of first n terms of the A.S, then</a:t>
            </a:r>
          </a:p>
          <a:p>
            <a:pPr marL="0" indent="0">
              <a:buNone/>
            </a:pPr>
            <a:r>
              <a:rPr lang="pt-BR" sz="2000" dirty="0">
                <a:latin typeface="TimesNewRomanPSMT"/>
              </a:rPr>
              <a:t>S</a:t>
            </a:r>
            <a:r>
              <a:rPr lang="pt-BR" sz="2000" b="0" i="0" u="none" strike="noStrike" baseline="0" dirty="0" smtClean="0">
                <a:latin typeface="TimesNewRomanPSMT"/>
              </a:rPr>
              <a:t>n </a:t>
            </a:r>
            <a:r>
              <a:rPr lang="pt-BR" sz="2000" dirty="0">
                <a:latin typeface="TimesNewRomanPSMT"/>
              </a:rPr>
              <a:t>= a + (a + d) + (a + 2d) + … + [a + (n-1) d]</a:t>
            </a:r>
          </a:p>
          <a:p>
            <a:pPr marL="0" indent="0">
              <a:buNone/>
            </a:pPr>
            <a:r>
              <a:rPr lang="pt-BR" sz="2000" dirty="0" smtClean="0">
                <a:latin typeface="TimesNewRomanPSMT"/>
              </a:rPr>
              <a:t>    = </a:t>
            </a:r>
            <a:r>
              <a:rPr lang="pt-BR" sz="2000" dirty="0">
                <a:latin typeface="TimesNewRomanPSMT"/>
              </a:rPr>
              <a:t>a + (a+d) + (a + 2d) + … + a</a:t>
            </a:r>
            <a:r>
              <a:rPr lang="pt-BR" sz="2000" b="0" i="0" u="none" strike="noStrike" baseline="0" dirty="0" smtClean="0">
                <a:latin typeface="TimesNewRomanPSMT"/>
              </a:rPr>
              <a:t>n</a:t>
            </a:r>
          </a:p>
          <a:p>
            <a:pPr marL="0" indent="0">
              <a:buNone/>
            </a:pPr>
            <a:r>
              <a:rPr lang="en-US" sz="2000" dirty="0" smtClean="0">
                <a:latin typeface="TimesNewRomanPSMT"/>
              </a:rPr>
              <a:t>   = </a:t>
            </a:r>
            <a:r>
              <a:rPr lang="en-US" sz="2000" dirty="0">
                <a:latin typeface="TimesNewRomanPSMT"/>
              </a:rPr>
              <a:t>a + (</a:t>
            </a:r>
            <a:r>
              <a:rPr lang="en-US" sz="2000" dirty="0" err="1">
                <a:latin typeface="TimesNewRomanPSMT"/>
              </a:rPr>
              <a:t>a+d</a:t>
            </a:r>
            <a:r>
              <a:rPr lang="en-US" sz="2000" dirty="0">
                <a:latin typeface="TimesNewRomanPSMT"/>
              </a:rPr>
              <a:t>) + (a + 2d) + … + (a</a:t>
            </a:r>
            <a:r>
              <a:rPr lang="en-US" sz="2000" b="0" i="0" u="none" strike="noStrike" baseline="0" dirty="0" smtClean="0">
                <a:latin typeface="TimesNewRomanPSMT"/>
              </a:rPr>
              <a:t>n </a:t>
            </a:r>
            <a:r>
              <a:rPr lang="en-US" sz="2000" dirty="0">
                <a:latin typeface="TimesNewRomanPSMT"/>
              </a:rPr>
              <a:t>- d) + a</a:t>
            </a:r>
            <a:r>
              <a:rPr lang="en-US" sz="2000" b="0" i="0" u="none" strike="noStrike" baseline="0" dirty="0" smtClean="0">
                <a:latin typeface="TimesNewRomanPSMT"/>
              </a:rPr>
              <a:t>n </a:t>
            </a:r>
            <a:r>
              <a:rPr lang="en-US" sz="2000" dirty="0">
                <a:latin typeface="TimesNewRomanPSMT"/>
              </a:rPr>
              <a:t>………(</a:t>
            </a:r>
            <a:r>
              <a:rPr lang="en-US" sz="2000" dirty="0" smtClean="0">
                <a:latin typeface="TimesNewRomanPSMT"/>
              </a:rPr>
              <a:t>1) where </a:t>
            </a:r>
            <a:r>
              <a:rPr lang="en-US" sz="2000" dirty="0">
                <a:latin typeface="TimesNewRomanPSMT"/>
              </a:rPr>
              <a:t>a</a:t>
            </a:r>
            <a:r>
              <a:rPr lang="en-US" sz="2000" b="0" i="0" u="none" strike="noStrike" baseline="0" dirty="0" smtClean="0">
                <a:latin typeface="TimesNewRomanPSMT"/>
              </a:rPr>
              <a:t>n </a:t>
            </a:r>
            <a:r>
              <a:rPr lang="en-US" sz="2000" dirty="0">
                <a:latin typeface="TimesNewRomanPSMT"/>
              </a:rPr>
              <a:t>= a + (n - 1) d</a:t>
            </a:r>
          </a:p>
          <a:p>
            <a:pPr marL="0" indent="0">
              <a:buNone/>
            </a:pPr>
            <a:r>
              <a:rPr lang="en-US" sz="2000" dirty="0" smtClean="0">
                <a:latin typeface="TimesNewRomanPSMT"/>
              </a:rPr>
              <a:t> Rewriting </a:t>
            </a:r>
            <a:r>
              <a:rPr lang="en-US" sz="2000" dirty="0">
                <a:latin typeface="TimesNewRomanPSMT"/>
              </a:rPr>
              <a:t>the terms in the series in reverse order,</a:t>
            </a:r>
          </a:p>
          <a:p>
            <a:pPr marL="0" indent="0">
              <a:buNone/>
            </a:pPr>
            <a:r>
              <a:rPr lang="en-US" sz="2000" dirty="0">
                <a:latin typeface="TimesNewRomanPSMT"/>
              </a:rPr>
              <a:t>Sn = a</a:t>
            </a:r>
            <a:r>
              <a:rPr lang="en-US" sz="2000" b="0" i="0" u="none" strike="noStrike" baseline="0" dirty="0" smtClean="0">
                <a:latin typeface="TimesNewRomanPSMT"/>
              </a:rPr>
              <a:t>n </a:t>
            </a:r>
            <a:r>
              <a:rPr lang="en-US" sz="2000" dirty="0">
                <a:latin typeface="TimesNewRomanPSMT"/>
              </a:rPr>
              <a:t>+ (a</a:t>
            </a:r>
            <a:r>
              <a:rPr lang="en-US" sz="2000" b="0" i="0" u="none" strike="noStrike" baseline="0" dirty="0" smtClean="0">
                <a:latin typeface="TimesNewRomanPSMT"/>
              </a:rPr>
              <a:t>n </a:t>
            </a:r>
            <a:r>
              <a:rPr lang="en-US" sz="2000" dirty="0">
                <a:latin typeface="TimesNewRomanPSMT"/>
              </a:rPr>
              <a:t>- d) + (a</a:t>
            </a:r>
            <a:r>
              <a:rPr lang="en-US" sz="2000" b="0" i="0" u="none" strike="noStrike" baseline="0" dirty="0" smtClean="0">
                <a:latin typeface="TimesNewRomanPSMT"/>
              </a:rPr>
              <a:t>n </a:t>
            </a:r>
            <a:r>
              <a:rPr lang="en-US" sz="2000" dirty="0">
                <a:latin typeface="TimesNewRomanPSMT"/>
              </a:rPr>
              <a:t>- 2d) + … + (a + d) + a ……….(2</a:t>
            </a:r>
            <a:r>
              <a:rPr lang="en-US" sz="2000" dirty="0" smtClean="0">
                <a:latin typeface="TimesNewRomanPSMT"/>
              </a:rPr>
              <a:t>)</a:t>
            </a:r>
            <a:r>
              <a:rPr lang="en-US" sz="2000" b="0" i="0" u="none" strike="noStrike" baseline="0" dirty="0" smtClean="0">
                <a:latin typeface="TimesNewRomanPSMT"/>
              </a:rPr>
              <a:t> </a:t>
            </a:r>
            <a:r>
              <a:rPr lang="en-US" sz="2000" b="0" i="0" u="none" strike="noStrike" dirty="0" smtClean="0">
                <a:latin typeface="TimesNewRomanPSMT"/>
              </a:rPr>
              <a:t> </a:t>
            </a:r>
            <a:r>
              <a:rPr lang="en-US" sz="2000" b="0" i="0" u="none" strike="noStrike" baseline="0" dirty="0" smtClean="0">
                <a:latin typeface="TimesNewRomanPSMT"/>
              </a:rPr>
              <a:t>Adding (1) and (2) term by term, gives</a:t>
            </a:r>
          </a:p>
          <a:p>
            <a:pPr marL="0" indent="0">
              <a:buNone/>
            </a:pPr>
            <a:r>
              <a:rPr lang="en-US" sz="2000" b="0" i="0" u="none" strike="noStrike" baseline="0" dirty="0" smtClean="0">
                <a:latin typeface="TimesNewRomanPSMT"/>
              </a:rPr>
              <a:t>2 S</a:t>
            </a:r>
            <a:r>
              <a:rPr lang="en-US" sz="800" b="0" i="0" u="none" strike="noStrike" baseline="0" dirty="0" smtClean="0">
                <a:latin typeface="TimesNewRomanPSMT"/>
              </a:rPr>
              <a:t>n </a:t>
            </a:r>
            <a:r>
              <a:rPr lang="en-US" sz="2000" b="0" i="0" u="none" strike="noStrike" baseline="0" dirty="0" smtClean="0">
                <a:latin typeface="TimesNewRomanPSMT"/>
              </a:rPr>
              <a:t>= (a + a</a:t>
            </a:r>
            <a:r>
              <a:rPr lang="en-US" sz="800" b="0" i="0" u="none" strike="noStrike" baseline="0" dirty="0" smtClean="0">
                <a:latin typeface="TimesNewRomanPSMT"/>
              </a:rPr>
              <a:t>n</a:t>
            </a:r>
            <a:r>
              <a:rPr lang="en-US" sz="2000" b="0" i="0" u="none" strike="noStrike" baseline="0" dirty="0" smtClean="0">
                <a:latin typeface="TimesNewRomanPSMT"/>
              </a:rPr>
              <a:t>) + (a + a</a:t>
            </a:r>
            <a:r>
              <a:rPr lang="en-US" sz="800" b="0" i="0" u="none" strike="noStrike" baseline="0" dirty="0" smtClean="0">
                <a:latin typeface="TimesNewRomanPSMT"/>
              </a:rPr>
              <a:t>n</a:t>
            </a:r>
            <a:r>
              <a:rPr lang="en-US" sz="2000" b="0" i="0" u="none" strike="noStrike" baseline="0" dirty="0" smtClean="0">
                <a:latin typeface="TimesNewRomanPSMT"/>
              </a:rPr>
              <a:t>) + (a + a</a:t>
            </a:r>
            <a:r>
              <a:rPr lang="en-US" sz="800" b="0" i="0" u="none" strike="noStrike" baseline="0" dirty="0" smtClean="0">
                <a:latin typeface="TimesNewRomanPSMT"/>
              </a:rPr>
              <a:t>n</a:t>
            </a:r>
            <a:r>
              <a:rPr lang="en-US" sz="2000" b="0" i="0" u="none" strike="noStrike" baseline="0" dirty="0" smtClean="0">
                <a:latin typeface="TimesNewRomanPSMT"/>
              </a:rPr>
              <a:t>) + … + (a + a</a:t>
            </a:r>
            <a:r>
              <a:rPr lang="en-US" sz="800" b="0" i="0" u="none" strike="noStrike" baseline="0" dirty="0" smtClean="0">
                <a:latin typeface="TimesNewRomanPSMT"/>
              </a:rPr>
              <a:t>n</a:t>
            </a:r>
            <a:r>
              <a:rPr lang="en-US" sz="2000" b="0" i="0" u="none" strike="noStrike" baseline="0" dirty="0" smtClean="0">
                <a:latin typeface="TimesNewRomanPSMT"/>
              </a:rPr>
              <a:t>) (n terms)</a:t>
            </a:r>
          </a:p>
          <a:p>
            <a:pPr marL="0" indent="0">
              <a:buNone/>
            </a:pPr>
            <a:r>
              <a:rPr lang="pt-BR" sz="2000" b="0" i="0" u="none" strike="noStrike" baseline="0" dirty="0" smtClean="0">
                <a:latin typeface="TimesNewRomanPSMT"/>
              </a:rPr>
              <a:t>2 S</a:t>
            </a:r>
            <a:r>
              <a:rPr lang="pt-BR" sz="800" b="0" i="0" u="none" strike="noStrike" baseline="0" dirty="0" smtClean="0">
                <a:latin typeface="TimesNewRomanPSMT"/>
              </a:rPr>
              <a:t>n </a:t>
            </a:r>
            <a:r>
              <a:rPr lang="pt-BR" sz="2000" b="0" i="0" u="none" strike="noStrike" baseline="0" dirty="0" smtClean="0">
                <a:latin typeface="TimesNewRomanPSMT"/>
              </a:rPr>
              <a:t>= n (a + a</a:t>
            </a:r>
            <a:r>
              <a:rPr lang="pt-BR" sz="800" b="0" i="0" u="none" strike="noStrike" baseline="0" dirty="0" smtClean="0">
                <a:latin typeface="TimesNewRomanPSMT"/>
              </a:rPr>
              <a:t>n</a:t>
            </a:r>
            <a:r>
              <a:rPr lang="pt-BR" sz="2000" b="0" i="0" u="none" strike="noStrike" baseline="0" dirty="0" smtClean="0">
                <a:latin typeface="TimesNewRomanPSMT"/>
              </a:rPr>
              <a:t>)</a:t>
            </a:r>
          </a:p>
          <a:p>
            <a:pPr marL="0" indent="0">
              <a:buNone/>
            </a:pPr>
            <a:r>
              <a:rPr lang="en-US" sz="2000" b="0" i="0" u="none" strike="noStrike" baseline="0" dirty="0" smtClean="0">
                <a:latin typeface="SymbolMT"/>
              </a:rPr>
              <a:t>⇒ </a:t>
            </a:r>
            <a:r>
              <a:rPr lang="en-US" sz="2000" b="0" i="0" u="none" strike="noStrike" baseline="0" dirty="0" smtClean="0">
                <a:latin typeface="TimesNewRomanPSMT"/>
              </a:rPr>
              <a:t>S</a:t>
            </a:r>
            <a:r>
              <a:rPr lang="en-US" sz="800" b="0" i="0" u="none" strike="noStrike" baseline="0" dirty="0" smtClean="0">
                <a:latin typeface="TimesNewRomanPSMT"/>
              </a:rPr>
              <a:t>n </a:t>
            </a:r>
            <a:r>
              <a:rPr lang="en-US" sz="2000" b="0" i="0" u="none" strike="noStrike" baseline="0" dirty="0" smtClean="0">
                <a:latin typeface="TimesNewRomanPSMT"/>
              </a:rPr>
              <a:t>= n(a + a</a:t>
            </a:r>
            <a:r>
              <a:rPr lang="en-US" sz="800" b="0" i="0" u="none" strike="noStrike" baseline="0" dirty="0" smtClean="0">
                <a:latin typeface="TimesNewRomanPSMT"/>
              </a:rPr>
              <a:t>n</a:t>
            </a:r>
            <a:r>
              <a:rPr lang="en-US" sz="2000" b="0" i="0" u="none" strike="noStrike" baseline="0" dirty="0" smtClean="0">
                <a:latin typeface="TimesNewRomanPSMT"/>
              </a:rPr>
              <a:t>)/2</a:t>
            </a:r>
          </a:p>
          <a:p>
            <a:pPr marL="0" indent="0">
              <a:buNone/>
            </a:pPr>
            <a:r>
              <a:rPr lang="pt-BR" sz="2000" b="0" i="0" u="none" strike="noStrike" baseline="0" dirty="0" smtClean="0">
                <a:latin typeface="TimesNewRomanPSMT"/>
              </a:rPr>
              <a:t>S</a:t>
            </a:r>
            <a:r>
              <a:rPr lang="pt-BR" sz="800" b="0" i="0" u="none" strike="noStrike" baseline="0" dirty="0" smtClean="0">
                <a:latin typeface="TimesNewRomanPSMT"/>
              </a:rPr>
              <a:t>n </a:t>
            </a:r>
            <a:r>
              <a:rPr lang="pt-BR" sz="2000" b="0" i="0" u="none" strike="noStrike" baseline="0" dirty="0" smtClean="0">
                <a:latin typeface="TimesNewRomanPSMT"/>
              </a:rPr>
              <a:t>= n(a + l)/2…………………..(3)</a:t>
            </a:r>
            <a:r>
              <a:rPr lang="pt-BR" sz="2000" b="0" i="0" u="none" strike="noStrike" dirty="0" smtClean="0">
                <a:latin typeface="TimesNewRomanPSMT"/>
              </a:rPr>
              <a:t> </a:t>
            </a:r>
            <a:r>
              <a:rPr lang="en-US" sz="2000" b="0" i="0" u="none" strike="noStrike" baseline="0" dirty="0" smtClean="0">
                <a:latin typeface="TimesNewRomanPSMT"/>
              </a:rPr>
              <a:t>Where l = an = a + (n - 1)d</a:t>
            </a:r>
          </a:p>
          <a:p>
            <a:pPr marL="0" indent="0">
              <a:buNone/>
            </a:pPr>
            <a:r>
              <a:rPr lang="en-US" sz="2000" b="0" i="0" u="none" strike="noStrike" baseline="0" dirty="0" smtClean="0">
                <a:latin typeface="TimesNewRomanPSMT"/>
              </a:rPr>
              <a:t>Therefore</a:t>
            </a:r>
          </a:p>
          <a:p>
            <a:pPr marL="0" indent="0">
              <a:buNone/>
            </a:pPr>
            <a:r>
              <a:rPr lang="pt-BR" sz="2000" b="0" i="0" u="none" strike="noStrike" baseline="0" dirty="0" smtClean="0">
                <a:latin typeface="TimesNewRomanPSMT"/>
              </a:rPr>
              <a:t>S</a:t>
            </a:r>
            <a:r>
              <a:rPr lang="pt-BR" sz="800" b="0" i="0" u="none" strike="noStrike" baseline="0" dirty="0" smtClean="0">
                <a:latin typeface="TimesNewRomanPSMT"/>
              </a:rPr>
              <a:t>n</a:t>
            </a:r>
            <a:r>
              <a:rPr lang="pt-BR" sz="2000" b="0" i="0" u="none" strike="noStrike" baseline="0" dirty="0" smtClean="0">
                <a:latin typeface="TimesNewRomanPSMT"/>
              </a:rPr>
              <a:t>= n/2 [a + a + (n - 1) d]</a:t>
            </a:r>
          </a:p>
          <a:p>
            <a:pPr marL="0" indent="0">
              <a:buNone/>
            </a:pPr>
            <a:r>
              <a:rPr lang="pt-BR" sz="2000" dirty="0" smtClean="0">
                <a:latin typeface="TimesNewRomanPSMT"/>
              </a:rPr>
              <a:t>Sn=</a:t>
            </a:r>
            <a:r>
              <a:rPr lang="pt-BR" sz="800" b="0" i="0" u="none" strike="noStrike" baseline="0" dirty="0" smtClean="0">
                <a:latin typeface="TimesNewRomanPSMT"/>
              </a:rPr>
              <a:t> </a:t>
            </a:r>
            <a:r>
              <a:rPr lang="pt-BR" sz="2000" b="0" i="0" u="none" strike="noStrike" baseline="0" dirty="0" smtClean="0">
                <a:latin typeface="TimesNewRomanPSMT"/>
              </a:rPr>
              <a:t>n/2 [2 a + (n - 1) d]……….(4)</a:t>
            </a:r>
            <a:endParaRPr lang="en-US" sz="2000" dirty="0" smtClean="0">
              <a:latin typeface="TimesNewRomanPSMT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20154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109" y="129599"/>
            <a:ext cx="2445327" cy="673966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</a:rPr>
              <a:t>Recursion II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8" y="803564"/>
            <a:ext cx="11637818" cy="605443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Recursion</a:t>
            </a:r>
          </a:p>
          <a:p>
            <a:r>
              <a:rPr lang="en-US" dirty="0">
                <a:latin typeface="TimesNewRomanPSMT"/>
              </a:rPr>
              <a:t>A recursive definition (</a:t>
            </a:r>
            <a:r>
              <a:rPr lang="en-US" dirty="0" err="1">
                <a:latin typeface="TimesNewRomanPSMT"/>
              </a:rPr>
              <a:t>i.e</a:t>
            </a:r>
            <a:r>
              <a:rPr lang="en-US" dirty="0">
                <a:latin typeface="TimesNewRomanPSMT"/>
              </a:rPr>
              <a:t> to build the new set elements from the previous </a:t>
            </a:r>
            <a:r>
              <a:rPr lang="en-US" dirty="0" err="1">
                <a:latin typeface="TimesNewRomanPSMT"/>
              </a:rPr>
              <a:t>one,s</a:t>
            </a:r>
            <a:r>
              <a:rPr lang="en-US" dirty="0">
                <a:latin typeface="TimesNewRomanPSMT"/>
              </a:rPr>
              <a:t>)</a:t>
            </a:r>
          </a:p>
          <a:p>
            <a:r>
              <a:rPr lang="en-US" dirty="0">
                <a:latin typeface="TimesNewRomanPSMT"/>
              </a:rPr>
              <a:t>for a set consists of the following three rules:</a:t>
            </a:r>
          </a:p>
          <a:p>
            <a:r>
              <a:rPr lang="en-US" dirty="0">
                <a:latin typeface="TimesNewRomanPSMT"/>
              </a:rPr>
              <a:t>I. </a:t>
            </a:r>
            <a:r>
              <a:rPr lang="en-US" b="1" dirty="0">
                <a:latin typeface="Times New Roman" panose="02020603050405020304" pitchFamily="18" charset="0"/>
              </a:rPr>
              <a:t>BASE</a:t>
            </a:r>
            <a:r>
              <a:rPr lang="en-US" dirty="0">
                <a:latin typeface="TimesNewRomanPSMT"/>
              </a:rPr>
              <a:t>: A statement that certain objects belong to the set.</a:t>
            </a:r>
          </a:p>
          <a:p>
            <a:r>
              <a:rPr lang="en-US" dirty="0">
                <a:latin typeface="TimesNewRomanPSMT"/>
              </a:rPr>
              <a:t>II. </a:t>
            </a:r>
            <a:r>
              <a:rPr lang="en-US" b="1" dirty="0">
                <a:latin typeface="Times New Roman" panose="02020603050405020304" pitchFamily="18" charset="0"/>
              </a:rPr>
              <a:t>RECURSION</a:t>
            </a:r>
            <a:r>
              <a:rPr lang="en-US" dirty="0">
                <a:latin typeface="TimesNewRomanPSMT"/>
              </a:rPr>
              <a:t>: A collection of rules indicating how to form new</a:t>
            </a:r>
          </a:p>
          <a:p>
            <a:r>
              <a:rPr lang="en-US" dirty="0">
                <a:latin typeface="TimesNewRomanPSMT"/>
              </a:rPr>
              <a:t>set objects from those already known to be in the set.</a:t>
            </a:r>
          </a:p>
          <a:p>
            <a:r>
              <a:rPr lang="en-US" dirty="0">
                <a:latin typeface="TimesNewRomanPSMT"/>
              </a:rPr>
              <a:t>III. </a:t>
            </a:r>
            <a:r>
              <a:rPr lang="en-US" b="1" dirty="0">
                <a:latin typeface="Times New Roman" panose="02020603050405020304" pitchFamily="18" charset="0"/>
              </a:rPr>
              <a:t>RESTRICTION</a:t>
            </a:r>
            <a:r>
              <a:rPr lang="en-US" dirty="0">
                <a:latin typeface="TimesNewRomanPSMT"/>
              </a:rPr>
              <a:t>: A statement that no objects belong to the set</a:t>
            </a:r>
          </a:p>
          <a:p>
            <a:r>
              <a:rPr lang="en-US" dirty="0">
                <a:latin typeface="TimesNewRomanPSMT"/>
              </a:rPr>
              <a:t>other than those coming from I and II.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9123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2" y="176933"/>
            <a:ext cx="11623963" cy="654252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b="0" i="0" u="none" strike="noStrike" baseline="0" dirty="0" smtClean="0">
                <a:latin typeface="TimesNewRomanPSMT"/>
              </a:rPr>
              <a:t>EXERCISE:</a:t>
            </a:r>
          </a:p>
          <a:p>
            <a:pPr marL="0" indent="0">
              <a:buNone/>
            </a:pPr>
            <a:r>
              <a:rPr lang="en-US" dirty="0">
                <a:latin typeface="TimesNewRomanPSMT"/>
              </a:rPr>
              <a:t>Let S be a set defined recursively by</a:t>
            </a:r>
          </a:p>
          <a:p>
            <a:r>
              <a:rPr lang="en-US" dirty="0">
                <a:latin typeface="TimesNewRomanPSMT"/>
              </a:rPr>
              <a:t>I. </a:t>
            </a:r>
            <a:r>
              <a:rPr lang="en-US" b="1" dirty="0">
                <a:latin typeface="Times New Roman" panose="02020603050405020304" pitchFamily="18" charset="0"/>
              </a:rPr>
              <a:t>BASE</a:t>
            </a:r>
            <a:r>
              <a:rPr lang="en-US" dirty="0">
                <a:latin typeface="TimesNewRomanPSMT"/>
              </a:rPr>
              <a:t>: 5 </a:t>
            </a:r>
            <a:r>
              <a:rPr lang="en-US" dirty="0">
                <a:latin typeface="SymbolMT"/>
              </a:rPr>
              <a:t>∈ </a:t>
            </a:r>
            <a:r>
              <a:rPr lang="en-US" dirty="0">
                <a:latin typeface="TimesNewRomanPSMT"/>
              </a:rPr>
              <a:t>S.</a:t>
            </a:r>
          </a:p>
          <a:p>
            <a:r>
              <a:rPr lang="en-US" dirty="0">
                <a:latin typeface="TimesNewRomanPSMT"/>
              </a:rPr>
              <a:t>II. </a:t>
            </a:r>
            <a:r>
              <a:rPr lang="en-US" b="1" dirty="0">
                <a:latin typeface="Times New Roman" panose="02020603050405020304" pitchFamily="18" charset="0"/>
              </a:rPr>
              <a:t>RECURSION</a:t>
            </a:r>
            <a:r>
              <a:rPr lang="en-US" dirty="0">
                <a:latin typeface="TimesNewRomanPSMT"/>
              </a:rPr>
              <a:t>: If x </a:t>
            </a:r>
            <a:r>
              <a:rPr lang="en-US" dirty="0">
                <a:latin typeface="SymbolMT"/>
              </a:rPr>
              <a:t>∈ </a:t>
            </a:r>
            <a:r>
              <a:rPr lang="en-US" dirty="0">
                <a:latin typeface="TimesNewRomanPSMT"/>
              </a:rPr>
              <a:t>S and y </a:t>
            </a:r>
            <a:r>
              <a:rPr lang="en-US" dirty="0">
                <a:latin typeface="SymbolMT"/>
              </a:rPr>
              <a:t>∈ </a:t>
            </a:r>
            <a:r>
              <a:rPr lang="en-US" dirty="0">
                <a:latin typeface="TimesNewRomanPSMT"/>
              </a:rPr>
              <a:t>S, then x + y </a:t>
            </a:r>
            <a:r>
              <a:rPr lang="en-US" dirty="0">
                <a:latin typeface="SymbolMT"/>
              </a:rPr>
              <a:t>∈ </a:t>
            </a:r>
            <a:r>
              <a:rPr lang="en-US" dirty="0">
                <a:latin typeface="TimesNewRomanPSMT"/>
              </a:rPr>
              <a:t>S.</a:t>
            </a:r>
          </a:p>
          <a:p>
            <a:r>
              <a:rPr lang="en-US" dirty="0">
                <a:latin typeface="TimesNewRomanPSMT"/>
              </a:rPr>
              <a:t>III. </a:t>
            </a:r>
            <a:r>
              <a:rPr lang="en-US" b="1" dirty="0">
                <a:latin typeface="Times New Roman" panose="02020603050405020304" pitchFamily="18" charset="0"/>
              </a:rPr>
              <a:t>RESTRICTION</a:t>
            </a:r>
            <a:r>
              <a:rPr lang="en-US" dirty="0">
                <a:latin typeface="TimesNewRomanPSMT"/>
              </a:rPr>
              <a:t>: S contains no elements other than those </a:t>
            </a:r>
            <a:r>
              <a:rPr lang="en-US" dirty="0" smtClean="0">
                <a:latin typeface="TimesNewRomanPSMT"/>
              </a:rPr>
              <a:t>obtained from </a:t>
            </a:r>
            <a:r>
              <a:rPr lang="en-US" dirty="0">
                <a:latin typeface="TimesNewRomanPSMT"/>
              </a:rPr>
              <a:t>rules I and II.</a:t>
            </a:r>
          </a:p>
          <a:p>
            <a:r>
              <a:rPr lang="en-US" dirty="0">
                <a:latin typeface="TimesNewRomanPSMT"/>
              </a:rPr>
              <a:t>Show that S is the subset of all positive integers divisible by 5.</a:t>
            </a:r>
          </a:p>
          <a:p>
            <a:r>
              <a:rPr lang="en-US" b="1" dirty="0">
                <a:latin typeface="Times New Roman" panose="02020603050405020304" pitchFamily="18" charset="0"/>
              </a:rPr>
              <a:t>SOLUTION:</a:t>
            </a:r>
          </a:p>
          <a:p>
            <a:r>
              <a:rPr lang="en-US" dirty="0">
                <a:latin typeface="TimesNewRomanPSMT"/>
              </a:rPr>
              <a:t>Let A be the set of all positive integers divisible by 5. Then</a:t>
            </a:r>
          </a:p>
          <a:p>
            <a:r>
              <a:rPr lang="en-US" dirty="0">
                <a:latin typeface="TimesNewRomanPSMT"/>
              </a:rPr>
              <a:t>A = {5n | n </a:t>
            </a:r>
            <a:r>
              <a:rPr lang="en-US" dirty="0">
                <a:latin typeface="SymbolMT"/>
              </a:rPr>
              <a:t>∈ </a:t>
            </a:r>
            <a:r>
              <a:rPr lang="en-US" dirty="0">
                <a:latin typeface="TimesNewRomanPSMT"/>
              </a:rPr>
              <a:t>N}.</a:t>
            </a:r>
          </a:p>
          <a:p>
            <a:r>
              <a:rPr lang="en-US" dirty="0">
                <a:latin typeface="TimesNewRomanPSMT"/>
              </a:rPr>
              <a:t>We need to prove that S </a:t>
            </a:r>
            <a:r>
              <a:rPr lang="en-US" dirty="0">
                <a:latin typeface="SymbolMT"/>
              </a:rPr>
              <a:t>⊆ </a:t>
            </a:r>
            <a:r>
              <a:rPr lang="en-US" dirty="0" smtClean="0">
                <a:latin typeface="TimesNewRomanPSMT"/>
              </a:rPr>
              <a:t>A. 5 </a:t>
            </a:r>
            <a:r>
              <a:rPr lang="en-US" dirty="0">
                <a:latin typeface="TimesNewRomanPSMT"/>
              </a:rPr>
              <a:t>is divisible by 5 since 5 = 5 </a:t>
            </a:r>
            <a:r>
              <a:rPr lang="en-US" dirty="0">
                <a:latin typeface="SymbolMT"/>
              </a:rPr>
              <a:t>× </a:t>
            </a:r>
            <a:r>
              <a:rPr lang="en-US" dirty="0" smtClean="0">
                <a:latin typeface="TimesNewRomanPSMT"/>
              </a:rPr>
              <a:t>1, </a:t>
            </a:r>
            <a:r>
              <a:rPr lang="en-US" dirty="0" smtClean="0">
                <a:latin typeface="SymbolMT"/>
              </a:rPr>
              <a:t>⇒ </a:t>
            </a:r>
            <a:r>
              <a:rPr lang="en-US" dirty="0">
                <a:latin typeface="TimesNewRomanPSMT"/>
              </a:rPr>
              <a:t>5 </a:t>
            </a:r>
            <a:r>
              <a:rPr lang="en-US" dirty="0">
                <a:latin typeface="SymbolMT"/>
              </a:rPr>
              <a:t>∈ </a:t>
            </a:r>
            <a:r>
              <a:rPr lang="en-US" dirty="0">
                <a:latin typeface="TimesNewRomanPSMT"/>
              </a:rPr>
              <a:t>A</a:t>
            </a:r>
          </a:p>
          <a:p>
            <a:r>
              <a:rPr lang="en-US" dirty="0">
                <a:latin typeface="TimesNewRomanPSMT"/>
              </a:rPr>
              <a:t>Now consider x </a:t>
            </a:r>
            <a:r>
              <a:rPr lang="en-US" dirty="0">
                <a:latin typeface="SymbolMT"/>
              </a:rPr>
              <a:t>∈ </a:t>
            </a:r>
            <a:r>
              <a:rPr lang="en-US" dirty="0">
                <a:latin typeface="TimesNewRomanPSMT"/>
              </a:rPr>
              <a:t>A and y </a:t>
            </a:r>
            <a:r>
              <a:rPr lang="en-US" dirty="0">
                <a:latin typeface="SymbolMT"/>
              </a:rPr>
              <a:t>∈ </a:t>
            </a:r>
            <a:r>
              <a:rPr lang="en-US" dirty="0">
                <a:latin typeface="TimesNewRomanPSMT"/>
              </a:rPr>
              <a:t>A, we show that x + y </a:t>
            </a:r>
            <a:r>
              <a:rPr lang="en-US" dirty="0">
                <a:latin typeface="SymbolMT"/>
              </a:rPr>
              <a:t>∈ </a:t>
            </a:r>
            <a:r>
              <a:rPr lang="en-US" dirty="0">
                <a:latin typeface="TimesNewRomanPSMT"/>
              </a:rPr>
              <a:t>A</a:t>
            </a:r>
          </a:p>
          <a:p>
            <a:r>
              <a:rPr lang="en-US" dirty="0">
                <a:latin typeface="TimesNewRomanPSMT"/>
              </a:rPr>
              <a:t>x </a:t>
            </a:r>
            <a:r>
              <a:rPr lang="en-US" dirty="0">
                <a:latin typeface="SymbolMT"/>
              </a:rPr>
              <a:t>∈</a:t>
            </a:r>
            <a:r>
              <a:rPr lang="en-US" dirty="0">
                <a:latin typeface="TimesNewRomanPSMT"/>
              </a:rPr>
              <a:t>A</a:t>
            </a:r>
            <a:r>
              <a:rPr lang="en-US" dirty="0">
                <a:latin typeface="SymbolMT"/>
              </a:rPr>
              <a:t>⇒ </a:t>
            </a:r>
            <a:r>
              <a:rPr lang="en-US" dirty="0">
                <a:latin typeface="TimesNewRomanPSMT"/>
              </a:rPr>
              <a:t>5 | x so that x = 5 </a:t>
            </a:r>
            <a:r>
              <a:rPr lang="en-US" dirty="0">
                <a:latin typeface="SymbolMT"/>
              </a:rPr>
              <a:t>⋅ </a:t>
            </a:r>
            <a:r>
              <a:rPr lang="en-US" dirty="0">
                <a:latin typeface="TimesNewRomanPSMT"/>
              </a:rPr>
              <a:t>p for some p </a:t>
            </a:r>
            <a:r>
              <a:rPr lang="en-US" dirty="0">
                <a:latin typeface="SymbolMT"/>
              </a:rPr>
              <a:t>∈</a:t>
            </a:r>
            <a:r>
              <a:rPr lang="en-US" dirty="0">
                <a:latin typeface="TimesNewRomanPSMT"/>
              </a:rPr>
              <a:t>N</a:t>
            </a:r>
          </a:p>
          <a:p>
            <a:r>
              <a:rPr lang="en-US" dirty="0">
                <a:latin typeface="TimesNewRomanPSMT"/>
              </a:rPr>
              <a:t>y </a:t>
            </a:r>
            <a:r>
              <a:rPr lang="en-US" dirty="0">
                <a:latin typeface="SymbolMT"/>
              </a:rPr>
              <a:t>∈</a:t>
            </a:r>
            <a:r>
              <a:rPr lang="en-US" dirty="0">
                <a:latin typeface="TimesNewRomanPSMT"/>
              </a:rPr>
              <a:t>A</a:t>
            </a:r>
            <a:r>
              <a:rPr lang="en-US" dirty="0">
                <a:latin typeface="SymbolMT"/>
              </a:rPr>
              <a:t>⇒ </a:t>
            </a:r>
            <a:r>
              <a:rPr lang="en-US" dirty="0">
                <a:latin typeface="TimesNewRomanPSMT"/>
              </a:rPr>
              <a:t>5 | y so that y = 5 </a:t>
            </a:r>
            <a:r>
              <a:rPr lang="en-US" dirty="0">
                <a:latin typeface="SymbolMT"/>
              </a:rPr>
              <a:t>⋅ </a:t>
            </a:r>
            <a:r>
              <a:rPr lang="en-US" dirty="0">
                <a:latin typeface="TimesNewRomanPSMT"/>
              </a:rPr>
              <a:t>q for some q </a:t>
            </a:r>
            <a:r>
              <a:rPr lang="en-US" dirty="0">
                <a:latin typeface="SymbolMT"/>
              </a:rPr>
              <a:t>∈</a:t>
            </a:r>
            <a:r>
              <a:rPr lang="en-US" dirty="0">
                <a:latin typeface="TimesNewRomanPSMT"/>
              </a:rPr>
              <a:t>N</a:t>
            </a:r>
          </a:p>
          <a:p>
            <a:r>
              <a:rPr lang="en-US" dirty="0">
                <a:latin typeface="TimesNewRomanPSMT"/>
              </a:rPr>
              <a:t>Hence x + y = 5 </a:t>
            </a:r>
            <a:r>
              <a:rPr lang="en-US" dirty="0">
                <a:latin typeface="SymbolMT"/>
              </a:rPr>
              <a:t>⋅ </a:t>
            </a:r>
            <a:r>
              <a:rPr lang="en-US" dirty="0">
                <a:latin typeface="TimesNewRomanPSMT"/>
              </a:rPr>
              <a:t>p + 5 </a:t>
            </a:r>
            <a:r>
              <a:rPr lang="en-US" dirty="0">
                <a:latin typeface="SymbolMT"/>
              </a:rPr>
              <a:t>⋅ </a:t>
            </a:r>
            <a:r>
              <a:rPr lang="en-US" dirty="0">
                <a:latin typeface="TimesNewRomanPSMT"/>
              </a:rPr>
              <a:t>q = 5 </a:t>
            </a:r>
            <a:r>
              <a:rPr lang="en-US" dirty="0">
                <a:latin typeface="SymbolMT"/>
              </a:rPr>
              <a:t>⋅ </a:t>
            </a:r>
            <a:r>
              <a:rPr lang="en-US" dirty="0">
                <a:latin typeface="TimesNewRomanPSMT"/>
              </a:rPr>
              <a:t>(p + q)</a:t>
            </a:r>
          </a:p>
          <a:p>
            <a:r>
              <a:rPr lang="en-US" dirty="0">
                <a:latin typeface="SymbolMT"/>
              </a:rPr>
              <a:t>⇒ </a:t>
            </a:r>
            <a:r>
              <a:rPr lang="en-US" dirty="0">
                <a:latin typeface="TimesNewRomanPSMT"/>
              </a:rPr>
              <a:t>5 | (x + y) and so (x + y) </a:t>
            </a:r>
            <a:r>
              <a:rPr lang="en-US" dirty="0">
                <a:latin typeface="SymbolMT"/>
              </a:rPr>
              <a:t>∈ </a:t>
            </a:r>
            <a:r>
              <a:rPr lang="en-US" dirty="0">
                <a:latin typeface="TimesNewRomanPSMT"/>
              </a:rPr>
              <a:t>A</a:t>
            </a:r>
          </a:p>
          <a:p>
            <a:r>
              <a:rPr lang="en-US" dirty="0">
                <a:latin typeface="TimesNewRomanPSMT"/>
              </a:rPr>
              <a:t>Thus, S is a subset of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407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36" y="166254"/>
            <a:ext cx="12081164" cy="678872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RECURSIVE DEFINITION OF THE SET OF STRINGS OVER AN ALPHABET</a:t>
            </a:r>
          </a:p>
          <a:p>
            <a:r>
              <a:rPr lang="en-US" dirty="0">
                <a:latin typeface="TimesNewRomanPSMT"/>
              </a:rPr>
              <a:t>Consider a finite alphabet </a:t>
            </a:r>
            <a:r>
              <a:rPr lang="en-US" dirty="0">
                <a:latin typeface="SymbolMT"/>
              </a:rPr>
              <a:t>Σ </a:t>
            </a:r>
            <a:r>
              <a:rPr lang="en-US" dirty="0">
                <a:latin typeface="TimesNewRomanPSMT"/>
              </a:rPr>
              <a:t>= {a, b}. The set of all finite strings over </a:t>
            </a:r>
            <a:r>
              <a:rPr lang="en-US" dirty="0">
                <a:latin typeface="SymbolMT"/>
              </a:rPr>
              <a:t>Σ</a:t>
            </a:r>
            <a:r>
              <a:rPr lang="en-US" dirty="0">
                <a:latin typeface="TimesNewRomanPSMT"/>
              </a:rPr>
              <a:t>,</a:t>
            </a:r>
          </a:p>
          <a:p>
            <a:r>
              <a:rPr lang="en-US" dirty="0">
                <a:latin typeface="TimesNewRomanPSMT"/>
              </a:rPr>
              <a:t>denoted </a:t>
            </a:r>
            <a:r>
              <a:rPr lang="en-US" dirty="0">
                <a:latin typeface="SymbolMT"/>
              </a:rPr>
              <a:t>Σ</a:t>
            </a:r>
            <a:r>
              <a:rPr lang="en-US" dirty="0">
                <a:latin typeface="TimesNewRomanPSMT"/>
              </a:rPr>
              <a:t>*, is defined recursively as follows:</a:t>
            </a:r>
          </a:p>
          <a:p>
            <a:r>
              <a:rPr lang="en-US" dirty="0">
                <a:latin typeface="TimesNewRomanPSMT"/>
              </a:rPr>
              <a:t>I. </a:t>
            </a:r>
            <a:r>
              <a:rPr lang="en-US" b="1" dirty="0">
                <a:latin typeface="Times New Roman" panose="02020603050405020304" pitchFamily="18" charset="0"/>
              </a:rPr>
              <a:t>BASE</a:t>
            </a:r>
            <a:r>
              <a:rPr lang="en-US" dirty="0">
                <a:latin typeface="TimesNewRomanPSMT"/>
              </a:rPr>
              <a:t>: </a:t>
            </a:r>
            <a:r>
              <a:rPr lang="en-US" sz="3200" b="0" i="0" u="none" strike="noStrike" baseline="0" dirty="0" smtClean="0">
                <a:latin typeface="SymbolMT"/>
              </a:rPr>
              <a:t>ε </a:t>
            </a:r>
            <a:r>
              <a:rPr lang="en-US" dirty="0">
                <a:latin typeface="TimesNewRomanPSMT"/>
              </a:rPr>
              <a:t>is in </a:t>
            </a:r>
            <a:r>
              <a:rPr lang="en-US" dirty="0">
                <a:latin typeface="SymbolMT"/>
              </a:rPr>
              <a:t>Σ</a:t>
            </a:r>
            <a:r>
              <a:rPr lang="en-US" i="1" dirty="0">
                <a:latin typeface="Times New Roman" panose="02020603050405020304" pitchFamily="18" charset="0"/>
              </a:rPr>
              <a:t>*, where </a:t>
            </a:r>
            <a:r>
              <a:rPr lang="en-US" sz="3200" b="0" i="0" u="none" strike="noStrike" baseline="0" dirty="0" smtClean="0">
                <a:latin typeface="SymbolMT"/>
              </a:rPr>
              <a:t>ε </a:t>
            </a:r>
            <a:r>
              <a:rPr lang="en-US" dirty="0">
                <a:latin typeface="TimesNewRomanPSMT"/>
              </a:rPr>
              <a:t>is the null string.</a:t>
            </a:r>
          </a:p>
          <a:p>
            <a:r>
              <a:rPr lang="en-US" dirty="0">
                <a:latin typeface="TimesNewRomanPSMT"/>
              </a:rPr>
              <a:t>II. </a:t>
            </a:r>
            <a:r>
              <a:rPr lang="en-US" b="1" dirty="0">
                <a:latin typeface="Times New Roman" panose="02020603050405020304" pitchFamily="18" charset="0"/>
              </a:rPr>
              <a:t>RECURSION</a:t>
            </a:r>
            <a:r>
              <a:rPr lang="en-US" dirty="0">
                <a:latin typeface="TimesNewRomanPSMT"/>
              </a:rPr>
              <a:t>: If s </a:t>
            </a:r>
            <a:r>
              <a:rPr lang="en-US" dirty="0">
                <a:latin typeface="SymbolMT"/>
              </a:rPr>
              <a:t>∈ Σ</a:t>
            </a:r>
            <a:r>
              <a:rPr lang="en-US" dirty="0">
                <a:latin typeface="TimesNewRomanPSMT"/>
              </a:rPr>
              <a:t>*, then</a:t>
            </a:r>
          </a:p>
          <a:p>
            <a:r>
              <a:rPr lang="en-US" dirty="0">
                <a:latin typeface="TimesNewRomanPSMT"/>
              </a:rPr>
              <a:t>(a) </a:t>
            </a:r>
            <a:r>
              <a:rPr lang="en-US" dirty="0" err="1">
                <a:latin typeface="TimesNewRomanPSMT"/>
              </a:rPr>
              <a:t>sa</a:t>
            </a:r>
            <a:r>
              <a:rPr lang="en-US" dirty="0">
                <a:latin typeface="TimesNewRomanPSMT"/>
              </a:rPr>
              <a:t> </a:t>
            </a:r>
            <a:r>
              <a:rPr lang="en-US" dirty="0">
                <a:latin typeface="SymbolMT"/>
              </a:rPr>
              <a:t>∈ </a:t>
            </a:r>
            <a:r>
              <a:rPr lang="el-GR" dirty="0">
                <a:latin typeface="SymbolMT"/>
              </a:rPr>
              <a:t>Σ</a:t>
            </a:r>
            <a:r>
              <a:rPr lang="el-GR" dirty="0">
                <a:latin typeface="TimesNewRomanPSMT"/>
              </a:rPr>
              <a:t>* </a:t>
            </a:r>
            <a:r>
              <a:rPr lang="en-US" dirty="0">
                <a:latin typeface="TimesNewRomanPSMT"/>
              </a:rPr>
              <a:t>and</a:t>
            </a:r>
          </a:p>
          <a:p>
            <a:r>
              <a:rPr lang="en-US" dirty="0">
                <a:latin typeface="TimesNewRomanPSMT"/>
              </a:rPr>
              <a:t>(b) </a:t>
            </a:r>
            <a:r>
              <a:rPr lang="en-US" dirty="0" err="1">
                <a:latin typeface="TimesNewRomanPSMT"/>
              </a:rPr>
              <a:t>sb</a:t>
            </a:r>
            <a:r>
              <a:rPr lang="en-US" dirty="0">
                <a:latin typeface="TimesNewRomanPSMT"/>
              </a:rPr>
              <a:t> </a:t>
            </a:r>
            <a:r>
              <a:rPr lang="en-US" dirty="0">
                <a:latin typeface="SymbolMT"/>
              </a:rPr>
              <a:t>∈ </a:t>
            </a:r>
            <a:r>
              <a:rPr lang="el-GR" dirty="0">
                <a:latin typeface="SymbolMT"/>
              </a:rPr>
              <a:t>Σ</a:t>
            </a:r>
            <a:r>
              <a:rPr lang="el-GR" dirty="0" smtClean="0">
                <a:latin typeface="TimesNewRomanPSMT"/>
              </a:rPr>
              <a:t>*,</a:t>
            </a:r>
            <a:r>
              <a:rPr lang="en-US" dirty="0" smtClean="0">
                <a:latin typeface="TimesNewRomanPSMT"/>
              </a:rPr>
              <a:t> where </a:t>
            </a:r>
            <a:r>
              <a:rPr lang="en-US" dirty="0" err="1">
                <a:latin typeface="TimesNewRomanPSMT"/>
              </a:rPr>
              <a:t>sa</a:t>
            </a:r>
            <a:r>
              <a:rPr lang="en-US" dirty="0">
                <a:latin typeface="TimesNewRomanPSMT"/>
              </a:rPr>
              <a:t> and </a:t>
            </a:r>
            <a:r>
              <a:rPr lang="en-US" dirty="0" err="1">
                <a:latin typeface="TimesNewRomanPSMT"/>
              </a:rPr>
              <a:t>sb</a:t>
            </a:r>
            <a:r>
              <a:rPr lang="en-US" dirty="0">
                <a:latin typeface="TimesNewRomanPSMT"/>
              </a:rPr>
              <a:t> are concatenations of s with a and b respectively.</a:t>
            </a:r>
          </a:p>
          <a:p>
            <a:r>
              <a:rPr lang="en-US" b="1" dirty="0">
                <a:latin typeface="Times New Roman" panose="02020603050405020304" pitchFamily="18" charset="0"/>
              </a:rPr>
              <a:t>III. RESTRICTION</a:t>
            </a:r>
            <a:r>
              <a:rPr lang="en-US" dirty="0">
                <a:latin typeface="TimesNewRomanPSMT"/>
              </a:rPr>
              <a:t>: Nothing is in </a:t>
            </a:r>
            <a:r>
              <a:rPr lang="en-US" dirty="0">
                <a:latin typeface="SymbolMT"/>
              </a:rPr>
              <a:t>Σ</a:t>
            </a:r>
            <a:r>
              <a:rPr lang="en-US" dirty="0">
                <a:latin typeface="TimesNewRomanPSMT"/>
              </a:rPr>
              <a:t>* other than objects defined in I and II</a:t>
            </a:r>
          </a:p>
          <a:p>
            <a:r>
              <a:rPr lang="en-US" dirty="0">
                <a:latin typeface="TimesNewRomanPSMT"/>
              </a:rPr>
              <a:t>above.</a:t>
            </a:r>
          </a:p>
          <a:p>
            <a:r>
              <a:rPr lang="en-US" b="1" dirty="0">
                <a:latin typeface="Times New Roman" panose="02020603050405020304" pitchFamily="18" charset="0"/>
              </a:rPr>
              <a:t>EXERCISE:</a:t>
            </a:r>
          </a:p>
          <a:p>
            <a:r>
              <a:rPr lang="en-US" dirty="0">
                <a:latin typeface="TimesNewRomanPSMT"/>
              </a:rPr>
              <a:t>Give derivations showing that </a:t>
            </a:r>
            <a:r>
              <a:rPr lang="en-US" dirty="0" err="1">
                <a:latin typeface="TimesNewRomanPSMT"/>
              </a:rPr>
              <a:t>abb</a:t>
            </a:r>
            <a:r>
              <a:rPr lang="en-US" dirty="0">
                <a:latin typeface="TimesNewRomanPSMT"/>
              </a:rPr>
              <a:t> is in </a:t>
            </a:r>
            <a:r>
              <a:rPr lang="en-US" dirty="0">
                <a:latin typeface="SymbolMT"/>
              </a:rPr>
              <a:t>Σ</a:t>
            </a:r>
            <a:r>
              <a:rPr lang="en-US" dirty="0">
                <a:latin typeface="TimesNewRomanPSMT"/>
              </a:rPr>
              <a:t>*.</a:t>
            </a:r>
          </a:p>
          <a:p>
            <a:r>
              <a:rPr lang="en-US" b="1" dirty="0">
                <a:latin typeface="Times New Roman" panose="02020603050405020304" pitchFamily="18" charset="0"/>
              </a:rPr>
              <a:t>SOLUTION</a:t>
            </a:r>
          </a:p>
          <a:p>
            <a:r>
              <a:rPr lang="el-GR" dirty="0">
                <a:latin typeface="TimesNewRomanPSMT"/>
              </a:rPr>
              <a:t>(1) </a:t>
            </a:r>
            <a:r>
              <a:rPr lang="el-GR" dirty="0">
                <a:latin typeface="SymbolMT"/>
              </a:rPr>
              <a:t>ε ∈ Σ</a:t>
            </a:r>
            <a:r>
              <a:rPr lang="el-GR" dirty="0">
                <a:latin typeface="TimesNewRomanPSMT"/>
              </a:rPr>
              <a:t>* by I.</a:t>
            </a:r>
          </a:p>
          <a:p>
            <a:r>
              <a:rPr lang="en-US" dirty="0">
                <a:latin typeface="TimesNewRomanPSMT"/>
              </a:rPr>
              <a:t>(2) a = </a:t>
            </a:r>
            <a:r>
              <a:rPr lang="en-US" dirty="0" err="1">
                <a:latin typeface="SymbolMT"/>
              </a:rPr>
              <a:t>ε</a:t>
            </a:r>
            <a:r>
              <a:rPr lang="en-US" dirty="0" err="1">
                <a:latin typeface="TimesNewRomanPSMT"/>
              </a:rPr>
              <a:t>a</a:t>
            </a:r>
            <a:r>
              <a:rPr lang="en-US" dirty="0">
                <a:latin typeface="TimesNewRomanPSMT"/>
              </a:rPr>
              <a:t> </a:t>
            </a:r>
            <a:r>
              <a:rPr lang="en-US" dirty="0">
                <a:latin typeface="SymbolMT"/>
              </a:rPr>
              <a:t>∈ Σ</a:t>
            </a:r>
            <a:r>
              <a:rPr lang="en-US" dirty="0">
                <a:latin typeface="TimesNewRomanPSMT"/>
              </a:rPr>
              <a:t>* by (1) and II(a</a:t>
            </a:r>
            <a:r>
              <a:rPr lang="en-US" dirty="0" smtClean="0">
                <a:latin typeface="TimesNewRomanPSMT"/>
              </a:rPr>
              <a:t>).</a:t>
            </a:r>
          </a:p>
          <a:p>
            <a:r>
              <a:rPr lang="en-US" dirty="0">
                <a:latin typeface="TimesNewRomanPSMT"/>
              </a:rPr>
              <a:t>(3) ab </a:t>
            </a:r>
            <a:r>
              <a:rPr lang="en-US" dirty="0">
                <a:latin typeface="SymbolMT"/>
              </a:rPr>
              <a:t>∈ Σ</a:t>
            </a:r>
            <a:r>
              <a:rPr lang="en-US" dirty="0">
                <a:latin typeface="TimesNewRomanPSMT"/>
              </a:rPr>
              <a:t>* by (2) and II(b).</a:t>
            </a:r>
          </a:p>
          <a:p>
            <a:r>
              <a:rPr lang="en-US" dirty="0" smtClean="0">
                <a:latin typeface="TimesNewRomanPSMT"/>
              </a:rPr>
              <a:t>(4) </a:t>
            </a:r>
            <a:r>
              <a:rPr lang="en-US" dirty="0" err="1" smtClean="0">
                <a:latin typeface="TimesNewRomanPSMT"/>
              </a:rPr>
              <a:t>abb</a:t>
            </a:r>
            <a:r>
              <a:rPr lang="en-US" dirty="0" smtClean="0">
                <a:latin typeface="TimesNewRomanPSMT"/>
              </a:rPr>
              <a:t> </a:t>
            </a:r>
            <a:r>
              <a:rPr lang="en-US" dirty="0" smtClean="0">
                <a:latin typeface="SymbolMT"/>
              </a:rPr>
              <a:t>∈ Σ</a:t>
            </a:r>
            <a:r>
              <a:rPr lang="en-US" dirty="0" smtClean="0">
                <a:latin typeface="TimesNewRomanPSMT"/>
              </a:rPr>
              <a:t>* by (3) and II(b).</a:t>
            </a:r>
          </a:p>
          <a:p>
            <a:r>
              <a:rPr lang="en-US" dirty="0">
                <a:latin typeface="TimesNewRomanPSMT"/>
              </a:rPr>
              <a:t>(3) ab </a:t>
            </a:r>
            <a:r>
              <a:rPr lang="en-US" dirty="0">
                <a:latin typeface="SymbolMT"/>
              </a:rPr>
              <a:t>∈ Σ</a:t>
            </a:r>
            <a:r>
              <a:rPr lang="en-US" dirty="0">
                <a:latin typeface="TimesNewRomanPSMT"/>
              </a:rPr>
              <a:t>* by (2) and II(b).</a:t>
            </a:r>
          </a:p>
          <a:p>
            <a:r>
              <a:rPr lang="en-US" dirty="0">
                <a:latin typeface="TimesNewRomanPSMT"/>
              </a:rPr>
              <a:t>(4) </a:t>
            </a:r>
            <a:r>
              <a:rPr lang="en-US" dirty="0" err="1">
                <a:latin typeface="TimesNewRomanPSMT"/>
              </a:rPr>
              <a:t>abb</a:t>
            </a:r>
            <a:r>
              <a:rPr lang="en-US" dirty="0">
                <a:latin typeface="TimesNewRomanPSMT"/>
              </a:rPr>
              <a:t> </a:t>
            </a:r>
            <a:r>
              <a:rPr lang="en-US" dirty="0">
                <a:latin typeface="SymbolMT"/>
              </a:rPr>
              <a:t>∈ Σ</a:t>
            </a:r>
            <a:r>
              <a:rPr lang="en-US" dirty="0">
                <a:latin typeface="TimesNewRomanPSMT"/>
              </a:rPr>
              <a:t>* by (3) and II(b).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517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284208"/>
            <a:ext cx="10515600" cy="3164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</a:rPr>
              <a:t>EXERCISE:</a:t>
            </a:r>
          </a:p>
          <a:p>
            <a:pPr marL="0" indent="0">
              <a:buNone/>
            </a:pPr>
            <a:r>
              <a:rPr lang="en-US" sz="2400" dirty="0">
                <a:latin typeface="TimesNewRomanPSMT"/>
              </a:rPr>
              <a:t>Find the sum of first n natural numbers.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</a:rPr>
              <a:t>SOLUTION:</a:t>
            </a:r>
          </a:p>
          <a:p>
            <a:pPr marL="0" indent="0">
              <a:buNone/>
            </a:pPr>
            <a:r>
              <a:rPr lang="en-US" sz="2400" dirty="0">
                <a:latin typeface="TimesNewRomanPSMT"/>
              </a:rPr>
              <a:t>Let S</a:t>
            </a:r>
            <a:r>
              <a:rPr lang="en-US" sz="2400" b="0" i="0" u="none" strike="noStrike" baseline="0" dirty="0" smtClean="0">
                <a:latin typeface="TimesNewRomanPSMT"/>
              </a:rPr>
              <a:t>n </a:t>
            </a:r>
            <a:r>
              <a:rPr lang="en-US" sz="2400" dirty="0">
                <a:latin typeface="TimesNewRomanPSMT"/>
              </a:rPr>
              <a:t>= 1 + 2 + 3 + … + n</a:t>
            </a:r>
          </a:p>
          <a:p>
            <a:pPr marL="0" indent="0">
              <a:buNone/>
            </a:pPr>
            <a:r>
              <a:rPr lang="en-US" sz="2400" dirty="0">
                <a:latin typeface="TimesNewRomanPSMT"/>
              </a:rPr>
              <a:t>Clearly the right hand side forms an arithmetic series with</a:t>
            </a:r>
          </a:p>
          <a:p>
            <a:pPr marL="0" indent="0">
              <a:buNone/>
            </a:pPr>
            <a:r>
              <a:rPr lang="pt-BR" sz="2400" dirty="0">
                <a:latin typeface="TimesNewRomanPSMT"/>
              </a:rPr>
              <a:t>a = 1, d = 2 - 1 = 1 and n = </a:t>
            </a:r>
            <a:r>
              <a:rPr lang="pt-BR" sz="2400" dirty="0" smtClean="0">
                <a:latin typeface="TimesNewRomanPSMT"/>
              </a:rPr>
              <a:t>n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37" y="3174275"/>
            <a:ext cx="6505303" cy="34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533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445" y="123599"/>
            <a:ext cx="10515600" cy="564633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EXERCISE:</a:t>
            </a:r>
          </a:p>
          <a:p>
            <a:r>
              <a:rPr lang="en-US" dirty="0">
                <a:latin typeface="TimesNewRomanPSMT"/>
              </a:rPr>
              <a:t>Find the sum of all two digit positive integers which are neither divisible by 5 nor by 2.</a:t>
            </a:r>
          </a:p>
          <a:p>
            <a:r>
              <a:rPr lang="en-US" b="1" dirty="0">
                <a:latin typeface="Times New Roman" panose="02020603050405020304" pitchFamily="18" charset="0"/>
              </a:rPr>
              <a:t>SOLUTION:</a:t>
            </a:r>
          </a:p>
          <a:p>
            <a:r>
              <a:rPr lang="en-US" dirty="0">
                <a:latin typeface="TimesNewRomanPSMT"/>
              </a:rPr>
              <a:t>The series to be summed is:</a:t>
            </a:r>
          </a:p>
          <a:p>
            <a:r>
              <a:rPr lang="en-US" dirty="0">
                <a:latin typeface="TimesNewRomanPSMT"/>
              </a:rPr>
              <a:t>11 + 13 + 17 + 19 + 21 + 23 + 27 + 29 + … + 91 + 93 + 97 + 99</a:t>
            </a:r>
          </a:p>
          <a:p>
            <a:r>
              <a:rPr lang="en-US" dirty="0">
                <a:latin typeface="TimesNewRomanPSMT"/>
              </a:rPr>
              <a:t>which is not an arithmetic series.</a:t>
            </a:r>
          </a:p>
          <a:p>
            <a:r>
              <a:rPr lang="en-US" dirty="0">
                <a:latin typeface="TimesNewRomanPSMT"/>
              </a:rPr>
              <a:t>If we make group of four terms we get</a:t>
            </a:r>
          </a:p>
          <a:p>
            <a:r>
              <a:rPr lang="en-US" dirty="0">
                <a:latin typeface="TimesNewRomanPSMT"/>
              </a:rPr>
              <a:t>(11 + 13 + 17 + 19) + (21 + 23 + 27 + 29) + (31 + 33 + 37 + 39) + … + (91 + 93 + 97 +</a:t>
            </a:r>
          </a:p>
          <a:p>
            <a:r>
              <a:rPr lang="en-US" dirty="0">
                <a:latin typeface="TimesNewRomanPSMT"/>
              </a:rPr>
              <a:t>99) = 60 + 100 + 140 + … + 380</a:t>
            </a:r>
          </a:p>
          <a:p>
            <a:r>
              <a:rPr lang="en-US" dirty="0">
                <a:latin typeface="TimesNewRomanPSMT"/>
              </a:rPr>
              <a:t>which now forms an arithmetic series in which</a:t>
            </a:r>
          </a:p>
          <a:p>
            <a:r>
              <a:rPr lang="en-US" dirty="0">
                <a:latin typeface="TimesNewRomanPSMT"/>
              </a:rPr>
              <a:t>a = 60; d = 100 - 60 = 40 and l = a</a:t>
            </a:r>
            <a:r>
              <a:rPr lang="en-US" sz="800" b="0" i="0" u="none" strike="noStrike" baseline="0" dirty="0" smtClean="0">
                <a:latin typeface="TimesNewRomanPSMT"/>
              </a:rPr>
              <a:t>n </a:t>
            </a:r>
            <a:r>
              <a:rPr lang="en-US" dirty="0">
                <a:latin typeface="TimesNewRomanPSMT"/>
              </a:rPr>
              <a:t>= 380</a:t>
            </a:r>
          </a:p>
          <a:p>
            <a:r>
              <a:rPr lang="en-US" dirty="0">
                <a:latin typeface="TimesNewRomanPSMT"/>
              </a:rPr>
              <a:t>To find n, we use the formula</a:t>
            </a:r>
          </a:p>
          <a:p>
            <a:r>
              <a:rPr lang="pt-BR" dirty="0">
                <a:latin typeface="TimesNewRomanPSMT"/>
              </a:rPr>
              <a:t>a</a:t>
            </a:r>
            <a:r>
              <a:rPr lang="pt-BR" sz="800" b="0" i="0" u="none" strike="noStrike" baseline="0" dirty="0" smtClean="0">
                <a:latin typeface="TimesNewRomanPSMT"/>
              </a:rPr>
              <a:t>n </a:t>
            </a:r>
            <a:r>
              <a:rPr lang="pt-BR" dirty="0">
                <a:latin typeface="TimesNewRomanPSMT"/>
              </a:rPr>
              <a:t>= a + (n - 1) d</a:t>
            </a:r>
          </a:p>
          <a:p>
            <a:r>
              <a:rPr lang="pt-BR" dirty="0">
                <a:latin typeface="SymbolMT"/>
              </a:rPr>
              <a:t>⇒ </a:t>
            </a:r>
            <a:r>
              <a:rPr lang="pt-BR" dirty="0">
                <a:latin typeface="TimesNewRomanPSMT"/>
              </a:rPr>
              <a:t>380 = 60 + (n - 1) (40)</a:t>
            </a:r>
          </a:p>
          <a:p>
            <a:r>
              <a:rPr lang="pt-BR" dirty="0">
                <a:latin typeface="SymbolMT"/>
              </a:rPr>
              <a:t>⇒ </a:t>
            </a:r>
            <a:r>
              <a:rPr lang="pt-BR" dirty="0">
                <a:latin typeface="TimesNewRomanPSMT"/>
              </a:rPr>
              <a:t>380 - 60 = (n - 1) (40)</a:t>
            </a:r>
          </a:p>
          <a:p>
            <a:r>
              <a:rPr lang="en-US" dirty="0">
                <a:latin typeface="SymbolMT"/>
              </a:rPr>
              <a:t>⇒ </a:t>
            </a:r>
            <a:r>
              <a:rPr lang="en-US" dirty="0">
                <a:latin typeface="TimesNewRomanPSMT"/>
              </a:rPr>
              <a:t>320 = (n - 1) (40</a:t>
            </a:r>
            <a:r>
              <a:rPr lang="en-US" dirty="0" smtClean="0">
                <a:latin typeface="TimesNewRomanPSMT"/>
              </a:rPr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451" y="2946764"/>
            <a:ext cx="2166258" cy="1115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98" y="3958589"/>
            <a:ext cx="4587647" cy="270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97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29" y="104503"/>
            <a:ext cx="9914708" cy="654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050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28" y="169818"/>
            <a:ext cx="4924698" cy="365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005" y="3285989"/>
            <a:ext cx="4342721" cy="34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459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216" y="300446"/>
            <a:ext cx="10620103" cy="62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235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789" y="679269"/>
            <a:ext cx="915706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217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1" y="404949"/>
            <a:ext cx="8477794" cy="62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027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2148</Words>
  <Application>Microsoft Office PowerPoint</Application>
  <PresentationFormat>Custom</PresentationFormat>
  <Paragraphs>180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Lecture. No 13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Recursion I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Recursion II</vt:lpstr>
      <vt:lpstr>Slide 21</vt:lpstr>
      <vt:lpstr>Slide 22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Lecture. No 13</dc:title>
  <dc:creator>GHAWAR SAID</dc:creator>
  <cp:lastModifiedBy>Student</cp:lastModifiedBy>
  <cp:revision>12</cp:revision>
  <dcterms:created xsi:type="dcterms:W3CDTF">2024-04-16T15:04:03Z</dcterms:created>
  <dcterms:modified xsi:type="dcterms:W3CDTF">2024-12-26T10:36:38Z</dcterms:modified>
</cp:coreProperties>
</file>