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8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197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1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378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9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096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36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22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5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2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B7E8-A467-40F4-8A3E-F561B2B8FED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8335-12ED-4FB9-BD44-F227258F7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08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03" y="129136"/>
            <a:ext cx="2417380" cy="64337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Lecture.No.15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9683" y="431221"/>
            <a:ext cx="5765074" cy="68257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Mathematical Induction for Divisibility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6731" y="1216560"/>
            <a:ext cx="85401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DIVISIBILITY:</a:t>
            </a:r>
          </a:p>
          <a:p>
            <a:r>
              <a:rPr lang="en-US" sz="2400" dirty="0">
                <a:latin typeface="TimesNewRomanPSMT"/>
              </a:rPr>
              <a:t>Let n and d be integers and d </a:t>
            </a:r>
            <a:r>
              <a:rPr lang="en-US" sz="2400" dirty="0">
                <a:latin typeface="SymbolMT"/>
              </a:rPr>
              <a:t>≠ </a:t>
            </a:r>
            <a:r>
              <a:rPr lang="en-US" sz="2400" dirty="0">
                <a:latin typeface="TimesNewRomanPSMT"/>
              </a:rPr>
              <a:t>0. Then n is divisible by d or d divides n</a:t>
            </a:r>
          </a:p>
          <a:p>
            <a:r>
              <a:rPr lang="en-US" sz="2400" dirty="0">
                <a:latin typeface="TimesNewRomanPSMT"/>
              </a:rPr>
              <a:t>written as d | n. </a:t>
            </a:r>
            <a:r>
              <a:rPr lang="en-US" sz="2400" dirty="0" err="1">
                <a:latin typeface="TimesNewRomanPSMT"/>
              </a:rPr>
              <a:t>iff</a:t>
            </a:r>
            <a:r>
              <a:rPr lang="en-US" sz="2400" dirty="0">
                <a:latin typeface="TimesNewRomanPSMT"/>
              </a:rPr>
              <a:t> n = </a:t>
            </a:r>
            <a:r>
              <a:rPr lang="en-US" sz="2400" dirty="0" err="1">
                <a:latin typeface="TimesNewRomanPSMT"/>
              </a:rPr>
              <a:t>d·k</a:t>
            </a:r>
            <a:r>
              <a:rPr lang="en-US" sz="2400" dirty="0">
                <a:latin typeface="TimesNewRomanPSMT"/>
              </a:rPr>
              <a:t> for some integer k.</a:t>
            </a:r>
          </a:p>
          <a:p>
            <a:r>
              <a:rPr lang="en-US" sz="2400" dirty="0">
                <a:latin typeface="TimesNewRomanPSMT"/>
              </a:rPr>
              <a:t>Alternatively, we say that</a:t>
            </a:r>
          </a:p>
          <a:p>
            <a:r>
              <a:rPr lang="en-US" sz="2400" dirty="0">
                <a:latin typeface="TimesNewRomanPSMT"/>
              </a:rPr>
              <a:t>n is a multiple of d</a:t>
            </a:r>
          </a:p>
          <a:p>
            <a:r>
              <a:rPr lang="en-US" sz="2400" dirty="0">
                <a:latin typeface="TimesNewRomanPSMT"/>
              </a:rPr>
              <a:t>d is a divisor of n</a:t>
            </a:r>
          </a:p>
          <a:p>
            <a:r>
              <a:rPr lang="en-US" sz="2400" dirty="0">
                <a:latin typeface="TimesNewRomanPSMT"/>
              </a:rPr>
              <a:t>d is a factor of n</a:t>
            </a:r>
          </a:p>
          <a:p>
            <a:r>
              <a:rPr lang="en-US" sz="2400" dirty="0">
                <a:latin typeface="TimesNewRomanPSMT"/>
              </a:rPr>
              <a:t>Thus </a:t>
            </a:r>
            <a:r>
              <a:rPr lang="en-US" sz="2400" dirty="0" err="1">
                <a:latin typeface="TimesNewRomanPSMT"/>
              </a:rPr>
              <a:t>d|n</a:t>
            </a:r>
            <a:r>
              <a:rPr lang="en-US" sz="2400" dirty="0">
                <a:latin typeface="TimesNewRomanPSMT"/>
              </a:rPr>
              <a:t> </a:t>
            </a:r>
            <a:r>
              <a:rPr lang="en-US" sz="2400" dirty="0">
                <a:latin typeface="SymbolMT"/>
              </a:rPr>
              <a:t>⇔ ∃ </a:t>
            </a:r>
            <a:r>
              <a:rPr lang="en-US" sz="2400" dirty="0">
                <a:latin typeface="TimesNewRomanPSMT"/>
              </a:rPr>
              <a:t>an integer k such that n = </a:t>
            </a:r>
            <a:r>
              <a:rPr lang="en-US" sz="2400" dirty="0" err="1">
                <a:latin typeface="TimesNewRomanPSMT"/>
              </a:rPr>
              <a:t>d·k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544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531" y="679270"/>
            <a:ext cx="9862458" cy="56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031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79" y="220481"/>
                <a:ext cx="4752704" cy="59467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</a:rPr>
                  <a:t>EXERCISE: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NewRomanPSMT"/>
                  </a:rPr>
                  <a:t>Use mathematical induction to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NewRomanPSMT"/>
                  </a:rPr>
                  <a:t>- </a:t>
                </a:r>
                <a:r>
                  <a:rPr lang="en-US" dirty="0">
                    <a:latin typeface="TimesNewRomanPSMT"/>
                  </a:rPr>
                  <a:t>n is divisible by 3 whenever </a:t>
                </a:r>
                <a:r>
                  <a:rPr lang="en-US" dirty="0" smtClean="0">
                    <a:latin typeface="TimesNewRomanPSMT"/>
                  </a:rPr>
                  <a:t>n is </a:t>
                </a:r>
                <a:r>
                  <a:rPr lang="en-US" dirty="0">
                    <a:latin typeface="TimesNewRomanPSMT"/>
                  </a:rPr>
                  <a:t>a positive integer.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</a:rPr>
                  <a:t>1. Basis Step: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NewRomanPSMT"/>
                  </a:rPr>
                  <a:t>For n =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NewRomanPSMT"/>
                  </a:rPr>
                  <a:t>- </a:t>
                </a:r>
                <a:r>
                  <a:rPr lang="en-US" dirty="0">
                    <a:solidFill>
                      <a:prstClr val="black"/>
                    </a:solidFill>
                    <a:latin typeface="TimesNewRomanPSMT"/>
                  </a:rPr>
                  <a:t>n </a:t>
                </a:r>
                <a:r>
                  <a:rPr lang="pt-BR" dirty="0">
                    <a:latin typeface="TimesNewRomanPSMT"/>
                  </a:rPr>
                  <a:t>= </a:t>
                </a:r>
                <a:r>
                  <a:rPr lang="pt-BR" dirty="0" smtClean="0">
                    <a:latin typeface="TimesNewRomanPSMT"/>
                  </a:rPr>
                  <a:t>1</a:t>
                </a:r>
                <a:r>
                  <a:rPr lang="pt-BR" sz="800" dirty="0" smtClean="0">
                    <a:latin typeface="TimesNewRomanPSMT"/>
                  </a:rPr>
                  <a:t/>
                </a:r>
                <a:r>
                  <a:rPr lang="pt-BR" dirty="0">
                    <a:latin typeface="TimesNewRomanPSMT"/>
                  </a:rPr>
                  <a:t>- 1 = 1 - 1 = 0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NewRomanPSMT"/>
                  </a:rPr>
                  <a:t>which is </a:t>
                </a:r>
                <a:r>
                  <a:rPr lang="en-US" dirty="0" smtClean="0">
                    <a:latin typeface="TimesNewRomanPSMT"/>
                  </a:rPr>
                  <a:t>divisible </a:t>
                </a:r>
                <a:r>
                  <a:rPr lang="en-US" dirty="0">
                    <a:latin typeface="TimesNewRomanPSMT"/>
                  </a:rPr>
                  <a:t>by 3, since 0 = 0·3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NewRomanPSMT"/>
                  </a:rPr>
                  <a:t>Therefore, the given statement is true for n = 1.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" y="220481"/>
                <a:ext cx="4752704" cy="5946775"/>
              </a:xfrm>
              <a:blipFill>
                <a:blip r:embed="rId2"/>
                <a:stretch>
                  <a:fillRect l="-2564" t="-2459" r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83" y="1"/>
            <a:ext cx="7145383" cy="63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67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4063" y="153579"/>
                <a:ext cx="2727960" cy="507156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</a:rPr>
                  <a:t>EXAMPLE:</a:t>
                </a:r>
              </a:p>
              <a:p>
                <a:r>
                  <a:rPr lang="en-US" dirty="0">
                    <a:latin typeface="TimesNewRomanPSMT"/>
                  </a:rPr>
                  <a:t>Use mathematical induction to prove that for all integers n</a:t>
                </a:r>
                <a:r>
                  <a:rPr lang="en-US" dirty="0">
                    <a:latin typeface="SymbolMT"/>
                  </a:rPr>
                  <a:t>≥</a:t>
                </a:r>
                <a:r>
                  <a:rPr lang="en-US" dirty="0">
                    <a:latin typeface="TimesNewRomanPSMT"/>
                  </a:rPr>
                  <a:t>1,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dirty="0" smtClean="0">
                    <a:latin typeface="TimesNewRomanPSMT"/>
                  </a:rPr>
                  <a:t/>
                </a:r>
                <a:r>
                  <a:rPr lang="en-US" dirty="0">
                    <a:latin typeface="TimesNewRomanPSMT"/>
                  </a:rPr>
                  <a:t>is divisible by 3.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063" y="153579"/>
                <a:ext cx="2727960" cy="5071564"/>
              </a:xfrm>
              <a:blipFill>
                <a:blip r:embed="rId2"/>
                <a:stretch>
                  <a:fillRect l="-4027" t="-2043"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4" y="153579"/>
            <a:ext cx="8464732" cy="653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2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17566"/>
            <a:ext cx="12035246" cy="59958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mathematical induction to show that the product of any two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positive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is divisible by 2.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 and n + 1 be two consecutive integers. We need to prove that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n(n+1)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2.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Basis Step: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 = 1</a:t>
            </a: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(n+1) = 1·(1+1) = 1·2 =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Inductive Step: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given statement is true for n = k. That is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(k+1) is divisible by 2, for some k ∈ Z+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k (k+1) = 2·q ………………….(1) q ∈ Z+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show that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(k+1)(k+1+1) is divisible by 2.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(k+1)(k+1+1) = (k+1)(k+2)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= (k+1)k + (k+1)2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2q + 2 (k+1) using (1)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2(q+k+1)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 (k+1+1) is also divisible by 2.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3405" y="6113417"/>
            <a:ext cx="10802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NewRomanPSMT"/>
              </a:rPr>
              <a:t>Accordingly, by mathematical induction, the product of any two consecutive positive</a:t>
            </a:r>
          </a:p>
          <a:p>
            <a:r>
              <a:rPr lang="en-US" b="1" dirty="0">
                <a:latin typeface="TimesNewRomanPSMT"/>
              </a:rPr>
              <a:t>integers is divisible by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829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09" y="104503"/>
            <a:ext cx="8072845" cy="66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83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0446"/>
            <a:ext cx="11011989" cy="3696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3997233"/>
            <a:ext cx="10293531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91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156754"/>
            <a:ext cx="9366069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958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91" y="156754"/>
            <a:ext cx="9170125" cy="65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32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7" y="261258"/>
            <a:ext cx="9379132" cy="949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25" y="1237025"/>
            <a:ext cx="9039497" cy="55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21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281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Lecture.No.15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Lecture.No.15</dc:title>
  <dc:creator>GHAWAR SAID</dc:creator>
  <cp:lastModifiedBy>Student</cp:lastModifiedBy>
  <cp:revision>8</cp:revision>
  <dcterms:created xsi:type="dcterms:W3CDTF">2024-04-24T14:03:45Z</dcterms:created>
  <dcterms:modified xsi:type="dcterms:W3CDTF">2025-01-09T10:12:05Z</dcterms:modified>
</cp:coreProperties>
</file>