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23" autoAdjust="0"/>
    <p:restoredTop sz="94660"/>
  </p:normalViewPr>
  <p:slideViewPr>
    <p:cSldViewPr snapToGrid="0">
      <p:cViewPr>
        <p:scale>
          <a:sx n="73" d="100"/>
          <a:sy n="73" d="100"/>
        </p:scale>
        <p:origin x="-1920" y="-10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A01F-5467-49E3-95B7-99AF8530AD5F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C0CC-80F9-4A4A-8BA8-B389332748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760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A01F-5467-49E3-95B7-99AF8530AD5F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C0CC-80F9-4A4A-8BA8-B389332748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34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A01F-5467-49E3-95B7-99AF8530AD5F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C0CC-80F9-4A4A-8BA8-B389332748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210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A01F-5467-49E3-95B7-99AF8530AD5F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C0CC-80F9-4A4A-8BA8-B389332748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935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A01F-5467-49E3-95B7-99AF8530AD5F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C0CC-80F9-4A4A-8BA8-B389332748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09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A01F-5467-49E3-95B7-99AF8530AD5F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C0CC-80F9-4A4A-8BA8-B389332748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296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A01F-5467-49E3-95B7-99AF8530AD5F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C0CC-80F9-4A4A-8BA8-B389332748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414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A01F-5467-49E3-95B7-99AF8530AD5F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C0CC-80F9-4A4A-8BA8-B389332748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407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A01F-5467-49E3-95B7-99AF8530AD5F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C0CC-80F9-4A4A-8BA8-B389332748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860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A01F-5467-49E3-95B7-99AF8530AD5F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C0CC-80F9-4A4A-8BA8-B389332748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8429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A01F-5467-49E3-95B7-99AF8530AD5F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C0CC-80F9-4A4A-8BA8-B389332748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024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2A01F-5467-49E3-95B7-99AF8530AD5F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BC0CC-80F9-4A4A-8BA8-B389332748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361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715" y="116523"/>
            <a:ext cx="5686697" cy="405991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</a:rPr>
              <a:t>Lecture </a:t>
            </a:r>
            <a:r>
              <a:rPr lang="en-US" sz="3200" b="1" dirty="0" smtClean="0">
                <a:latin typeface="Times New Roman" panose="02020603050405020304" pitchFamily="18" charset="0"/>
              </a:rPr>
              <a:t>No.19 </a:t>
            </a:r>
            <a:r>
              <a:rPr lang="en-US" sz="3200" b="1" dirty="0">
                <a:latin typeface="Times New Roman" panose="02020603050405020304" pitchFamily="18" charset="0"/>
              </a:rPr>
              <a:t>Tree Diagram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83" y="522515"/>
            <a:ext cx="9980023" cy="604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4479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834" y="483326"/>
            <a:ext cx="10920549" cy="611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0010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4" y="91440"/>
            <a:ext cx="11612880" cy="1084218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New time romain"/>
              </a:rPr>
              <a:t>EXERCISE:</a:t>
            </a:r>
            <a:br>
              <a:rPr lang="en-US" sz="2800" b="1" dirty="0">
                <a:latin typeface="New time romain"/>
              </a:rPr>
            </a:br>
            <a:r>
              <a:rPr lang="en-US" sz="2800" b="1" dirty="0">
                <a:latin typeface="New time romain"/>
              </a:rPr>
              <a:t>Let A and B be subsets of U with n(A) = 10, n(B) = 15, n(A′)=12, and</a:t>
            </a:r>
            <a:br>
              <a:rPr lang="en-US" sz="2800" b="1" dirty="0">
                <a:latin typeface="New time romain"/>
              </a:rPr>
            </a:br>
            <a:r>
              <a:rPr lang="pt-BR" sz="2800" b="1" dirty="0">
                <a:latin typeface="New time romain"/>
              </a:rPr>
              <a:t>n(A∩B) = 8. Find n(A∪B′).</a:t>
            </a:r>
            <a:endParaRPr lang="en-US" sz="2800" b="1" dirty="0">
              <a:latin typeface="New time romain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589" y="1175658"/>
            <a:ext cx="9601200" cy="559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4081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483326"/>
            <a:ext cx="11181805" cy="578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88863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445" y="1"/>
            <a:ext cx="10894421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9" y="2286001"/>
            <a:ext cx="10776857" cy="434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4664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520" y="235131"/>
            <a:ext cx="10724606" cy="64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4988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18" y="378505"/>
            <a:ext cx="2662644" cy="523149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INCLUSION-EXCLUSION </a:t>
            </a:r>
            <a:r>
              <a:rPr lang="en-US" sz="2400" b="1" dirty="0" smtClean="0"/>
              <a:t>PRINCIPLE PIGEONHOLE </a:t>
            </a:r>
            <a:r>
              <a:rPr lang="en-US" sz="2400" b="1" dirty="0"/>
              <a:t>PRINCIPLE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6262" y="117566"/>
            <a:ext cx="8921932" cy="651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9894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091" y="770709"/>
            <a:ext cx="10345783" cy="468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0541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32" y="352698"/>
            <a:ext cx="4452257" cy="3049226"/>
          </a:xfrm>
        </p:spPr>
        <p:txBody>
          <a:bodyPr>
            <a:noAutofit/>
          </a:bodyPr>
          <a:lstStyle/>
          <a:p>
            <a:r>
              <a:rPr lang="en-US" sz="2000" b="1" dirty="0"/>
              <a:t>EXERCISE:</a:t>
            </a:r>
            <a:br>
              <a:rPr lang="en-US" sz="2000" b="1" dirty="0"/>
            </a:br>
            <a:r>
              <a:rPr lang="en-US" sz="2000" b="1" dirty="0"/>
              <a:t>A survey of 100 college students gave the following data:</a:t>
            </a:r>
            <a:br>
              <a:rPr lang="en-US" sz="2000" b="1" dirty="0"/>
            </a:br>
            <a:r>
              <a:rPr lang="en-US" sz="2000" b="1" dirty="0"/>
              <a:t>8 owned a car (</a:t>
            </a:r>
            <a:r>
              <a:rPr lang="en-US" sz="2000" b="1" dirty="0" smtClean="0"/>
              <a:t>C) 20 </a:t>
            </a:r>
            <a:r>
              <a:rPr lang="en-US" sz="2000" b="1" dirty="0"/>
              <a:t>owned a motorcycle (M)</a:t>
            </a:r>
            <a:br>
              <a:rPr lang="en-US" sz="2000" b="1" dirty="0"/>
            </a:br>
            <a:r>
              <a:rPr lang="en-US" sz="2000" b="1" dirty="0"/>
              <a:t>48 owned a bicycle (B)</a:t>
            </a:r>
            <a:br>
              <a:rPr lang="en-US" sz="2000" b="1" dirty="0"/>
            </a:br>
            <a:r>
              <a:rPr lang="en-US" sz="2000" b="1" dirty="0"/>
              <a:t>38 owned neither a car nor a motorcycle nor a bicycle</a:t>
            </a:r>
            <a:br>
              <a:rPr lang="en-US" sz="2000" b="1" dirty="0"/>
            </a:br>
            <a:r>
              <a:rPr lang="en-US" sz="2000" b="1" dirty="0"/>
              <a:t>No student who owned a car, owned a motorcycle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6686" y="352699"/>
            <a:ext cx="7158445" cy="636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0610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94" y="234498"/>
            <a:ext cx="5196840" cy="692966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New time romain"/>
              </a:rPr>
              <a:t>PIGEONHOLE PRINCIPLE</a:t>
            </a:r>
            <a:endParaRPr lang="en-US" sz="3200" dirty="0">
              <a:latin typeface="New time romain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777" y="1071153"/>
            <a:ext cx="10750732" cy="564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28598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91440"/>
            <a:ext cx="11861074" cy="6085523"/>
          </a:xfrm>
        </p:spPr>
        <p:txBody>
          <a:bodyPr/>
          <a:lstStyle/>
          <a:p>
            <a:r>
              <a:rPr lang="en-US" b="1" dirty="0"/>
              <a:t>EXERCISE:</a:t>
            </a:r>
          </a:p>
          <a:p>
            <a:r>
              <a:rPr lang="en-US" dirty="0"/>
              <a:t>Given any set of seven integers, must there be two that have the </a:t>
            </a:r>
            <a:r>
              <a:rPr lang="en-US" dirty="0" smtClean="0"/>
              <a:t>same remainder </a:t>
            </a:r>
            <a:r>
              <a:rPr lang="en-US" dirty="0"/>
              <a:t>when divided by 6?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09" y="1515291"/>
            <a:ext cx="10868297" cy="514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8371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720" y="627017"/>
            <a:ext cx="9797143" cy="600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28053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53" y="222069"/>
            <a:ext cx="11874137" cy="5954894"/>
          </a:xfrm>
        </p:spPr>
        <p:txBody>
          <a:bodyPr/>
          <a:lstStyle/>
          <a:p>
            <a:r>
              <a:rPr lang="en-US" b="1" dirty="0"/>
              <a:t>DEFINITION:</a:t>
            </a:r>
          </a:p>
          <a:p>
            <a:pPr marL="0" indent="0">
              <a:buNone/>
            </a:pPr>
            <a:r>
              <a:rPr lang="en-US" dirty="0"/>
              <a:t>1. Given any real number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b="1" dirty="0"/>
              <a:t>the floor of </a:t>
            </a:r>
            <a:r>
              <a:rPr lang="en-US" b="1" i="1" dirty="0"/>
              <a:t>x</a:t>
            </a:r>
            <a:r>
              <a:rPr lang="en-US" dirty="0"/>
              <a:t>, denoted ⎣</a:t>
            </a:r>
            <a:r>
              <a:rPr lang="en-US" i="1" dirty="0"/>
              <a:t>x</a:t>
            </a:r>
            <a:r>
              <a:rPr lang="en-US" dirty="0"/>
              <a:t>⎦, is the largest integer smaller </a:t>
            </a:r>
            <a:r>
              <a:rPr lang="en-US" dirty="0" smtClean="0"/>
              <a:t>than or </a:t>
            </a:r>
            <a:r>
              <a:rPr lang="en-US" dirty="0"/>
              <a:t>equal to </a:t>
            </a:r>
            <a:r>
              <a:rPr lang="en-US" i="1" dirty="0"/>
              <a:t>x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2. Given any real number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b="1" dirty="0"/>
              <a:t>the ceiling of </a:t>
            </a:r>
            <a:r>
              <a:rPr lang="en-US" b="1" i="1" dirty="0"/>
              <a:t>x</a:t>
            </a:r>
            <a:r>
              <a:rPr lang="en-US" dirty="0"/>
              <a:t>, denoted ⎡</a:t>
            </a:r>
            <a:r>
              <a:rPr lang="en-US" i="1" dirty="0"/>
              <a:t>x</a:t>
            </a:r>
            <a:r>
              <a:rPr lang="en-US" dirty="0"/>
              <a:t>⎤, is the smallest integer </a:t>
            </a:r>
            <a:r>
              <a:rPr lang="en-US" dirty="0" smtClean="0"/>
              <a:t>greater than </a:t>
            </a:r>
            <a:r>
              <a:rPr lang="en-US" dirty="0"/>
              <a:t>or equal to </a:t>
            </a:r>
            <a:r>
              <a:rPr lang="en-US" i="1" dirty="0"/>
              <a:t>x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514" y="2410641"/>
            <a:ext cx="8281852" cy="444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9025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571" y="209007"/>
            <a:ext cx="11220995" cy="64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5713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069" y="143691"/>
            <a:ext cx="11131731" cy="6033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EXERCISE:</a:t>
            </a:r>
          </a:p>
          <a:p>
            <a:r>
              <a:rPr lang="en-US" sz="2400" dirty="0"/>
              <a:t>Find the product set A × B × C, where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6" y="1018903"/>
            <a:ext cx="10961914" cy="548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1567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274" y="770710"/>
            <a:ext cx="10136777" cy="56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745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246"/>
            <a:ext cx="11079480" cy="692966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EXERCISE:</a:t>
            </a:r>
            <a:br>
              <a:rPr lang="en-US" sz="2800" b="1" dirty="0"/>
            </a:br>
            <a:r>
              <a:rPr lang="en-US" sz="2800" dirty="0"/>
              <a:t>How many bit strings of length four do not have two consecutive 1’s?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583" y="1110344"/>
            <a:ext cx="10215154" cy="55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4838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" y="156753"/>
            <a:ext cx="5316582" cy="59566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New time romain"/>
              </a:rPr>
              <a:t>EXERCISE:</a:t>
            </a:r>
          </a:p>
          <a:p>
            <a:pPr marL="0" indent="0">
              <a:buNone/>
            </a:pPr>
            <a:r>
              <a:rPr lang="en-US" sz="2400" dirty="0">
                <a:latin typeface="New time romain"/>
              </a:rPr>
              <a:t>Three officers, a president, a treasurer, and a secretary are to be chosen from</a:t>
            </a:r>
          </a:p>
          <a:p>
            <a:pPr marL="0" indent="0">
              <a:buNone/>
            </a:pPr>
            <a:r>
              <a:rPr lang="en-US" sz="2400" dirty="0">
                <a:latin typeface="New time romain"/>
              </a:rPr>
              <a:t>among four possible: A, B, C and D. Suppose that A cannot be president and either C </a:t>
            </a:r>
            <a:r>
              <a:rPr lang="en-US" sz="2400" dirty="0" smtClean="0">
                <a:latin typeface="New time romain"/>
              </a:rPr>
              <a:t>or D </a:t>
            </a:r>
            <a:r>
              <a:rPr lang="en-US" sz="2400" dirty="0">
                <a:latin typeface="New time romain"/>
              </a:rPr>
              <a:t>must be secretary.</a:t>
            </a:r>
          </a:p>
          <a:p>
            <a:pPr marL="0" indent="0">
              <a:buNone/>
            </a:pPr>
            <a:r>
              <a:rPr lang="en-US" sz="2400" dirty="0">
                <a:latin typeface="New time romain"/>
              </a:rPr>
              <a:t>How many ways can the officers be chosen?</a:t>
            </a:r>
          </a:p>
          <a:p>
            <a:pPr marL="0" indent="0">
              <a:buNone/>
            </a:pPr>
            <a:r>
              <a:rPr lang="en-US" sz="2400" b="1" dirty="0">
                <a:latin typeface="New time romain"/>
              </a:rPr>
              <a:t>SOLUTION:</a:t>
            </a:r>
          </a:p>
          <a:p>
            <a:r>
              <a:rPr lang="en-US" sz="2400" dirty="0">
                <a:latin typeface="New time romain"/>
              </a:rPr>
              <a:t>We construct the possibility tree to see all the possible </a:t>
            </a:r>
            <a:r>
              <a:rPr lang="en-US" sz="2400" dirty="0" smtClean="0">
                <a:latin typeface="New time romain"/>
              </a:rPr>
              <a:t>choices. From </a:t>
            </a:r>
            <a:r>
              <a:rPr lang="en-US" sz="2400" dirty="0">
                <a:latin typeface="New time romain"/>
              </a:rPr>
              <a:t>the tree given below, see that there are only eight ways possible to choose</a:t>
            </a:r>
          </a:p>
          <a:p>
            <a:pPr marL="0" indent="0">
              <a:buNone/>
            </a:pPr>
            <a:r>
              <a:rPr lang="en-US" sz="2400" dirty="0" smtClean="0">
                <a:latin typeface="New time romain"/>
              </a:rPr>
              <a:t>  the </a:t>
            </a:r>
            <a:r>
              <a:rPr lang="en-US" sz="2400" dirty="0">
                <a:latin typeface="New time romain"/>
              </a:rPr>
              <a:t>offices under given conditions.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777" y="1554480"/>
            <a:ext cx="5692412" cy="455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12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94" y="129995"/>
            <a:ext cx="7378337" cy="745218"/>
          </a:xfrm>
        </p:spPr>
        <p:txBody>
          <a:bodyPr>
            <a:normAutofit/>
          </a:bodyPr>
          <a:lstStyle/>
          <a:p>
            <a:r>
              <a:rPr lang="en-US" sz="3600" b="1" dirty="0"/>
              <a:t>THE INCLUSION-EXCLUSION PRINCIPLE: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594" y="770710"/>
            <a:ext cx="10293532" cy="578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7356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343" y="561704"/>
            <a:ext cx="9875520" cy="564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3234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144" y="457200"/>
            <a:ext cx="10959736" cy="58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2589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208</Words>
  <Application>Microsoft Office PowerPoint</Application>
  <PresentationFormat>Custom</PresentationFormat>
  <Paragraphs>21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Lecture No.19 Tree Diagram</vt:lpstr>
      <vt:lpstr>Slide 2</vt:lpstr>
      <vt:lpstr>Slide 3</vt:lpstr>
      <vt:lpstr>Slide 4</vt:lpstr>
      <vt:lpstr>EXERCISE: How many bit strings of length four do not have two consecutive 1’s?</vt:lpstr>
      <vt:lpstr>Slide 6</vt:lpstr>
      <vt:lpstr>THE INCLUSION-EXCLUSION PRINCIPLE:</vt:lpstr>
      <vt:lpstr>Slide 8</vt:lpstr>
      <vt:lpstr>Slide 9</vt:lpstr>
      <vt:lpstr>Slide 10</vt:lpstr>
      <vt:lpstr>EXERCISE: Let A and B be subsets of U with n(A) = 10, n(B) = 15, n(A′)=12, and n(A∩B) = 8. Find n(A∪B′).</vt:lpstr>
      <vt:lpstr>Slide 12</vt:lpstr>
      <vt:lpstr>Slide 13</vt:lpstr>
      <vt:lpstr>Slide 14</vt:lpstr>
      <vt:lpstr>INCLUSION-EXCLUSION PRINCIPLE PIGEONHOLE PRINCIPLE</vt:lpstr>
      <vt:lpstr>Slide 16</vt:lpstr>
      <vt:lpstr>EXERCISE: A survey of 100 college students gave the following data: 8 owned a car (C) 20 owned a motorcycle (M) 48 owned a bicycle (B) 38 owned neither a car nor a motorcycle nor a bicycle No student who owned a car, owned a motorcycle</vt:lpstr>
      <vt:lpstr>PIGEONHOLE PRINCIPLE</vt:lpstr>
      <vt:lpstr>Slide 19</vt:lpstr>
      <vt:lpstr>Slide 20</vt:lpstr>
      <vt:lpstr>Slide 21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No.19 Tree Diagram</dc:title>
  <dc:creator>GHAWAR SAID</dc:creator>
  <cp:lastModifiedBy>Student</cp:lastModifiedBy>
  <cp:revision>8</cp:revision>
  <dcterms:created xsi:type="dcterms:W3CDTF">2024-05-05T12:20:35Z</dcterms:created>
  <dcterms:modified xsi:type="dcterms:W3CDTF">2025-01-16T10:13:01Z</dcterms:modified>
</cp:coreProperties>
</file>