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1787-C475-4F23-BB12-29CC44304B3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8D96-88D0-4360-882C-CE715891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1787-C475-4F23-BB12-29CC44304B3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8D96-88D0-4360-882C-CE715891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1787-C475-4F23-BB12-29CC44304B3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8D96-88D0-4360-882C-CE715891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1787-C475-4F23-BB12-29CC44304B3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8D96-88D0-4360-882C-CE715891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1787-C475-4F23-BB12-29CC44304B3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8D96-88D0-4360-882C-CE715891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1787-C475-4F23-BB12-29CC44304B3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8D96-88D0-4360-882C-CE715891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1787-C475-4F23-BB12-29CC44304B3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8D96-88D0-4360-882C-CE715891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1787-C475-4F23-BB12-29CC44304B3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8D96-88D0-4360-882C-CE715891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1787-C475-4F23-BB12-29CC44304B3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8D96-88D0-4360-882C-CE715891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1787-C475-4F23-BB12-29CC44304B3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8D96-88D0-4360-882C-CE715891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1787-C475-4F23-BB12-29CC44304B3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8D96-88D0-4360-882C-CE715891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1787-C475-4F23-BB12-29CC44304B3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8D96-88D0-4360-882C-CE715891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434" y="194900"/>
            <a:ext cx="9144000" cy="61499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Lecture </a:t>
            </a:r>
            <a:r>
              <a:rPr lang="en-US" sz="2800" b="1" dirty="0" smtClean="0">
                <a:latin typeface="Times New Roman" panose="02020603050405020304" pitchFamily="18" charset="0"/>
              </a:rPr>
              <a:t>No.3 </a:t>
            </a:r>
            <a:r>
              <a:rPr lang="en-US" sz="2800" b="1" dirty="0">
                <a:latin typeface="Times New Roman" panose="02020603050405020304" pitchFamily="18" charset="0"/>
              </a:rPr>
              <a:t>Relations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571" y="809898"/>
            <a:ext cx="11717383" cy="5643154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New time romain"/>
              </a:rPr>
              <a:t>ORDERED PAIR:</a:t>
            </a:r>
          </a:p>
          <a:p>
            <a:pPr algn="just"/>
            <a:r>
              <a:rPr lang="en-US" sz="2000" b="1" dirty="0">
                <a:latin typeface="New time romain"/>
              </a:rPr>
              <a:t>An ordered pair (a, b) consists of two elements “a” and “b” in which “a” is the</a:t>
            </a:r>
          </a:p>
          <a:p>
            <a:pPr algn="just"/>
            <a:r>
              <a:rPr lang="en-US" sz="2000" b="1" dirty="0">
                <a:latin typeface="New time romain"/>
              </a:rPr>
              <a:t>first element and “b” is the second element.</a:t>
            </a:r>
          </a:p>
          <a:p>
            <a:pPr algn="just"/>
            <a:r>
              <a:rPr lang="en-US" sz="2000" b="1" dirty="0">
                <a:latin typeface="New time romain"/>
              </a:rPr>
              <a:t>The ordered pairs (a, b) and (c, d) are equal if, and only if, a= c and b = d.</a:t>
            </a:r>
          </a:p>
          <a:p>
            <a:pPr algn="just"/>
            <a:r>
              <a:rPr lang="en-US" sz="2000" b="1" dirty="0">
                <a:latin typeface="New time romain"/>
              </a:rPr>
              <a:t>Note that (a, b) and (b, a) are not equal unless a = b.</a:t>
            </a:r>
          </a:p>
          <a:p>
            <a:pPr algn="just"/>
            <a:r>
              <a:rPr lang="en-US" b="1" dirty="0">
                <a:latin typeface="New time romain"/>
              </a:rPr>
              <a:t>EXERCISE:</a:t>
            </a:r>
          </a:p>
          <a:p>
            <a:pPr algn="just"/>
            <a:r>
              <a:rPr lang="en-US" sz="2000" b="1" dirty="0">
                <a:latin typeface="New time romain"/>
              </a:rPr>
              <a:t>Find x and y given (2x, x + y) = (6, 2)</a:t>
            </a:r>
          </a:p>
          <a:p>
            <a:pPr algn="just"/>
            <a:r>
              <a:rPr lang="en-US" b="1" dirty="0">
                <a:latin typeface="New time romain"/>
              </a:rPr>
              <a:t>SOLUTION:</a:t>
            </a:r>
          </a:p>
          <a:p>
            <a:pPr algn="just"/>
            <a:r>
              <a:rPr lang="en-US" sz="2000" b="1" dirty="0">
                <a:latin typeface="New time romain"/>
              </a:rPr>
              <a:t>Two ordered pairs are equal if and only if the</a:t>
            </a:r>
          </a:p>
          <a:p>
            <a:pPr algn="just"/>
            <a:r>
              <a:rPr lang="en-US" sz="2000" b="1" dirty="0">
                <a:latin typeface="New time romain"/>
              </a:rPr>
              <a:t>corresponding components are equal. Hence, we obtain the equations:</a:t>
            </a:r>
          </a:p>
          <a:p>
            <a:pPr algn="just"/>
            <a:r>
              <a:rPr lang="en-US" sz="2000" b="1" dirty="0">
                <a:latin typeface="New time romain"/>
              </a:rPr>
              <a:t>2x = 6 ………………(1)</a:t>
            </a:r>
          </a:p>
          <a:p>
            <a:pPr algn="just"/>
            <a:r>
              <a:rPr lang="en-US" sz="2000" b="1" dirty="0">
                <a:latin typeface="New time romain"/>
              </a:rPr>
              <a:t>and x + y = 2 ……………..(2)</a:t>
            </a:r>
          </a:p>
          <a:p>
            <a:pPr algn="just"/>
            <a:r>
              <a:rPr lang="en-US" sz="2000" b="1" dirty="0">
                <a:latin typeface="New time romain"/>
              </a:rPr>
              <a:t>Solving equation (1) we get x = 3 and when substituted in (2) we get y = -1.</a:t>
            </a:r>
          </a:p>
        </p:txBody>
      </p:sp>
    </p:spTree>
    <p:extLst>
      <p:ext uri="{BB962C8B-B14F-4D97-AF65-F5344CB8AC3E}">
        <p14:creationId xmlns:p14="http://schemas.microsoft.com/office/powerpoint/2010/main" val="132462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863" y="1580606"/>
            <a:ext cx="8072846" cy="34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7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235131"/>
            <a:ext cx="7615646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339634"/>
            <a:ext cx="6309360" cy="65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46" y="339634"/>
            <a:ext cx="7236823" cy="60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4" y="245018"/>
            <a:ext cx="10957559" cy="64562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n-TUPLE: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ordered n-tuple (a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consists of elements a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with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ordering: first a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second a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forth up to a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particular, an ordered 2-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is called an ordered pair, and an ordered 3-tuple is called an ordered triple.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ordered n-tuples (a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an) and (b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equal if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only if each corresponding pair of their elements is equal, i.e.,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all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= 1, 2, …, n.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 OF TWO SETS: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 and B be sets. The Cartesian product of A and B, denoted by A × B (read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cross B”) is the set of all ordered pairs (a, b), where a is in A and b is in B.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Symbolically: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× B = {(a, b)| a ∈ A and b ∈ B}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set A has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and set B has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then A ×B has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</a:p>
        </p:txBody>
      </p:sp>
    </p:spTree>
    <p:extLst>
      <p:ext uri="{BB962C8B-B14F-4D97-AF65-F5344CB8AC3E}">
        <p14:creationId xmlns:p14="http://schemas.microsoft.com/office/powerpoint/2010/main" val="25228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362585"/>
            <a:ext cx="10515600" cy="5776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</a:rPr>
              <a:t>EXAMPLE</a:t>
            </a:r>
            <a:r>
              <a:rPr lang="en-US" dirty="0">
                <a:latin typeface="TimesNewRomanPSMT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Let A = {1, 2}, B = {a, b, c} then</a:t>
            </a:r>
          </a:p>
          <a:p>
            <a:pPr marL="0" indent="0">
              <a:buNone/>
            </a:pPr>
            <a:r>
              <a:rPr lang="pt-BR" dirty="0">
                <a:latin typeface="TimesNewRomanPSMT"/>
              </a:rPr>
              <a:t>A </a:t>
            </a:r>
            <a:r>
              <a:rPr lang="pt-BR" dirty="0">
                <a:latin typeface="SymbolMT"/>
              </a:rPr>
              <a:t>× </a:t>
            </a:r>
            <a:r>
              <a:rPr lang="pt-BR" dirty="0">
                <a:latin typeface="TimesNewRomanPSMT"/>
              </a:rPr>
              <a:t>B = {(1, a), (1, b), (1, c), (2, a), (2, b), (2, c)}</a:t>
            </a:r>
          </a:p>
          <a:p>
            <a:pPr marL="0" indent="0">
              <a:buNone/>
            </a:pPr>
            <a:r>
              <a:rPr lang="pt-BR" dirty="0">
                <a:latin typeface="TimesNewRomanPSMT"/>
              </a:rPr>
              <a:t>B </a:t>
            </a:r>
            <a:r>
              <a:rPr lang="pt-BR" dirty="0">
                <a:latin typeface="SymbolMT"/>
              </a:rPr>
              <a:t>× </a:t>
            </a:r>
            <a:r>
              <a:rPr lang="pt-BR" dirty="0">
                <a:latin typeface="TimesNewRomanPSMT"/>
              </a:rPr>
              <a:t>A = {(a, 1), (a, 2), (b, 1), (b, 2), (c, 1), (c, 2)}</a:t>
            </a:r>
          </a:p>
          <a:p>
            <a:pPr marL="0" indent="0">
              <a:buNone/>
            </a:pPr>
            <a:r>
              <a:rPr lang="pt-BR" dirty="0">
                <a:latin typeface="TimesNewRomanPSMT"/>
              </a:rPr>
              <a:t>A </a:t>
            </a:r>
            <a:r>
              <a:rPr lang="pt-BR" dirty="0">
                <a:latin typeface="SymbolMT"/>
              </a:rPr>
              <a:t>× </a:t>
            </a:r>
            <a:r>
              <a:rPr lang="pt-BR" dirty="0">
                <a:latin typeface="TimesNewRomanPSMT"/>
              </a:rPr>
              <a:t>A = {(1, 1), (1,2), (2, 1), (2, 2)}</a:t>
            </a:r>
          </a:p>
          <a:p>
            <a:pPr marL="0" indent="0">
              <a:buNone/>
            </a:pPr>
            <a:r>
              <a:rPr lang="pt-BR" dirty="0">
                <a:latin typeface="TimesNewRomanPSMT"/>
              </a:rPr>
              <a:t>B </a:t>
            </a:r>
            <a:r>
              <a:rPr lang="pt-BR" dirty="0">
                <a:latin typeface="SymbolMT"/>
              </a:rPr>
              <a:t>× </a:t>
            </a:r>
            <a:r>
              <a:rPr lang="pt-BR" dirty="0">
                <a:latin typeface="TimesNewRomanPSMT"/>
              </a:rPr>
              <a:t>B = {(a, a), (a, b), (a, c), (b, a), (b, b), (b, c), (c, a), (c, b),(c, c)}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</a:rPr>
              <a:t>REMARK</a:t>
            </a:r>
            <a:r>
              <a:rPr lang="en-US" dirty="0">
                <a:latin typeface="TimesNewRomanPSMT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1. A </a:t>
            </a:r>
            <a:r>
              <a:rPr lang="en-US" dirty="0">
                <a:latin typeface="SymbolMT"/>
              </a:rPr>
              <a:t>× </a:t>
            </a:r>
            <a:r>
              <a:rPr lang="en-US" dirty="0">
                <a:latin typeface="TimesNewRomanPSMT"/>
              </a:rPr>
              <a:t>B </a:t>
            </a:r>
            <a:r>
              <a:rPr lang="en-US" dirty="0">
                <a:latin typeface="SymbolMT"/>
              </a:rPr>
              <a:t>≠ </a:t>
            </a:r>
            <a:r>
              <a:rPr lang="en-US" dirty="0">
                <a:latin typeface="TimesNewRomanPSMT"/>
              </a:rPr>
              <a:t>B </a:t>
            </a:r>
            <a:r>
              <a:rPr lang="en-US" dirty="0">
                <a:latin typeface="SymbolMT"/>
              </a:rPr>
              <a:t>× </a:t>
            </a:r>
            <a:r>
              <a:rPr lang="en-US" dirty="0">
                <a:latin typeface="TimesNewRomanPSMT"/>
              </a:rPr>
              <a:t>A for non-empty and unequal sets A and B.</a:t>
            </a:r>
          </a:p>
          <a:p>
            <a:pPr marL="0" indent="0">
              <a:buNone/>
            </a:pPr>
            <a:r>
              <a:rPr lang="pt-BR" dirty="0">
                <a:latin typeface="TimesNewRomanPSMT"/>
              </a:rPr>
              <a:t>2. A </a:t>
            </a:r>
            <a:r>
              <a:rPr lang="pt-BR" dirty="0">
                <a:latin typeface="SymbolMT"/>
              </a:rPr>
              <a:t>× φ </a:t>
            </a:r>
            <a:r>
              <a:rPr lang="pt-BR" dirty="0">
                <a:latin typeface="TimesNewRomanPSMT"/>
              </a:rPr>
              <a:t>= </a:t>
            </a:r>
            <a:r>
              <a:rPr lang="pt-BR" dirty="0">
                <a:latin typeface="SymbolMT"/>
              </a:rPr>
              <a:t>φ × </a:t>
            </a:r>
            <a:r>
              <a:rPr lang="pt-BR" dirty="0">
                <a:latin typeface="TimesNewRomanPSMT"/>
              </a:rPr>
              <a:t>A = </a:t>
            </a:r>
            <a:r>
              <a:rPr lang="pt-BR" dirty="0">
                <a:latin typeface="SymbolMT"/>
              </a:rPr>
              <a:t>φ</a:t>
            </a:r>
          </a:p>
          <a:p>
            <a:pPr marL="0" indent="0">
              <a:buNone/>
            </a:pPr>
            <a:r>
              <a:rPr lang="pt-BR" dirty="0">
                <a:latin typeface="TimesNewRomanPSMT"/>
              </a:rPr>
              <a:t>3. | A </a:t>
            </a:r>
            <a:r>
              <a:rPr lang="pt-BR" dirty="0">
                <a:latin typeface="SymbolMT"/>
              </a:rPr>
              <a:t>× </a:t>
            </a:r>
            <a:r>
              <a:rPr lang="pt-BR" dirty="0">
                <a:latin typeface="TimesNewRomanPSMT"/>
              </a:rPr>
              <a:t>B| = |A| </a:t>
            </a:r>
            <a:r>
              <a:rPr lang="pt-BR" dirty="0">
                <a:latin typeface="SymbolMT"/>
              </a:rPr>
              <a:t>× </a:t>
            </a:r>
            <a:r>
              <a:rPr lang="pt-BR" dirty="0">
                <a:latin typeface="TimesNewRomanPSMT"/>
              </a:rPr>
              <a:t>|B|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2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0" y="480151"/>
            <a:ext cx="11114315" cy="6051278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latin typeface="Times New Roman" panose="02020603050405020304" pitchFamily="18" charset="0"/>
              </a:rPr>
              <a:t>CARTESIAN PRODUCT OF MORE THAN TWO SETS: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Cartesian product of sets 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denoted 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… ×A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the set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ordered n-tuples (a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where a1 ∈A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Symbolically:</a:t>
            </a:r>
          </a:p>
          <a:p>
            <a:pPr marL="0" indent="0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… ×A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∈A</a:t>
            </a:r>
            <a:r>
              <a:rPr lang="en-US" sz="8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=1, 2, …, n}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RELATION: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 and B be sets. The binary relation R from A to B is a subset of A × B.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(a, b) ∈R, we say ‘a’ is related to ‘b’ by R, written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if (a, b) ∉R, we write a R b.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 = {1, 2}, B = {1, 2, 3}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 × B = {(1, 1), (1, 2), (1, 3), (2, 1), (2, 2), (2, 3)}</a:t>
            </a:r>
          </a:p>
          <a:p>
            <a:pPr marL="0" indent="0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R1 ={(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1,1), (1, 3), (2, 2)}</a:t>
            </a:r>
          </a:p>
          <a:p>
            <a:pPr marL="0" indent="0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R2={(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2), (2, 1), (2, 2), (2, 3)}</a:t>
            </a:r>
          </a:p>
          <a:p>
            <a:pPr marL="0" indent="0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R3={(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1)}</a:t>
            </a:r>
          </a:p>
          <a:p>
            <a:pPr marL="0" indent="0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R4=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× B</a:t>
            </a:r>
          </a:p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R5=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being subsets of A × B are relations from A to B.</a:t>
            </a:r>
          </a:p>
        </p:txBody>
      </p:sp>
    </p:spTree>
    <p:extLst>
      <p:ext uri="{BB962C8B-B14F-4D97-AF65-F5344CB8AC3E}">
        <p14:creationId xmlns:p14="http://schemas.microsoft.com/office/powerpoint/2010/main" val="176421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153578"/>
            <a:ext cx="6714309" cy="63125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</a:rPr>
              <a:t>DOMAIN OF A RELATION: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The domain of a relation R from A to B is the set of all first elements of the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ordered pairs which belong to R denoted by Dom(R).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Symbolically,</a:t>
            </a:r>
          </a:p>
          <a:p>
            <a:pPr marL="0" indent="0">
              <a:buNone/>
            </a:pPr>
            <a:r>
              <a:rPr lang="pt-BR" dirty="0">
                <a:latin typeface="TimesNewRomanPSMT"/>
              </a:rPr>
              <a:t>Dom (R) = {a </a:t>
            </a:r>
            <a:r>
              <a:rPr lang="pt-BR" dirty="0">
                <a:latin typeface="SymbolMT"/>
              </a:rPr>
              <a:t>∈</a:t>
            </a:r>
            <a:r>
              <a:rPr lang="pt-BR" dirty="0">
                <a:latin typeface="TimesNewRomanPSMT"/>
              </a:rPr>
              <a:t>A | (a, b) </a:t>
            </a:r>
            <a:r>
              <a:rPr lang="pt-BR" dirty="0">
                <a:latin typeface="SymbolMT"/>
              </a:rPr>
              <a:t>∈</a:t>
            </a:r>
            <a:r>
              <a:rPr lang="pt-BR" dirty="0">
                <a:latin typeface="TimesNewRomanPSMT"/>
              </a:rPr>
              <a:t>R}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</a:rPr>
              <a:t>RANGE OF A RELATION: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The range of a relation R from A to B is the set of all second elements of the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ordered pairs which belong to R denoted Ran(R).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Symbolically,</a:t>
            </a:r>
          </a:p>
          <a:p>
            <a:pPr marL="0" indent="0">
              <a:buNone/>
            </a:pPr>
            <a:r>
              <a:rPr lang="pt-BR" dirty="0">
                <a:latin typeface="TimesNewRomanPSMT"/>
              </a:rPr>
              <a:t>Ran(R) = {b </a:t>
            </a:r>
            <a:r>
              <a:rPr lang="pt-BR" dirty="0">
                <a:latin typeface="SymbolMT"/>
              </a:rPr>
              <a:t>∈</a:t>
            </a:r>
            <a:r>
              <a:rPr lang="pt-BR" dirty="0">
                <a:latin typeface="TimesNewRomanPSMT"/>
              </a:rPr>
              <a:t>B | (a, b) </a:t>
            </a:r>
            <a:r>
              <a:rPr lang="pt-BR" dirty="0">
                <a:latin typeface="SymbolMT"/>
              </a:rPr>
              <a:t>∈ </a:t>
            </a:r>
            <a:r>
              <a:rPr lang="pt-BR" dirty="0">
                <a:latin typeface="TimesNewRomanPSMT"/>
              </a:rPr>
              <a:t>R}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</a:rPr>
              <a:t>EXERCISE: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Let A = {1, 2}, B = {1, 2, 3},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Define a binary relation R from A to B as follows:</a:t>
            </a:r>
          </a:p>
          <a:p>
            <a:pPr marL="0" indent="0">
              <a:buNone/>
            </a:pPr>
            <a:r>
              <a:rPr lang="pt-BR" dirty="0">
                <a:latin typeface="TimesNewRomanPSMT"/>
              </a:rPr>
              <a:t>R = {(a, b) </a:t>
            </a:r>
            <a:r>
              <a:rPr lang="pt-BR" dirty="0">
                <a:latin typeface="SymbolMT"/>
              </a:rPr>
              <a:t>∈</a:t>
            </a:r>
            <a:r>
              <a:rPr lang="pt-BR" dirty="0">
                <a:latin typeface="TimesNewRomanPSMT"/>
              </a:rPr>
              <a:t>A </a:t>
            </a:r>
            <a:r>
              <a:rPr lang="pt-BR" dirty="0">
                <a:latin typeface="SymbolMT"/>
              </a:rPr>
              <a:t>× </a:t>
            </a:r>
            <a:r>
              <a:rPr lang="pt-BR" dirty="0">
                <a:latin typeface="TimesNewRomanPSMT"/>
              </a:rPr>
              <a:t>B | a &lt; </a:t>
            </a:r>
            <a:r>
              <a:rPr lang="pt-BR" dirty="0" smtClean="0">
                <a:latin typeface="TimesNewRomanPSMT"/>
              </a:rPr>
              <a:t>b} </a:t>
            </a:r>
            <a:r>
              <a:rPr lang="en-US" dirty="0" smtClean="0">
                <a:latin typeface="TimesNewRomanPSMT"/>
              </a:rPr>
              <a:t>Then</a:t>
            </a:r>
            <a:endParaRPr lang="en-US" dirty="0">
              <a:latin typeface="TimesNewRomanPSMT"/>
            </a:endParaRP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a. Find the ordered pairs in R.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b. Find the Domain and Range of R.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c. Is 1R3, 2R2?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Given A = {1, 2}, B = {1, 2, 3},</a:t>
            </a:r>
          </a:p>
          <a:p>
            <a:pPr marL="0" indent="0">
              <a:buNone/>
            </a:pPr>
            <a:r>
              <a:rPr lang="pt-BR" dirty="0">
                <a:latin typeface="TimesNewRomanPSMT"/>
              </a:rPr>
              <a:t>A </a:t>
            </a:r>
            <a:r>
              <a:rPr lang="pt-BR" dirty="0">
                <a:latin typeface="SymbolMT"/>
              </a:rPr>
              <a:t>× </a:t>
            </a:r>
            <a:r>
              <a:rPr lang="pt-BR" dirty="0">
                <a:latin typeface="TimesNewRomanPSMT"/>
              </a:rPr>
              <a:t>B = {(1,1), (1,2), (1,3), (2,1), (2,2), (2,3)}</a:t>
            </a:r>
          </a:p>
          <a:p>
            <a:pPr marL="0" indent="0">
              <a:buNone/>
            </a:pPr>
            <a:r>
              <a:rPr lang="pt-BR" dirty="0">
                <a:latin typeface="TimesNewRomanPSMT"/>
              </a:rPr>
              <a:t>a. R = {(a, b) </a:t>
            </a:r>
            <a:r>
              <a:rPr lang="pt-BR" dirty="0">
                <a:latin typeface="SymbolMT"/>
              </a:rPr>
              <a:t>∈</a:t>
            </a:r>
            <a:r>
              <a:rPr lang="pt-BR" dirty="0">
                <a:latin typeface="TimesNewRomanPSMT"/>
              </a:rPr>
              <a:t>A </a:t>
            </a:r>
            <a:r>
              <a:rPr lang="pt-BR" dirty="0">
                <a:latin typeface="SymbolMT"/>
              </a:rPr>
              <a:t>× </a:t>
            </a:r>
            <a:r>
              <a:rPr lang="pt-BR" dirty="0">
                <a:latin typeface="TimesNewRomanPSMT"/>
              </a:rPr>
              <a:t>B | a &lt; b}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22720" y="4388373"/>
            <a:ext cx="39406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smtClean="0">
                <a:latin typeface="TimesNewRomanPSMT"/>
              </a:rPr>
              <a:t>R = {(1,2), (1,3), (2,3)}</a:t>
            </a:r>
          </a:p>
          <a:p>
            <a:r>
              <a:rPr lang="en-US" sz="2000" b="0" i="0" u="none" strike="noStrike" baseline="0" dirty="0" smtClean="0">
                <a:latin typeface="TimesNewRomanPSMT"/>
              </a:rPr>
              <a:t>b. Dom(R) = {1,2} and Ran(R) = {2, 3}</a:t>
            </a:r>
          </a:p>
          <a:p>
            <a:r>
              <a:rPr lang="en-US" sz="2000" b="0" i="0" u="none" strike="noStrike" baseline="0" dirty="0" smtClean="0">
                <a:latin typeface="TimesNewRomanPSMT"/>
              </a:rPr>
              <a:t>c. Since (1, 3)</a:t>
            </a:r>
            <a:r>
              <a:rPr lang="en-US" sz="2000" b="0" i="0" u="none" strike="noStrike" baseline="0" dirty="0" smtClean="0">
                <a:latin typeface="SymbolMT"/>
              </a:rPr>
              <a:t>∈</a:t>
            </a:r>
            <a:r>
              <a:rPr lang="en-US" sz="2000" b="0" i="0" u="none" strike="noStrike" baseline="0" dirty="0" smtClean="0">
                <a:latin typeface="TimesNewRomanPSMT"/>
              </a:rPr>
              <a:t>R so 1R3</a:t>
            </a:r>
          </a:p>
          <a:p>
            <a:r>
              <a:rPr lang="en-US" sz="2000" b="0" i="0" u="none" strike="noStrike" baseline="0" dirty="0" smtClean="0">
                <a:latin typeface="TimesNewRomanPSMT"/>
              </a:rPr>
              <a:t>But (2, 2) </a:t>
            </a:r>
            <a:r>
              <a:rPr lang="en-US" sz="2000" b="0" i="0" u="none" strike="noStrike" baseline="0" dirty="0" smtClean="0">
                <a:latin typeface="SymbolMT"/>
              </a:rPr>
              <a:t>∉</a:t>
            </a:r>
            <a:r>
              <a:rPr lang="en-US" sz="2000" b="0" i="0" u="none" strike="noStrike" baseline="0" dirty="0" smtClean="0">
                <a:latin typeface="TimesNewRomanPSMT"/>
              </a:rPr>
              <a:t>R so 2 is not related with3 or 2 R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054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414837"/>
            <a:ext cx="11848011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8000" dirty="0">
                <a:latin typeface="TimesNewRomanPSMT"/>
              </a:rPr>
              <a:t>Let A = {eggs, milk, corn} and B = {cows, goats, hens}</a:t>
            </a:r>
          </a:p>
          <a:p>
            <a:pPr marL="0" indent="0">
              <a:buNone/>
            </a:pPr>
            <a:r>
              <a:rPr lang="en-US" sz="8000" dirty="0">
                <a:latin typeface="TimesNewRomanPSMT"/>
              </a:rPr>
              <a:t>Define a relation R from A to B by (a, b) </a:t>
            </a:r>
            <a:r>
              <a:rPr lang="en-US" sz="8000" dirty="0">
                <a:latin typeface="SymbolMT"/>
              </a:rPr>
              <a:t>∈</a:t>
            </a:r>
            <a:r>
              <a:rPr lang="en-US" sz="8000" dirty="0">
                <a:latin typeface="TimesNewRomanPSMT"/>
              </a:rPr>
              <a:t>R </a:t>
            </a:r>
            <a:r>
              <a:rPr lang="en-US" sz="8000" i="1" dirty="0" err="1">
                <a:latin typeface="Times New Roman" panose="02020603050405020304" pitchFamily="18" charset="0"/>
              </a:rPr>
              <a:t>iff</a:t>
            </a:r>
            <a:r>
              <a:rPr lang="en-US" sz="8000" i="1" dirty="0">
                <a:latin typeface="Times New Roman" panose="02020603050405020304" pitchFamily="18" charset="0"/>
              </a:rPr>
              <a:t> </a:t>
            </a:r>
            <a:r>
              <a:rPr lang="en-US" sz="8000" dirty="0">
                <a:latin typeface="TimesNewRomanPSMT"/>
              </a:rPr>
              <a:t>a is produced by b.</a:t>
            </a:r>
          </a:p>
          <a:p>
            <a:pPr marL="0" indent="0">
              <a:buNone/>
            </a:pPr>
            <a:r>
              <a:rPr lang="en-US" sz="8000" dirty="0">
                <a:latin typeface="TimesNewRomanPSMT"/>
              </a:rPr>
              <a:t>Then R = {(eggs, hens), (milk, cows), (milk, goats)}</a:t>
            </a:r>
          </a:p>
          <a:p>
            <a:pPr marL="0" indent="0">
              <a:buNone/>
            </a:pPr>
            <a:r>
              <a:rPr lang="en-US" sz="8000" dirty="0">
                <a:latin typeface="TimesNewRomanPSMT"/>
              </a:rPr>
              <a:t>Thus, with respect to this relation eggs R hens , milk R cows, etc.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</a:rPr>
              <a:t>EXERCISE :</a:t>
            </a:r>
          </a:p>
          <a:p>
            <a:pPr marL="0" indent="0">
              <a:buNone/>
            </a:pPr>
            <a:r>
              <a:rPr lang="en-US" sz="8000" dirty="0">
                <a:latin typeface="TimesNewRomanPSMT"/>
              </a:rPr>
              <a:t>Find all binary relations from {0,1} to {1}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sz="8000" dirty="0">
                <a:latin typeface="TimesNewRomanPSMT"/>
              </a:rPr>
              <a:t>Let A = {0,1} &amp; B = {1}</a:t>
            </a:r>
          </a:p>
          <a:p>
            <a:pPr marL="0" indent="0">
              <a:buNone/>
            </a:pPr>
            <a:r>
              <a:rPr lang="en-US" sz="8000" dirty="0">
                <a:latin typeface="TimesNewRomanPSMT"/>
              </a:rPr>
              <a:t>Then A </a:t>
            </a:r>
            <a:r>
              <a:rPr lang="en-US" sz="8000" dirty="0">
                <a:latin typeface="SymbolMT"/>
              </a:rPr>
              <a:t>× </a:t>
            </a:r>
            <a:r>
              <a:rPr lang="en-US" sz="8000" dirty="0">
                <a:latin typeface="TimesNewRomanPSMT"/>
              </a:rPr>
              <a:t>B = {(0,1), (1,1)}</a:t>
            </a:r>
          </a:p>
          <a:p>
            <a:pPr marL="0" indent="0">
              <a:buNone/>
            </a:pPr>
            <a:r>
              <a:rPr lang="en-US" sz="8000" dirty="0">
                <a:latin typeface="TimesNewRomanPSMT"/>
              </a:rPr>
              <a:t>All binary relations from A to B are in fact all subsets of</a:t>
            </a:r>
          </a:p>
          <a:p>
            <a:pPr marL="0" indent="0">
              <a:buNone/>
            </a:pPr>
            <a:r>
              <a:rPr lang="en-US" sz="8000" dirty="0">
                <a:latin typeface="TimesNewRomanPSMT"/>
              </a:rPr>
              <a:t>A </a:t>
            </a:r>
            <a:r>
              <a:rPr lang="en-US" sz="8000" dirty="0">
                <a:latin typeface="SymbolMT"/>
              </a:rPr>
              <a:t>×</a:t>
            </a:r>
            <a:r>
              <a:rPr lang="en-US" sz="8000" dirty="0">
                <a:latin typeface="TimesNewRomanPSMT"/>
              </a:rPr>
              <a:t>B, which are:</a:t>
            </a:r>
          </a:p>
          <a:p>
            <a:pPr marL="0" indent="0">
              <a:buNone/>
            </a:pPr>
            <a:r>
              <a:rPr lang="en-US" sz="8000" dirty="0" smtClean="0">
                <a:latin typeface="TimesNewRomanPSMT"/>
              </a:rPr>
              <a:t>R1 = </a:t>
            </a:r>
            <a:r>
              <a:rPr lang="en-US" sz="8000" dirty="0" smtClean="0">
                <a:latin typeface="SymbolMT"/>
              </a:rPr>
              <a:t>∅ , </a:t>
            </a:r>
            <a:r>
              <a:rPr lang="en-US" sz="8000" dirty="0" smtClean="0">
                <a:latin typeface="TimesNewRomanPSMT"/>
              </a:rPr>
              <a:t>R2={(</a:t>
            </a:r>
            <a:r>
              <a:rPr lang="en-US" sz="8000" dirty="0">
                <a:latin typeface="TimesNewRomanPSMT"/>
              </a:rPr>
              <a:t>0,1</a:t>
            </a:r>
            <a:r>
              <a:rPr lang="en-US" sz="8000" dirty="0" smtClean="0">
                <a:latin typeface="TimesNewRomanPSMT"/>
              </a:rPr>
              <a:t>)} , R3={(</a:t>
            </a:r>
            <a:r>
              <a:rPr lang="en-US" sz="8000" dirty="0">
                <a:latin typeface="TimesNewRomanPSMT"/>
              </a:rPr>
              <a:t>1,1</a:t>
            </a:r>
            <a:r>
              <a:rPr lang="en-US" sz="8000" dirty="0" smtClean="0">
                <a:latin typeface="TimesNewRomanPSMT"/>
              </a:rPr>
              <a:t>)}, R4={(</a:t>
            </a:r>
            <a:r>
              <a:rPr lang="en-US" sz="8000" dirty="0">
                <a:latin typeface="TimesNewRomanPSMT"/>
              </a:rPr>
              <a:t>0,1), (1,1)} = A </a:t>
            </a:r>
            <a:r>
              <a:rPr lang="en-US" sz="8000" dirty="0">
                <a:latin typeface="SymbolMT"/>
              </a:rPr>
              <a:t>× </a:t>
            </a:r>
            <a:r>
              <a:rPr lang="en-US" sz="8000" dirty="0">
                <a:latin typeface="TimesNewRomanPSMT"/>
              </a:rPr>
              <a:t>B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</a:rPr>
              <a:t>REMARK:</a:t>
            </a:r>
          </a:p>
          <a:p>
            <a:pPr marL="0" indent="0">
              <a:buNone/>
            </a:pPr>
            <a:r>
              <a:rPr lang="en-US" sz="8000" dirty="0">
                <a:latin typeface="TimesNewRomanPSMT"/>
              </a:rPr>
              <a:t>If |A| = m and |B| = n</a:t>
            </a:r>
          </a:p>
          <a:p>
            <a:pPr marL="0" indent="0">
              <a:buNone/>
            </a:pPr>
            <a:r>
              <a:rPr lang="en-US" sz="8000" dirty="0">
                <a:latin typeface="TimesNewRomanPSMT"/>
              </a:rPr>
              <a:t>Then as we know that the number of elements in A </a:t>
            </a:r>
            <a:r>
              <a:rPr lang="en-US" sz="8000" dirty="0">
                <a:latin typeface="SymbolMT"/>
              </a:rPr>
              <a:t>× </a:t>
            </a:r>
            <a:r>
              <a:rPr lang="en-US" sz="8000" dirty="0">
                <a:latin typeface="TimesNewRomanPSMT"/>
              </a:rPr>
              <a:t>B are m </a:t>
            </a:r>
            <a:r>
              <a:rPr lang="en-US" sz="8000" dirty="0">
                <a:latin typeface="SymbolMT"/>
              </a:rPr>
              <a:t>× </a:t>
            </a:r>
            <a:r>
              <a:rPr lang="en-US" sz="8000" dirty="0">
                <a:latin typeface="TimesNewRomanPSMT"/>
              </a:rPr>
              <a:t>n. Now as we</a:t>
            </a:r>
          </a:p>
          <a:p>
            <a:pPr marL="0" indent="0">
              <a:buNone/>
            </a:pPr>
            <a:r>
              <a:rPr lang="en-US" sz="8000" dirty="0">
                <a:latin typeface="TimesNewRomanPSMT"/>
              </a:rPr>
              <a:t>know that the total number of and the total number of relations from A to B are</a:t>
            </a:r>
          </a:p>
          <a:p>
            <a:pPr marL="0" indent="0">
              <a:buNone/>
            </a:pPr>
            <a:r>
              <a:rPr lang="en-US" sz="8000" dirty="0">
                <a:latin typeface="TimesNewRomanPSMT"/>
              </a:rPr>
              <a:t>2</a:t>
            </a:r>
            <a:r>
              <a:rPr lang="en-US" sz="9600" b="0" i="0" u="none" strike="noStrike" baseline="0" dirty="0" smtClean="0">
                <a:latin typeface="TimesNewRomanPSMT"/>
              </a:rPr>
              <a:t>m </a:t>
            </a:r>
            <a:r>
              <a:rPr lang="en-US" sz="9600" b="0" i="0" u="none" strike="noStrike" baseline="0" dirty="0" smtClean="0">
                <a:latin typeface="SymbolMT"/>
              </a:rPr>
              <a:t>× </a:t>
            </a:r>
            <a:r>
              <a:rPr lang="en-US" sz="9600" b="0" i="0" u="none" strike="noStrike" baseline="0" dirty="0" smtClean="0">
                <a:latin typeface="TimesNewRomanPSMT"/>
              </a:rPr>
              <a:t>n</a:t>
            </a:r>
            <a:r>
              <a:rPr lang="en-US" sz="8000" dirty="0">
                <a:latin typeface="TimesNewRomanPSMT"/>
              </a:rPr>
              <a:t>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189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2" y="584653"/>
            <a:ext cx="10515600" cy="51238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RELATION ON A SET:</a:t>
            </a:r>
          </a:p>
          <a:p>
            <a:r>
              <a:rPr lang="en-US" dirty="0">
                <a:latin typeface="TimesNewRomanPSMT"/>
              </a:rPr>
              <a:t>A relation on the set A is a relation from A to A.</a:t>
            </a:r>
          </a:p>
          <a:p>
            <a:r>
              <a:rPr lang="en-US" dirty="0">
                <a:latin typeface="TimesNewRomanPSMT"/>
              </a:rPr>
              <a:t>In other words, a relation on a set A is a subset of A </a:t>
            </a:r>
            <a:r>
              <a:rPr lang="en-US" dirty="0">
                <a:latin typeface="SymbolMT"/>
              </a:rPr>
              <a:t>× </a:t>
            </a:r>
            <a:r>
              <a:rPr lang="en-US" dirty="0">
                <a:latin typeface="TimesNewRomanPSMT"/>
              </a:rPr>
              <a:t>A.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EXAMPLE</a:t>
            </a:r>
            <a:r>
              <a:rPr lang="en-US" dirty="0">
                <a:latin typeface="TimesNewRomanPSMT"/>
              </a:rPr>
              <a:t>:</a:t>
            </a:r>
          </a:p>
          <a:p>
            <a:r>
              <a:rPr lang="en-US" dirty="0">
                <a:latin typeface="TimesNewRomanPSMT"/>
              </a:rPr>
              <a:t>Let A = {1, 2, 3, 4}</a:t>
            </a:r>
          </a:p>
          <a:p>
            <a:r>
              <a:rPr lang="en-US" dirty="0">
                <a:latin typeface="TimesNewRomanPSMT"/>
              </a:rPr>
              <a:t>Define a relation R on A as</a:t>
            </a:r>
          </a:p>
          <a:p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a,b</a:t>
            </a:r>
            <a:r>
              <a:rPr lang="en-US" dirty="0">
                <a:latin typeface="TimesNewRomanPSMT"/>
              </a:rPr>
              <a:t>) </a:t>
            </a:r>
            <a:r>
              <a:rPr lang="en-US" dirty="0">
                <a:latin typeface="SymbolMT"/>
              </a:rPr>
              <a:t>∈ </a:t>
            </a:r>
            <a:r>
              <a:rPr lang="en-US" dirty="0">
                <a:latin typeface="TimesNewRomanPSMT"/>
              </a:rPr>
              <a:t>R </a:t>
            </a:r>
            <a:r>
              <a:rPr lang="en-US" i="1" dirty="0" err="1">
                <a:latin typeface="Times New Roman" panose="02020603050405020304" pitchFamily="18" charset="0"/>
              </a:rPr>
              <a:t>iff</a:t>
            </a:r>
            <a:r>
              <a:rPr lang="en-US" i="1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NewRomanPSMT"/>
              </a:rPr>
              <a:t>a divides b {symbolically written as a </a:t>
            </a:r>
            <a:r>
              <a:rPr lang="en-US" dirty="0">
                <a:latin typeface="SymbolMT"/>
              </a:rPr>
              <a:t>| </a:t>
            </a:r>
            <a:r>
              <a:rPr lang="en-US" dirty="0">
                <a:latin typeface="TimesNewRomanPSMT"/>
              </a:rPr>
              <a:t>b}</a:t>
            </a:r>
          </a:p>
          <a:p>
            <a:r>
              <a:rPr lang="en-US" dirty="0">
                <a:latin typeface="TimesNewRomanPSMT"/>
              </a:rPr>
              <a:t>Then R = {(1,1), (1,2), (1,3), (1,4), (2,2), (2,4), (3,3), (4,4)}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REMARK</a:t>
            </a:r>
            <a:r>
              <a:rPr lang="en-US" dirty="0">
                <a:latin typeface="TimesNewRomanPSMT"/>
              </a:rPr>
              <a:t>:</a:t>
            </a:r>
          </a:p>
          <a:p>
            <a:r>
              <a:rPr lang="en-US" dirty="0">
                <a:latin typeface="TimesNewRomanPSMT"/>
              </a:rPr>
              <a:t>For any set A</a:t>
            </a:r>
          </a:p>
          <a:p>
            <a:r>
              <a:rPr lang="en-US" dirty="0">
                <a:latin typeface="TimesNewRomanPSMT"/>
              </a:rPr>
              <a:t>1. A </a:t>
            </a:r>
            <a:r>
              <a:rPr lang="en-US" dirty="0">
                <a:latin typeface="SymbolMT"/>
              </a:rPr>
              <a:t>× </a:t>
            </a:r>
            <a:r>
              <a:rPr lang="en-US" dirty="0">
                <a:latin typeface="TimesNewRomanPSMT"/>
              </a:rPr>
              <a:t>A is known as the universal relation.</a:t>
            </a:r>
          </a:p>
          <a:p>
            <a:r>
              <a:rPr lang="en-US" dirty="0">
                <a:latin typeface="TimesNewRomanPSMT"/>
              </a:rPr>
              <a:t>2. </a:t>
            </a:r>
            <a:r>
              <a:rPr lang="en-US" dirty="0">
                <a:latin typeface="SymbolMT"/>
              </a:rPr>
              <a:t>∅ </a:t>
            </a:r>
            <a:r>
              <a:rPr lang="en-US" dirty="0">
                <a:latin typeface="TimesNewRomanPSMT"/>
              </a:rPr>
              <a:t>is known as the empty 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5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1" y="271144"/>
            <a:ext cx="10774679" cy="669135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binary relation E on the set of the integers Z, as follows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all m,n ∈Z, m E n ⇔ m – n is even.</a:t>
            </a:r>
          </a:p>
          <a:p>
            <a:r>
              <a:rPr lang="nl-NL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Is 0E0? Is 5E2? Is (6,6) ∈E? Is (-1,7) ∈E?</a:t>
            </a:r>
          </a:p>
          <a:p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Prove that for any even integer n, nE0.</a:t>
            </a:r>
          </a:p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pt-BR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= {(m, n) ∈Z ×Z | m – n is even}</a:t>
            </a:r>
          </a:p>
          <a:p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(</a:t>
            </a:r>
            <a:r>
              <a:rPr lang="en-US" sz="20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(0,0) ∈ Z ×Z and 0-0 = 0 is even</a:t>
            </a:r>
          </a:p>
          <a:p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0E0.</a:t>
            </a:r>
          </a:p>
          <a:p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 Since (5,2)∈Z ×Z but 5-2 = 3 is not even</a:t>
            </a:r>
          </a:p>
          <a:p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5E2</a:t>
            </a:r>
          </a:p>
          <a:p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(iii) (6,6) ∈ E since 6-6 = 0 is an even integer.</a:t>
            </a:r>
          </a:p>
          <a:p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(iv) (-1,7) ∈E since (-1) – 7 = -8 is an even integer.</a:t>
            </a:r>
          </a:p>
          <a:p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For any even integer, n, we have</a:t>
            </a:r>
          </a:p>
          <a:p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– 0 = n, an even integer</a:t>
            </a:r>
          </a:p>
          <a:p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(n, 0) ∈E or equivalently n E 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9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663" y="313509"/>
            <a:ext cx="998002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1720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New time romain</vt:lpstr>
      <vt:lpstr>SymbolMT</vt:lpstr>
      <vt:lpstr>Times New Roman</vt:lpstr>
      <vt:lpstr>TimesNewRomanPSMT</vt:lpstr>
      <vt:lpstr>Office Theme</vt:lpstr>
      <vt:lpstr>Lecture No.3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No.3 Relations</dc:title>
  <dc:creator>GHAWAR SAID</dc:creator>
  <cp:lastModifiedBy>GHAWAR SAID</cp:lastModifiedBy>
  <cp:revision>13</cp:revision>
  <dcterms:created xsi:type="dcterms:W3CDTF">2024-02-20T12:36:28Z</dcterms:created>
  <dcterms:modified xsi:type="dcterms:W3CDTF">2024-02-20T13:07:24Z</dcterms:modified>
</cp:coreProperties>
</file>