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3C7C-1809-49FD-9695-96679378132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3AA1-16A3-4CB4-A7A1-BFAE25649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6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3C7C-1809-49FD-9695-96679378132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3AA1-16A3-4CB4-A7A1-BFAE25649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3C7C-1809-49FD-9695-96679378132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3AA1-16A3-4CB4-A7A1-BFAE25649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5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3C7C-1809-49FD-9695-96679378132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3AA1-16A3-4CB4-A7A1-BFAE25649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6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3C7C-1809-49FD-9695-96679378132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3AA1-16A3-4CB4-A7A1-BFAE25649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2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3C7C-1809-49FD-9695-96679378132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3AA1-16A3-4CB4-A7A1-BFAE25649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5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3C7C-1809-49FD-9695-96679378132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3AA1-16A3-4CB4-A7A1-BFAE25649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95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3C7C-1809-49FD-9695-96679378132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3AA1-16A3-4CB4-A7A1-BFAE25649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8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3C7C-1809-49FD-9695-96679378132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3AA1-16A3-4CB4-A7A1-BFAE25649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2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3C7C-1809-49FD-9695-96679378132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3AA1-16A3-4CB4-A7A1-BFAE25649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F3C7C-1809-49FD-9695-96679378132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E3AA1-16A3-4CB4-A7A1-BFAE25649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F3C7C-1809-49FD-9695-966793781329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E3AA1-16A3-4CB4-A7A1-BFAE25649F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1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6435" y="260216"/>
            <a:ext cx="9144000" cy="21004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</a:rPr>
              <a:t>Lecture </a:t>
            </a:r>
            <a:r>
              <a:rPr lang="en-US" sz="3200" b="1" dirty="0" smtClean="0">
                <a:latin typeface="Times New Roman" panose="02020603050405020304" pitchFamily="18" charset="0"/>
              </a:rPr>
              <a:t>No.4 </a:t>
            </a:r>
            <a:r>
              <a:rPr lang="en-US" sz="3200" b="1" dirty="0">
                <a:latin typeface="Times New Roman" panose="02020603050405020304" pitchFamily="18" charset="0"/>
              </a:rPr>
              <a:t>Types of Relations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754" y="470265"/>
            <a:ext cx="11887199" cy="2958736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latin typeface="Times New Roman" panose="02020603050405020304" pitchFamily="18" charset="0"/>
              </a:rPr>
              <a:t>REFLEXIVE RELATION:</a:t>
            </a:r>
          </a:p>
          <a:p>
            <a:pPr algn="l"/>
            <a:r>
              <a:rPr lang="en-US" sz="2000" dirty="0">
                <a:latin typeface="TimesNewRomanPSMT"/>
              </a:rPr>
              <a:t>Let R be a relation on a set A. R is reflexive if and only if, for all a </a:t>
            </a:r>
            <a:r>
              <a:rPr lang="en-US" sz="2000" dirty="0">
                <a:latin typeface="SymbolMT"/>
              </a:rPr>
              <a:t>∈ </a:t>
            </a:r>
            <a:r>
              <a:rPr lang="en-US" sz="2000" dirty="0">
                <a:latin typeface="TimesNewRomanPSMT"/>
              </a:rPr>
              <a:t>A,</a:t>
            </a:r>
          </a:p>
          <a:p>
            <a:pPr algn="l"/>
            <a:r>
              <a:rPr lang="en-US" sz="2000" dirty="0">
                <a:latin typeface="TimesNewRomanPSMT"/>
              </a:rPr>
              <a:t>(a, a) </a:t>
            </a:r>
            <a:r>
              <a:rPr lang="en-US" sz="2000" dirty="0">
                <a:latin typeface="SymbolMT"/>
              </a:rPr>
              <a:t>∈</a:t>
            </a:r>
            <a:r>
              <a:rPr lang="en-US" sz="2000" dirty="0">
                <a:latin typeface="TimesNewRomanPSMT"/>
              </a:rPr>
              <a:t>R or equivalently </a:t>
            </a:r>
            <a:r>
              <a:rPr lang="en-US" sz="2000" dirty="0" err="1">
                <a:latin typeface="TimesNewRomanPSMT"/>
              </a:rPr>
              <a:t>aRa</a:t>
            </a:r>
            <a:r>
              <a:rPr lang="en-US" sz="2000" dirty="0">
                <a:latin typeface="TimesNewRomanPSMT"/>
              </a:rPr>
              <a:t>. That is, each element of A is related to itself.</a:t>
            </a:r>
          </a:p>
          <a:p>
            <a:pPr algn="l"/>
            <a:r>
              <a:rPr lang="en-US" sz="2000" b="1" dirty="0">
                <a:latin typeface="Times New Roman" panose="02020603050405020304" pitchFamily="18" charset="0"/>
              </a:rPr>
              <a:t>REMARK</a:t>
            </a:r>
          </a:p>
          <a:p>
            <a:pPr algn="l"/>
            <a:r>
              <a:rPr lang="en-US" sz="2000" dirty="0">
                <a:latin typeface="TimesNewRomanPSMT"/>
              </a:rPr>
              <a:t>R is not reflexive </a:t>
            </a:r>
            <a:r>
              <a:rPr lang="en-US" sz="2000" dirty="0" err="1">
                <a:latin typeface="TimesNewRomanPSMT"/>
              </a:rPr>
              <a:t>iff</a:t>
            </a:r>
            <a:r>
              <a:rPr lang="en-US" sz="2000" dirty="0">
                <a:latin typeface="TimesNewRomanPSMT"/>
              </a:rPr>
              <a:t> there is an element “a” in A such that</a:t>
            </a:r>
          </a:p>
          <a:p>
            <a:pPr algn="l"/>
            <a:r>
              <a:rPr lang="en-US" sz="2000" dirty="0">
                <a:latin typeface="TimesNewRomanPSMT"/>
              </a:rPr>
              <a:t>(a, a) </a:t>
            </a:r>
            <a:r>
              <a:rPr lang="en-US" sz="2000" dirty="0">
                <a:latin typeface="SymbolMT"/>
              </a:rPr>
              <a:t>∉</a:t>
            </a:r>
            <a:r>
              <a:rPr lang="en-US" sz="2000" dirty="0">
                <a:latin typeface="TimesNewRomanPSMT"/>
              </a:rPr>
              <a:t>R. That is, some element “a” of A is not related to itself.</a:t>
            </a:r>
          </a:p>
          <a:p>
            <a:pPr algn="l"/>
            <a:r>
              <a:rPr lang="en-US" sz="2000" b="1" dirty="0" smtClean="0">
                <a:latin typeface="Times New Roman" panose="02020603050405020304" pitchFamily="18" charset="0"/>
              </a:rPr>
              <a:t>EXAMPLE: </a:t>
            </a:r>
            <a:r>
              <a:rPr lang="en-US" sz="2000" dirty="0" smtClean="0">
                <a:latin typeface="TimesNewRomanPSMT"/>
              </a:rPr>
              <a:t>Let </a:t>
            </a:r>
            <a:r>
              <a:rPr lang="en-US" sz="2000" dirty="0">
                <a:latin typeface="TimesNewRomanPSMT"/>
              </a:rPr>
              <a:t>A = {1, 2, 3, 4} and define relations R</a:t>
            </a:r>
            <a:r>
              <a:rPr lang="en-US" sz="2000" b="0" i="0" u="none" strike="noStrike" baseline="0" dirty="0" smtClean="0">
                <a:latin typeface="TimesNewRomanPSMT"/>
              </a:rPr>
              <a:t>1</a:t>
            </a:r>
            <a:r>
              <a:rPr lang="en-US" sz="2000" dirty="0">
                <a:latin typeface="TimesNewRomanPSMT"/>
              </a:rPr>
              <a:t>, R</a:t>
            </a:r>
            <a:r>
              <a:rPr lang="en-US" sz="2000" b="0" i="0" u="none" strike="noStrike" baseline="0" dirty="0" smtClean="0">
                <a:latin typeface="TimesNewRomanPSMT"/>
              </a:rPr>
              <a:t>2</a:t>
            </a:r>
            <a:r>
              <a:rPr lang="en-US" sz="2000" dirty="0">
                <a:latin typeface="TimesNewRomanPSMT"/>
              </a:rPr>
              <a:t>, R</a:t>
            </a:r>
            <a:r>
              <a:rPr lang="en-US" sz="2000" b="0" i="0" u="none" strike="noStrike" baseline="0" dirty="0" smtClean="0">
                <a:latin typeface="TimesNewRomanPSMT"/>
              </a:rPr>
              <a:t>3</a:t>
            </a:r>
            <a:r>
              <a:rPr lang="en-US" sz="2000" dirty="0">
                <a:latin typeface="TimesNewRomanPSMT"/>
              </a:rPr>
              <a:t>, R</a:t>
            </a:r>
            <a:r>
              <a:rPr lang="en-US" sz="2000" b="0" i="0" u="none" strike="noStrike" baseline="0" dirty="0" smtClean="0">
                <a:latin typeface="TimesNewRomanPSMT"/>
              </a:rPr>
              <a:t>4 </a:t>
            </a:r>
            <a:r>
              <a:rPr lang="en-US" sz="2000" dirty="0">
                <a:latin typeface="TimesNewRomanPSMT"/>
              </a:rPr>
              <a:t>on A as follows:</a:t>
            </a:r>
          </a:p>
          <a:p>
            <a:pPr algn="l"/>
            <a:r>
              <a:rPr lang="pt-BR" sz="2000" dirty="0">
                <a:latin typeface="TimesNewRomanPSMT"/>
              </a:rPr>
              <a:t>R</a:t>
            </a:r>
            <a:r>
              <a:rPr lang="pt-BR" sz="2000" b="0" i="0" u="none" strike="noStrike" baseline="0" dirty="0" smtClean="0">
                <a:latin typeface="TimesNewRomanPSMT"/>
              </a:rPr>
              <a:t>1 </a:t>
            </a:r>
            <a:r>
              <a:rPr lang="pt-BR" sz="2000" dirty="0">
                <a:latin typeface="TimesNewRomanPSMT"/>
              </a:rPr>
              <a:t>= {(1, 1), (3, 3), (2, 2), (4, 4)}</a:t>
            </a:r>
          </a:p>
          <a:p>
            <a:pPr algn="l"/>
            <a:r>
              <a:rPr lang="pt-BR" sz="2000" dirty="0">
                <a:latin typeface="TimesNewRomanPSMT"/>
              </a:rPr>
              <a:t>R</a:t>
            </a:r>
            <a:r>
              <a:rPr lang="pt-BR" sz="2000" b="0" i="0" u="none" strike="noStrike" baseline="0" dirty="0" smtClean="0">
                <a:latin typeface="TimesNewRomanPSMT"/>
              </a:rPr>
              <a:t>2 </a:t>
            </a:r>
            <a:r>
              <a:rPr lang="pt-BR" sz="2000" dirty="0">
                <a:latin typeface="TimesNewRomanPSMT"/>
              </a:rPr>
              <a:t>= {(1, 1), (1, 4), (2, 2), (3, 3), (4, 3)}</a:t>
            </a:r>
          </a:p>
          <a:p>
            <a:pPr algn="l"/>
            <a:r>
              <a:rPr lang="pt-BR" sz="2000" dirty="0">
                <a:latin typeface="TimesNewRomanPSMT"/>
              </a:rPr>
              <a:t>R</a:t>
            </a:r>
            <a:r>
              <a:rPr lang="pt-BR" sz="2000" b="0" i="0" u="none" strike="noStrike" baseline="0" dirty="0" smtClean="0">
                <a:latin typeface="TimesNewRomanPSMT"/>
              </a:rPr>
              <a:t>3 </a:t>
            </a:r>
            <a:r>
              <a:rPr lang="pt-BR" sz="2000" dirty="0">
                <a:latin typeface="TimesNewRomanPSMT"/>
              </a:rPr>
              <a:t>= {(1, 1), (1, 2), (2, 1), (2, 2), (3, 3), (4, 4)}</a:t>
            </a:r>
          </a:p>
          <a:p>
            <a:pPr algn="l"/>
            <a:r>
              <a:rPr lang="pt-BR" sz="2000" dirty="0">
                <a:latin typeface="TimesNewRomanPSMT"/>
              </a:rPr>
              <a:t>R</a:t>
            </a:r>
            <a:r>
              <a:rPr lang="pt-BR" sz="2000" b="0" i="0" u="none" strike="noStrike" baseline="0" dirty="0" smtClean="0">
                <a:latin typeface="TimesNewRomanPSMT"/>
              </a:rPr>
              <a:t>4 </a:t>
            </a:r>
            <a:r>
              <a:rPr lang="pt-BR" sz="2000" dirty="0">
                <a:latin typeface="TimesNewRomanPSMT"/>
              </a:rPr>
              <a:t>= {(1, 3), (2, 2), (2, 4), (3, 1), (4, 4</a:t>
            </a:r>
            <a:r>
              <a:rPr lang="pt-BR" sz="2000" dirty="0" smtClean="0">
                <a:latin typeface="TimesNewRomanPSMT"/>
              </a:rPr>
              <a:t>)} </a:t>
            </a:r>
          </a:p>
          <a:p>
            <a:pPr algn="l"/>
            <a:r>
              <a:rPr lang="en-US" sz="2000" dirty="0" smtClean="0">
                <a:latin typeface="TimesNewRomanPSMT"/>
              </a:rPr>
              <a:t>Then</a:t>
            </a:r>
            <a:r>
              <a:rPr lang="en-US" sz="2000" dirty="0">
                <a:latin typeface="TimesNewRomanPSMT"/>
              </a:rPr>
              <a:t>,</a:t>
            </a:r>
          </a:p>
          <a:p>
            <a:pPr algn="l"/>
            <a:r>
              <a:rPr lang="en-US" sz="2000" dirty="0" smtClean="0">
                <a:latin typeface="TimesNewRomanPSMT"/>
              </a:rPr>
              <a:t>R</a:t>
            </a:r>
            <a:r>
              <a:rPr lang="en-US" sz="2000" b="0" i="0" u="none" strike="noStrike" baseline="0" dirty="0" smtClean="0">
                <a:latin typeface="TimesNewRomanPSMT"/>
              </a:rPr>
              <a:t>1</a:t>
            </a:r>
            <a:r>
              <a:rPr lang="en-US" sz="2000" b="0" i="0" u="none" strike="noStrike" dirty="0" smtClean="0">
                <a:latin typeface="TimesNewRomanPSMT"/>
              </a:rPr>
              <a:t> </a:t>
            </a:r>
            <a:r>
              <a:rPr lang="en-US" sz="2000" dirty="0" smtClean="0">
                <a:latin typeface="TimesNewRomanPSMT"/>
              </a:rPr>
              <a:t>is </a:t>
            </a:r>
            <a:r>
              <a:rPr lang="en-US" sz="2000" dirty="0">
                <a:latin typeface="TimesNewRomanPSMT"/>
              </a:rPr>
              <a:t>reflexive, since (a, a) </a:t>
            </a:r>
            <a:r>
              <a:rPr lang="en-US" sz="2000" dirty="0">
                <a:latin typeface="SymbolMT"/>
              </a:rPr>
              <a:t>∈</a:t>
            </a:r>
            <a:r>
              <a:rPr lang="en-US" sz="2000" dirty="0">
                <a:latin typeface="TimesNewRomanPSMT"/>
              </a:rPr>
              <a:t>R1 for all a </a:t>
            </a:r>
            <a:r>
              <a:rPr lang="en-US" sz="2000" dirty="0">
                <a:latin typeface="SymbolMT"/>
              </a:rPr>
              <a:t>∈</a:t>
            </a:r>
            <a:r>
              <a:rPr lang="en-US" sz="2000" dirty="0">
                <a:latin typeface="TimesNewRomanPSMT"/>
              </a:rPr>
              <a:t>A.</a:t>
            </a:r>
          </a:p>
          <a:p>
            <a:pPr algn="l"/>
            <a:r>
              <a:rPr lang="en-US" sz="2000" dirty="0" smtClean="0">
                <a:latin typeface="TimesNewRomanPSMT"/>
              </a:rPr>
              <a:t>R</a:t>
            </a:r>
            <a:r>
              <a:rPr lang="en-US" sz="2000" b="0" i="0" u="none" strike="noStrike" baseline="0" dirty="0" smtClean="0">
                <a:latin typeface="TimesNewRomanPSMT"/>
              </a:rPr>
              <a:t>2</a:t>
            </a:r>
            <a:r>
              <a:rPr lang="en-US" sz="2000" b="0" i="0" u="none" strike="noStrike" dirty="0" smtClean="0">
                <a:latin typeface="TimesNewRomanPSMT"/>
              </a:rPr>
              <a:t> </a:t>
            </a:r>
            <a:r>
              <a:rPr lang="en-US" sz="2000" dirty="0" smtClean="0">
                <a:latin typeface="TimesNewRomanPSMT"/>
              </a:rPr>
              <a:t>is </a:t>
            </a:r>
            <a:r>
              <a:rPr lang="en-US" sz="2000" dirty="0">
                <a:latin typeface="TimesNewRomanPSMT"/>
              </a:rPr>
              <a:t>not reflexive, because (4, 4) </a:t>
            </a:r>
            <a:r>
              <a:rPr lang="en-US" sz="2000" dirty="0">
                <a:latin typeface="SymbolMT"/>
              </a:rPr>
              <a:t>∉</a:t>
            </a:r>
            <a:r>
              <a:rPr lang="en-US" sz="2000" dirty="0">
                <a:latin typeface="TimesNewRomanPSMT"/>
              </a:rPr>
              <a:t>R2.</a:t>
            </a:r>
          </a:p>
          <a:p>
            <a:pPr algn="l"/>
            <a:r>
              <a:rPr lang="en-US" sz="2000" dirty="0" smtClean="0">
                <a:latin typeface="TimesNewRomanPSMT"/>
              </a:rPr>
              <a:t>R</a:t>
            </a:r>
            <a:r>
              <a:rPr lang="en-US" sz="2000" b="0" i="0" u="none" strike="noStrike" baseline="0" dirty="0" smtClean="0">
                <a:latin typeface="TimesNewRomanPSMT"/>
              </a:rPr>
              <a:t>3</a:t>
            </a:r>
            <a:r>
              <a:rPr lang="en-US" sz="2000" b="0" i="0" u="none" strike="noStrike" dirty="0" smtClean="0">
                <a:latin typeface="TimesNewRomanPSMT"/>
              </a:rPr>
              <a:t> </a:t>
            </a:r>
            <a:r>
              <a:rPr lang="en-US" sz="2000" dirty="0" smtClean="0">
                <a:latin typeface="TimesNewRomanPSMT"/>
              </a:rPr>
              <a:t>is </a:t>
            </a:r>
            <a:r>
              <a:rPr lang="en-US" sz="2000" dirty="0">
                <a:latin typeface="TimesNewRomanPSMT"/>
              </a:rPr>
              <a:t>reflexive, since (a, a) </a:t>
            </a:r>
            <a:r>
              <a:rPr lang="en-US" sz="2000" dirty="0">
                <a:latin typeface="SymbolMT"/>
              </a:rPr>
              <a:t>∈</a:t>
            </a:r>
            <a:r>
              <a:rPr lang="en-US" sz="2000" dirty="0">
                <a:latin typeface="TimesNewRomanPSMT"/>
              </a:rPr>
              <a:t>R3 for all a </a:t>
            </a:r>
            <a:r>
              <a:rPr lang="en-US" sz="2000" dirty="0">
                <a:latin typeface="SymbolMT"/>
              </a:rPr>
              <a:t>∈</a:t>
            </a:r>
            <a:r>
              <a:rPr lang="en-US" sz="2000" dirty="0">
                <a:latin typeface="TimesNewRomanPSMT"/>
              </a:rPr>
              <a:t>A.</a:t>
            </a:r>
          </a:p>
          <a:p>
            <a:pPr algn="l"/>
            <a:r>
              <a:rPr lang="en-US" sz="2000" dirty="0" smtClean="0">
                <a:latin typeface="TimesNewRomanPSMT"/>
              </a:rPr>
              <a:t>R</a:t>
            </a:r>
            <a:r>
              <a:rPr lang="en-US" sz="2000" b="0" i="0" u="none" strike="noStrike" baseline="0" dirty="0" smtClean="0">
                <a:latin typeface="TimesNewRomanPSMT"/>
              </a:rPr>
              <a:t>4</a:t>
            </a:r>
            <a:r>
              <a:rPr lang="en-US" sz="2000" b="0" i="0" u="none" strike="noStrike" dirty="0" smtClean="0">
                <a:latin typeface="TimesNewRomanPSMT"/>
              </a:rPr>
              <a:t> </a:t>
            </a:r>
            <a:r>
              <a:rPr lang="en-US" sz="2000" dirty="0" smtClean="0">
                <a:latin typeface="TimesNewRomanPSMT"/>
              </a:rPr>
              <a:t>is </a:t>
            </a:r>
            <a:r>
              <a:rPr lang="en-US" sz="2000" dirty="0">
                <a:latin typeface="TimesNewRomanPSMT"/>
              </a:rPr>
              <a:t>not reflexive, because (1, 1) </a:t>
            </a:r>
            <a:r>
              <a:rPr lang="en-US" sz="2000" dirty="0">
                <a:latin typeface="SymbolMT"/>
              </a:rPr>
              <a:t>∉</a:t>
            </a:r>
            <a:r>
              <a:rPr lang="en-US" sz="2000" dirty="0">
                <a:latin typeface="TimesNewRomanPSMT"/>
              </a:rPr>
              <a:t>R4, (3, 3) </a:t>
            </a:r>
            <a:r>
              <a:rPr lang="en-US" sz="2000" dirty="0">
                <a:latin typeface="SymbolMT"/>
              </a:rPr>
              <a:t>∉</a:t>
            </a:r>
            <a:r>
              <a:rPr lang="en-US" sz="2000" dirty="0">
                <a:latin typeface="TimesNewRomanPSMT"/>
              </a:rPr>
              <a:t>R4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1291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069" y="349522"/>
            <a:ext cx="11586753" cy="4351338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NewRomanPSMT"/>
              </a:rPr>
              <a:t>if (a, b) </a:t>
            </a:r>
            <a:r>
              <a:rPr lang="en-US" sz="2000" dirty="0">
                <a:latin typeface="SymbolMT"/>
              </a:rPr>
              <a:t>∈</a:t>
            </a:r>
            <a:r>
              <a:rPr lang="en-US" sz="2000" dirty="0">
                <a:latin typeface="TimesNewRomanPSMT"/>
              </a:rPr>
              <a:t>R and (b, c) </a:t>
            </a:r>
            <a:r>
              <a:rPr lang="en-US" sz="2000" dirty="0">
                <a:latin typeface="SymbolMT"/>
              </a:rPr>
              <a:t>∈</a:t>
            </a:r>
            <a:r>
              <a:rPr lang="en-US" sz="2000" dirty="0">
                <a:latin typeface="TimesNewRomanPSMT"/>
              </a:rPr>
              <a:t>R but (a, c) </a:t>
            </a:r>
            <a:r>
              <a:rPr lang="en-US" sz="2000" dirty="0">
                <a:latin typeface="SymbolMT"/>
              </a:rPr>
              <a:t>∉</a:t>
            </a:r>
            <a:r>
              <a:rPr lang="en-US" sz="2000" dirty="0">
                <a:latin typeface="TimesNewRomanPSMT"/>
              </a:rPr>
              <a:t>R.</a:t>
            </a:r>
          </a:p>
          <a:p>
            <a:r>
              <a:rPr lang="en-US" sz="2000" b="1" dirty="0">
                <a:latin typeface="Times New Roman" panose="02020603050405020304" pitchFamily="18" charset="0"/>
              </a:rPr>
              <a:t>EXAMPLE</a:t>
            </a:r>
          </a:p>
          <a:p>
            <a:r>
              <a:rPr lang="en-US" sz="2000" dirty="0">
                <a:latin typeface="TimesNewRomanPSMT"/>
              </a:rPr>
              <a:t>Let A = {1, 2, 3, 4} and define relations R</a:t>
            </a:r>
            <a:r>
              <a:rPr lang="en-US" sz="2000" b="0" i="0" u="none" strike="noStrike" baseline="0" dirty="0" smtClean="0">
                <a:latin typeface="TimesNewRomanPSMT"/>
              </a:rPr>
              <a:t>1</a:t>
            </a:r>
            <a:r>
              <a:rPr lang="en-US" sz="2000" dirty="0">
                <a:latin typeface="TimesNewRomanPSMT"/>
              </a:rPr>
              <a:t>, R</a:t>
            </a:r>
            <a:r>
              <a:rPr lang="en-US" sz="2000" b="0" i="0" u="none" strike="noStrike" baseline="0" dirty="0" smtClean="0">
                <a:latin typeface="TimesNewRomanPSMT"/>
              </a:rPr>
              <a:t>2 </a:t>
            </a:r>
            <a:r>
              <a:rPr lang="en-US" sz="2000" dirty="0">
                <a:latin typeface="TimesNewRomanPSMT"/>
              </a:rPr>
              <a:t>and R</a:t>
            </a:r>
            <a:r>
              <a:rPr lang="en-US" sz="2000" b="0" i="0" u="none" strike="noStrike" baseline="0" dirty="0" smtClean="0">
                <a:latin typeface="TimesNewRomanPSMT"/>
              </a:rPr>
              <a:t>3 </a:t>
            </a:r>
            <a:r>
              <a:rPr lang="en-US" sz="2000" dirty="0">
                <a:latin typeface="TimesNewRomanPSMT"/>
              </a:rPr>
              <a:t>on A as follows:</a:t>
            </a:r>
          </a:p>
          <a:p>
            <a:r>
              <a:rPr lang="pt-BR" sz="2000" dirty="0">
                <a:latin typeface="TimesNewRomanPSMT"/>
              </a:rPr>
              <a:t>R</a:t>
            </a:r>
            <a:r>
              <a:rPr lang="pt-BR" sz="2000" b="0" i="0" u="none" strike="noStrike" baseline="0" dirty="0" smtClean="0">
                <a:latin typeface="TimesNewRomanPSMT"/>
              </a:rPr>
              <a:t>1 </a:t>
            </a:r>
            <a:r>
              <a:rPr lang="pt-BR" sz="2000" dirty="0">
                <a:latin typeface="TimesNewRomanPSMT"/>
              </a:rPr>
              <a:t>= {(1, 1), (1, 2), (1, 3), (2, 3)}</a:t>
            </a:r>
          </a:p>
          <a:p>
            <a:r>
              <a:rPr lang="pt-BR" sz="2000" dirty="0">
                <a:latin typeface="TimesNewRomanPSMT"/>
              </a:rPr>
              <a:t>R</a:t>
            </a:r>
            <a:r>
              <a:rPr lang="pt-BR" sz="2000" b="0" i="0" u="none" strike="noStrike" baseline="0" dirty="0" smtClean="0">
                <a:latin typeface="TimesNewRomanPSMT"/>
              </a:rPr>
              <a:t>2 </a:t>
            </a:r>
            <a:r>
              <a:rPr lang="pt-BR" sz="2000" dirty="0">
                <a:latin typeface="TimesNewRomanPSMT"/>
              </a:rPr>
              <a:t>= {(1, 2), (1, 4), (2, 3), (3, 4)}</a:t>
            </a:r>
          </a:p>
          <a:p>
            <a:r>
              <a:rPr lang="pt-BR" sz="2000" dirty="0">
                <a:latin typeface="TimesNewRomanPSMT"/>
              </a:rPr>
              <a:t>R</a:t>
            </a:r>
            <a:r>
              <a:rPr lang="pt-BR" sz="2000" b="0" i="0" u="none" strike="noStrike" baseline="0" dirty="0" smtClean="0">
                <a:latin typeface="TimesNewRomanPSMT"/>
              </a:rPr>
              <a:t>3 </a:t>
            </a:r>
            <a:r>
              <a:rPr lang="pt-BR" sz="2000" dirty="0">
                <a:latin typeface="TimesNewRomanPSMT"/>
              </a:rPr>
              <a:t>= {(2, 1), (2, 4), (2, 3), (3,4)}</a:t>
            </a:r>
          </a:p>
          <a:p>
            <a:r>
              <a:rPr lang="en-US" sz="2000" dirty="0">
                <a:latin typeface="TimesNewRomanPSMT"/>
              </a:rPr>
              <a:t>Then R</a:t>
            </a:r>
            <a:r>
              <a:rPr lang="en-US" sz="2000" b="0" i="0" u="none" strike="noStrike" baseline="0" dirty="0" smtClean="0">
                <a:latin typeface="TimesNewRomanPSMT"/>
              </a:rPr>
              <a:t>1 </a:t>
            </a:r>
            <a:r>
              <a:rPr lang="en-US" sz="2000" dirty="0">
                <a:latin typeface="TimesNewRomanPSMT"/>
              </a:rPr>
              <a:t>is transitive because (1, 1), (1, 2) are in R, then to be transitive relation</a:t>
            </a:r>
          </a:p>
          <a:p>
            <a:r>
              <a:rPr lang="en-US" sz="2000" dirty="0">
                <a:latin typeface="TimesNewRomanPSMT"/>
              </a:rPr>
              <a:t>(1,2) must be there and it belongs to R.</a:t>
            </a:r>
          </a:p>
          <a:p>
            <a:r>
              <a:rPr lang="en-US" sz="2000" dirty="0">
                <a:latin typeface="TimesNewRomanPSMT"/>
              </a:rPr>
              <a:t>Similarly for other order pairs. R</a:t>
            </a:r>
            <a:r>
              <a:rPr lang="en-US" sz="2000" b="0" i="0" u="none" strike="noStrike" baseline="0" dirty="0" smtClean="0">
                <a:latin typeface="TimesNewRomanPSMT"/>
              </a:rPr>
              <a:t>2 </a:t>
            </a:r>
            <a:r>
              <a:rPr lang="en-US" sz="2000" dirty="0">
                <a:latin typeface="TimesNewRomanPSMT"/>
              </a:rPr>
              <a:t>is not transitive since (1,2) and (2,3) </a:t>
            </a:r>
            <a:r>
              <a:rPr lang="en-US" sz="2000" dirty="0">
                <a:latin typeface="SymbolMT"/>
              </a:rPr>
              <a:t>∈ </a:t>
            </a:r>
            <a:r>
              <a:rPr lang="en-US" sz="2000" dirty="0">
                <a:latin typeface="TimesNewRomanPSMT"/>
              </a:rPr>
              <a:t>R</a:t>
            </a:r>
            <a:r>
              <a:rPr lang="en-US" sz="2000" b="0" i="0" u="none" strike="noStrike" baseline="0" dirty="0" smtClean="0">
                <a:latin typeface="TimesNewRomanPSMT"/>
              </a:rPr>
              <a:t>2 </a:t>
            </a:r>
            <a:r>
              <a:rPr lang="en-US" sz="2000" dirty="0">
                <a:latin typeface="TimesNewRomanPSMT"/>
              </a:rPr>
              <a:t>but</a:t>
            </a:r>
          </a:p>
          <a:p>
            <a:r>
              <a:rPr lang="en-US" sz="2000" dirty="0">
                <a:latin typeface="TimesNewRomanPSMT"/>
              </a:rPr>
              <a:t>(1,3) </a:t>
            </a:r>
            <a:r>
              <a:rPr lang="en-US" sz="2000" dirty="0">
                <a:latin typeface="SymbolMT"/>
              </a:rPr>
              <a:t>∉ </a:t>
            </a:r>
            <a:r>
              <a:rPr lang="en-US" sz="2000" dirty="0">
                <a:latin typeface="TimesNewRomanPSMT"/>
              </a:rPr>
              <a:t>R</a:t>
            </a:r>
            <a:r>
              <a:rPr lang="en-US" sz="2000" b="0" i="0" u="none" strike="noStrike" baseline="0" dirty="0" smtClean="0">
                <a:latin typeface="TimesNewRomanPSMT"/>
              </a:rPr>
              <a:t>2</a:t>
            </a:r>
            <a:r>
              <a:rPr lang="en-US" sz="2000" dirty="0">
                <a:latin typeface="TimesNewRomanPSMT"/>
              </a:rPr>
              <a:t>.</a:t>
            </a:r>
          </a:p>
          <a:p>
            <a:r>
              <a:rPr lang="en-US" sz="2000" dirty="0">
                <a:latin typeface="TimesNewRomanPSMT"/>
              </a:rPr>
              <a:t>R</a:t>
            </a:r>
            <a:r>
              <a:rPr lang="en-US" sz="2000" b="0" i="0" u="none" strike="noStrike" baseline="0" dirty="0" smtClean="0">
                <a:latin typeface="TimesNewRomanPSMT"/>
              </a:rPr>
              <a:t>3 </a:t>
            </a:r>
            <a:r>
              <a:rPr lang="en-US" sz="2000" dirty="0">
                <a:latin typeface="TimesNewRomanPSMT"/>
              </a:rPr>
              <a:t>is transitive.</a:t>
            </a:r>
          </a:p>
          <a:p>
            <a:r>
              <a:rPr lang="en-US" sz="2000" b="1" dirty="0">
                <a:latin typeface="Times New Roman" panose="02020603050405020304" pitchFamily="18" charset="0"/>
              </a:rPr>
              <a:t>DIRECTED GRAPH OF A TRANSITIVE RELATION</a:t>
            </a:r>
          </a:p>
          <a:p>
            <a:r>
              <a:rPr lang="en-US" sz="2000" dirty="0">
                <a:latin typeface="TimesNewRomanPSMT"/>
              </a:rPr>
              <a:t>For a transitive directed graph, whenever there is an arrow going from one point</a:t>
            </a:r>
          </a:p>
          <a:p>
            <a:r>
              <a:rPr lang="en-US" sz="2000" dirty="0">
                <a:latin typeface="TimesNewRomanPSMT"/>
              </a:rPr>
              <a:t>to the second, and from the second to the third, there is an arrow going directly from the</a:t>
            </a:r>
          </a:p>
          <a:p>
            <a:r>
              <a:rPr lang="en-US" sz="2000" dirty="0">
                <a:latin typeface="TimesNewRomanPSMT"/>
              </a:rPr>
              <a:t>first to the third.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5732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664" y="600891"/>
            <a:ext cx="7498079" cy="57607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229" y="2443025"/>
            <a:ext cx="3551464" cy="236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33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5942"/>
            <a:ext cx="12083143" cy="6361611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</a:rPr>
              <a:t>EXERCISE:</a:t>
            </a:r>
          </a:p>
          <a:p>
            <a:r>
              <a:rPr lang="en-US" sz="2000" dirty="0">
                <a:latin typeface="TimesNewRomanPSMT"/>
              </a:rPr>
              <a:t>Let A = {1, 2, 3, 4} and define the null relation </a:t>
            </a:r>
            <a:r>
              <a:rPr lang="en-US" sz="2000" dirty="0">
                <a:latin typeface="SymbolMT"/>
              </a:rPr>
              <a:t>φ </a:t>
            </a:r>
            <a:r>
              <a:rPr lang="en-US" sz="2000" dirty="0">
                <a:latin typeface="TimesNewRomanPSMT"/>
              </a:rPr>
              <a:t>and universal relation</a:t>
            </a:r>
          </a:p>
          <a:p>
            <a:r>
              <a:rPr lang="en-US" sz="2000" dirty="0">
                <a:latin typeface="TimesNewRomanPSMT"/>
              </a:rPr>
              <a:t>A </a:t>
            </a:r>
            <a:r>
              <a:rPr lang="en-US" sz="2000" dirty="0">
                <a:latin typeface="SymbolMT"/>
              </a:rPr>
              <a:t>×</a:t>
            </a:r>
            <a:r>
              <a:rPr lang="en-US" sz="2000" dirty="0">
                <a:latin typeface="TimesNewRomanPSMT"/>
              </a:rPr>
              <a:t>A on A. Test these relations for reflexive, symmetric and transitive properties.</a:t>
            </a:r>
          </a:p>
          <a:p>
            <a:r>
              <a:rPr lang="en-US" sz="2000" b="1" dirty="0">
                <a:latin typeface="Times New Roman" panose="02020603050405020304" pitchFamily="18" charset="0"/>
              </a:rPr>
              <a:t>SOLUTION:</a:t>
            </a:r>
          </a:p>
          <a:p>
            <a:r>
              <a:rPr lang="en-US" sz="2000" b="1" dirty="0">
                <a:latin typeface="Times New Roman" panose="02020603050405020304" pitchFamily="18" charset="0"/>
              </a:rPr>
              <a:t>Reflexive:</a:t>
            </a:r>
          </a:p>
          <a:p>
            <a:pPr marL="457200" indent="-457200">
              <a:buAutoNum type="alphaLcParenR"/>
            </a:pPr>
            <a:r>
              <a:rPr lang="en-US" sz="2000" dirty="0" smtClean="0">
                <a:latin typeface="SymbolMT"/>
              </a:rPr>
              <a:t>∅ </a:t>
            </a:r>
            <a:r>
              <a:rPr lang="en-US" sz="2000" dirty="0">
                <a:latin typeface="TimesNewRomanPSMT"/>
              </a:rPr>
              <a:t>is not reflexive since (1,1), (2,2), (3,3), (4,4) </a:t>
            </a:r>
            <a:r>
              <a:rPr lang="en-US" sz="2000" dirty="0">
                <a:latin typeface="SymbolMT"/>
              </a:rPr>
              <a:t>∉ ∅</a:t>
            </a:r>
            <a:r>
              <a:rPr lang="en-US" sz="2000" dirty="0" smtClean="0">
                <a:latin typeface="TimesNewRomanPSMT"/>
              </a:rPr>
              <a:t>.</a:t>
            </a:r>
            <a:r>
              <a:rPr lang="en-US" sz="2000" dirty="0">
                <a:latin typeface="TimesNewRomanPSMT"/>
              </a:rPr>
              <a:t> </a:t>
            </a:r>
            <a:r>
              <a:rPr lang="en-US" sz="2000" dirty="0" smtClean="0">
                <a:latin typeface="TimesNewRomanPSMT"/>
              </a:rPr>
              <a:t>b</a:t>
            </a:r>
            <a:r>
              <a:rPr lang="en-US" sz="2000" dirty="0">
                <a:latin typeface="TimesNewRomanPSMT"/>
              </a:rPr>
              <a:t>) A </a:t>
            </a:r>
            <a:r>
              <a:rPr lang="en-US" sz="2000" dirty="0">
                <a:latin typeface="SymbolMT"/>
              </a:rPr>
              <a:t>× </a:t>
            </a:r>
            <a:r>
              <a:rPr lang="en-US" sz="2000" dirty="0">
                <a:latin typeface="TimesNewRomanPSMT"/>
              </a:rPr>
              <a:t>A is reflexive since (</a:t>
            </a:r>
            <a:r>
              <a:rPr lang="en-US" sz="2000" dirty="0" err="1">
                <a:latin typeface="TimesNewRomanPSMT"/>
              </a:rPr>
              <a:t>a,a</a:t>
            </a:r>
            <a:r>
              <a:rPr lang="en-US" sz="2000" dirty="0">
                <a:latin typeface="TimesNewRomanPSMT"/>
              </a:rPr>
              <a:t>) </a:t>
            </a:r>
            <a:r>
              <a:rPr lang="en-US" sz="2000" dirty="0">
                <a:latin typeface="SymbolMT"/>
              </a:rPr>
              <a:t>∈ </a:t>
            </a:r>
            <a:r>
              <a:rPr lang="en-US" sz="2000" dirty="0">
                <a:latin typeface="TimesNewRomanPSMT"/>
              </a:rPr>
              <a:t>A </a:t>
            </a:r>
            <a:r>
              <a:rPr lang="en-US" sz="2000" dirty="0">
                <a:latin typeface="SymbolMT"/>
              </a:rPr>
              <a:t>× </a:t>
            </a:r>
            <a:r>
              <a:rPr lang="en-US" sz="2000" dirty="0">
                <a:latin typeface="TimesNewRomanPSMT"/>
              </a:rPr>
              <a:t>A for all a </a:t>
            </a:r>
            <a:r>
              <a:rPr lang="en-US" sz="2000" dirty="0">
                <a:latin typeface="SymbolMT"/>
              </a:rPr>
              <a:t>∈ </a:t>
            </a:r>
            <a:r>
              <a:rPr lang="en-US" sz="2000" dirty="0">
                <a:latin typeface="TimesNewRomanPSMT"/>
              </a:rPr>
              <a:t>A.</a:t>
            </a:r>
          </a:p>
          <a:p>
            <a:r>
              <a:rPr lang="en-US" sz="2000" b="1" dirty="0">
                <a:latin typeface="Times New Roman" panose="02020603050405020304" pitchFamily="18" charset="0"/>
              </a:rPr>
              <a:t>Symmetric</a:t>
            </a:r>
          </a:p>
          <a:p>
            <a:pPr marL="0" indent="0">
              <a:buNone/>
            </a:pPr>
            <a:r>
              <a:rPr lang="en-US" sz="2000" dirty="0">
                <a:latin typeface="TimesNewRomanPSMT"/>
              </a:rPr>
              <a:t>a) For the null relation </a:t>
            </a:r>
            <a:r>
              <a:rPr lang="en-US" sz="2000" dirty="0">
                <a:latin typeface="SymbolMT"/>
              </a:rPr>
              <a:t>∅ </a:t>
            </a:r>
            <a:r>
              <a:rPr lang="en-US" sz="2000" dirty="0">
                <a:latin typeface="TimesNewRomanPSMT"/>
              </a:rPr>
              <a:t>on A to be symmetric, it must satisfy the </a:t>
            </a:r>
            <a:r>
              <a:rPr lang="en-US" sz="2000" dirty="0" smtClean="0">
                <a:latin typeface="TimesNewRomanPSMT"/>
              </a:rPr>
              <a:t>implication: if </a:t>
            </a:r>
            <a:r>
              <a:rPr lang="en-US" sz="2000" dirty="0">
                <a:latin typeface="TimesNewRomanPSMT"/>
              </a:rPr>
              <a:t>(</a:t>
            </a:r>
            <a:r>
              <a:rPr lang="en-US" sz="2000" dirty="0" err="1">
                <a:latin typeface="TimesNewRomanPSMT"/>
              </a:rPr>
              <a:t>a,b</a:t>
            </a:r>
            <a:r>
              <a:rPr lang="en-US" sz="2000" dirty="0">
                <a:latin typeface="TimesNewRomanPSMT"/>
              </a:rPr>
              <a:t>) </a:t>
            </a:r>
            <a:r>
              <a:rPr lang="en-US" sz="2000" dirty="0">
                <a:latin typeface="SymbolMT"/>
              </a:rPr>
              <a:t>∈ ∅ </a:t>
            </a:r>
            <a:r>
              <a:rPr lang="en-US" sz="2000" dirty="0">
                <a:latin typeface="TimesNewRomanPSMT"/>
              </a:rPr>
              <a:t>then (a, b) </a:t>
            </a:r>
            <a:r>
              <a:rPr lang="en-US" sz="2000" dirty="0">
                <a:latin typeface="SymbolMT"/>
              </a:rPr>
              <a:t>∈ ∅</a:t>
            </a:r>
            <a:r>
              <a:rPr lang="en-US" sz="2000" dirty="0">
                <a:latin typeface="TimesNewRomanPSMT"/>
              </a:rPr>
              <a:t>.</a:t>
            </a:r>
          </a:p>
          <a:p>
            <a:r>
              <a:rPr lang="en-US" sz="2000" dirty="0">
                <a:latin typeface="TimesNewRomanPSMT"/>
              </a:rPr>
              <a:t>Since (a, b) </a:t>
            </a:r>
            <a:r>
              <a:rPr lang="en-US" sz="2000" dirty="0">
                <a:latin typeface="SymbolMT"/>
              </a:rPr>
              <a:t>∈ ∅ </a:t>
            </a:r>
            <a:r>
              <a:rPr lang="en-US" sz="2000" dirty="0">
                <a:latin typeface="TimesNewRomanPSMT"/>
              </a:rPr>
              <a:t>is never true, the implication is vacuously true or true by </a:t>
            </a:r>
            <a:r>
              <a:rPr lang="en-US" sz="2000" dirty="0" smtClean="0">
                <a:latin typeface="TimesNewRomanPSMT"/>
              </a:rPr>
              <a:t>default. Hence </a:t>
            </a:r>
            <a:r>
              <a:rPr lang="en-US" sz="2000" dirty="0">
                <a:latin typeface="SymbolMT"/>
              </a:rPr>
              <a:t>∅ </a:t>
            </a:r>
            <a:r>
              <a:rPr lang="en-US" sz="2000" dirty="0">
                <a:latin typeface="TimesNewRomanPSMT"/>
              </a:rPr>
              <a:t>is symmetric.</a:t>
            </a:r>
          </a:p>
          <a:p>
            <a:r>
              <a:rPr lang="en-US" sz="2000" dirty="0">
                <a:latin typeface="TimesNewRomanPSMT"/>
              </a:rPr>
              <a:t>b) The universal relation A </a:t>
            </a:r>
            <a:r>
              <a:rPr lang="en-US" sz="2000" dirty="0">
                <a:latin typeface="SymbolMT"/>
              </a:rPr>
              <a:t>× </a:t>
            </a:r>
            <a:r>
              <a:rPr lang="en-US" sz="2000" dirty="0">
                <a:latin typeface="TimesNewRomanPSMT"/>
              </a:rPr>
              <a:t>A is symmetric, for it contains all ordered </a:t>
            </a:r>
            <a:r>
              <a:rPr lang="en-US" sz="2000" dirty="0" smtClean="0">
                <a:latin typeface="TimesNewRomanPSMT"/>
              </a:rPr>
              <a:t>pairs of </a:t>
            </a:r>
            <a:r>
              <a:rPr lang="en-US" sz="2000" dirty="0">
                <a:latin typeface="TimesNewRomanPSMT"/>
              </a:rPr>
              <a:t>elements of A. Thus,</a:t>
            </a:r>
          </a:p>
          <a:p>
            <a:r>
              <a:rPr lang="en-US" sz="2000" dirty="0">
                <a:latin typeface="TimesNewRomanPSMT"/>
              </a:rPr>
              <a:t>if (a, b) </a:t>
            </a:r>
            <a:r>
              <a:rPr lang="en-US" sz="2000" dirty="0">
                <a:latin typeface="SymbolMT"/>
              </a:rPr>
              <a:t>∈ </a:t>
            </a:r>
            <a:r>
              <a:rPr lang="en-US" sz="2000" dirty="0">
                <a:latin typeface="TimesNewRomanPSMT"/>
              </a:rPr>
              <a:t>A </a:t>
            </a:r>
            <a:r>
              <a:rPr lang="en-US" sz="2000" dirty="0">
                <a:latin typeface="SymbolMT"/>
              </a:rPr>
              <a:t>× </a:t>
            </a:r>
            <a:r>
              <a:rPr lang="en-US" sz="2000" dirty="0">
                <a:latin typeface="TimesNewRomanPSMT"/>
              </a:rPr>
              <a:t>A then (b, a) </a:t>
            </a:r>
            <a:r>
              <a:rPr lang="en-US" sz="2000" dirty="0">
                <a:latin typeface="SymbolMT"/>
              </a:rPr>
              <a:t>∈ </a:t>
            </a:r>
            <a:r>
              <a:rPr lang="en-US" sz="2000" dirty="0">
                <a:latin typeface="TimesNewRomanPSMT"/>
              </a:rPr>
              <a:t>A </a:t>
            </a:r>
            <a:r>
              <a:rPr lang="en-US" sz="2000" dirty="0">
                <a:latin typeface="SymbolMT"/>
              </a:rPr>
              <a:t>× </a:t>
            </a:r>
            <a:r>
              <a:rPr lang="en-US" sz="2000" dirty="0">
                <a:latin typeface="TimesNewRomanPSMT"/>
              </a:rPr>
              <a:t>A for all a, b in A.</a:t>
            </a:r>
          </a:p>
          <a:p>
            <a:r>
              <a:rPr lang="en-US" sz="2000" b="1" dirty="0">
                <a:latin typeface="Times New Roman" panose="02020603050405020304" pitchFamily="18" charset="0"/>
              </a:rPr>
              <a:t>Transitive</a:t>
            </a:r>
          </a:p>
          <a:p>
            <a:r>
              <a:rPr lang="en-US" sz="2000" dirty="0">
                <a:latin typeface="TimesNewRomanPSMT"/>
              </a:rPr>
              <a:t>a) The null relation </a:t>
            </a:r>
            <a:r>
              <a:rPr lang="en-US" sz="2000" dirty="0">
                <a:latin typeface="SymbolMT"/>
              </a:rPr>
              <a:t>∅ </a:t>
            </a:r>
            <a:r>
              <a:rPr lang="en-US" sz="2000" dirty="0">
                <a:latin typeface="TimesNewRomanPSMT"/>
              </a:rPr>
              <a:t>on A is transitive, because the </a:t>
            </a:r>
            <a:r>
              <a:rPr lang="en-US" sz="2000" dirty="0" smtClean="0">
                <a:latin typeface="TimesNewRomanPSMT"/>
              </a:rPr>
              <a:t>implication. if </a:t>
            </a:r>
            <a:r>
              <a:rPr lang="en-US" sz="2000" dirty="0">
                <a:latin typeface="TimesNewRomanPSMT"/>
              </a:rPr>
              <a:t>(a, b) </a:t>
            </a:r>
            <a:r>
              <a:rPr lang="en-US" sz="2000" dirty="0">
                <a:latin typeface="SymbolMT"/>
              </a:rPr>
              <a:t>∈ ∅ </a:t>
            </a:r>
            <a:r>
              <a:rPr lang="en-US" sz="2000" dirty="0">
                <a:latin typeface="TimesNewRomanPSMT"/>
              </a:rPr>
              <a:t>and (b, c) </a:t>
            </a:r>
            <a:r>
              <a:rPr lang="en-US" sz="2000" dirty="0">
                <a:latin typeface="SymbolMT"/>
              </a:rPr>
              <a:t>∈ ∅ </a:t>
            </a:r>
            <a:r>
              <a:rPr lang="en-US" sz="2000" dirty="0">
                <a:latin typeface="TimesNewRomanPSMT"/>
              </a:rPr>
              <a:t>then (a, c) </a:t>
            </a:r>
            <a:r>
              <a:rPr lang="en-US" sz="2000" dirty="0">
                <a:latin typeface="SymbolMT"/>
              </a:rPr>
              <a:t>∈ ∅ </a:t>
            </a:r>
            <a:r>
              <a:rPr lang="en-US" sz="2000" dirty="0">
                <a:latin typeface="TimesNewRomanPSMT"/>
              </a:rPr>
              <a:t>is true by </a:t>
            </a:r>
            <a:r>
              <a:rPr lang="en-US" sz="2000" dirty="0" smtClean="0">
                <a:latin typeface="TimesNewRomanPSMT"/>
              </a:rPr>
              <a:t>default, since </a:t>
            </a:r>
            <a:r>
              <a:rPr lang="en-US" sz="2000" dirty="0">
                <a:latin typeface="TimesNewRomanPSMT"/>
              </a:rPr>
              <a:t>the condition (a, b) </a:t>
            </a:r>
            <a:r>
              <a:rPr lang="en-US" sz="2000" dirty="0">
                <a:latin typeface="SymbolMT"/>
              </a:rPr>
              <a:t>∈ ∅ </a:t>
            </a:r>
            <a:r>
              <a:rPr lang="en-US" sz="2000" dirty="0">
                <a:latin typeface="TimesNewRomanPSMT"/>
              </a:rPr>
              <a:t>is always false.</a:t>
            </a:r>
          </a:p>
          <a:p>
            <a:r>
              <a:rPr lang="en-US" sz="2000" dirty="0">
                <a:latin typeface="TimesNewRomanPSMT"/>
              </a:rPr>
              <a:t>b) The universal relation A </a:t>
            </a:r>
            <a:r>
              <a:rPr lang="en-US" sz="2000" dirty="0">
                <a:latin typeface="SymbolMT"/>
              </a:rPr>
              <a:t>× </a:t>
            </a:r>
            <a:r>
              <a:rPr lang="en-US" sz="2000" dirty="0">
                <a:latin typeface="TimesNewRomanPSMT"/>
              </a:rPr>
              <a:t>A is transitive for it contains all ordered pairs of</a:t>
            </a:r>
          </a:p>
          <a:p>
            <a:r>
              <a:rPr lang="en-US" sz="2000" dirty="0">
                <a:latin typeface="TimesNewRomanPSMT"/>
              </a:rPr>
              <a:t>elements of </a:t>
            </a:r>
            <a:r>
              <a:rPr lang="en-US" sz="2000" dirty="0" smtClean="0">
                <a:latin typeface="TimesNewRomanPSMT"/>
              </a:rPr>
              <a:t>A. Accordingly</a:t>
            </a:r>
            <a:r>
              <a:rPr lang="en-US" sz="2000" dirty="0">
                <a:latin typeface="TimesNewRomanPSMT"/>
              </a:rPr>
              <a:t>, if (a, b) </a:t>
            </a:r>
            <a:r>
              <a:rPr lang="en-US" sz="2000" dirty="0">
                <a:latin typeface="SymbolMT"/>
              </a:rPr>
              <a:t>∈ </a:t>
            </a:r>
            <a:r>
              <a:rPr lang="en-US" sz="2000" dirty="0">
                <a:latin typeface="TimesNewRomanPSMT"/>
              </a:rPr>
              <a:t>A </a:t>
            </a:r>
            <a:r>
              <a:rPr lang="en-US" sz="2000" dirty="0">
                <a:latin typeface="SymbolMT"/>
              </a:rPr>
              <a:t>× </a:t>
            </a:r>
            <a:r>
              <a:rPr lang="en-US" sz="2000" dirty="0">
                <a:latin typeface="TimesNewRomanPSMT"/>
              </a:rPr>
              <a:t>A and (b, c) </a:t>
            </a:r>
            <a:r>
              <a:rPr lang="en-US" sz="2000" dirty="0">
                <a:latin typeface="SymbolMT"/>
              </a:rPr>
              <a:t>∈ </a:t>
            </a:r>
            <a:r>
              <a:rPr lang="en-US" sz="2000" dirty="0">
                <a:latin typeface="TimesNewRomanPSMT"/>
              </a:rPr>
              <a:t>A </a:t>
            </a:r>
            <a:r>
              <a:rPr lang="en-US" sz="2000" dirty="0">
                <a:latin typeface="SymbolMT"/>
              </a:rPr>
              <a:t>× </a:t>
            </a:r>
            <a:r>
              <a:rPr lang="en-US" sz="2000" dirty="0">
                <a:latin typeface="TimesNewRomanPSMT"/>
              </a:rPr>
              <a:t>A then (a, c) </a:t>
            </a:r>
            <a:r>
              <a:rPr lang="en-US" sz="2000" dirty="0">
                <a:latin typeface="SymbolMT"/>
              </a:rPr>
              <a:t>∈ </a:t>
            </a:r>
            <a:r>
              <a:rPr lang="en-US" sz="2000" dirty="0">
                <a:latin typeface="TimesNewRomanPSMT"/>
              </a:rPr>
              <a:t>A </a:t>
            </a:r>
            <a:r>
              <a:rPr lang="en-US" sz="2000" dirty="0">
                <a:latin typeface="SymbolMT"/>
              </a:rPr>
              <a:t>× </a:t>
            </a:r>
            <a:r>
              <a:rPr lang="en-US" sz="2000" dirty="0">
                <a:latin typeface="TimesNewRomanPSMT"/>
              </a:rPr>
              <a:t>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8528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074" y="271145"/>
            <a:ext cx="10515600" cy="2236924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</a:rPr>
              <a:t>EXERCISE:</a:t>
            </a:r>
          </a:p>
          <a:p>
            <a:r>
              <a:rPr lang="en-US" sz="2000" dirty="0">
                <a:latin typeface="TimesNewRomanPSMT"/>
              </a:rPr>
              <a:t>Let A = {0, 1, 2} and</a:t>
            </a:r>
          </a:p>
          <a:p>
            <a:r>
              <a:rPr lang="en-US" sz="2000" dirty="0">
                <a:latin typeface="TimesNewRomanPSMT"/>
              </a:rPr>
              <a:t>R = {(0,2), (1,1), (2,0)} be a relation on A.</a:t>
            </a:r>
          </a:p>
          <a:p>
            <a:r>
              <a:rPr lang="en-US" sz="2000" dirty="0">
                <a:latin typeface="TimesNewRomanPSMT"/>
              </a:rPr>
              <a:t>1. Is R reflexive? Symmetric? Transitive?</a:t>
            </a:r>
          </a:p>
          <a:p>
            <a:r>
              <a:rPr lang="en-US" sz="2000" dirty="0">
                <a:latin typeface="TimesNewRomanPSMT"/>
              </a:rPr>
              <a:t>2. Which ordered pairs are needed in R to make it a reflexive and </a:t>
            </a:r>
            <a:r>
              <a:rPr lang="en-US" sz="2000" dirty="0" smtClean="0">
                <a:latin typeface="TimesNewRomanPSMT"/>
              </a:rPr>
              <a:t>transitive relation</a:t>
            </a:r>
            <a:r>
              <a:rPr lang="en-US" sz="2000" dirty="0">
                <a:latin typeface="TimesNewRomanPSMT"/>
              </a:rPr>
              <a:t>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953589" y="2621087"/>
            <a:ext cx="819041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 smtClean="0">
                <a:latin typeface="Times New Roman" panose="02020603050405020304" pitchFamily="18" charset="0"/>
              </a:rPr>
              <a:t>SOLUTION:</a:t>
            </a:r>
          </a:p>
          <a:p>
            <a:r>
              <a:rPr lang="en-US" sz="2000" b="0" i="0" u="none" strike="noStrike" baseline="0" dirty="0" smtClean="0">
                <a:latin typeface="TimesNewRomanPSMT"/>
              </a:rPr>
              <a:t>1. R is not reflexive, since 0 </a:t>
            </a:r>
            <a:r>
              <a:rPr lang="en-US" sz="2000" b="0" i="0" u="none" strike="noStrike" baseline="0" dirty="0" smtClean="0">
                <a:latin typeface="SymbolMT"/>
              </a:rPr>
              <a:t>∈ </a:t>
            </a:r>
            <a:r>
              <a:rPr lang="en-US" sz="2000" b="0" i="0" u="none" strike="noStrike" baseline="0" dirty="0" smtClean="0">
                <a:latin typeface="TimesNewRomanPSMT"/>
              </a:rPr>
              <a:t>A but (0, 0) </a:t>
            </a:r>
            <a:r>
              <a:rPr lang="en-US" sz="2000" b="0" i="0" u="none" strike="noStrike" baseline="0" dirty="0" smtClean="0">
                <a:latin typeface="SymbolMT"/>
              </a:rPr>
              <a:t>∉</a:t>
            </a:r>
            <a:r>
              <a:rPr lang="en-US" sz="2000" b="0" i="0" u="none" strike="noStrike" baseline="0" dirty="0" smtClean="0">
                <a:latin typeface="TimesNewRomanPSMT"/>
              </a:rPr>
              <a:t>R and also 2 </a:t>
            </a:r>
            <a:r>
              <a:rPr lang="en-US" sz="2000" b="0" i="0" u="none" strike="noStrike" baseline="0" dirty="0" smtClean="0">
                <a:latin typeface="SymbolMT"/>
              </a:rPr>
              <a:t>∈ </a:t>
            </a:r>
            <a:r>
              <a:rPr lang="en-US" sz="2000" b="0" i="0" u="none" strike="noStrike" baseline="0" dirty="0" smtClean="0">
                <a:latin typeface="TimesNewRomanPSMT"/>
              </a:rPr>
              <a:t>A but (2, 2) </a:t>
            </a:r>
            <a:r>
              <a:rPr lang="en-US" sz="2000" b="0" i="0" u="none" strike="noStrike" baseline="0" dirty="0" smtClean="0">
                <a:latin typeface="SymbolMT"/>
              </a:rPr>
              <a:t>∉</a:t>
            </a:r>
            <a:r>
              <a:rPr lang="en-US" sz="2000" b="0" i="0" u="none" strike="noStrike" baseline="0" dirty="0" smtClean="0">
                <a:latin typeface="TimesNewRomanPSMT"/>
              </a:rPr>
              <a:t>R.</a:t>
            </a:r>
          </a:p>
          <a:p>
            <a:r>
              <a:rPr lang="en-US" sz="2000" b="0" i="0" u="none" strike="noStrike" baseline="0" dirty="0" smtClean="0">
                <a:latin typeface="TimesNewRomanPSMT"/>
              </a:rPr>
              <a:t>R is clearly symmetric.</a:t>
            </a:r>
          </a:p>
          <a:p>
            <a:r>
              <a:rPr lang="en-US" sz="2000" b="0" i="0" u="none" strike="noStrike" baseline="0" dirty="0" smtClean="0">
                <a:latin typeface="TimesNewRomanPSMT"/>
              </a:rPr>
              <a:t>R is not transitive, since (0, 2) &amp; (2, 0) </a:t>
            </a:r>
            <a:r>
              <a:rPr lang="en-US" sz="2000" b="0" i="0" u="none" strike="noStrike" baseline="0" dirty="0" smtClean="0">
                <a:latin typeface="SymbolMT"/>
              </a:rPr>
              <a:t>∈ </a:t>
            </a:r>
            <a:r>
              <a:rPr lang="en-US" sz="2000" b="0" i="0" u="none" strike="noStrike" baseline="0" dirty="0" smtClean="0">
                <a:latin typeface="TimesNewRomanPSMT"/>
              </a:rPr>
              <a:t>R but (0, 0) </a:t>
            </a:r>
            <a:r>
              <a:rPr lang="en-US" sz="2000" b="0" i="0" u="none" strike="noStrike" baseline="0" dirty="0" smtClean="0">
                <a:latin typeface="SymbolMT"/>
              </a:rPr>
              <a:t>∉</a:t>
            </a:r>
            <a:r>
              <a:rPr lang="en-US" sz="2000" b="0" i="0" u="none" strike="noStrike" baseline="0" dirty="0" smtClean="0">
                <a:latin typeface="TimesNewRomanPSMT"/>
              </a:rPr>
              <a:t>R.</a:t>
            </a:r>
          </a:p>
          <a:p>
            <a:r>
              <a:rPr lang="en-US" sz="2000" b="0" i="0" u="none" strike="noStrike" baseline="0" dirty="0" smtClean="0">
                <a:latin typeface="TimesNewRomanPSMT"/>
              </a:rPr>
              <a:t>2. For R to be reflexive, it must contain ordered pairs (0,0) and (2,2).</a:t>
            </a:r>
          </a:p>
          <a:p>
            <a:r>
              <a:rPr lang="en-US" sz="2000" b="0" i="0" u="none" strike="noStrike" baseline="0" dirty="0" smtClean="0">
                <a:latin typeface="TimesNewRomanPSMT"/>
              </a:rPr>
              <a:t>For R to be transitive,</a:t>
            </a:r>
          </a:p>
          <a:p>
            <a:r>
              <a:rPr lang="en-US" sz="2000" b="0" i="0" u="none" strike="noStrike" baseline="0" dirty="0" smtClean="0">
                <a:latin typeface="TimesNewRomanPSMT"/>
              </a:rPr>
              <a:t>we note (0,2) and (2,0) </a:t>
            </a:r>
            <a:r>
              <a:rPr lang="en-US" sz="2000" b="0" i="0" u="none" strike="noStrike" baseline="0" dirty="0" smtClean="0">
                <a:latin typeface="SymbolMT"/>
              </a:rPr>
              <a:t>∈ </a:t>
            </a:r>
            <a:r>
              <a:rPr lang="en-US" sz="2000" b="0" i="0" u="none" strike="noStrike" baseline="0" dirty="0" smtClean="0">
                <a:latin typeface="TimesNewRomanPSMT"/>
              </a:rPr>
              <a:t>but (0,0) </a:t>
            </a:r>
            <a:r>
              <a:rPr lang="en-US" sz="2000" b="0" i="0" u="none" strike="noStrike" baseline="0" dirty="0" smtClean="0">
                <a:latin typeface="SymbolMT"/>
              </a:rPr>
              <a:t>∉</a:t>
            </a:r>
            <a:r>
              <a:rPr lang="en-US" sz="2000" b="0" i="0" u="none" strike="noStrike" baseline="0" dirty="0" smtClean="0">
                <a:latin typeface="TimesNewRomanPSMT"/>
              </a:rPr>
              <a:t>R.</a:t>
            </a:r>
          </a:p>
          <a:p>
            <a:r>
              <a:rPr lang="en-US" sz="2000" b="0" i="0" u="none" strike="noStrike" baseline="0" dirty="0" smtClean="0">
                <a:latin typeface="TimesNewRomanPSMT"/>
              </a:rPr>
              <a:t>Also (2,0) and (0,2) </a:t>
            </a:r>
            <a:r>
              <a:rPr lang="en-US" sz="2000" b="0" i="0" u="none" strike="noStrike" baseline="0" dirty="0" smtClean="0">
                <a:latin typeface="SymbolMT"/>
              </a:rPr>
              <a:t>∈</a:t>
            </a:r>
            <a:r>
              <a:rPr lang="en-US" sz="2000" b="0" i="0" u="none" strike="noStrike" baseline="0" dirty="0" smtClean="0">
                <a:latin typeface="TimesNewRomanPSMT"/>
              </a:rPr>
              <a:t>R but (2,2)</a:t>
            </a:r>
            <a:r>
              <a:rPr lang="en-US" sz="2000" b="0" i="0" u="none" strike="noStrike" baseline="0" dirty="0" smtClean="0">
                <a:latin typeface="SymbolMT"/>
              </a:rPr>
              <a:t>∉</a:t>
            </a:r>
            <a:r>
              <a:rPr lang="en-US" sz="2000" b="0" i="0" u="none" strike="noStrike" baseline="0" dirty="0" smtClean="0">
                <a:latin typeface="TimesNewRomanPSMT"/>
              </a:rPr>
              <a:t>R.</a:t>
            </a:r>
          </a:p>
          <a:p>
            <a:r>
              <a:rPr lang="en-US" sz="2000" b="0" i="0" u="none" strike="noStrike" baseline="0" dirty="0" smtClean="0">
                <a:latin typeface="TimesNewRomanPSMT"/>
              </a:rPr>
              <a:t>Hence (0,0) and (2,2). Are needed in R to make it a transitive relation.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9386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2069"/>
            <a:ext cx="10515600" cy="5954894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</a:rPr>
              <a:t>EXERCISE:</a:t>
            </a:r>
          </a:p>
          <a:p>
            <a:r>
              <a:rPr lang="en-US" sz="2000" dirty="0">
                <a:latin typeface="TimesNewRomanPSMT"/>
              </a:rPr>
              <a:t>Define a relation L on the set of real numbers </a:t>
            </a:r>
            <a:r>
              <a:rPr lang="en-US" sz="2000" b="1" dirty="0">
                <a:latin typeface="Times New Roman" panose="02020603050405020304" pitchFamily="18" charset="0"/>
              </a:rPr>
              <a:t>R </a:t>
            </a:r>
            <a:r>
              <a:rPr lang="en-US" sz="2000" dirty="0">
                <a:latin typeface="TimesNewRomanPSMT"/>
              </a:rPr>
              <a:t>be defined as follows:</a:t>
            </a:r>
          </a:p>
          <a:p>
            <a:r>
              <a:rPr lang="es-ES" sz="2000" dirty="0" err="1">
                <a:latin typeface="TimesNewRomanPSMT"/>
              </a:rPr>
              <a:t>for</a:t>
            </a:r>
            <a:r>
              <a:rPr lang="es-ES" sz="2000" dirty="0">
                <a:latin typeface="TimesNewRomanPSMT"/>
              </a:rPr>
              <a:t> </a:t>
            </a:r>
            <a:r>
              <a:rPr lang="es-ES" sz="2000" dirty="0" err="1">
                <a:latin typeface="TimesNewRomanPSMT"/>
              </a:rPr>
              <a:t>all</a:t>
            </a:r>
            <a:r>
              <a:rPr lang="es-ES" sz="2000" dirty="0">
                <a:latin typeface="TimesNewRomanPSMT"/>
              </a:rPr>
              <a:t> x, y </a:t>
            </a:r>
            <a:r>
              <a:rPr lang="es-ES" sz="2000" dirty="0">
                <a:latin typeface="SymbolMT"/>
              </a:rPr>
              <a:t>∈</a:t>
            </a:r>
            <a:r>
              <a:rPr lang="es-ES" sz="2000" dirty="0">
                <a:latin typeface="TimesNewRomanPSMT"/>
              </a:rPr>
              <a:t>R, x L y </a:t>
            </a:r>
            <a:r>
              <a:rPr lang="es-ES" sz="2000" dirty="0">
                <a:latin typeface="SymbolMT"/>
              </a:rPr>
              <a:t>⇔ </a:t>
            </a:r>
            <a:r>
              <a:rPr lang="es-ES" sz="2000" dirty="0">
                <a:latin typeface="TimesNewRomanPSMT"/>
              </a:rPr>
              <a:t>x &lt; y.</a:t>
            </a:r>
          </a:p>
          <a:p>
            <a:r>
              <a:rPr lang="en-US" sz="2000" dirty="0">
                <a:latin typeface="TimesNewRomanPSMT"/>
              </a:rPr>
              <a:t>a. Is L reflexive?</a:t>
            </a:r>
          </a:p>
          <a:p>
            <a:r>
              <a:rPr lang="en-US" sz="2000" dirty="0">
                <a:latin typeface="TimesNewRomanPSMT"/>
              </a:rPr>
              <a:t>b. Is L symmetric?</a:t>
            </a:r>
          </a:p>
          <a:p>
            <a:r>
              <a:rPr lang="en-US" sz="2000" dirty="0">
                <a:latin typeface="TimesNewRomanPSMT"/>
              </a:rPr>
              <a:t>c. Is L transitive?</a:t>
            </a:r>
          </a:p>
          <a:p>
            <a:r>
              <a:rPr lang="en-US" sz="2000" b="1" dirty="0">
                <a:latin typeface="Times New Roman" panose="02020603050405020304" pitchFamily="18" charset="0"/>
              </a:rPr>
              <a:t>SOLUTION:</a:t>
            </a:r>
          </a:p>
          <a:p>
            <a:r>
              <a:rPr lang="en-US" sz="2000" dirty="0">
                <a:latin typeface="TimesNewRomanPSMT"/>
              </a:rPr>
              <a:t>a. L is not reflexive, because </a:t>
            </a:r>
            <a:r>
              <a:rPr lang="en-US" sz="2000" i="1" dirty="0">
                <a:latin typeface="Times New Roman" panose="02020603050405020304" pitchFamily="18" charset="0"/>
              </a:rPr>
              <a:t>x </a:t>
            </a:r>
            <a:r>
              <a:rPr lang="en-US" sz="2000" dirty="0">
                <a:latin typeface="SymbolMT"/>
              </a:rPr>
              <a:t>&lt; </a:t>
            </a:r>
            <a:r>
              <a:rPr lang="en-US" sz="2000" i="1" dirty="0">
                <a:latin typeface="Times New Roman" panose="02020603050405020304" pitchFamily="18" charset="0"/>
              </a:rPr>
              <a:t>x </a:t>
            </a:r>
            <a:r>
              <a:rPr lang="en-US" sz="2000" dirty="0">
                <a:latin typeface="TimesNewRomanPSMT"/>
              </a:rPr>
              <a:t>for any real number x.</a:t>
            </a:r>
          </a:p>
          <a:p>
            <a:r>
              <a:rPr lang="en-US" sz="2000" dirty="0">
                <a:latin typeface="TimesNewRomanPSMT"/>
              </a:rPr>
              <a:t>(e.g. 1 &lt; 1)</a:t>
            </a:r>
          </a:p>
          <a:p>
            <a:r>
              <a:rPr lang="en-US" sz="2000" dirty="0">
                <a:latin typeface="TimesNewRomanPSMT"/>
              </a:rPr>
              <a:t>b. L is not symmetric, because for all x, y </a:t>
            </a:r>
            <a:r>
              <a:rPr lang="en-US" sz="2000" dirty="0">
                <a:latin typeface="SymbolMT"/>
              </a:rPr>
              <a:t>∈</a:t>
            </a:r>
            <a:r>
              <a:rPr lang="en-US" sz="2000" dirty="0">
                <a:latin typeface="TimesNewRomanPSMT"/>
              </a:rPr>
              <a:t>R, if</a:t>
            </a:r>
          </a:p>
          <a:p>
            <a:r>
              <a:rPr lang="es-ES" sz="2000" dirty="0">
                <a:latin typeface="TimesNewRomanPSMT"/>
              </a:rPr>
              <a:t>x &lt; y </a:t>
            </a:r>
            <a:r>
              <a:rPr lang="es-ES" sz="2000" dirty="0" err="1">
                <a:latin typeface="TimesNewRomanPSMT"/>
              </a:rPr>
              <a:t>then</a:t>
            </a:r>
            <a:r>
              <a:rPr lang="es-ES" sz="2000" dirty="0">
                <a:latin typeface="TimesNewRomanPSMT"/>
              </a:rPr>
              <a:t> y &lt; x</a:t>
            </a:r>
          </a:p>
          <a:p>
            <a:r>
              <a:rPr lang="en-US" sz="2000" dirty="0">
                <a:latin typeface="TimesNewRomanPSMT"/>
              </a:rPr>
              <a:t>(e.g. 0 &lt; 1 but 1 &lt; 0)</a:t>
            </a:r>
          </a:p>
          <a:p>
            <a:r>
              <a:rPr lang="en-US" sz="2000" dirty="0">
                <a:latin typeface="TimesNewRomanPSMT"/>
              </a:rPr>
              <a:t>c. L is transitive, because for all, x, y, z </a:t>
            </a:r>
            <a:r>
              <a:rPr lang="en-US" sz="2000" dirty="0">
                <a:latin typeface="SymbolMT"/>
              </a:rPr>
              <a:t>∈</a:t>
            </a:r>
            <a:r>
              <a:rPr lang="en-US" sz="2000" dirty="0">
                <a:latin typeface="TimesNewRomanPSMT"/>
              </a:rPr>
              <a:t>R, if x &lt; y</a:t>
            </a:r>
          </a:p>
          <a:p>
            <a:r>
              <a:rPr lang="en-US" sz="2000" dirty="0">
                <a:latin typeface="TimesNewRomanPSMT"/>
              </a:rPr>
              <a:t>and y &lt; z, then x &lt; z.</a:t>
            </a:r>
          </a:p>
          <a:p>
            <a:r>
              <a:rPr lang="en-US" sz="2000" dirty="0">
                <a:latin typeface="TimesNewRomanPSMT"/>
              </a:rPr>
              <a:t>(by transitive law of order of real numbers).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1786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0"/>
            <a:ext cx="12009120" cy="6505303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</a:rPr>
              <a:t>EXERCISE:</a:t>
            </a:r>
          </a:p>
          <a:p>
            <a:r>
              <a:rPr lang="en-US" sz="2000" dirty="0">
                <a:latin typeface="TimesNewRomanPSMT"/>
              </a:rPr>
              <a:t>Define a relation R on the set of positive integers Z</a:t>
            </a:r>
            <a:r>
              <a:rPr lang="en-US" sz="2000" b="0" i="0" u="none" strike="noStrike" baseline="0" dirty="0" smtClean="0">
                <a:latin typeface="TimesNewRomanPSMT"/>
              </a:rPr>
              <a:t>+ </a:t>
            </a:r>
            <a:r>
              <a:rPr lang="en-US" sz="2000" dirty="0">
                <a:latin typeface="TimesNewRomanPSMT"/>
              </a:rPr>
              <a:t>as </a:t>
            </a:r>
            <a:r>
              <a:rPr lang="en-US" sz="2000" dirty="0" smtClean="0">
                <a:latin typeface="TimesNewRomanPSMT"/>
              </a:rPr>
              <a:t>follows: for </a:t>
            </a:r>
            <a:r>
              <a:rPr lang="en-US" sz="2000" dirty="0">
                <a:latin typeface="TimesNewRomanPSMT"/>
              </a:rPr>
              <a:t>all a, b </a:t>
            </a:r>
            <a:r>
              <a:rPr lang="en-US" sz="2000" dirty="0">
                <a:latin typeface="SymbolMT"/>
              </a:rPr>
              <a:t>∈</a:t>
            </a:r>
            <a:r>
              <a:rPr lang="en-US" sz="2000" dirty="0">
                <a:latin typeface="TimesNewRomanPSMT"/>
              </a:rPr>
              <a:t>Z+, a R b </a:t>
            </a:r>
            <a:r>
              <a:rPr lang="en-US" sz="2000" i="1" dirty="0" err="1">
                <a:latin typeface="Times New Roman" panose="02020603050405020304" pitchFamily="18" charset="0"/>
              </a:rPr>
              <a:t>iff</a:t>
            </a:r>
            <a:r>
              <a:rPr lang="en-US" sz="2000" i="1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latin typeface="TimesNewRomanPSMT"/>
              </a:rPr>
              <a:t>a </a:t>
            </a:r>
            <a:r>
              <a:rPr lang="en-US" sz="2000" dirty="0">
                <a:latin typeface="SymbolMT"/>
              </a:rPr>
              <a:t>× </a:t>
            </a:r>
            <a:r>
              <a:rPr lang="en-US" sz="2000" dirty="0">
                <a:latin typeface="TimesNewRomanPSMT"/>
              </a:rPr>
              <a:t>b is odd.</a:t>
            </a:r>
          </a:p>
          <a:p>
            <a:r>
              <a:rPr lang="en-US" sz="2000" dirty="0">
                <a:latin typeface="TimesNewRomanPSMT"/>
              </a:rPr>
              <a:t>Determine whether the relation is</a:t>
            </a:r>
          </a:p>
          <a:p>
            <a:pPr marL="0" indent="0">
              <a:buNone/>
            </a:pPr>
            <a:r>
              <a:rPr lang="en-US" sz="2000" dirty="0" smtClean="0">
                <a:latin typeface="TimesNewRomanPSMT"/>
              </a:rPr>
              <a:t> a</a:t>
            </a:r>
            <a:r>
              <a:rPr lang="en-US" sz="2000" dirty="0">
                <a:latin typeface="TimesNewRomanPSMT"/>
              </a:rPr>
              <a:t>. reflexive b. symmetric c. transitive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</a:rPr>
              <a:t>SOLUTION:</a:t>
            </a:r>
          </a:p>
          <a:p>
            <a:r>
              <a:rPr lang="en-US" sz="2000" dirty="0">
                <a:latin typeface="TimesNewRomanPSMT"/>
              </a:rPr>
              <a:t>Firstly, recall that the product of two positive integers is odd if and only </a:t>
            </a:r>
            <a:r>
              <a:rPr lang="en-US" sz="2000" dirty="0" smtClean="0">
                <a:latin typeface="TimesNewRomanPSMT"/>
              </a:rPr>
              <a:t>if  both </a:t>
            </a:r>
            <a:r>
              <a:rPr lang="en-US" sz="2000" dirty="0">
                <a:latin typeface="TimesNewRomanPSMT"/>
              </a:rPr>
              <a:t>of them are odd.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</a:rPr>
              <a:t> a</a:t>
            </a:r>
            <a:r>
              <a:rPr lang="en-US" sz="2000" b="1" dirty="0">
                <a:latin typeface="Times New Roman" panose="02020603050405020304" pitchFamily="18" charset="0"/>
              </a:rPr>
              <a:t>. </a:t>
            </a:r>
            <a:r>
              <a:rPr lang="en-US" sz="2000" b="1" dirty="0" smtClean="0">
                <a:latin typeface="Times New Roman" panose="02020603050405020304" pitchFamily="18" charset="0"/>
              </a:rPr>
              <a:t>Reflexive</a:t>
            </a:r>
            <a:endParaRPr lang="en-US" sz="2000" b="1" dirty="0">
              <a:latin typeface="Times New Roman" panose="02020603050405020304" pitchFamily="18" charset="0"/>
            </a:endParaRPr>
          </a:p>
          <a:p>
            <a:r>
              <a:rPr lang="en-US" sz="2000" dirty="0">
                <a:latin typeface="TimesNewRomanPSMT"/>
              </a:rPr>
              <a:t>R is not reflexive, because 2 </a:t>
            </a:r>
            <a:r>
              <a:rPr lang="en-US" sz="2000" dirty="0">
                <a:latin typeface="SymbolMT"/>
              </a:rPr>
              <a:t>∈ </a:t>
            </a:r>
            <a:r>
              <a:rPr lang="en-US" sz="2000" dirty="0">
                <a:latin typeface="TimesNewRomanPSMT"/>
              </a:rPr>
              <a:t>Z+ but 2 R </a:t>
            </a:r>
            <a:r>
              <a:rPr lang="en-US" sz="2000" dirty="0" smtClean="0">
                <a:latin typeface="TimesNewRomanPSMT"/>
              </a:rPr>
              <a:t>2 for </a:t>
            </a:r>
            <a:r>
              <a:rPr lang="en-US" sz="2000" dirty="0">
                <a:latin typeface="TimesNewRomanPSMT"/>
              </a:rPr>
              <a:t>2 </a:t>
            </a:r>
            <a:r>
              <a:rPr lang="en-US" sz="2000" dirty="0">
                <a:latin typeface="SymbolMT"/>
              </a:rPr>
              <a:t>× </a:t>
            </a:r>
            <a:r>
              <a:rPr lang="en-US" sz="2000" dirty="0">
                <a:latin typeface="TimesNewRomanPSMT"/>
              </a:rPr>
              <a:t>2 = 4 which is not odd.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</a:rPr>
              <a:t>b. </a:t>
            </a:r>
            <a:r>
              <a:rPr lang="en-US" sz="2000" b="1" dirty="0" smtClean="0">
                <a:latin typeface="Times New Roman" panose="02020603050405020304" pitchFamily="18" charset="0"/>
              </a:rPr>
              <a:t>Symmetric</a:t>
            </a:r>
            <a:endParaRPr lang="en-US" sz="2000" b="1" dirty="0">
              <a:latin typeface="Times New Roman" panose="02020603050405020304" pitchFamily="18" charset="0"/>
            </a:endParaRPr>
          </a:p>
          <a:p>
            <a:r>
              <a:rPr lang="en-US" sz="2000" dirty="0">
                <a:latin typeface="TimesNewRomanPSMT"/>
              </a:rPr>
              <a:t>R is symmetric, </a:t>
            </a:r>
            <a:r>
              <a:rPr lang="en-US" sz="2000" dirty="0" smtClean="0">
                <a:latin typeface="TimesNewRomanPSMT"/>
              </a:rPr>
              <a:t>because if </a:t>
            </a:r>
            <a:r>
              <a:rPr lang="en-US" sz="2000" dirty="0">
                <a:latin typeface="TimesNewRomanPSMT"/>
              </a:rPr>
              <a:t>a R b then a </a:t>
            </a:r>
            <a:r>
              <a:rPr lang="en-US" sz="2000" dirty="0">
                <a:latin typeface="SymbolMT"/>
              </a:rPr>
              <a:t>× </a:t>
            </a:r>
            <a:r>
              <a:rPr lang="en-US" sz="2000" dirty="0">
                <a:latin typeface="TimesNewRomanPSMT"/>
              </a:rPr>
              <a:t>b is odd or equivalently b </a:t>
            </a:r>
            <a:r>
              <a:rPr lang="en-US" sz="2000" dirty="0">
                <a:latin typeface="SymbolMT"/>
              </a:rPr>
              <a:t>× </a:t>
            </a:r>
            <a:r>
              <a:rPr lang="en-US" sz="2000" dirty="0">
                <a:latin typeface="TimesNewRomanPSMT"/>
              </a:rPr>
              <a:t>a is odd</a:t>
            </a:r>
          </a:p>
          <a:p>
            <a:r>
              <a:rPr lang="pt-BR" sz="2000" dirty="0">
                <a:latin typeface="TimesNewRomanPSMT"/>
              </a:rPr>
              <a:t>( b </a:t>
            </a:r>
            <a:r>
              <a:rPr lang="pt-BR" sz="2000" dirty="0">
                <a:latin typeface="SymbolMT"/>
              </a:rPr>
              <a:t>× </a:t>
            </a:r>
            <a:r>
              <a:rPr lang="pt-BR" sz="2000" dirty="0">
                <a:latin typeface="TimesNewRomanPSMT"/>
              </a:rPr>
              <a:t>a = a </a:t>
            </a:r>
            <a:r>
              <a:rPr lang="pt-BR" sz="2000" dirty="0">
                <a:latin typeface="SymbolMT"/>
              </a:rPr>
              <a:t>× </a:t>
            </a:r>
            <a:r>
              <a:rPr lang="pt-BR" sz="2000" dirty="0">
                <a:latin typeface="TimesNewRomanPSMT"/>
              </a:rPr>
              <a:t>b) </a:t>
            </a:r>
            <a:r>
              <a:rPr lang="pt-BR" sz="2000" dirty="0">
                <a:latin typeface="SymbolMT"/>
              </a:rPr>
              <a:t>⇒ </a:t>
            </a:r>
            <a:r>
              <a:rPr lang="pt-BR" sz="2000" dirty="0">
                <a:latin typeface="TimesNewRomanPSMT"/>
              </a:rPr>
              <a:t>b R a.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</a:rPr>
              <a:t>c. </a:t>
            </a:r>
            <a:r>
              <a:rPr lang="en-US" sz="2000" b="1" dirty="0" smtClean="0">
                <a:latin typeface="Times New Roman" panose="02020603050405020304" pitchFamily="18" charset="0"/>
              </a:rPr>
              <a:t>Transitive</a:t>
            </a:r>
            <a:endParaRPr lang="en-US" sz="2000" b="1" dirty="0">
              <a:latin typeface="Times New Roman" panose="02020603050405020304" pitchFamily="18" charset="0"/>
            </a:endParaRPr>
          </a:p>
          <a:p>
            <a:r>
              <a:rPr lang="en-US" sz="2000" dirty="0">
                <a:latin typeface="TimesNewRomanPSMT"/>
              </a:rPr>
              <a:t>R is transitive, because if a R b then a </a:t>
            </a:r>
            <a:r>
              <a:rPr lang="en-US" sz="2000" dirty="0">
                <a:latin typeface="SymbolMT"/>
              </a:rPr>
              <a:t>× </a:t>
            </a:r>
            <a:r>
              <a:rPr lang="en-US" sz="2000" dirty="0">
                <a:latin typeface="TimesNewRomanPSMT"/>
              </a:rPr>
              <a:t>b is odd</a:t>
            </a:r>
          </a:p>
          <a:p>
            <a:r>
              <a:rPr lang="en-US" sz="2000" dirty="0">
                <a:latin typeface="SymbolMT"/>
              </a:rPr>
              <a:t>⇒ </a:t>
            </a:r>
            <a:r>
              <a:rPr lang="en-US" sz="2000" dirty="0">
                <a:latin typeface="TimesNewRomanPSMT"/>
              </a:rPr>
              <a:t>both “a” and “b” are odd. Also </a:t>
            </a:r>
            <a:r>
              <a:rPr lang="en-US" sz="2000" dirty="0" err="1">
                <a:latin typeface="TimesNewRomanPSMT"/>
              </a:rPr>
              <a:t>bRc</a:t>
            </a:r>
            <a:r>
              <a:rPr lang="en-US" sz="2000" dirty="0">
                <a:latin typeface="TimesNewRomanPSMT"/>
              </a:rPr>
              <a:t> means b </a:t>
            </a:r>
            <a:r>
              <a:rPr lang="en-US" sz="2000" dirty="0">
                <a:latin typeface="SymbolMT"/>
              </a:rPr>
              <a:t>× </a:t>
            </a:r>
            <a:r>
              <a:rPr lang="en-US" sz="2000" dirty="0">
                <a:latin typeface="TimesNewRomanPSMT"/>
              </a:rPr>
              <a:t>c is </a:t>
            </a:r>
            <a:r>
              <a:rPr lang="en-US" sz="2000" dirty="0" smtClean="0">
                <a:latin typeface="TimesNewRomanPSMT"/>
              </a:rPr>
              <a:t>odd, </a:t>
            </a:r>
            <a:r>
              <a:rPr lang="en-US" sz="2000" dirty="0" smtClean="0">
                <a:latin typeface="SymbolMT"/>
              </a:rPr>
              <a:t>⇒ </a:t>
            </a:r>
            <a:r>
              <a:rPr lang="en-US" sz="2000" dirty="0">
                <a:latin typeface="TimesNewRomanPSMT"/>
              </a:rPr>
              <a:t>both “b” and “c” are odd.</a:t>
            </a:r>
          </a:p>
          <a:p>
            <a:r>
              <a:rPr lang="en-US" sz="2000" dirty="0">
                <a:latin typeface="TimesNewRomanPSMT"/>
              </a:rPr>
              <a:t>Now if </a:t>
            </a:r>
            <a:r>
              <a:rPr lang="en-US" sz="2000" dirty="0" err="1">
                <a:latin typeface="TimesNewRomanPSMT"/>
              </a:rPr>
              <a:t>aRb</a:t>
            </a:r>
            <a:r>
              <a:rPr lang="en-US" sz="2000" dirty="0">
                <a:latin typeface="TimesNewRomanPSMT"/>
              </a:rPr>
              <a:t> and </a:t>
            </a:r>
            <a:r>
              <a:rPr lang="en-US" sz="2000" dirty="0" err="1">
                <a:latin typeface="TimesNewRomanPSMT"/>
              </a:rPr>
              <a:t>bRc</a:t>
            </a:r>
            <a:r>
              <a:rPr lang="en-US" sz="2000" dirty="0">
                <a:latin typeface="TimesNewRomanPSMT"/>
              </a:rPr>
              <a:t>, then all of a, b, c are odd and so a </a:t>
            </a:r>
            <a:r>
              <a:rPr lang="en-US" sz="2000" dirty="0">
                <a:latin typeface="SymbolMT"/>
              </a:rPr>
              <a:t>× </a:t>
            </a:r>
            <a:r>
              <a:rPr lang="en-US" sz="2000" dirty="0">
                <a:latin typeface="TimesNewRomanPSMT"/>
              </a:rPr>
              <a:t>c is odd. Consequently</a:t>
            </a:r>
          </a:p>
          <a:p>
            <a:r>
              <a:rPr lang="en-US" sz="2000" dirty="0" err="1">
                <a:latin typeface="TimesNewRomanPSMT"/>
              </a:rPr>
              <a:t>aRc</a:t>
            </a:r>
            <a:r>
              <a:rPr lang="en-US" sz="2000" dirty="0">
                <a:latin typeface="TimesNewRomanPSMT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722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885" y="519340"/>
            <a:ext cx="11127378" cy="4351338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</a:rPr>
              <a:t>DIRECTED GRAPH OF A REFLEXIVE RELATION:</a:t>
            </a:r>
          </a:p>
          <a:p>
            <a:r>
              <a:rPr lang="en-US" sz="2000" dirty="0">
                <a:latin typeface="TimesNewRomanPSMT"/>
              </a:rPr>
              <a:t>The directed graph of every reflexive relation includes an arrow from every point</a:t>
            </a:r>
          </a:p>
          <a:p>
            <a:r>
              <a:rPr lang="en-US" sz="2000" dirty="0">
                <a:latin typeface="TimesNewRomanPSMT"/>
              </a:rPr>
              <a:t>to the point itself (i.e., a loop).</a:t>
            </a:r>
          </a:p>
          <a:p>
            <a:r>
              <a:rPr lang="en-US" sz="2000" b="1" dirty="0">
                <a:latin typeface="Times New Roman" panose="02020603050405020304" pitchFamily="18" charset="0"/>
              </a:rPr>
              <a:t>EXAMPLE </a:t>
            </a:r>
            <a:r>
              <a:rPr lang="en-US" sz="2000" dirty="0">
                <a:latin typeface="TimesNewRomanPSMT"/>
              </a:rPr>
              <a:t>:</a:t>
            </a:r>
          </a:p>
          <a:p>
            <a:r>
              <a:rPr lang="en-US" sz="2000" dirty="0">
                <a:latin typeface="TimesNewRomanPSMT"/>
              </a:rPr>
              <a:t>Let A = {1, 2, 3, 4} and define relations R</a:t>
            </a:r>
            <a:r>
              <a:rPr lang="en-US" sz="2000" b="0" i="0" u="none" strike="noStrike" baseline="0" dirty="0" smtClean="0">
                <a:latin typeface="TimesNewRomanPSMT"/>
              </a:rPr>
              <a:t>1</a:t>
            </a:r>
            <a:r>
              <a:rPr lang="en-US" sz="2000" dirty="0">
                <a:latin typeface="TimesNewRomanPSMT"/>
              </a:rPr>
              <a:t>, R</a:t>
            </a:r>
            <a:r>
              <a:rPr lang="en-US" sz="2000" b="0" i="0" u="none" strike="noStrike" baseline="0" dirty="0" smtClean="0">
                <a:latin typeface="TimesNewRomanPSMT"/>
              </a:rPr>
              <a:t>2</a:t>
            </a:r>
            <a:r>
              <a:rPr lang="en-US" sz="2000" dirty="0">
                <a:latin typeface="TimesNewRomanPSMT"/>
              </a:rPr>
              <a:t>, R</a:t>
            </a:r>
            <a:r>
              <a:rPr lang="en-US" sz="2000" b="0" i="0" u="none" strike="noStrike" baseline="0" dirty="0" smtClean="0">
                <a:latin typeface="TimesNewRomanPSMT"/>
              </a:rPr>
              <a:t>3</a:t>
            </a:r>
            <a:r>
              <a:rPr lang="en-US" sz="2000" dirty="0">
                <a:latin typeface="TimesNewRomanPSMT"/>
              </a:rPr>
              <a:t>, and R</a:t>
            </a:r>
            <a:r>
              <a:rPr lang="en-US" sz="2000" b="0" i="0" u="none" strike="noStrike" baseline="0" dirty="0" smtClean="0">
                <a:latin typeface="TimesNewRomanPSMT"/>
              </a:rPr>
              <a:t>4 </a:t>
            </a:r>
            <a:r>
              <a:rPr lang="en-US" sz="2000" dirty="0">
                <a:latin typeface="TimesNewRomanPSMT"/>
              </a:rPr>
              <a:t>on A by</a:t>
            </a:r>
          </a:p>
          <a:p>
            <a:r>
              <a:rPr lang="en-US" sz="2000" dirty="0" smtClean="0">
                <a:latin typeface="TimesNewRomanPSMT"/>
              </a:rPr>
              <a:t>R</a:t>
            </a:r>
            <a:r>
              <a:rPr lang="en-US" sz="2000" b="0" i="0" u="none" strike="noStrike" baseline="0" dirty="0" smtClean="0">
                <a:latin typeface="TimesNewRomanPSMT"/>
              </a:rPr>
              <a:t>1</a:t>
            </a:r>
            <a:r>
              <a:rPr lang="en-US" sz="2000" b="0" i="0" u="none" strike="noStrike" dirty="0" smtClean="0">
                <a:latin typeface="TimesNewRomanPSMT"/>
              </a:rPr>
              <a:t> </a:t>
            </a:r>
            <a:r>
              <a:rPr lang="en-US" sz="2000" dirty="0" smtClean="0">
                <a:latin typeface="TimesNewRomanPSMT"/>
              </a:rPr>
              <a:t>= </a:t>
            </a:r>
            <a:r>
              <a:rPr lang="en-US" sz="2000" dirty="0">
                <a:latin typeface="TimesNewRomanPSMT"/>
              </a:rPr>
              <a:t>{(1, 1), (3, 3), (2, 2), (4, 4)}</a:t>
            </a:r>
          </a:p>
          <a:p>
            <a:r>
              <a:rPr lang="en-US" sz="2000" dirty="0" smtClean="0">
                <a:latin typeface="TimesNewRomanPSMT"/>
              </a:rPr>
              <a:t>R</a:t>
            </a:r>
            <a:r>
              <a:rPr lang="en-US" sz="2000" b="0" i="0" u="none" strike="noStrike" baseline="0" dirty="0" smtClean="0">
                <a:latin typeface="TimesNewRomanPSMT"/>
              </a:rPr>
              <a:t>2</a:t>
            </a:r>
            <a:r>
              <a:rPr lang="en-US" sz="2000" b="0" i="0" u="none" strike="noStrike" dirty="0" smtClean="0">
                <a:latin typeface="TimesNewRomanPSMT"/>
              </a:rPr>
              <a:t> </a:t>
            </a:r>
            <a:r>
              <a:rPr lang="en-US" sz="2000" dirty="0" smtClean="0">
                <a:latin typeface="TimesNewRomanPSMT"/>
              </a:rPr>
              <a:t>= </a:t>
            </a:r>
            <a:r>
              <a:rPr lang="en-US" sz="2000" dirty="0">
                <a:latin typeface="TimesNewRomanPSMT"/>
              </a:rPr>
              <a:t>{(1, 1), (1, 4), (2, 2), (3, 3), (4, 3)}</a:t>
            </a:r>
          </a:p>
          <a:p>
            <a:r>
              <a:rPr lang="en-US" sz="2000" dirty="0" smtClean="0">
                <a:latin typeface="TimesNewRomanPSMT"/>
              </a:rPr>
              <a:t>R</a:t>
            </a:r>
            <a:r>
              <a:rPr lang="en-US" sz="2000" b="0" i="0" u="none" strike="noStrike" baseline="0" dirty="0" smtClean="0">
                <a:latin typeface="TimesNewRomanPSMT"/>
              </a:rPr>
              <a:t>3</a:t>
            </a:r>
            <a:r>
              <a:rPr lang="en-US" sz="2000" b="0" i="0" u="none" strike="noStrike" dirty="0" smtClean="0">
                <a:latin typeface="TimesNewRomanPSMT"/>
              </a:rPr>
              <a:t> </a:t>
            </a:r>
            <a:r>
              <a:rPr lang="en-US" sz="2000" dirty="0" smtClean="0">
                <a:latin typeface="TimesNewRomanPSMT"/>
              </a:rPr>
              <a:t>= </a:t>
            </a:r>
            <a:r>
              <a:rPr lang="en-US" sz="2000" dirty="0">
                <a:latin typeface="TimesNewRomanPSMT"/>
              </a:rPr>
              <a:t>{(1, 1), (1, 2), (2, 1), (2, 2), (3, 3), (4, 4)}</a:t>
            </a:r>
          </a:p>
          <a:p>
            <a:r>
              <a:rPr lang="en-US" sz="2000" dirty="0" smtClean="0">
                <a:latin typeface="TimesNewRomanPSMT"/>
              </a:rPr>
              <a:t>R</a:t>
            </a:r>
            <a:r>
              <a:rPr lang="en-US" sz="2000" b="0" i="0" u="none" strike="noStrike" baseline="0" dirty="0" smtClean="0">
                <a:latin typeface="TimesNewRomanPSMT"/>
              </a:rPr>
              <a:t>4</a:t>
            </a:r>
            <a:r>
              <a:rPr lang="en-US" sz="2000" b="0" i="0" u="none" strike="noStrike" dirty="0" smtClean="0">
                <a:latin typeface="TimesNewRomanPSMT"/>
              </a:rPr>
              <a:t> </a:t>
            </a:r>
            <a:r>
              <a:rPr lang="en-US" sz="2000" dirty="0" smtClean="0">
                <a:latin typeface="TimesNewRomanPSMT"/>
              </a:rPr>
              <a:t>= </a:t>
            </a:r>
            <a:r>
              <a:rPr lang="en-US" sz="2000" dirty="0">
                <a:latin typeface="TimesNewRomanPSMT"/>
              </a:rPr>
              <a:t>{(1, 3), (2, 2), (2, 4), (3, 1), (4, 4)}</a:t>
            </a:r>
          </a:p>
          <a:p>
            <a:r>
              <a:rPr lang="en-US" sz="2000" dirty="0">
                <a:latin typeface="TimesNewRomanPSMT"/>
              </a:rPr>
              <a:t>Then their directed graphs are the following: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522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931" y="849085"/>
            <a:ext cx="7615646" cy="54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8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115" y="757646"/>
            <a:ext cx="8020594" cy="564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012" y="218894"/>
            <a:ext cx="10515600" cy="552876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</a:rPr>
              <a:t>EXAMPLE</a:t>
            </a:r>
          </a:p>
          <a:p>
            <a:r>
              <a:rPr lang="en-US" sz="2400" dirty="0">
                <a:latin typeface="TimesNewRomanPSMT"/>
              </a:rPr>
              <a:t>Let A = {1, 2, 3, 4} and define relations R</a:t>
            </a:r>
            <a:r>
              <a:rPr lang="en-US" sz="2400" b="0" i="0" u="none" strike="noStrike" baseline="0" dirty="0" smtClean="0">
                <a:latin typeface="TimesNewRomanPSMT"/>
              </a:rPr>
              <a:t>1</a:t>
            </a:r>
            <a:r>
              <a:rPr lang="en-US" sz="2400" dirty="0">
                <a:latin typeface="TimesNewRomanPSMT"/>
              </a:rPr>
              <a:t>, R</a:t>
            </a:r>
            <a:r>
              <a:rPr lang="en-US" sz="2400" b="0" i="0" u="none" strike="noStrike" baseline="0" dirty="0" smtClean="0">
                <a:latin typeface="TimesNewRomanPSMT"/>
              </a:rPr>
              <a:t>2</a:t>
            </a:r>
            <a:r>
              <a:rPr lang="en-US" sz="2400" dirty="0">
                <a:latin typeface="TimesNewRomanPSMT"/>
              </a:rPr>
              <a:t>, R</a:t>
            </a:r>
            <a:r>
              <a:rPr lang="en-US" sz="2400" b="0" i="0" u="none" strike="noStrike" baseline="0" dirty="0" smtClean="0">
                <a:latin typeface="TimesNewRomanPSMT"/>
              </a:rPr>
              <a:t>3</a:t>
            </a:r>
            <a:r>
              <a:rPr lang="en-US" sz="2400" dirty="0">
                <a:latin typeface="TimesNewRomanPSMT"/>
              </a:rPr>
              <a:t>, and R</a:t>
            </a:r>
            <a:r>
              <a:rPr lang="en-US" sz="2400" b="0" i="0" u="none" strike="noStrike" baseline="0" dirty="0" smtClean="0">
                <a:latin typeface="TimesNewRomanPSMT"/>
              </a:rPr>
              <a:t>4</a:t>
            </a:r>
            <a:r>
              <a:rPr lang="en-US" sz="2400" dirty="0">
                <a:latin typeface="TimesNewRomanPSMT"/>
              </a:rPr>
              <a:t>on A as</a:t>
            </a:r>
          </a:p>
          <a:p>
            <a:r>
              <a:rPr lang="en-US" sz="2400" dirty="0">
                <a:latin typeface="TimesNewRomanPSMT"/>
              </a:rPr>
              <a:t>follows.</a:t>
            </a:r>
          </a:p>
          <a:p>
            <a:r>
              <a:rPr lang="en-US" sz="2400" dirty="0" smtClean="0">
                <a:latin typeface="TimesNewRomanPSMT"/>
              </a:rPr>
              <a:t>R</a:t>
            </a:r>
            <a:r>
              <a:rPr lang="en-US" sz="2400" b="0" i="0" u="none" strike="noStrike" baseline="0" dirty="0" smtClean="0">
                <a:latin typeface="TimesNewRomanPSMT"/>
              </a:rPr>
              <a:t>1</a:t>
            </a:r>
            <a:r>
              <a:rPr lang="en-US" sz="2400" b="0" i="0" u="none" strike="noStrike" dirty="0" smtClean="0">
                <a:latin typeface="TimesNewRomanPSMT"/>
              </a:rPr>
              <a:t> </a:t>
            </a:r>
            <a:r>
              <a:rPr lang="en-US" sz="2400" dirty="0" smtClean="0">
                <a:latin typeface="TimesNewRomanPSMT"/>
              </a:rPr>
              <a:t>= </a:t>
            </a:r>
            <a:r>
              <a:rPr lang="en-US" sz="2400" dirty="0">
                <a:latin typeface="TimesNewRomanPSMT"/>
              </a:rPr>
              <a:t>{(1, 1), (1, 3), (2, 4), (3, 1), (4,2)}</a:t>
            </a:r>
          </a:p>
          <a:p>
            <a:r>
              <a:rPr lang="en-US" sz="2400" dirty="0" smtClean="0">
                <a:latin typeface="TimesNewRomanPSMT"/>
              </a:rPr>
              <a:t>R</a:t>
            </a:r>
            <a:r>
              <a:rPr lang="en-US" sz="2400" b="0" i="0" u="none" strike="noStrike" baseline="0" dirty="0" smtClean="0">
                <a:latin typeface="TimesNewRomanPSMT"/>
              </a:rPr>
              <a:t>2</a:t>
            </a:r>
            <a:r>
              <a:rPr lang="en-US" sz="2400" b="0" i="0" u="none" strike="noStrike" dirty="0" smtClean="0">
                <a:latin typeface="TimesNewRomanPSMT"/>
              </a:rPr>
              <a:t> </a:t>
            </a:r>
            <a:r>
              <a:rPr lang="en-US" sz="2400" dirty="0" smtClean="0">
                <a:latin typeface="TimesNewRomanPSMT"/>
              </a:rPr>
              <a:t>= </a:t>
            </a:r>
            <a:r>
              <a:rPr lang="en-US" sz="2400" dirty="0">
                <a:latin typeface="TimesNewRomanPSMT"/>
              </a:rPr>
              <a:t>{(1, 1), (2, 2), (3, 3), (4, 4)}</a:t>
            </a:r>
          </a:p>
          <a:p>
            <a:r>
              <a:rPr lang="en-US" sz="2400" dirty="0" smtClean="0">
                <a:latin typeface="TimesNewRomanPSMT"/>
              </a:rPr>
              <a:t>R</a:t>
            </a:r>
            <a:r>
              <a:rPr lang="en-US" sz="2400" b="0" i="0" u="none" strike="noStrike" baseline="0" dirty="0" smtClean="0">
                <a:latin typeface="TimesNewRomanPSMT"/>
              </a:rPr>
              <a:t>3</a:t>
            </a:r>
            <a:r>
              <a:rPr lang="en-US" sz="2400" b="0" i="0" u="none" strike="noStrike" dirty="0" smtClean="0">
                <a:latin typeface="TimesNewRomanPSMT"/>
              </a:rPr>
              <a:t> </a:t>
            </a:r>
            <a:r>
              <a:rPr lang="en-US" sz="2400" dirty="0" smtClean="0">
                <a:latin typeface="TimesNewRomanPSMT"/>
              </a:rPr>
              <a:t>= </a:t>
            </a:r>
            <a:r>
              <a:rPr lang="en-US" sz="2400" dirty="0">
                <a:latin typeface="TimesNewRomanPSMT"/>
              </a:rPr>
              <a:t>{(2, 2), (2, 3), (3, 4)}</a:t>
            </a:r>
          </a:p>
          <a:p>
            <a:r>
              <a:rPr lang="en-US" sz="2400" dirty="0" smtClean="0">
                <a:latin typeface="TimesNewRomanPSMT"/>
              </a:rPr>
              <a:t>R</a:t>
            </a:r>
            <a:r>
              <a:rPr lang="en-US" sz="2400" b="0" i="0" u="none" strike="noStrike" baseline="0" dirty="0" smtClean="0">
                <a:latin typeface="TimesNewRomanPSMT"/>
              </a:rPr>
              <a:t>4</a:t>
            </a:r>
            <a:r>
              <a:rPr lang="en-US" sz="2400" b="0" i="0" u="none" strike="noStrike" dirty="0" smtClean="0">
                <a:latin typeface="TimesNewRomanPSMT"/>
              </a:rPr>
              <a:t> </a:t>
            </a:r>
            <a:r>
              <a:rPr lang="en-US" sz="2400" dirty="0" smtClean="0">
                <a:latin typeface="TimesNewRomanPSMT"/>
              </a:rPr>
              <a:t>= </a:t>
            </a:r>
            <a:r>
              <a:rPr lang="en-US" sz="2400" dirty="0">
                <a:latin typeface="TimesNewRomanPSMT"/>
              </a:rPr>
              <a:t>{(1, 1), (2, 2), (3, 3), (4, 3), (4, 4)}</a:t>
            </a:r>
          </a:p>
          <a:p>
            <a:r>
              <a:rPr lang="en-US" sz="2400" dirty="0">
                <a:latin typeface="TimesNewRomanPSMT"/>
              </a:rPr>
              <a:t>Then R</a:t>
            </a:r>
            <a:r>
              <a:rPr lang="en-US" sz="2400" b="0" i="0" u="none" strike="noStrike" baseline="0" dirty="0" smtClean="0">
                <a:latin typeface="TimesNewRomanPSMT"/>
              </a:rPr>
              <a:t>1 </a:t>
            </a:r>
            <a:r>
              <a:rPr lang="en-US" sz="2400" dirty="0">
                <a:latin typeface="TimesNewRomanPSMT"/>
              </a:rPr>
              <a:t>is symmetric because for every order pair (a, b) in R</a:t>
            </a:r>
            <a:r>
              <a:rPr lang="en-US" sz="2400" b="0" i="0" u="none" strike="noStrike" baseline="0" dirty="0" smtClean="0">
                <a:latin typeface="TimesNewRomanPSMT"/>
              </a:rPr>
              <a:t>1</a:t>
            </a:r>
            <a:r>
              <a:rPr lang="en-US" sz="2400" dirty="0">
                <a:latin typeface="TimesNewRomanPSMT"/>
              </a:rPr>
              <a:t>also have (b, a) in</a:t>
            </a:r>
          </a:p>
          <a:p>
            <a:r>
              <a:rPr lang="en-US" sz="2400" dirty="0">
                <a:latin typeface="TimesNewRomanPSMT"/>
              </a:rPr>
              <a:t>R</a:t>
            </a:r>
            <a:r>
              <a:rPr lang="en-US" sz="2400" b="0" i="0" u="none" strike="noStrike" baseline="0" dirty="0" smtClean="0">
                <a:latin typeface="TimesNewRomanPSMT"/>
              </a:rPr>
              <a:t>1</a:t>
            </a:r>
            <a:r>
              <a:rPr lang="en-US" sz="2400" dirty="0">
                <a:latin typeface="TimesNewRomanPSMT"/>
              </a:rPr>
              <a:t>. For example, we have (1, 3) in R</a:t>
            </a:r>
            <a:r>
              <a:rPr lang="en-US" sz="2400" b="0" i="0" u="none" strike="noStrike" baseline="0" dirty="0" smtClean="0">
                <a:latin typeface="TimesNewRomanPSMT"/>
              </a:rPr>
              <a:t>1 </a:t>
            </a:r>
            <a:r>
              <a:rPr lang="en-US" sz="2400" dirty="0">
                <a:latin typeface="TimesNewRomanPSMT"/>
              </a:rPr>
              <a:t>then we have (3, 1) in R</a:t>
            </a:r>
            <a:r>
              <a:rPr lang="en-US" sz="2400" b="0" i="0" u="none" strike="noStrike" baseline="0" dirty="0" smtClean="0">
                <a:latin typeface="TimesNewRomanPSMT"/>
              </a:rPr>
              <a:t>1. </a:t>
            </a:r>
            <a:r>
              <a:rPr lang="en-US" sz="2400" dirty="0">
                <a:latin typeface="TimesNewRomanPSMT"/>
              </a:rPr>
              <a:t>Similarly all other</a:t>
            </a:r>
          </a:p>
          <a:p>
            <a:r>
              <a:rPr lang="en-US" sz="2400" dirty="0">
                <a:latin typeface="TimesNewRomanPSMT"/>
              </a:rPr>
              <a:t>ordered pairs can be checked.</a:t>
            </a:r>
          </a:p>
          <a:p>
            <a:r>
              <a:rPr lang="en-US" sz="2400" dirty="0">
                <a:latin typeface="TimesNewRomanPSMT"/>
              </a:rPr>
              <a:t>R</a:t>
            </a:r>
            <a:r>
              <a:rPr lang="en-US" sz="2400" b="0" i="0" u="none" strike="noStrike" baseline="0" dirty="0" smtClean="0">
                <a:latin typeface="TimesNewRomanPSMT"/>
              </a:rPr>
              <a:t>2 </a:t>
            </a:r>
            <a:r>
              <a:rPr lang="en-US" sz="2400" dirty="0">
                <a:latin typeface="TimesNewRomanPSMT"/>
              </a:rPr>
              <a:t>is also symmetric. We say it is vacuously true.</a:t>
            </a:r>
          </a:p>
          <a:p>
            <a:r>
              <a:rPr lang="en-US" sz="2400" dirty="0">
                <a:latin typeface="TimesNewRomanPSMT"/>
              </a:rPr>
              <a:t>R</a:t>
            </a:r>
            <a:r>
              <a:rPr lang="en-US" sz="2400" b="0" i="0" u="none" strike="noStrike" baseline="0" dirty="0" smtClean="0">
                <a:latin typeface="TimesNewRomanPSMT"/>
              </a:rPr>
              <a:t>3 </a:t>
            </a:r>
            <a:r>
              <a:rPr lang="en-US" sz="2400" dirty="0">
                <a:latin typeface="TimesNewRomanPSMT"/>
              </a:rPr>
              <a:t>is not symmetric, because (2,3) </a:t>
            </a:r>
            <a:r>
              <a:rPr lang="en-US" sz="2400" dirty="0">
                <a:latin typeface="SymbolMT"/>
              </a:rPr>
              <a:t>∈ </a:t>
            </a:r>
            <a:r>
              <a:rPr lang="en-US" sz="2400" dirty="0">
                <a:latin typeface="TimesNewRomanPSMT"/>
              </a:rPr>
              <a:t>R</a:t>
            </a:r>
            <a:r>
              <a:rPr lang="en-US" sz="2400" b="0" i="0" u="none" strike="noStrike" baseline="0" dirty="0" smtClean="0">
                <a:latin typeface="TimesNewRomanPSMT"/>
              </a:rPr>
              <a:t>3 </a:t>
            </a:r>
            <a:r>
              <a:rPr lang="en-US" sz="2400" dirty="0">
                <a:latin typeface="TimesNewRomanPSMT"/>
              </a:rPr>
              <a:t>but (3,2) </a:t>
            </a:r>
            <a:r>
              <a:rPr lang="en-US" sz="2400" dirty="0">
                <a:latin typeface="SymbolMT"/>
              </a:rPr>
              <a:t>∉ </a:t>
            </a:r>
            <a:r>
              <a:rPr lang="en-US" sz="2400" dirty="0">
                <a:latin typeface="TimesNewRomanPSMT"/>
              </a:rPr>
              <a:t>R</a:t>
            </a:r>
            <a:r>
              <a:rPr lang="en-US" sz="2400" b="0" i="0" u="none" strike="noStrike" baseline="0" dirty="0" smtClean="0">
                <a:latin typeface="TimesNewRomanPSMT"/>
              </a:rPr>
              <a:t>3</a:t>
            </a:r>
            <a:r>
              <a:rPr lang="en-US" sz="2400" dirty="0">
                <a:latin typeface="TimesNewRomanPSMT"/>
              </a:rPr>
              <a:t>.</a:t>
            </a:r>
          </a:p>
          <a:p>
            <a:r>
              <a:rPr lang="en-US" sz="2400" dirty="0">
                <a:latin typeface="TimesNewRomanPSMT"/>
              </a:rPr>
              <a:t>R</a:t>
            </a:r>
            <a:r>
              <a:rPr lang="en-US" sz="2400" b="0" i="0" u="none" strike="noStrike" baseline="0" dirty="0" smtClean="0">
                <a:latin typeface="TimesNewRomanPSMT"/>
              </a:rPr>
              <a:t>4 </a:t>
            </a:r>
            <a:r>
              <a:rPr lang="en-US" sz="2400" dirty="0">
                <a:latin typeface="TimesNewRomanPSMT"/>
              </a:rPr>
              <a:t>is not symmetric because (4,3) </a:t>
            </a:r>
            <a:r>
              <a:rPr lang="en-US" sz="2400" dirty="0">
                <a:latin typeface="SymbolMT"/>
              </a:rPr>
              <a:t>∈ </a:t>
            </a:r>
            <a:r>
              <a:rPr lang="en-US" sz="2400" dirty="0">
                <a:latin typeface="TimesNewRomanPSMT"/>
              </a:rPr>
              <a:t>R</a:t>
            </a:r>
            <a:r>
              <a:rPr lang="en-US" sz="2400" b="0" i="0" u="none" strike="noStrike" baseline="0" dirty="0" smtClean="0">
                <a:latin typeface="TimesNewRomanPSMT"/>
              </a:rPr>
              <a:t>4 </a:t>
            </a:r>
            <a:r>
              <a:rPr lang="en-US" sz="2400" dirty="0">
                <a:latin typeface="TimesNewRomanPSMT"/>
              </a:rPr>
              <a:t>but (3,4) </a:t>
            </a:r>
            <a:r>
              <a:rPr lang="en-US" sz="2400" dirty="0">
                <a:latin typeface="SymbolMT"/>
              </a:rPr>
              <a:t>∉ </a:t>
            </a:r>
            <a:r>
              <a:rPr lang="en-US" sz="2400" dirty="0">
                <a:latin typeface="TimesNewRomanPSMT"/>
              </a:rPr>
              <a:t>R</a:t>
            </a:r>
            <a:r>
              <a:rPr lang="en-US" sz="2400" b="0" i="0" u="none" strike="noStrike" baseline="0" dirty="0" smtClean="0">
                <a:latin typeface="TimesNewRomanPSMT"/>
              </a:rPr>
              <a:t>4</a:t>
            </a:r>
            <a:r>
              <a:rPr lang="en-US" sz="2400" dirty="0">
                <a:latin typeface="TimesNewRomanPSMT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982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49" y="218893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</a:rPr>
              <a:t>DIRECTED GRAPH OF A SYMMETRIC RELATION</a:t>
            </a:r>
          </a:p>
          <a:p>
            <a:r>
              <a:rPr lang="en-US" sz="2400" dirty="0">
                <a:latin typeface="TimesNewRomanPSMT"/>
              </a:rPr>
              <a:t>For a symmetric directed graph whenever there is an arrow going from one point</a:t>
            </a:r>
          </a:p>
          <a:p>
            <a:r>
              <a:rPr lang="en-US" sz="2400" dirty="0">
                <a:latin typeface="TimesNewRomanPSMT"/>
              </a:rPr>
              <a:t>of the graph to a second, there is an arrow going from the second point back to</a:t>
            </a:r>
          </a:p>
          <a:p>
            <a:r>
              <a:rPr lang="en-US" sz="2400" dirty="0">
                <a:latin typeface="TimesNewRomanPSMT"/>
              </a:rPr>
              <a:t>the first.</a:t>
            </a:r>
          </a:p>
          <a:p>
            <a:r>
              <a:rPr lang="en-US" sz="2400" b="1" dirty="0">
                <a:latin typeface="Times New Roman" panose="02020603050405020304" pitchFamily="18" charset="0"/>
              </a:rPr>
              <a:t>EXAMPLE</a:t>
            </a:r>
          </a:p>
          <a:p>
            <a:r>
              <a:rPr lang="en-US" sz="2400" dirty="0">
                <a:latin typeface="TimesNewRomanPSMT"/>
              </a:rPr>
              <a:t>Let A = {1, 2, 3, 4} and define relations R</a:t>
            </a:r>
            <a:r>
              <a:rPr lang="en-US" sz="2400" b="0" i="0" u="none" strike="noStrike" baseline="0" dirty="0" smtClean="0">
                <a:latin typeface="TimesNewRomanPSMT"/>
              </a:rPr>
              <a:t>1</a:t>
            </a:r>
            <a:r>
              <a:rPr lang="en-US" sz="2400" dirty="0">
                <a:latin typeface="TimesNewRomanPSMT"/>
              </a:rPr>
              <a:t>, R</a:t>
            </a:r>
            <a:r>
              <a:rPr lang="en-US" sz="2400" b="0" i="0" u="none" strike="noStrike" baseline="0" dirty="0" smtClean="0">
                <a:latin typeface="TimesNewRomanPSMT"/>
              </a:rPr>
              <a:t>2</a:t>
            </a:r>
            <a:r>
              <a:rPr lang="en-US" sz="2400" dirty="0">
                <a:latin typeface="TimesNewRomanPSMT"/>
              </a:rPr>
              <a:t>, R</a:t>
            </a:r>
            <a:r>
              <a:rPr lang="en-US" sz="2400" b="0" i="0" u="none" strike="noStrike" baseline="0" dirty="0" smtClean="0">
                <a:latin typeface="TimesNewRomanPSMT"/>
              </a:rPr>
              <a:t>3 </a:t>
            </a:r>
            <a:r>
              <a:rPr lang="en-US" sz="2400" dirty="0">
                <a:latin typeface="TimesNewRomanPSMT"/>
              </a:rPr>
              <a:t>and R</a:t>
            </a:r>
            <a:r>
              <a:rPr lang="en-US" sz="2400" b="0" i="0" u="none" strike="noStrike" baseline="0" dirty="0" smtClean="0">
                <a:latin typeface="TimesNewRomanPSMT"/>
              </a:rPr>
              <a:t>4 </a:t>
            </a:r>
            <a:r>
              <a:rPr lang="en-US" sz="2400" dirty="0">
                <a:latin typeface="TimesNewRomanPSMT"/>
              </a:rPr>
              <a:t>on A by the directed</a:t>
            </a:r>
          </a:p>
          <a:p>
            <a:r>
              <a:rPr lang="en-US" sz="2400" dirty="0">
                <a:latin typeface="TimesNewRomanPSMT"/>
              </a:rPr>
              <a:t>graphs:</a:t>
            </a:r>
          </a:p>
          <a:p>
            <a:r>
              <a:rPr lang="en-US" sz="2400" dirty="0" smtClean="0">
                <a:latin typeface="TimesNewRomanPSMT"/>
              </a:rPr>
              <a:t>R</a:t>
            </a:r>
            <a:r>
              <a:rPr lang="en-US" sz="2400" b="0" i="0" u="none" strike="noStrike" baseline="0" dirty="0" smtClean="0">
                <a:latin typeface="TimesNewRomanPSMT"/>
              </a:rPr>
              <a:t>1</a:t>
            </a:r>
            <a:r>
              <a:rPr lang="en-US" sz="2400" b="0" i="0" u="none" strike="noStrike" dirty="0" smtClean="0">
                <a:latin typeface="TimesNewRomanPSMT"/>
              </a:rPr>
              <a:t> </a:t>
            </a:r>
            <a:r>
              <a:rPr lang="en-US" sz="2400" dirty="0" smtClean="0">
                <a:latin typeface="TimesNewRomanPSMT"/>
              </a:rPr>
              <a:t>= </a:t>
            </a:r>
            <a:r>
              <a:rPr lang="en-US" sz="2400" dirty="0">
                <a:latin typeface="TimesNewRomanPSMT"/>
              </a:rPr>
              <a:t>{(1, 1), (1, 3), (2, 4), (3, 1), (4,2)}</a:t>
            </a:r>
          </a:p>
          <a:p>
            <a:r>
              <a:rPr lang="en-US" sz="2400" dirty="0" smtClean="0">
                <a:latin typeface="TimesNewRomanPSMT"/>
              </a:rPr>
              <a:t>R</a:t>
            </a:r>
            <a:r>
              <a:rPr lang="en-US" sz="2400" b="0" i="0" u="none" strike="noStrike" baseline="0" dirty="0" smtClean="0">
                <a:latin typeface="TimesNewRomanPSMT"/>
              </a:rPr>
              <a:t>2</a:t>
            </a:r>
            <a:r>
              <a:rPr lang="en-US" sz="2400" b="0" i="0" u="none" strike="noStrike" dirty="0" smtClean="0">
                <a:latin typeface="TimesNewRomanPSMT"/>
              </a:rPr>
              <a:t> </a:t>
            </a:r>
            <a:r>
              <a:rPr lang="en-US" sz="2400" dirty="0" smtClean="0">
                <a:latin typeface="TimesNewRomanPSMT"/>
              </a:rPr>
              <a:t>= </a:t>
            </a:r>
            <a:r>
              <a:rPr lang="en-US" sz="2400" dirty="0">
                <a:latin typeface="TimesNewRomanPSMT"/>
              </a:rPr>
              <a:t>{(1, 1), (2, 2), (3, 3), (4, 4)}</a:t>
            </a:r>
          </a:p>
          <a:p>
            <a:r>
              <a:rPr lang="en-US" sz="2400" dirty="0" smtClean="0">
                <a:latin typeface="TimesNewRomanPSMT"/>
              </a:rPr>
              <a:t>R</a:t>
            </a:r>
            <a:r>
              <a:rPr lang="en-US" sz="2400" b="0" i="0" u="none" strike="noStrike" baseline="0" dirty="0" smtClean="0">
                <a:latin typeface="TimesNewRomanPSMT"/>
              </a:rPr>
              <a:t>3</a:t>
            </a:r>
            <a:r>
              <a:rPr lang="en-US" sz="2400" b="0" i="0" u="none" strike="noStrike" dirty="0" smtClean="0">
                <a:latin typeface="TimesNewRomanPSMT"/>
              </a:rPr>
              <a:t> </a:t>
            </a:r>
            <a:r>
              <a:rPr lang="en-US" sz="2400" dirty="0" smtClean="0">
                <a:latin typeface="TimesNewRomanPSMT"/>
              </a:rPr>
              <a:t>= </a:t>
            </a:r>
            <a:r>
              <a:rPr lang="en-US" sz="2400" dirty="0">
                <a:latin typeface="TimesNewRomanPSMT"/>
              </a:rPr>
              <a:t>{(2, 2), (2, 3), (3, 4)}</a:t>
            </a:r>
          </a:p>
          <a:p>
            <a:r>
              <a:rPr lang="en-US" sz="2400" dirty="0" smtClean="0">
                <a:latin typeface="TimesNewRomanPSMT"/>
              </a:rPr>
              <a:t>R</a:t>
            </a:r>
            <a:r>
              <a:rPr lang="en-US" sz="2400" b="0" i="0" u="none" strike="noStrike" baseline="0" dirty="0" smtClean="0">
                <a:latin typeface="TimesNewRomanPSMT"/>
              </a:rPr>
              <a:t>4</a:t>
            </a:r>
            <a:r>
              <a:rPr lang="en-US" sz="2400" b="0" i="0" u="none" strike="noStrike" dirty="0" smtClean="0">
                <a:latin typeface="TimesNewRomanPSMT"/>
              </a:rPr>
              <a:t> </a:t>
            </a:r>
            <a:r>
              <a:rPr lang="en-US" sz="2400" dirty="0" smtClean="0">
                <a:latin typeface="TimesNewRomanPSMT"/>
              </a:rPr>
              <a:t>= </a:t>
            </a:r>
            <a:r>
              <a:rPr lang="en-US" sz="2400" dirty="0">
                <a:latin typeface="TimesNewRomanPSMT"/>
              </a:rPr>
              <a:t>{(1, 1), (2, 2), (3, 3), (4, 3), (4, 4)}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765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034" y="1502229"/>
            <a:ext cx="9457509" cy="358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1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2126" y="0"/>
            <a:ext cx="7720148" cy="659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3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698" y="388711"/>
            <a:ext cx="10515600" cy="524138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</a:rPr>
              <a:t>TRANSITIVE RELATION</a:t>
            </a:r>
          </a:p>
          <a:p>
            <a:r>
              <a:rPr lang="en-US" dirty="0">
                <a:latin typeface="TimesNewRomanPSMT"/>
              </a:rPr>
              <a:t>Let R be a relation on a set A. R is transitive if and only if for all a, b, c </a:t>
            </a:r>
            <a:r>
              <a:rPr lang="en-US" dirty="0">
                <a:latin typeface="SymbolMT"/>
              </a:rPr>
              <a:t>∈</a:t>
            </a:r>
            <a:r>
              <a:rPr lang="en-US" dirty="0">
                <a:latin typeface="TimesNewRomanPSMT"/>
              </a:rPr>
              <a:t>A,</a:t>
            </a:r>
          </a:p>
          <a:p>
            <a:r>
              <a:rPr lang="en-US" dirty="0">
                <a:latin typeface="TimesNewRomanPSMT"/>
              </a:rPr>
              <a:t>if (a, b) </a:t>
            </a:r>
            <a:r>
              <a:rPr lang="en-US" dirty="0">
                <a:latin typeface="SymbolMT"/>
              </a:rPr>
              <a:t>∈</a:t>
            </a:r>
            <a:r>
              <a:rPr lang="en-US" dirty="0">
                <a:latin typeface="TimesNewRomanPSMT"/>
              </a:rPr>
              <a:t>R and (b, c) </a:t>
            </a:r>
            <a:r>
              <a:rPr lang="en-US" dirty="0">
                <a:latin typeface="SymbolMT"/>
              </a:rPr>
              <a:t>∈</a:t>
            </a:r>
            <a:r>
              <a:rPr lang="en-US" dirty="0">
                <a:latin typeface="TimesNewRomanPSMT"/>
              </a:rPr>
              <a:t>R then (a, c) </a:t>
            </a:r>
            <a:r>
              <a:rPr lang="en-US" dirty="0">
                <a:latin typeface="SymbolMT"/>
              </a:rPr>
              <a:t>∈</a:t>
            </a:r>
            <a:r>
              <a:rPr lang="en-US" dirty="0">
                <a:latin typeface="TimesNewRomanPSMT"/>
              </a:rPr>
              <a:t>R.</a:t>
            </a:r>
          </a:p>
          <a:p>
            <a:r>
              <a:rPr lang="en-US" dirty="0">
                <a:latin typeface="TimesNewRomanPSMT"/>
              </a:rPr>
              <a:t>That is, if </a:t>
            </a:r>
            <a:r>
              <a:rPr lang="en-US" dirty="0" err="1">
                <a:latin typeface="TimesNewRomanPSMT"/>
              </a:rPr>
              <a:t>aRb</a:t>
            </a:r>
            <a:r>
              <a:rPr lang="en-US" dirty="0">
                <a:latin typeface="TimesNewRomanPSMT"/>
              </a:rPr>
              <a:t> and </a:t>
            </a:r>
            <a:r>
              <a:rPr lang="en-US" dirty="0" err="1">
                <a:latin typeface="TimesNewRomanPSMT"/>
              </a:rPr>
              <a:t>bRc</a:t>
            </a:r>
            <a:r>
              <a:rPr lang="en-US" dirty="0">
                <a:latin typeface="TimesNewRomanPSMT"/>
              </a:rPr>
              <a:t> then </a:t>
            </a:r>
            <a:r>
              <a:rPr lang="en-US" dirty="0" err="1">
                <a:latin typeface="TimesNewRomanPSMT"/>
              </a:rPr>
              <a:t>aRc</a:t>
            </a:r>
            <a:r>
              <a:rPr lang="en-US" dirty="0">
                <a:latin typeface="TimesNewRomanPSMT"/>
              </a:rPr>
              <a:t>.</a:t>
            </a:r>
          </a:p>
          <a:p>
            <a:r>
              <a:rPr lang="en-US" dirty="0">
                <a:latin typeface="TimesNewRomanPSMT"/>
              </a:rPr>
              <a:t>In words, if any one element is related to a second</a:t>
            </a:r>
          </a:p>
          <a:p>
            <a:r>
              <a:rPr lang="en-US" dirty="0">
                <a:latin typeface="TimesNewRomanPSMT"/>
              </a:rPr>
              <a:t>and that second element is related to a third, then the first is related to the third.</a:t>
            </a:r>
          </a:p>
          <a:p>
            <a:r>
              <a:rPr lang="en-US" b="1" dirty="0">
                <a:latin typeface="Times New Roman" panose="02020603050405020304" pitchFamily="18" charset="0"/>
              </a:rPr>
              <a:t>Note</a:t>
            </a:r>
            <a:r>
              <a:rPr lang="en-US" dirty="0">
                <a:latin typeface="TimesNewRomanPSMT"/>
              </a:rPr>
              <a:t>: The “first”, “second” and “third” elements need not to be distinct.</a:t>
            </a:r>
          </a:p>
          <a:p>
            <a:r>
              <a:rPr lang="en-US" b="1" dirty="0">
                <a:latin typeface="Times New Roman" panose="02020603050405020304" pitchFamily="18" charset="0"/>
              </a:rPr>
              <a:t>REMARK</a:t>
            </a:r>
          </a:p>
          <a:p>
            <a:r>
              <a:rPr lang="en-US" dirty="0">
                <a:latin typeface="TimesNewRomanPSMT"/>
              </a:rPr>
              <a:t>R is not transitive </a:t>
            </a:r>
            <a:r>
              <a:rPr lang="en-US" dirty="0" err="1">
                <a:latin typeface="TimesNewRomanPSMT"/>
              </a:rPr>
              <a:t>iff</a:t>
            </a:r>
            <a:r>
              <a:rPr lang="en-US" dirty="0">
                <a:latin typeface="TimesNewRomanPSMT"/>
              </a:rPr>
              <a:t> there are elements a, b, c in A such that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98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2117</Words>
  <Application>Microsoft Office PowerPoint</Application>
  <PresentationFormat>Widescreen</PresentationFormat>
  <Paragraphs>135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SymbolMT</vt:lpstr>
      <vt:lpstr>Times New Roman</vt:lpstr>
      <vt:lpstr>TimesNewRomanPSMT</vt:lpstr>
      <vt:lpstr>Office Theme</vt:lpstr>
      <vt:lpstr>Lecture No.4 Types of Relations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No.4 Types of Relations</dc:title>
  <dc:creator>GHAWAR SAID</dc:creator>
  <cp:lastModifiedBy>GHAWAR SAID</cp:lastModifiedBy>
  <cp:revision>14</cp:revision>
  <dcterms:created xsi:type="dcterms:W3CDTF">2024-02-20T13:11:11Z</dcterms:created>
  <dcterms:modified xsi:type="dcterms:W3CDTF">2024-02-20T13:47:15Z</dcterms:modified>
</cp:coreProperties>
</file>