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2034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702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625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478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666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73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24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76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26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671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96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6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39C-F311-4CCC-BDF5-16E6D907DCCF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0406-575C-433D-9AD6-7325B65A47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4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9451"/>
            <a:ext cx="9144000" cy="523820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</a:rPr>
              <a:t>EQUIVALENCE RELATION:</a:t>
            </a:r>
            <a:br>
              <a:rPr lang="en-US" sz="2800" b="1" dirty="0" smtClean="0">
                <a:latin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</a:rPr>
            </a:br>
            <a:r>
              <a:rPr lang="en-US" sz="2800" dirty="0">
                <a:latin typeface="TimesNewRomanPSMT"/>
              </a:rPr>
              <a:t>Let A be a non-empty set and R a binary relation on A. R is an equivalence</a:t>
            </a:r>
            <a:br>
              <a:rPr lang="en-US" sz="2800" dirty="0">
                <a:latin typeface="TimesNewRomanPSMT"/>
              </a:rPr>
            </a:br>
            <a:r>
              <a:rPr lang="en-US" sz="2800" dirty="0">
                <a:latin typeface="TimesNewRomanPSMT"/>
              </a:rPr>
              <a:t>relation if, and only if, R is reflexive, symmetric, and transitive.</a:t>
            </a:r>
            <a:br>
              <a:rPr lang="en-US" sz="2800" dirty="0">
                <a:latin typeface="TimesNewRomanPSMT"/>
              </a:rPr>
            </a:br>
            <a:r>
              <a:rPr lang="en-US" sz="2800" b="1" dirty="0">
                <a:latin typeface="Times New Roman" panose="02020603050405020304" pitchFamily="18" charset="0"/>
              </a:rPr>
              <a:t>EXAMPLE</a:t>
            </a:r>
            <a:r>
              <a:rPr lang="en-US" sz="2800" dirty="0">
                <a:latin typeface="TimesNewRomanPSMT"/>
              </a:rPr>
              <a:t>:</a:t>
            </a:r>
            <a:br>
              <a:rPr lang="en-US" sz="2800" dirty="0">
                <a:latin typeface="TimesNewRomanPSMT"/>
              </a:rPr>
            </a:br>
            <a:r>
              <a:rPr lang="en-US" sz="2800" dirty="0">
                <a:latin typeface="TimesNewRomanPSMT"/>
              </a:rPr>
              <a:t>Let A = {1, 2, 3, 4} and</a:t>
            </a:r>
            <a:br>
              <a:rPr lang="en-US" sz="2800" dirty="0">
                <a:latin typeface="TimesNewRomanPSMT"/>
              </a:rPr>
            </a:br>
            <a:r>
              <a:rPr lang="pt-BR" sz="2800" dirty="0">
                <a:latin typeface="TimesNewRomanPSMT"/>
              </a:rPr>
              <a:t>R = {(1,1), (2,2), (2,4), (3,3), (4,2), (4,4)}</a:t>
            </a:r>
            <a:br>
              <a:rPr lang="pt-BR" sz="2800" dirty="0">
                <a:latin typeface="TimesNewRomanPSMT"/>
              </a:rPr>
            </a:br>
            <a:r>
              <a:rPr lang="en-US" sz="2800" dirty="0">
                <a:latin typeface="TimesNewRomanPSMT"/>
              </a:rPr>
              <a:t>be a binary relation on A.</a:t>
            </a:r>
            <a:br>
              <a:rPr lang="en-US" sz="2800" dirty="0">
                <a:latin typeface="TimesNewRomanPSMT"/>
              </a:rPr>
            </a:br>
            <a:r>
              <a:rPr lang="en-US" sz="2800" dirty="0">
                <a:latin typeface="TimesNewRomanPSMT"/>
              </a:rPr>
              <a:t>Note that R is reflexive, symmetric and transitive, hence an equivalence relation.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104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49" y="-1"/>
            <a:ext cx="7080068" cy="7707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</a:rPr>
              <a:t>                                     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0048"/>
            <a:ext cx="11218817" cy="504543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RELATIONS AND FUNCTIONS</a:t>
            </a:r>
            <a:r>
              <a:rPr lang="en-US" b="1" dirty="0" smtClean="0">
                <a:latin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TimesNewRomanPSMT"/>
              </a:rPr>
              <a:t>A function </a:t>
            </a:r>
            <a:r>
              <a:rPr lang="en-US" b="1" dirty="0">
                <a:latin typeface="Times New Roman" panose="02020603050405020304" pitchFamily="18" charset="0"/>
              </a:rPr>
              <a:t>F </a:t>
            </a:r>
            <a:r>
              <a:rPr lang="en-US" dirty="0">
                <a:latin typeface="TimesNewRomanPSMT"/>
              </a:rPr>
              <a:t>from a set X to a set Y is a relation from X to Y that satisfies the following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NewRomanPSMT"/>
              </a:rPr>
              <a:t>two properties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NewRomanPSMT"/>
              </a:rPr>
              <a:t>1. For every element x in X, there is an element y in Y such that (</a:t>
            </a:r>
            <a:r>
              <a:rPr lang="en-US" dirty="0" err="1">
                <a:latin typeface="TimesNewRomanPSMT"/>
              </a:rPr>
              <a:t>x,y</a:t>
            </a:r>
            <a:r>
              <a:rPr lang="en-US" dirty="0">
                <a:latin typeface="TimesNewRomanPSMT"/>
              </a:rPr>
              <a:t>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F.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NewRomanPSMT"/>
              </a:rPr>
              <a:t>In other words every element of X is the first element of some ordered pair of F.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NewRomanPSMT"/>
              </a:rPr>
              <a:t>2. For all elements x in X and y and z in Y, if (</a:t>
            </a:r>
            <a:r>
              <a:rPr lang="en-US" dirty="0" err="1">
                <a:latin typeface="TimesNewRomanPSMT"/>
              </a:rPr>
              <a:t>x,y</a:t>
            </a:r>
            <a:r>
              <a:rPr lang="en-US" dirty="0">
                <a:latin typeface="TimesNewRomanPSMT"/>
              </a:rPr>
              <a:t>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F and (</a:t>
            </a:r>
            <a:r>
              <a:rPr lang="en-US" dirty="0" err="1">
                <a:latin typeface="TimesNewRomanPSMT"/>
              </a:rPr>
              <a:t>x,z</a:t>
            </a:r>
            <a:r>
              <a:rPr lang="en-US" dirty="0">
                <a:latin typeface="TimesNewRomanPSMT"/>
              </a:rPr>
              <a:t>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F, then y = z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NewRomanPSMT"/>
              </a:rPr>
              <a:t>In other words no two distinct ordered pairs in F have the same first 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92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17565"/>
            <a:ext cx="11834947" cy="63877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relations define functions from X = {2,4,5} to Y={1,2,4,6}.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{(2,4), (4,1)}</a:t>
            </a:r>
          </a:p>
          <a:p>
            <a:pPr>
              <a:lnSpc>
                <a:spcPct val="100000"/>
              </a:lnSpc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{(2,4), (4,1), (4,2), (5,6)}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R3 = {(2,4), (4,1), (5,6)}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R1 is not a function, because 5 ∈X does not appear as the first element in any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ordered pair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R1.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R2 is not a function, because the ordered pairs (4,1) and (4,2) have the same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different second elements.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R3 defines a function because it satisfy both the conditions of the function that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 is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order pair and there is no pair which has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pair but different second order pair.</a:t>
            </a:r>
          </a:p>
        </p:txBody>
      </p:sp>
    </p:spTree>
    <p:extLst>
      <p:ext uri="{BB962C8B-B14F-4D97-AF65-F5344CB8AC3E}">
        <p14:creationId xmlns:p14="http://schemas.microsoft.com/office/powerpoint/2010/main" xmlns="" val="11385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14391"/>
            <a:ext cx="11730446" cy="4351338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sz="2200" dirty="0">
                <a:latin typeface="TimesNewRomanPSMT"/>
              </a:rPr>
              <a:t>Let A = {4,5,6} and B = {5,6} and define binary relations R and S from A to B as</a:t>
            </a:r>
          </a:p>
          <a:p>
            <a:r>
              <a:rPr lang="en-US" sz="2200" dirty="0">
                <a:latin typeface="TimesNewRomanPSMT"/>
              </a:rPr>
              <a:t>follows:</a:t>
            </a:r>
          </a:p>
          <a:p>
            <a:r>
              <a:rPr lang="es-ES" sz="2200" dirty="0" err="1">
                <a:latin typeface="TimesNewRomanPSMT"/>
              </a:rPr>
              <a:t>for</a:t>
            </a:r>
            <a:r>
              <a:rPr lang="es-ES" sz="2200" dirty="0">
                <a:latin typeface="TimesNewRomanPSMT"/>
              </a:rPr>
              <a:t> </a:t>
            </a:r>
            <a:r>
              <a:rPr lang="es-ES" sz="2200" dirty="0" err="1">
                <a:latin typeface="TimesNewRomanPSMT"/>
              </a:rPr>
              <a:t>all</a:t>
            </a:r>
            <a:r>
              <a:rPr lang="es-ES" sz="2200" dirty="0">
                <a:latin typeface="TimesNewRomanPSMT"/>
              </a:rPr>
              <a:t> (</a:t>
            </a:r>
            <a:r>
              <a:rPr lang="es-ES" sz="2200" dirty="0" err="1">
                <a:latin typeface="TimesNewRomanPSMT"/>
              </a:rPr>
              <a:t>x,y</a:t>
            </a:r>
            <a:r>
              <a:rPr lang="es-ES" sz="2200" dirty="0">
                <a:latin typeface="TimesNewRomanPSMT"/>
              </a:rPr>
              <a:t>) </a:t>
            </a:r>
            <a:r>
              <a:rPr lang="es-ES" sz="2200" dirty="0">
                <a:latin typeface="SymbolMT"/>
              </a:rPr>
              <a:t>∈</a:t>
            </a:r>
            <a:r>
              <a:rPr lang="es-ES" sz="2200" dirty="0">
                <a:latin typeface="TimesNewRomanPSMT"/>
              </a:rPr>
              <a:t>A </a:t>
            </a:r>
            <a:r>
              <a:rPr lang="es-ES" sz="2200" dirty="0">
                <a:latin typeface="SymbolMT"/>
              </a:rPr>
              <a:t>× </a:t>
            </a:r>
            <a:r>
              <a:rPr lang="es-ES" sz="2200" dirty="0">
                <a:latin typeface="TimesNewRomanPSMT"/>
              </a:rPr>
              <a:t>B, (</a:t>
            </a:r>
            <a:r>
              <a:rPr lang="es-ES" sz="2200" dirty="0" err="1">
                <a:latin typeface="TimesNewRomanPSMT"/>
              </a:rPr>
              <a:t>x,y</a:t>
            </a:r>
            <a:r>
              <a:rPr lang="es-ES" sz="2200" dirty="0">
                <a:latin typeface="TimesNewRomanPSMT"/>
              </a:rPr>
              <a:t>) </a:t>
            </a:r>
            <a:r>
              <a:rPr lang="es-ES" sz="2200" dirty="0">
                <a:latin typeface="SymbolMT"/>
              </a:rPr>
              <a:t>∈ </a:t>
            </a:r>
            <a:r>
              <a:rPr lang="es-ES" sz="2200" dirty="0">
                <a:latin typeface="TimesNewRomanPSMT"/>
              </a:rPr>
              <a:t>R </a:t>
            </a:r>
            <a:r>
              <a:rPr lang="es-ES" sz="2200" dirty="0">
                <a:latin typeface="SymbolMT"/>
              </a:rPr>
              <a:t>⇔ </a:t>
            </a:r>
            <a:r>
              <a:rPr lang="es-ES" sz="2200" dirty="0" err="1">
                <a:latin typeface="TimesNewRomanPSMT"/>
              </a:rPr>
              <a:t>x</a:t>
            </a:r>
            <a:r>
              <a:rPr lang="es-ES" sz="2200" dirty="0" err="1">
                <a:latin typeface="SymbolMT"/>
              </a:rPr>
              <a:t>≥</a:t>
            </a:r>
            <a:r>
              <a:rPr lang="es-ES" sz="2200" dirty="0" err="1">
                <a:latin typeface="TimesNewRomanPSMT"/>
              </a:rPr>
              <a:t>y</a:t>
            </a:r>
            <a:endParaRPr lang="es-ES" sz="2200" dirty="0">
              <a:latin typeface="TimesNewRomanPSMT"/>
            </a:endParaRPr>
          </a:p>
          <a:p>
            <a:r>
              <a:rPr lang="es-ES" sz="2200" dirty="0" err="1">
                <a:latin typeface="TimesNewRomanPSMT"/>
              </a:rPr>
              <a:t>for</a:t>
            </a:r>
            <a:r>
              <a:rPr lang="es-ES" sz="2200" dirty="0">
                <a:latin typeface="TimesNewRomanPSMT"/>
              </a:rPr>
              <a:t> </a:t>
            </a:r>
            <a:r>
              <a:rPr lang="es-ES" sz="2200" dirty="0" err="1">
                <a:latin typeface="TimesNewRomanPSMT"/>
              </a:rPr>
              <a:t>all</a:t>
            </a:r>
            <a:r>
              <a:rPr lang="es-ES" sz="2200" dirty="0">
                <a:latin typeface="TimesNewRomanPSMT"/>
              </a:rPr>
              <a:t> (</a:t>
            </a:r>
            <a:r>
              <a:rPr lang="es-ES" sz="2200" dirty="0" err="1">
                <a:latin typeface="TimesNewRomanPSMT"/>
              </a:rPr>
              <a:t>x,y</a:t>
            </a:r>
            <a:r>
              <a:rPr lang="es-ES" sz="2200" dirty="0">
                <a:latin typeface="TimesNewRomanPSMT"/>
              </a:rPr>
              <a:t>) </a:t>
            </a:r>
            <a:r>
              <a:rPr lang="es-ES" sz="2200" dirty="0">
                <a:latin typeface="SymbolMT"/>
              </a:rPr>
              <a:t>∈</a:t>
            </a:r>
            <a:r>
              <a:rPr lang="es-ES" sz="2200" dirty="0">
                <a:latin typeface="TimesNewRomanPSMT"/>
              </a:rPr>
              <a:t>A </a:t>
            </a:r>
            <a:r>
              <a:rPr lang="es-ES" sz="2200" dirty="0">
                <a:latin typeface="SymbolMT"/>
              </a:rPr>
              <a:t>× </a:t>
            </a:r>
            <a:r>
              <a:rPr lang="es-ES" sz="2200" dirty="0">
                <a:latin typeface="TimesNewRomanPSMT"/>
              </a:rPr>
              <a:t>B, </a:t>
            </a:r>
            <a:r>
              <a:rPr lang="es-ES" sz="2200" dirty="0" err="1">
                <a:latin typeface="TimesNewRomanPSMT"/>
              </a:rPr>
              <a:t>xSy</a:t>
            </a:r>
            <a:r>
              <a:rPr lang="es-ES" sz="2200" dirty="0">
                <a:latin typeface="TimesNewRomanPSMT"/>
              </a:rPr>
              <a:t> </a:t>
            </a:r>
            <a:r>
              <a:rPr lang="es-ES" sz="2200" dirty="0">
                <a:latin typeface="SymbolMT"/>
              </a:rPr>
              <a:t>⇔ </a:t>
            </a:r>
            <a:r>
              <a:rPr lang="es-ES" sz="2200" dirty="0">
                <a:latin typeface="TimesNewRomanPSMT"/>
              </a:rPr>
              <a:t>2|(x-y)</a:t>
            </a:r>
          </a:p>
          <a:p>
            <a:r>
              <a:rPr lang="en-US" sz="2200" dirty="0">
                <a:latin typeface="TimesNewRomanPSMT"/>
              </a:rPr>
              <a:t>a. Represent R and S as a set of ordered pairs.</a:t>
            </a:r>
          </a:p>
          <a:p>
            <a:r>
              <a:rPr lang="en-US" sz="2200" dirty="0">
                <a:latin typeface="TimesNewRomanPSMT"/>
              </a:rPr>
              <a:t>b. Indicate whether R or S is a function</a:t>
            </a:r>
          </a:p>
          <a:p>
            <a:r>
              <a:rPr lang="en-US" sz="2200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sz="2200" dirty="0">
                <a:latin typeface="TimesNewRomanPSMT"/>
              </a:rPr>
              <a:t>a. Since we are given the relation R contains those order pairs of A </a:t>
            </a:r>
            <a:r>
              <a:rPr lang="en-US" sz="2200" dirty="0">
                <a:latin typeface="SymbolMT"/>
              </a:rPr>
              <a:t>× </a:t>
            </a:r>
            <a:r>
              <a:rPr lang="en-US" sz="2200" dirty="0">
                <a:latin typeface="TimesNewRomanPSMT"/>
              </a:rPr>
              <a:t>B which has </a:t>
            </a:r>
            <a:r>
              <a:rPr lang="en-US" sz="2200" dirty="0" smtClean="0">
                <a:latin typeface="TimesNewRomanPSMT"/>
              </a:rPr>
              <a:t>their first </a:t>
            </a:r>
            <a:r>
              <a:rPr lang="en-US" sz="2200" dirty="0">
                <a:latin typeface="TimesNewRomanPSMT"/>
              </a:rPr>
              <a:t>element greater or equal to the second Hence R contains the order pairs.</a:t>
            </a:r>
          </a:p>
          <a:p>
            <a:r>
              <a:rPr lang="en-US" sz="2200" dirty="0">
                <a:latin typeface="TimesNewRomanPSMT"/>
              </a:rPr>
              <a:t>R = {(5,5), (6,5), (6,6)}</a:t>
            </a:r>
          </a:p>
          <a:p>
            <a:r>
              <a:rPr lang="en-US" sz="2200" dirty="0">
                <a:latin typeface="TimesNewRomanPSMT"/>
              </a:rPr>
              <a:t>Similarly S is such a relation which consists of those order pairs for which the </a:t>
            </a:r>
            <a:r>
              <a:rPr lang="en-US" sz="2200" dirty="0" smtClean="0">
                <a:latin typeface="TimesNewRomanPSMT"/>
              </a:rPr>
              <a:t>difference of </a:t>
            </a:r>
            <a:r>
              <a:rPr lang="en-US" sz="2200" dirty="0">
                <a:latin typeface="TimesNewRomanPSMT"/>
              </a:rPr>
              <a:t>first and second elements difference divisible by 2.</a:t>
            </a:r>
          </a:p>
          <a:p>
            <a:r>
              <a:rPr lang="en-US" sz="2200" dirty="0">
                <a:latin typeface="TimesNewRomanPSMT"/>
              </a:rPr>
              <a:t>Hence S = {(4,6), (5,5), (6,6)}</a:t>
            </a:r>
          </a:p>
          <a:p>
            <a:r>
              <a:rPr lang="en-US" sz="2200" dirty="0">
                <a:latin typeface="TimesNewRomanPSMT"/>
              </a:rPr>
              <a:t>b. R is not a function because 4 </a:t>
            </a:r>
            <a:r>
              <a:rPr lang="en-US" sz="2200" dirty="0">
                <a:latin typeface="SymbolMT"/>
              </a:rPr>
              <a:t>∈</a:t>
            </a:r>
            <a:r>
              <a:rPr lang="en-US" sz="2200" dirty="0">
                <a:latin typeface="TimesNewRomanPSMT"/>
              </a:rPr>
              <a:t>A is not related to any element of B.</a:t>
            </a:r>
          </a:p>
          <a:p>
            <a:r>
              <a:rPr lang="en-US" sz="2200" dirty="0">
                <a:latin typeface="TimesNewRomanPSMT"/>
              </a:rPr>
              <a:t>S clearly defines a function since each element of A is related to a unique element of B.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69789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7" y="323396"/>
            <a:ext cx="11900262" cy="5868397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</a:rPr>
              <a:t>FUNCTION:</a:t>
            </a:r>
          </a:p>
          <a:p>
            <a:r>
              <a:rPr lang="en-US" sz="2200" dirty="0">
                <a:latin typeface="TimesNewRomanPSMT"/>
              </a:rPr>
              <a:t>A function </a:t>
            </a:r>
            <a:r>
              <a:rPr lang="en-US" sz="2200" b="1" i="1" dirty="0">
                <a:latin typeface="Times New Roman" panose="02020603050405020304" pitchFamily="18" charset="0"/>
              </a:rPr>
              <a:t>f </a:t>
            </a:r>
            <a:r>
              <a:rPr lang="en-US" sz="2200" dirty="0">
                <a:latin typeface="TimesNewRomanPSMT"/>
              </a:rPr>
              <a:t>from a set X to a set Y is a </a:t>
            </a:r>
            <a:r>
              <a:rPr lang="en-US" sz="2200" b="1" i="1" dirty="0">
                <a:latin typeface="Times New Roman" panose="02020603050405020304" pitchFamily="18" charset="0"/>
              </a:rPr>
              <a:t>relationship </a:t>
            </a:r>
            <a:r>
              <a:rPr lang="en-US" sz="2200" dirty="0">
                <a:latin typeface="TimesNewRomanPSMT"/>
              </a:rPr>
              <a:t>between elements of </a:t>
            </a:r>
            <a:r>
              <a:rPr lang="en-US" sz="2200" dirty="0" smtClean="0">
                <a:latin typeface="TimesNewRomanPSMT"/>
              </a:rPr>
              <a:t>X and </a:t>
            </a:r>
            <a:r>
              <a:rPr lang="en-US" sz="2200" dirty="0">
                <a:latin typeface="TimesNewRomanPSMT"/>
              </a:rPr>
              <a:t>elements of Y such that </a:t>
            </a:r>
            <a:r>
              <a:rPr lang="en-US" sz="2200" b="1" i="1" dirty="0">
                <a:latin typeface="Times New Roman" panose="02020603050405020304" pitchFamily="18" charset="0"/>
              </a:rPr>
              <a:t>each </a:t>
            </a:r>
            <a:r>
              <a:rPr lang="en-US" sz="2200" dirty="0">
                <a:latin typeface="TimesNewRomanPSMT"/>
              </a:rPr>
              <a:t>element of X is related to a </a:t>
            </a:r>
            <a:r>
              <a:rPr lang="en-US" sz="2200" b="1" i="1" dirty="0">
                <a:latin typeface="Times New Roman" panose="02020603050405020304" pitchFamily="18" charset="0"/>
              </a:rPr>
              <a:t>unique </a:t>
            </a:r>
            <a:r>
              <a:rPr lang="en-US" sz="2200" dirty="0">
                <a:latin typeface="TimesNewRomanPSMT"/>
              </a:rPr>
              <a:t>element of Y, and </a:t>
            </a:r>
            <a:r>
              <a:rPr lang="en-US" sz="2200" dirty="0" smtClean="0">
                <a:latin typeface="TimesNewRomanPSMT"/>
              </a:rPr>
              <a:t>is denoted</a:t>
            </a:r>
          </a:p>
          <a:p>
            <a:r>
              <a:rPr lang="en-US" sz="2200" dirty="0" smtClean="0">
                <a:latin typeface="TimesNewRomanPSMT"/>
              </a:rPr>
              <a:t> </a:t>
            </a:r>
            <a:r>
              <a:rPr lang="en-US" sz="2200" i="1" dirty="0">
                <a:latin typeface="Times New Roman" panose="02020603050405020304" pitchFamily="18" charset="0"/>
              </a:rPr>
              <a:t>f </a:t>
            </a:r>
            <a:r>
              <a:rPr lang="en-US" sz="2200" dirty="0">
                <a:latin typeface="TimesNewRomanPSMT"/>
              </a:rPr>
              <a:t>: X </a:t>
            </a:r>
            <a:r>
              <a:rPr lang="en-US" sz="2200" dirty="0">
                <a:latin typeface="SymbolMT"/>
              </a:rPr>
              <a:t>→</a:t>
            </a:r>
            <a:r>
              <a:rPr lang="en-US" sz="2200" dirty="0">
                <a:latin typeface="TimesNewRomanPSMT"/>
              </a:rPr>
              <a:t>Y. The set X is called the domain of </a:t>
            </a:r>
            <a:r>
              <a:rPr lang="en-US" sz="2200" i="1" dirty="0">
                <a:latin typeface="Times New Roman" panose="02020603050405020304" pitchFamily="18" charset="0"/>
              </a:rPr>
              <a:t>f </a:t>
            </a:r>
            <a:r>
              <a:rPr lang="en-US" sz="2200" dirty="0">
                <a:latin typeface="TimesNewRomanPSMT"/>
              </a:rPr>
              <a:t>and Y is called the co-domain of </a:t>
            </a:r>
            <a:r>
              <a:rPr lang="en-US" sz="2200" i="1" dirty="0">
                <a:latin typeface="Times New Roman" panose="02020603050405020304" pitchFamily="18" charset="0"/>
              </a:rPr>
              <a:t>f</a:t>
            </a:r>
            <a:r>
              <a:rPr lang="en-US" sz="2200" dirty="0">
                <a:latin typeface="TimesNewRomanPSMT"/>
              </a:rPr>
              <a:t>.</a:t>
            </a:r>
          </a:p>
          <a:p>
            <a:r>
              <a:rPr lang="en-US" sz="2200" b="1" dirty="0">
                <a:latin typeface="Times New Roman" panose="02020603050405020304" pitchFamily="18" charset="0"/>
              </a:rPr>
              <a:t>NOTE: </a:t>
            </a:r>
            <a:r>
              <a:rPr lang="en-US" sz="2200" dirty="0">
                <a:latin typeface="TimesNewRomanPSMT"/>
              </a:rPr>
              <a:t>The unique element y of Y that is related to x by </a:t>
            </a:r>
            <a:r>
              <a:rPr lang="en-US" sz="2200" i="1" dirty="0">
                <a:latin typeface="Times New Roman" panose="02020603050405020304" pitchFamily="18" charset="0"/>
              </a:rPr>
              <a:t>f </a:t>
            </a:r>
            <a:r>
              <a:rPr lang="en-US" sz="2200" dirty="0">
                <a:latin typeface="TimesNewRomanPSMT"/>
              </a:rPr>
              <a:t>is denoted </a:t>
            </a:r>
            <a:r>
              <a:rPr lang="en-US" sz="2200" i="1" dirty="0">
                <a:latin typeface="Times New Roman" panose="02020603050405020304" pitchFamily="18" charset="0"/>
              </a:rPr>
              <a:t>f</a:t>
            </a:r>
            <a:r>
              <a:rPr lang="en-US" sz="2200" dirty="0">
                <a:latin typeface="TimesNewRomanPSMT"/>
              </a:rPr>
              <a:t>(x) and is </a:t>
            </a:r>
            <a:r>
              <a:rPr lang="en-US" sz="2200" dirty="0" smtClean="0">
                <a:latin typeface="TimesNewRomanPSMT"/>
              </a:rPr>
              <a:t>called </a:t>
            </a:r>
            <a:r>
              <a:rPr lang="en-US" sz="2200" i="1" dirty="0" smtClean="0">
                <a:latin typeface="Times New Roman" panose="02020603050405020304" pitchFamily="18" charset="0"/>
              </a:rPr>
              <a:t>f </a:t>
            </a:r>
            <a:r>
              <a:rPr lang="en-US" sz="2200" dirty="0">
                <a:latin typeface="TimesNewRomanPSMT"/>
              </a:rPr>
              <a:t>of x, or the value of </a:t>
            </a:r>
            <a:r>
              <a:rPr lang="en-US" sz="2200" i="1" dirty="0">
                <a:latin typeface="Times New Roman" panose="02020603050405020304" pitchFamily="18" charset="0"/>
              </a:rPr>
              <a:t>f </a:t>
            </a:r>
            <a:r>
              <a:rPr lang="en-US" sz="2200" dirty="0">
                <a:latin typeface="TimesNewRomanPSMT"/>
              </a:rPr>
              <a:t>at x, or the image of x under </a:t>
            </a:r>
            <a:r>
              <a:rPr lang="en-US" sz="2200" i="1" dirty="0">
                <a:latin typeface="Times New Roman" panose="02020603050405020304" pitchFamily="18" charset="0"/>
              </a:rPr>
              <a:t>f</a:t>
            </a:r>
          </a:p>
          <a:p>
            <a:r>
              <a:rPr lang="en-US" sz="2200" b="1" dirty="0">
                <a:latin typeface="Times New Roman" panose="02020603050405020304" pitchFamily="18" charset="0"/>
              </a:rPr>
              <a:t>ARROW DIAGRAM OF A FUNCTION:</a:t>
            </a:r>
          </a:p>
          <a:p>
            <a:r>
              <a:rPr lang="en-US" sz="2200" dirty="0">
                <a:latin typeface="TimesNewRomanPSMT"/>
              </a:rPr>
              <a:t>The definition of a function implies that the arrow diagram for a function f has the</a:t>
            </a:r>
          </a:p>
          <a:p>
            <a:r>
              <a:rPr lang="en-US" sz="2200" dirty="0">
                <a:latin typeface="TimesNewRomanPSMT"/>
              </a:rPr>
              <a:t>following two properties:</a:t>
            </a:r>
          </a:p>
          <a:p>
            <a:r>
              <a:rPr lang="en-US" sz="2200" b="1" dirty="0">
                <a:latin typeface="Times New Roman" panose="02020603050405020304" pitchFamily="18" charset="0"/>
              </a:rPr>
              <a:t>1. </a:t>
            </a:r>
            <a:r>
              <a:rPr lang="en-US" sz="2200" dirty="0">
                <a:latin typeface="TimesNewRomanPSMT"/>
              </a:rPr>
              <a:t>Every element of X has an arrow coming out of it</a:t>
            </a:r>
          </a:p>
          <a:p>
            <a:r>
              <a:rPr lang="en-US" sz="2200" b="1" dirty="0">
                <a:latin typeface="Times New Roman" panose="02020603050405020304" pitchFamily="18" charset="0"/>
              </a:rPr>
              <a:t>2. </a:t>
            </a:r>
            <a:r>
              <a:rPr lang="en-US" sz="2200" dirty="0">
                <a:latin typeface="TimesNewRomanPSMT"/>
              </a:rPr>
              <a:t>No two elements of X has two arrows coming out of it that point to two different</a:t>
            </a:r>
          </a:p>
          <a:p>
            <a:r>
              <a:rPr lang="en-US" sz="2200" dirty="0">
                <a:latin typeface="TimesNewRomanPSMT"/>
              </a:rPr>
              <a:t>elements of 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1905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5" y="757646"/>
            <a:ext cx="10345782" cy="57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504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88" y="574766"/>
            <a:ext cx="9170125" cy="44674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1784" y="5186049"/>
            <a:ext cx="10162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 smtClean="0">
                <a:latin typeface="TimesNewRomanPSMT"/>
              </a:rPr>
              <a:t>The relation in the diagram (b) is </a:t>
            </a:r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Not a function</a:t>
            </a:r>
            <a:r>
              <a:rPr lang="en-US" sz="2000" b="0" i="0" u="none" strike="noStrike" baseline="0" dirty="0" smtClean="0">
                <a:latin typeface="TimesNewRomanPSMT"/>
              </a:rPr>
              <a:t>, because there are two arrows coming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out of 4</a:t>
            </a:r>
            <a:r>
              <a:rPr lang="en-US" sz="2000" b="0" i="0" u="none" strike="noStrike" baseline="0" dirty="0" smtClean="0">
                <a:latin typeface="SymbolMT"/>
              </a:rPr>
              <a:t>∈</a:t>
            </a:r>
            <a:r>
              <a:rPr lang="en-US" sz="2000" b="0" i="0" u="none" strike="noStrike" baseline="0" dirty="0" smtClean="0">
                <a:latin typeface="TimesNewRomanPSMT"/>
              </a:rPr>
              <a:t>X. i.e.,4</a:t>
            </a:r>
            <a:r>
              <a:rPr lang="en-US" sz="2000" b="0" i="0" u="none" strike="noStrike" baseline="0" dirty="0" smtClean="0">
                <a:latin typeface="SymbolMT"/>
              </a:rPr>
              <a:t>∈</a:t>
            </a:r>
            <a:r>
              <a:rPr lang="en-US" sz="2000" b="0" i="0" u="none" strike="noStrike" baseline="0" dirty="0" smtClean="0">
                <a:latin typeface="TimesNewRomanPSMT"/>
              </a:rPr>
              <a:t>X is not related to a unique element of 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384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532402"/>
            <a:ext cx="11612879" cy="541119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RANGE OF A FUNCTION</a:t>
            </a:r>
            <a:r>
              <a:rPr lang="en-US" b="1" dirty="0" smtClean="0">
                <a:latin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NewRomanPSMT"/>
              </a:rPr>
              <a:t>Let f: X</a:t>
            </a:r>
            <a:r>
              <a:rPr lang="en-US" dirty="0">
                <a:latin typeface="SymbolMT"/>
              </a:rPr>
              <a:t>→</a:t>
            </a:r>
            <a:r>
              <a:rPr lang="en-US" dirty="0">
                <a:latin typeface="TimesNewRomanPSMT"/>
              </a:rPr>
              <a:t>Y. The range of f consists of those elements of Y that are image of</a:t>
            </a:r>
          </a:p>
          <a:p>
            <a:r>
              <a:rPr lang="en-US" dirty="0">
                <a:latin typeface="TimesNewRomanPSMT"/>
              </a:rPr>
              <a:t>elements of X.</a:t>
            </a:r>
          </a:p>
          <a:p>
            <a:r>
              <a:rPr lang="en-US" dirty="0">
                <a:latin typeface="TimesNewRomanPSMT"/>
              </a:rPr>
              <a:t>Symbolically, </a:t>
            </a:r>
            <a:endParaRPr lang="en-US" dirty="0" smtClean="0">
              <a:latin typeface="TimesNewRomanPSMT"/>
            </a:endParaRPr>
          </a:p>
          <a:p>
            <a:r>
              <a:rPr lang="en-US" b="1" dirty="0" smtClean="0">
                <a:latin typeface="Times New Roman" panose="02020603050405020304" pitchFamily="18" charset="0"/>
              </a:rPr>
              <a:t>Range </a:t>
            </a:r>
            <a:r>
              <a:rPr lang="en-US" dirty="0">
                <a:latin typeface="TimesNewRomanPSMT"/>
              </a:rPr>
              <a:t>of </a:t>
            </a:r>
            <a:r>
              <a:rPr lang="en-US" dirty="0" smtClean="0">
                <a:latin typeface="TimesNewRomanPSMT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f 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= {y </a:t>
            </a:r>
            <a:r>
              <a:rPr lang="en-US" b="1" dirty="0">
                <a:solidFill>
                  <a:srgbClr val="FF0000"/>
                </a:solidFill>
                <a:latin typeface="SymbolMT"/>
              </a:rPr>
              <a:t>∈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Y| y = f(x), for some x </a:t>
            </a:r>
            <a:r>
              <a:rPr lang="en-US" b="1" dirty="0">
                <a:solidFill>
                  <a:srgbClr val="FF0000"/>
                </a:solidFill>
                <a:latin typeface="SymbolMT"/>
              </a:rPr>
              <a:t>∈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X}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NOTE:</a:t>
            </a:r>
          </a:p>
          <a:p>
            <a:r>
              <a:rPr lang="en-US" dirty="0">
                <a:latin typeface="TimesNewRomanPSMT"/>
              </a:rPr>
              <a:t>1. The range of a function f is always a subset of the co-domain of f.</a:t>
            </a:r>
          </a:p>
          <a:p>
            <a:r>
              <a:rPr lang="en-US" dirty="0">
                <a:latin typeface="TimesNewRomanPSMT"/>
              </a:rPr>
              <a:t>2. The range of f: X </a:t>
            </a:r>
            <a:r>
              <a:rPr lang="en-US" dirty="0">
                <a:latin typeface="SymbolMT"/>
              </a:rPr>
              <a:t>→</a:t>
            </a:r>
            <a:r>
              <a:rPr lang="en-US" dirty="0">
                <a:latin typeface="TimesNewRomanPSMT"/>
              </a:rPr>
              <a:t>Y is also called the image of X under f.</a:t>
            </a:r>
          </a:p>
          <a:p>
            <a:r>
              <a:rPr lang="en-US" dirty="0">
                <a:latin typeface="TimesNewRomanPSMT"/>
              </a:rPr>
              <a:t>3. When y = f(x), then x is called the pre-image of y.</a:t>
            </a:r>
          </a:p>
          <a:p>
            <a:r>
              <a:rPr lang="en-US" dirty="0">
                <a:latin typeface="TimesNewRomanPSMT"/>
              </a:rPr>
              <a:t>4. The set of all elements of X, that are related to some y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Y is called the </a:t>
            </a:r>
            <a:r>
              <a:rPr lang="en-US" dirty="0" smtClean="0">
                <a:latin typeface="TimesNewRomanPSMT"/>
              </a:rPr>
              <a:t>inverse image </a:t>
            </a:r>
            <a:r>
              <a:rPr lang="en-US" dirty="0">
                <a:latin typeface="TimesNewRomanPSMT"/>
              </a:rPr>
              <a:t>of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288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365760"/>
            <a:ext cx="9901646" cy="625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515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0629"/>
            <a:ext cx="5314406" cy="655755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GRAPH OF A FUNCTION:</a:t>
            </a:r>
          </a:p>
          <a:p>
            <a:pPr algn="just"/>
            <a:r>
              <a:rPr lang="en-US" dirty="0">
                <a:latin typeface="TimesNewRomanPSMT"/>
              </a:rPr>
              <a:t>Let f be a real-valued function of a real variable. i.e. f:R </a:t>
            </a:r>
            <a:r>
              <a:rPr lang="en-US" dirty="0">
                <a:latin typeface="SymbolMT"/>
              </a:rPr>
              <a:t>→</a:t>
            </a:r>
            <a:r>
              <a:rPr lang="en-US" dirty="0">
                <a:latin typeface="TimesNewRomanPSMT"/>
              </a:rPr>
              <a:t>R. The graph of f is the set </a:t>
            </a:r>
            <a:r>
              <a:rPr lang="en-US" dirty="0" smtClean="0">
                <a:latin typeface="TimesNewRomanPSMT"/>
              </a:rPr>
              <a:t>of all </a:t>
            </a:r>
            <a:r>
              <a:rPr lang="en-US" dirty="0">
                <a:latin typeface="TimesNewRomanPSMT"/>
              </a:rPr>
              <a:t>points (</a:t>
            </a:r>
            <a:r>
              <a:rPr lang="en-US" dirty="0" err="1">
                <a:latin typeface="TimesNewRomanPSMT"/>
              </a:rPr>
              <a:t>x,y</a:t>
            </a:r>
            <a:r>
              <a:rPr lang="en-US" dirty="0">
                <a:latin typeface="TimesNewRomanPSMT"/>
              </a:rPr>
              <a:t>) in the Cartesian coordinate plane with the property that x is in the </a:t>
            </a:r>
            <a:r>
              <a:rPr lang="en-US" dirty="0" smtClean="0">
                <a:latin typeface="TimesNewRomanPSMT"/>
              </a:rPr>
              <a:t>domain of </a:t>
            </a:r>
            <a:r>
              <a:rPr lang="en-US" dirty="0">
                <a:latin typeface="TimesNewRomanPSMT"/>
              </a:rPr>
              <a:t>f and y = f(x).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dirty="0">
                <a:latin typeface="TimesNewRomanPSMT"/>
              </a:rPr>
              <a:t>We have to draw the graph of the function f given by the relation y=x</a:t>
            </a:r>
            <a:r>
              <a:rPr lang="en-US" sz="800" b="0" i="0" u="none" strike="noStrike" baseline="0" dirty="0" smtClean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in order to </a:t>
            </a:r>
            <a:r>
              <a:rPr lang="en-US" dirty="0" smtClean="0">
                <a:latin typeface="TimesNewRomanPSMT"/>
              </a:rPr>
              <a:t>draw the </a:t>
            </a:r>
            <a:r>
              <a:rPr lang="en-US" dirty="0">
                <a:latin typeface="TimesNewRomanPSMT"/>
              </a:rPr>
              <a:t>graph of the function we will first take some elements from the domain will see </a:t>
            </a:r>
            <a:r>
              <a:rPr lang="en-US" dirty="0" smtClean="0">
                <a:latin typeface="TimesNewRomanPSMT"/>
              </a:rPr>
              <a:t>the image </a:t>
            </a:r>
            <a:r>
              <a:rPr lang="en-US" dirty="0">
                <a:latin typeface="TimesNewRomanPSMT"/>
              </a:rPr>
              <a:t>of them and then plot then on the graph as follows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Graph of y = x</a:t>
            </a:r>
            <a:r>
              <a:rPr lang="en-US" sz="800" b="1" i="0" u="none" strike="noStrike" baseline="0" dirty="0" smtClean="0">
                <a:latin typeface="Times New Roman" panose="02020603050405020304" pitchFamily="18" charset="0"/>
              </a:rPr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297" y="483326"/>
            <a:ext cx="5643154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471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Types of </a:t>
            </a:r>
            <a:r>
              <a:rPr lang="en-US" b="1" dirty="0" smtClean="0">
                <a:latin typeface="Times New Roman" panose="02020603050405020304" pitchFamily="18" charset="0"/>
              </a:rPr>
              <a:t>functions, Lecture No.6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79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1440"/>
            <a:ext cx="10879183" cy="650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CONGRUENCES: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 and n be integers and d be a positive integer. The notation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≡ n (mod d) means that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| (m – n) {d divides m minus n}.There exists an integer k such that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 – n) = d ⋅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c. Is 22 </a:t>
            </a:r>
            <a:r>
              <a:rPr lang="en-US" sz="2400" b="0" i="0" u="none" strike="noStrike" baseline="0" dirty="0" smtClean="0">
                <a:latin typeface="SymbolMT"/>
              </a:rPr>
              <a:t>≡ </a:t>
            </a:r>
            <a:r>
              <a:rPr lang="en-US" sz="2400" b="0" i="0" u="none" strike="noStrike" baseline="0" dirty="0" smtClean="0">
                <a:latin typeface="TimesNewRomanPSMT"/>
              </a:rPr>
              <a:t>1(mod 3)? b. Is –5 </a:t>
            </a:r>
            <a:r>
              <a:rPr lang="en-US" sz="2400" b="0" i="0" u="none" strike="noStrike" baseline="0" dirty="0" smtClean="0">
                <a:latin typeface="SymbolMT"/>
              </a:rPr>
              <a:t>≡ </a:t>
            </a:r>
            <a:r>
              <a:rPr lang="en-US" sz="2400" b="0" i="0" u="none" strike="noStrike" baseline="0" dirty="0" smtClean="0">
                <a:latin typeface="TimesNewRomanPSMT"/>
              </a:rPr>
              <a:t>+10 (mod 3)?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d. Is 7 </a:t>
            </a:r>
            <a:r>
              <a:rPr lang="en-US" sz="2400" b="0" i="0" u="none" strike="noStrike" baseline="0" dirty="0" smtClean="0">
                <a:latin typeface="SymbolMT"/>
              </a:rPr>
              <a:t>≡ </a:t>
            </a:r>
            <a:r>
              <a:rPr lang="en-US" sz="2400" b="0" i="0" u="none" strike="noStrike" baseline="0" dirty="0" smtClean="0">
                <a:latin typeface="TimesNewRomanPSMT"/>
              </a:rPr>
              <a:t>7 (mod 3)? d. Is 14 </a:t>
            </a:r>
            <a:r>
              <a:rPr lang="en-US" sz="2400" b="0" i="0" u="none" strike="noStrike" baseline="0" dirty="0" smtClean="0">
                <a:latin typeface="SymbolMT"/>
              </a:rPr>
              <a:t>≡ </a:t>
            </a:r>
            <a:r>
              <a:rPr lang="en-US" sz="2400" b="0" i="0" u="none" strike="noStrike" baseline="0" dirty="0" smtClean="0">
                <a:latin typeface="TimesNewRomanPSMT"/>
              </a:rPr>
              <a:t>4 (mod 3)?</a:t>
            </a:r>
          </a:p>
          <a:p>
            <a:pPr marL="0" indent="0">
              <a:buNone/>
            </a:pPr>
            <a:r>
              <a:rPr lang="en-US" sz="2400" b="1" i="0" u="none" strike="noStrike" baseline="0" dirty="0" smtClean="0">
                <a:latin typeface="Times New Roman" panose="02020603050405020304" pitchFamily="18" charset="0"/>
              </a:rPr>
              <a:t> SOLUTION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 a. Since 22-1 = 21 = 3</a:t>
            </a:r>
            <a:r>
              <a:rPr lang="en-US" sz="2400" b="0" i="0" u="none" strike="noStrike" baseline="0" dirty="0" smtClean="0">
                <a:latin typeface="SymbolMT"/>
              </a:rPr>
              <a:t>×</a:t>
            </a:r>
            <a:r>
              <a:rPr lang="en-US" sz="2400" b="0" i="0" u="none" strike="noStrike" baseline="0" dirty="0" smtClean="0">
                <a:latin typeface="TimesNewRomanPSMT"/>
              </a:rPr>
              <a:t>7.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Hence 3|(22-1), and so 22 </a:t>
            </a:r>
            <a:r>
              <a:rPr lang="en-US" sz="2400" b="0" i="0" u="none" strike="noStrike" baseline="0" dirty="0" smtClean="0">
                <a:latin typeface="SymbolMT"/>
              </a:rPr>
              <a:t>≡ </a:t>
            </a:r>
            <a:r>
              <a:rPr lang="en-US" sz="2400" b="0" i="0" u="none" strike="noStrike" baseline="0" dirty="0" smtClean="0">
                <a:latin typeface="TimesNewRomanPSMT"/>
              </a:rPr>
              <a:t>1 (mod 3)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 b. Since – 5 – 10 = - 15 = 3 </a:t>
            </a:r>
            <a:r>
              <a:rPr lang="en-US" sz="2400" b="0" i="0" u="none" strike="noStrike" baseline="0" dirty="0" smtClean="0">
                <a:latin typeface="SymbolMT"/>
              </a:rPr>
              <a:t>× </a:t>
            </a:r>
            <a:r>
              <a:rPr lang="en-US" sz="2400" b="0" i="0" u="none" strike="noStrike" baseline="0" dirty="0" smtClean="0">
                <a:latin typeface="TimesNewRomanPSMT"/>
              </a:rPr>
              <a:t>(-5),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 Hence 3|((-5)-10), and so - 5 </a:t>
            </a:r>
            <a:r>
              <a:rPr lang="en-US" sz="2400" b="0" i="0" u="none" strike="noStrike" baseline="0" dirty="0" smtClean="0">
                <a:latin typeface="SymbolMT"/>
              </a:rPr>
              <a:t>≡ </a:t>
            </a:r>
            <a:r>
              <a:rPr lang="en-US" sz="2400" b="0" i="0" u="none" strike="noStrike" baseline="0" dirty="0" smtClean="0">
                <a:latin typeface="TimesNewRomanPSMT"/>
              </a:rPr>
              <a:t>10 (mod 3)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 c. Since 7 – 7 = 0 = 3 </a:t>
            </a:r>
            <a:r>
              <a:rPr lang="en-US" sz="2400" b="0" i="0" u="none" strike="noStrike" baseline="0" dirty="0" smtClean="0">
                <a:latin typeface="SymbolMT"/>
              </a:rPr>
              <a:t>× </a:t>
            </a:r>
            <a:r>
              <a:rPr lang="en-US" sz="2400" b="0" i="0" u="none" strike="noStrike" baseline="0" dirty="0" smtClean="0">
                <a:latin typeface="TimesNewRomanPSMT"/>
              </a:rPr>
              <a:t>0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 Hence 3|(7-7), and so 7 </a:t>
            </a:r>
            <a:r>
              <a:rPr lang="en-US" sz="2400" b="0" i="0" u="none" strike="noStrike" baseline="0" dirty="0" smtClean="0">
                <a:latin typeface="SymbolMT"/>
              </a:rPr>
              <a:t>≡ </a:t>
            </a:r>
            <a:r>
              <a:rPr lang="en-US" sz="2400" b="0" i="0" u="none" strike="noStrike" baseline="0" dirty="0" smtClean="0">
                <a:latin typeface="TimesNewRomanPSMT"/>
              </a:rPr>
              <a:t>7 (mod 3)</a:t>
            </a:r>
          </a:p>
          <a:p>
            <a:pPr marL="0" indent="0">
              <a:buNone/>
            </a:pPr>
            <a:r>
              <a:rPr lang="en-US" sz="2400" b="0" i="0" u="none" strike="noStrike" baseline="0" dirty="0" smtClean="0">
                <a:latin typeface="TimesNewRomanPSMT"/>
              </a:rPr>
              <a:t> d. Since 14 – 4 = 10, and 3 / 10 because 10 </a:t>
            </a:r>
            <a:r>
              <a:rPr lang="en-US" sz="2400" b="0" i="0" u="none" strike="noStrike" baseline="0" dirty="0" smtClean="0">
                <a:latin typeface="SymbolMT"/>
              </a:rPr>
              <a:t>≠ </a:t>
            </a:r>
            <a:r>
              <a:rPr lang="en-US" sz="2400" b="0" i="0" u="none" strike="noStrike" baseline="0" dirty="0" smtClean="0">
                <a:latin typeface="TimesNewRomanPSMT"/>
              </a:rPr>
              <a:t>3</a:t>
            </a:r>
            <a:r>
              <a:rPr lang="en-US" sz="2400" b="0" i="0" u="none" strike="noStrike" baseline="0" dirty="0" smtClean="0">
                <a:latin typeface="SymbolMT"/>
              </a:rPr>
              <a:t>⋅ </a:t>
            </a:r>
            <a:r>
              <a:rPr lang="en-US" sz="2400" b="0" i="0" u="none" strike="noStrike" baseline="0" dirty="0" smtClean="0">
                <a:latin typeface="TimesNewRomanPSMT"/>
              </a:rPr>
              <a:t>k for any integer</a:t>
            </a:r>
          </a:p>
          <a:p>
            <a:pPr marL="0" indent="0">
              <a:buNone/>
            </a:pPr>
            <a:r>
              <a:rPr lang="da-DK" sz="2400" b="0" i="0" u="none" strike="noStrike" baseline="0" dirty="0" smtClean="0">
                <a:latin typeface="TimesNewRomanPSMT"/>
              </a:rPr>
              <a:t> k. Hence 14 </a:t>
            </a:r>
            <a:r>
              <a:rPr lang="da-DK" sz="2400" b="0" i="0" u="none" strike="noStrike" baseline="0" dirty="0" smtClean="0">
                <a:latin typeface="SymbolMT"/>
              </a:rPr>
              <a:t>≡ </a:t>
            </a:r>
            <a:r>
              <a:rPr lang="da-DK" sz="2400" b="0" i="0" u="none" strike="noStrike" baseline="0" dirty="0" smtClean="0">
                <a:latin typeface="TimesNewRomanPSMT"/>
              </a:rPr>
              <a:t>4 (mod 3).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41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3143" cy="1240972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</a:rPr>
              <a:t>EXERCISE:</a:t>
            </a:r>
            <a:br>
              <a:rPr lang="en-US" sz="2200" b="1" dirty="0">
                <a:latin typeface="Times New Roman" panose="02020603050405020304" pitchFamily="18" charset="0"/>
              </a:rPr>
            </a:br>
            <a:r>
              <a:rPr lang="en-US" sz="2200" dirty="0">
                <a:latin typeface="TimesNewRomanPSMT"/>
              </a:rPr>
              <a:t>Define a relation R on the set of all integers Z as follows:</a:t>
            </a:r>
            <a:br>
              <a:rPr lang="en-US" sz="2200" dirty="0">
                <a:latin typeface="TimesNewRomanPSMT"/>
              </a:rPr>
            </a:br>
            <a:r>
              <a:rPr lang="en-US" sz="2200" dirty="0">
                <a:latin typeface="TimesNewRomanPSMT"/>
              </a:rPr>
              <a:t>for all integers m and n, m R n </a:t>
            </a:r>
            <a:r>
              <a:rPr lang="en-US" sz="2200" dirty="0">
                <a:latin typeface="SymbolMT"/>
              </a:rPr>
              <a:t>⇔ </a:t>
            </a:r>
            <a:r>
              <a:rPr lang="en-US" sz="2200" dirty="0">
                <a:latin typeface="TimesNewRomanPSMT"/>
              </a:rPr>
              <a:t>m </a:t>
            </a:r>
            <a:r>
              <a:rPr lang="en-US" sz="2200" dirty="0">
                <a:latin typeface="SymbolMT"/>
              </a:rPr>
              <a:t>≡ </a:t>
            </a:r>
            <a:r>
              <a:rPr lang="en-US" sz="2200" dirty="0">
                <a:latin typeface="TimesNewRomanPSMT"/>
              </a:rPr>
              <a:t>n (mod </a:t>
            </a:r>
            <a:r>
              <a:rPr lang="en-US" sz="2200" dirty="0" smtClean="0">
                <a:latin typeface="TimesNewRomanPSMT"/>
              </a:rPr>
              <a:t>3)  Prove </a:t>
            </a:r>
            <a:r>
              <a:rPr lang="en-US" sz="2200" dirty="0">
                <a:latin typeface="TimesNewRomanPSMT"/>
              </a:rPr>
              <a:t>that R is an equivalence relation.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94" y="1136470"/>
            <a:ext cx="6934200" cy="3082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R is </a:t>
            </a:r>
            <a:r>
              <a:rPr lang="en-US" sz="2400" b="1" dirty="0" smtClean="0">
                <a:latin typeface="Times New Roman" panose="02020603050405020304" pitchFamily="18" charset="0"/>
              </a:rPr>
              <a:t>reflexive. </a:t>
            </a:r>
            <a:r>
              <a:rPr lang="en-US" sz="2400" dirty="0" smtClean="0">
                <a:latin typeface="TimesNewRomanPSMT"/>
              </a:rPr>
              <a:t>R </a:t>
            </a:r>
            <a:r>
              <a:rPr lang="en-US" sz="2400" dirty="0">
                <a:latin typeface="TimesNewRomanPSMT"/>
              </a:rPr>
              <a:t>is reflexive </a:t>
            </a:r>
            <a:r>
              <a:rPr lang="en-US" sz="2400" dirty="0" err="1">
                <a:latin typeface="TimesNewRomanPSMT"/>
              </a:rPr>
              <a:t>iff</a:t>
            </a:r>
            <a:r>
              <a:rPr lang="en-US" sz="2400" dirty="0">
                <a:latin typeface="TimesNewRomanPSMT"/>
              </a:rPr>
              <a:t> for all m </a:t>
            </a:r>
            <a:r>
              <a:rPr lang="en-US" sz="2400" dirty="0">
                <a:latin typeface="SymbolMT"/>
              </a:rPr>
              <a:t>∈</a:t>
            </a:r>
            <a:r>
              <a:rPr lang="en-US" sz="2400" dirty="0">
                <a:latin typeface="TimesNewRomanPSMT"/>
              </a:rPr>
              <a:t>Z, m R m.</a:t>
            </a:r>
          </a:p>
          <a:p>
            <a:pPr marL="0" indent="0">
              <a:buNone/>
            </a:pPr>
            <a:r>
              <a:rPr lang="en-US" sz="2400" dirty="0">
                <a:latin typeface="TimesNewRomanPSMT"/>
              </a:rPr>
              <a:t>By definition of R, this means </a:t>
            </a:r>
            <a:r>
              <a:rPr lang="en-US" sz="2400" dirty="0" smtClean="0">
                <a:latin typeface="TimesNewRomanPSMT"/>
              </a:rPr>
              <a:t>that,</a:t>
            </a:r>
          </a:p>
          <a:p>
            <a:pPr marL="0" indent="0">
              <a:buNone/>
            </a:pPr>
            <a:r>
              <a:rPr lang="da-DK" sz="2400" dirty="0" smtClean="0">
                <a:latin typeface="TimesNewRomanPSMT"/>
              </a:rPr>
              <a:t>For </a:t>
            </a:r>
            <a:r>
              <a:rPr lang="da-DK" sz="2400" dirty="0">
                <a:latin typeface="TimesNewRomanPSMT"/>
              </a:rPr>
              <a:t>all m </a:t>
            </a:r>
            <a:r>
              <a:rPr lang="da-DK" sz="2400" dirty="0">
                <a:latin typeface="SymbolMT"/>
              </a:rPr>
              <a:t>∈</a:t>
            </a:r>
            <a:r>
              <a:rPr lang="da-DK" sz="2400" dirty="0">
                <a:latin typeface="TimesNewRomanPSMT"/>
              </a:rPr>
              <a:t>Z, m </a:t>
            </a:r>
            <a:r>
              <a:rPr lang="da-DK" sz="2400" dirty="0">
                <a:latin typeface="SymbolMT"/>
              </a:rPr>
              <a:t>≡ </a:t>
            </a:r>
            <a:r>
              <a:rPr lang="da-DK" sz="2400" dirty="0">
                <a:latin typeface="TimesNewRomanPSMT"/>
              </a:rPr>
              <a:t>m (mod 3)</a:t>
            </a:r>
          </a:p>
          <a:p>
            <a:pPr marL="0" indent="0">
              <a:buNone/>
            </a:pPr>
            <a:r>
              <a:rPr lang="en-US" sz="2400" dirty="0">
                <a:latin typeface="TimesNewRomanPSMT"/>
              </a:rPr>
              <a:t>Since m – m = 0 = 3 </a:t>
            </a:r>
            <a:r>
              <a:rPr lang="en-US" sz="2400" dirty="0">
                <a:latin typeface="SymbolMT"/>
              </a:rPr>
              <a:t>×</a:t>
            </a:r>
            <a:r>
              <a:rPr lang="en-US" sz="2400" dirty="0" smtClean="0">
                <a:latin typeface="TimesNewRomanPSMT"/>
              </a:rPr>
              <a:t>0. Hence </a:t>
            </a:r>
            <a:r>
              <a:rPr lang="en-US" sz="2400" dirty="0">
                <a:latin typeface="TimesNewRomanPSMT"/>
              </a:rPr>
              <a:t>3|(m-m), and so m </a:t>
            </a:r>
            <a:r>
              <a:rPr lang="en-US" sz="2400" dirty="0">
                <a:latin typeface="SymbolMT"/>
              </a:rPr>
              <a:t>≡ </a:t>
            </a:r>
            <a:r>
              <a:rPr lang="en-US" sz="2400" dirty="0">
                <a:latin typeface="TimesNewRomanPSMT"/>
              </a:rPr>
              <a:t>m (mod 3)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NewRomanPSMT"/>
              </a:rPr>
              <a:t>mRm</a:t>
            </a:r>
            <a:r>
              <a:rPr lang="en-US" sz="2400" dirty="0" smtClean="0">
                <a:latin typeface="TimesNewRomanPSMT"/>
              </a:rPr>
              <a:t> </a:t>
            </a:r>
            <a:r>
              <a:rPr lang="en-US" sz="2400" dirty="0" smtClean="0">
                <a:latin typeface="SymbolMT"/>
              </a:rPr>
              <a:t>⇒ </a:t>
            </a:r>
            <a:r>
              <a:rPr lang="en-US" sz="2400" dirty="0">
                <a:latin typeface="TimesNewRomanPSMT"/>
              </a:rPr>
              <a:t>R is reflexive.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71994" y="4045751"/>
            <a:ext cx="6515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R is symmetric.</a:t>
            </a:r>
            <a:r>
              <a:rPr lang="en-US" sz="2000" b="1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 smtClean="0">
                <a:latin typeface="TimesNewRomanPSMT"/>
              </a:rPr>
              <a:t>R is symmetric </a:t>
            </a:r>
            <a:r>
              <a:rPr lang="en-US" sz="2000" b="0" i="0" u="none" strike="noStrike" baseline="0" dirty="0" err="1" smtClean="0">
                <a:latin typeface="TimesNewRomanPSMT"/>
              </a:rPr>
              <a:t>iff</a:t>
            </a:r>
            <a:r>
              <a:rPr lang="en-US" sz="2000" b="0" i="0" u="none" strike="noStrike" baseline="0" dirty="0" smtClean="0">
                <a:latin typeface="TimesNewRomanPSMT"/>
              </a:rPr>
              <a:t> for all m, n </a:t>
            </a:r>
            <a:r>
              <a:rPr lang="en-US" sz="2000" b="0" i="0" u="none" strike="noStrike" baseline="0" dirty="0" smtClean="0">
                <a:latin typeface="SymbolMT"/>
              </a:rPr>
              <a:t>∈</a:t>
            </a:r>
            <a:r>
              <a:rPr lang="en-US" sz="2000" b="0" i="0" u="none" strike="noStrike" baseline="0" dirty="0" smtClean="0">
                <a:latin typeface="TimesNewRomanPSMT"/>
              </a:rPr>
              <a:t>Z</a:t>
            </a:r>
          </a:p>
          <a:p>
            <a:r>
              <a:rPr lang="pt-BR" sz="2000" b="0" i="0" u="none" strike="noStrike" baseline="0" dirty="0" smtClean="0">
                <a:latin typeface="TimesNewRomanPSMT"/>
              </a:rPr>
              <a:t>if m R n then n R m.</a:t>
            </a:r>
            <a:r>
              <a:rPr lang="pt-BR" sz="2000" b="0" i="0" u="none" strike="noStrike" dirty="0" smtClean="0">
                <a:latin typeface="TimesNewRomanPSMT"/>
              </a:rPr>
              <a:t> </a:t>
            </a:r>
            <a:r>
              <a:rPr lang="en-US" sz="2000" b="0" i="0" u="none" strike="noStrike" baseline="0" dirty="0" smtClean="0">
                <a:latin typeface="TimesNewRomanPSMT"/>
              </a:rPr>
              <a:t>Now </a:t>
            </a:r>
            <a:r>
              <a:rPr lang="en-US" sz="2000" b="0" i="0" u="none" strike="noStrike" baseline="0" dirty="0" err="1" smtClean="0">
                <a:latin typeface="TimesNewRomanPSMT"/>
              </a:rPr>
              <a:t>mRn</a:t>
            </a:r>
            <a:endParaRPr lang="en-US" sz="2000" b="0" i="0" u="none" strike="noStrike" baseline="0" dirty="0" smtClean="0">
              <a:latin typeface="TimesNewRomanPSMT"/>
            </a:endParaRPr>
          </a:p>
          <a:p>
            <a:r>
              <a:rPr lang="en-US" sz="2000" b="0" i="0" u="none" strike="noStrike" baseline="0" dirty="0" smtClean="0">
                <a:latin typeface="SymbolMT"/>
              </a:rPr>
              <a:t>⇒ </a:t>
            </a:r>
            <a:r>
              <a:rPr lang="en-US" sz="2000" b="0" i="0" u="none" strike="noStrike" baseline="0" dirty="0" err="1" smtClean="0">
                <a:latin typeface="TimesNewRomanPSMT"/>
              </a:rPr>
              <a:t>m</a:t>
            </a:r>
            <a:r>
              <a:rPr lang="en-US" sz="2000" b="0" i="0" u="none" strike="noStrike" baseline="0" dirty="0" err="1" smtClean="0">
                <a:latin typeface="SymbolMT"/>
              </a:rPr>
              <a:t>≡</a:t>
            </a:r>
            <a:r>
              <a:rPr lang="en-US" sz="2000" b="0" i="0" u="none" strike="noStrike" baseline="0" dirty="0" err="1" smtClean="0">
                <a:latin typeface="TimesNewRomanPSMT"/>
              </a:rPr>
              <a:t>n</a:t>
            </a:r>
            <a:r>
              <a:rPr lang="en-US" sz="2000" b="0" i="0" u="none" strike="noStrike" baseline="0" dirty="0" smtClean="0">
                <a:latin typeface="TimesNewRomanPSMT"/>
              </a:rPr>
              <a:t> (mod 3)</a:t>
            </a:r>
          </a:p>
          <a:p>
            <a:r>
              <a:rPr lang="en-US" sz="2000" b="0" i="0" u="none" strike="noStrike" baseline="0" dirty="0" smtClean="0">
                <a:latin typeface="SymbolMT"/>
              </a:rPr>
              <a:t>⇒ </a:t>
            </a:r>
            <a:r>
              <a:rPr lang="en-US" sz="2000" b="0" i="0" u="none" strike="noStrike" baseline="0" dirty="0" smtClean="0">
                <a:latin typeface="TimesNewRomanPSMT"/>
              </a:rPr>
              <a:t>3|(m-n)</a:t>
            </a:r>
          </a:p>
          <a:p>
            <a:r>
              <a:rPr lang="en-US" sz="2000" b="0" i="0" u="none" strike="noStrike" baseline="0" dirty="0" smtClean="0">
                <a:latin typeface="SymbolMT"/>
              </a:rPr>
              <a:t>⇒ </a:t>
            </a:r>
            <a:r>
              <a:rPr lang="en-US" sz="2000" b="0" i="0" u="none" strike="noStrike" baseline="0" dirty="0" smtClean="0">
                <a:latin typeface="TimesNewRomanPSMT"/>
              </a:rPr>
              <a:t>m-n = 3k, for some integer k.</a:t>
            </a:r>
          </a:p>
          <a:p>
            <a:r>
              <a:rPr lang="pt-BR" sz="2000" b="0" i="0" u="none" strike="noStrike" baseline="0" dirty="0" smtClean="0">
                <a:latin typeface="SymbolMT"/>
              </a:rPr>
              <a:t>⇒ </a:t>
            </a:r>
            <a:r>
              <a:rPr lang="pt-BR" sz="2000" b="0" i="0" u="none" strike="noStrike" baseline="0" dirty="0" smtClean="0">
                <a:latin typeface="TimesNewRomanPSMT"/>
              </a:rPr>
              <a:t>n – m = 3(-k), -k </a:t>
            </a:r>
            <a:r>
              <a:rPr lang="pt-BR" sz="2000" b="0" i="0" u="none" strike="noStrike" baseline="0" dirty="0" smtClean="0">
                <a:latin typeface="SymbolMT"/>
              </a:rPr>
              <a:t>∈</a:t>
            </a:r>
            <a:r>
              <a:rPr lang="pt-BR" sz="2000" b="0" i="0" u="none" strike="noStrike" baseline="0" dirty="0" smtClean="0">
                <a:latin typeface="TimesNewRomanPSMT"/>
              </a:rPr>
              <a:t>Z</a:t>
            </a:r>
          </a:p>
          <a:p>
            <a:r>
              <a:rPr lang="en-US" sz="2000" b="0" i="0" u="none" strike="noStrike" baseline="0" dirty="0" smtClean="0">
                <a:latin typeface="SymbolMT"/>
              </a:rPr>
              <a:t>⇒ </a:t>
            </a:r>
            <a:r>
              <a:rPr lang="en-US" sz="2000" b="0" i="0" u="none" strike="noStrike" baseline="0" dirty="0" smtClean="0">
                <a:latin typeface="TimesNewRomanPSMT"/>
              </a:rPr>
              <a:t>3|(n-m)</a:t>
            </a:r>
          </a:p>
          <a:p>
            <a:r>
              <a:rPr lang="en-US" sz="2000" b="0" i="0" u="none" strike="noStrike" baseline="0" dirty="0" smtClean="0">
                <a:latin typeface="SymbolMT"/>
              </a:rPr>
              <a:t>⇒ </a:t>
            </a:r>
            <a:r>
              <a:rPr lang="en-US" sz="2000" b="0" i="0" u="none" strike="noStrike" baseline="0" dirty="0" smtClean="0">
                <a:latin typeface="TimesNewRomanPSMT"/>
              </a:rPr>
              <a:t>n </a:t>
            </a:r>
            <a:r>
              <a:rPr lang="en-US" sz="2000" b="0" i="0" u="none" strike="noStrike" baseline="0" dirty="0" smtClean="0">
                <a:latin typeface="SymbolMT"/>
              </a:rPr>
              <a:t>≡ </a:t>
            </a:r>
            <a:r>
              <a:rPr lang="en-US" sz="2000" b="0" i="0" u="none" strike="noStrike" baseline="0" dirty="0" smtClean="0">
                <a:latin typeface="TimesNewRomanPSMT"/>
              </a:rPr>
              <a:t>m (mod 3)</a:t>
            </a:r>
          </a:p>
          <a:p>
            <a:r>
              <a:rPr lang="en-US" sz="2000" b="0" i="0" u="none" strike="noStrike" baseline="0" dirty="0" smtClean="0">
                <a:latin typeface="SymbolMT"/>
              </a:rPr>
              <a:t>⇒ </a:t>
            </a:r>
            <a:r>
              <a:rPr lang="en-US" sz="2000" b="0" i="0" u="none" strike="noStrike" baseline="0" dirty="0" err="1" smtClean="0">
                <a:latin typeface="TimesNewRomanPSMT"/>
              </a:rPr>
              <a:t>nRm</a:t>
            </a:r>
            <a:r>
              <a:rPr lang="en-US" sz="2000" dirty="0" smtClean="0">
                <a:latin typeface="TimesNewRomanPSMT"/>
              </a:rPr>
              <a:t>, </a:t>
            </a:r>
            <a:r>
              <a:rPr lang="en-US" sz="2000" b="0" i="0" u="none" strike="noStrike" baseline="0" dirty="0" smtClean="0">
                <a:latin typeface="TimesNewRomanPSMT"/>
              </a:rPr>
              <a:t>Hence R is symmetric.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938555" y="1616327"/>
            <a:ext cx="51445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0" u="none" strike="noStrike" baseline="0" dirty="0" smtClean="0">
                <a:latin typeface="Times New Roman" panose="02020603050405020304" pitchFamily="18" charset="0"/>
              </a:rPr>
              <a:t>R is transitive.</a:t>
            </a:r>
            <a:r>
              <a:rPr lang="en-US" sz="2200" b="1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n-US" sz="2200" b="0" i="0" u="none" strike="noStrike" baseline="0" dirty="0" smtClean="0">
                <a:latin typeface="TimesNewRomanPSMT"/>
              </a:rPr>
              <a:t>R is transitive </a:t>
            </a:r>
            <a:r>
              <a:rPr lang="en-US" sz="2200" b="0" i="0" u="none" strike="noStrike" baseline="0" dirty="0" err="1" smtClean="0">
                <a:latin typeface="TimesNewRomanPSMT"/>
              </a:rPr>
              <a:t>iff</a:t>
            </a:r>
            <a:r>
              <a:rPr lang="en-US" sz="2200" b="0" i="0" u="none" strike="noStrike" baseline="0" dirty="0" smtClean="0">
                <a:latin typeface="TimesNewRomanPSMT"/>
              </a:rPr>
              <a:t> for all m, n, p </a:t>
            </a:r>
            <a:r>
              <a:rPr lang="en-US" sz="2200" b="0" i="0" u="none" strike="noStrike" baseline="0" dirty="0" smtClean="0">
                <a:latin typeface="SymbolMT"/>
              </a:rPr>
              <a:t>∈</a:t>
            </a:r>
            <a:r>
              <a:rPr lang="en-US" sz="2200" b="0" i="0" u="none" strike="noStrike" baseline="0" dirty="0" smtClean="0">
                <a:latin typeface="TimesNewRomanPSMT"/>
              </a:rPr>
              <a:t>Z,</a:t>
            </a:r>
            <a:r>
              <a:rPr lang="en-US" sz="2200" b="0" i="0" u="none" strike="noStrike" dirty="0" smtClean="0">
                <a:latin typeface="TimesNewRomanPSMT"/>
              </a:rPr>
              <a:t> </a:t>
            </a:r>
            <a:r>
              <a:rPr lang="en-US" sz="2200" b="0" i="0" u="none" strike="noStrike" baseline="0" dirty="0" smtClean="0">
                <a:latin typeface="TimesNewRomanPSMT"/>
              </a:rPr>
              <a:t>if </a:t>
            </a:r>
            <a:r>
              <a:rPr lang="en-US" sz="2200" b="0" i="0" u="none" strike="noStrike" baseline="0" dirty="0" err="1" smtClean="0">
                <a:latin typeface="TimesNewRomanPSMT"/>
              </a:rPr>
              <a:t>mRn</a:t>
            </a:r>
            <a:r>
              <a:rPr lang="en-US" sz="2200" b="0" i="0" u="none" strike="noStrike" baseline="0" dirty="0" smtClean="0">
                <a:latin typeface="TimesNewRomanPSMT"/>
              </a:rPr>
              <a:t> and </a:t>
            </a:r>
            <a:r>
              <a:rPr lang="en-US" sz="2200" b="0" i="0" u="none" strike="noStrike" baseline="0" dirty="0" err="1" smtClean="0">
                <a:latin typeface="TimesNewRomanPSMT"/>
              </a:rPr>
              <a:t>nRp</a:t>
            </a:r>
            <a:r>
              <a:rPr lang="en-US" sz="2200" b="0" i="0" u="none" strike="noStrike" baseline="0" dirty="0" smtClean="0">
                <a:latin typeface="TimesNewRomanPSMT"/>
              </a:rPr>
              <a:t> then </a:t>
            </a:r>
            <a:r>
              <a:rPr lang="en-US" sz="2200" b="0" i="0" u="none" strike="noStrike" baseline="0" dirty="0" err="1" smtClean="0">
                <a:latin typeface="TimesNewRomanPSMT"/>
              </a:rPr>
              <a:t>mRp</a:t>
            </a:r>
            <a:endParaRPr lang="en-US" sz="2200" b="0" i="0" u="none" strike="noStrike" baseline="0" dirty="0" smtClean="0">
              <a:latin typeface="TimesNewRomanPSMT"/>
            </a:endParaRPr>
          </a:p>
          <a:p>
            <a:r>
              <a:rPr lang="en-US" sz="2200" b="0" i="0" u="none" strike="noStrike" baseline="0" dirty="0" smtClean="0">
                <a:latin typeface="TimesNewRomanPSMT"/>
              </a:rPr>
              <a:t>Now </a:t>
            </a:r>
            <a:r>
              <a:rPr lang="en-US" sz="2200" b="0" i="0" u="none" strike="noStrike" baseline="0" dirty="0" err="1" smtClean="0">
                <a:latin typeface="TimesNewRomanPSMT"/>
              </a:rPr>
              <a:t>mRn</a:t>
            </a:r>
            <a:r>
              <a:rPr lang="en-US" sz="2200" b="0" i="0" u="none" strike="noStrike" baseline="0" dirty="0" smtClean="0">
                <a:latin typeface="TimesNewRomanPSMT"/>
              </a:rPr>
              <a:t> and </a:t>
            </a:r>
            <a:r>
              <a:rPr lang="en-US" sz="2200" b="0" i="0" u="none" strike="noStrike" baseline="0" dirty="0" err="1" smtClean="0">
                <a:latin typeface="TimesNewRomanPSMT"/>
              </a:rPr>
              <a:t>nRp</a:t>
            </a:r>
            <a:r>
              <a:rPr lang="en-US" sz="2200" b="0" i="0" u="none" strike="noStrike" baseline="0" dirty="0" smtClean="0">
                <a:latin typeface="TimesNewRomanPSMT"/>
              </a:rPr>
              <a:t> means m </a:t>
            </a:r>
            <a:r>
              <a:rPr lang="en-US" sz="2200" b="0" i="0" u="none" strike="noStrike" baseline="0" dirty="0" smtClean="0">
                <a:latin typeface="SymbolMT"/>
              </a:rPr>
              <a:t>≡ </a:t>
            </a:r>
            <a:r>
              <a:rPr lang="en-US" sz="2200" b="0" i="0" u="none" strike="noStrike" baseline="0" dirty="0" smtClean="0">
                <a:latin typeface="TimesNewRomanPSMT"/>
              </a:rPr>
              <a:t>n (mod 3) and n </a:t>
            </a:r>
            <a:r>
              <a:rPr lang="en-US" sz="2200" b="0" i="0" u="none" strike="noStrike" baseline="0" dirty="0" smtClean="0">
                <a:latin typeface="SymbolMT"/>
              </a:rPr>
              <a:t>≡ </a:t>
            </a:r>
            <a:r>
              <a:rPr lang="en-US" sz="2200" b="0" i="0" u="none" strike="noStrike" baseline="0" dirty="0" smtClean="0">
                <a:latin typeface="TimesNewRomanPSMT"/>
              </a:rPr>
              <a:t>p (mod 3)</a:t>
            </a:r>
          </a:p>
          <a:p>
            <a:r>
              <a:rPr lang="pt-BR" sz="2200" b="0" i="0" u="none" strike="noStrike" baseline="0" dirty="0" smtClean="0">
                <a:latin typeface="TimesNewRomanPSMT"/>
              </a:rPr>
              <a:t>3|(m-n) and 3|(n-p)</a:t>
            </a:r>
          </a:p>
          <a:p>
            <a:r>
              <a:rPr lang="pt-BR" sz="2200" b="0" i="0" u="none" strike="noStrike" baseline="0" dirty="0" smtClean="0">
                <a:latin typeface="TimesNewRomanPSMT"/>
              </a:rPr>
              <a:t>(m-n) = 3r and (n-p) = 3s for some r, s </a:t>
            </a:r>
            <a:r>
              <a:rPr lang="pt-BR" sz="2200" b="0" i="0" u="none" strike="noStrike" baseline="0" dirty="0" smtClean="0">
                <a:latin typeface="SymbolMT"/>
              </a:rPr>
              <a:t>∈</a:t>
            </a:r>
            <a:r>
              <a:rPr lang="pt-BR" sz="2200" b="0" i="0" u="none" strike="noStrike" baseline="0" dirty="0" smtClean="0">
                <a:latin typeface="TimesNewRomanPSMT"/>
              </a:rPr>
              <a:t>Z</a:t>
            </a:r>
          </a:p>
          <a:p>
            <a:r>
              <a:rPr lang="en-US" sz="2200" b="0" i="0" u="none" strike="noStrike" baseline="0" dirty="0" smtClean="0">
                <a:latin typeface="TimesNewRomanPSMT"/>
              </a:rPr>
              <a:t>Adding these two equations, we get,</a:t>
            </a:r>
          </a:p>
          <a:p>
            <a:r>
              <a:rPr lang="pt-BR" sz="2200" b="0" i="0" u="none" strike="noStrike" baseline="0" dirty="0" smtClean="0">
                <a:latin typeface="TimesNewRomanPSMT"/>
              </a:rPr>
              <a:t>(m – n) + (n – p) = 3 r + 3 s</a:t>
            </a:r>
          </a:p>
          <a:p>
            <a:r>
              <a:rPr lang="pt-BR" sz="2200" b="0" i="0" u="none" strike="noStrike" baseline="0" dirty="0" smtClean="0">
                <a:latin typeface="TimesNewRomanPSMT"/>
              </a:rPr>
              <a:t>m – p = 3 (r + s),where r + s </a:t>
            </a:r>
            <a:r>
              <a:rPr lang="pt-BR" sz="2200" b="0" i="0" u="none" strike="noStrike" baseline="0" dirty="0" smtClean="0">
                <a:latin typeface="SymbolMT"/>
              </a:rPr>
              <a:t>∈</a:t>
            </a:r>
            <a:r>
              <a:rPr lang="pt-BR" sz="2200" b="0" i="0" u="none" strike="noStrike" baseline="0" dirty="0" smtClean="0">
                <a:latin typeface="TimesNewRomanPSMT"/>
              </a:rPr>
              <a:t>Z</a:t>
            </a:r>
          </a:p>
          <a:p>
            <a:r>
              <a:rPr lang="en-US" sz="2200" b="0" i="0" u="none" strike="noStrike" baseline="0" dirty="0" smtClean="0">
                <a:latin typeface="TimesNewRomanPSMT"/>
              </a:rPr>
              <a:t>3|(m – p)</a:t>
            </a:r>
          </a:p>
          <a:p>
            <a:r>
              <a:rPr lang="da-DK" sz="2200" b="0" i="0" u="none" strike="noStrike" baseline="0" dirty="0" smtClean="0">
                <a:latin typeface="TimesNewRomanPSMT"/>
              </a:rPr>
              <a:t>m </a:t>
            </a:r>
            <a:r>
              <a:rPr lang="da-DK" sz="2200" b="0" i="0" u="none" strike="noStrike" baseline="0" dirty="0" smtClean="0">
                <a:latin typeface="SymbolMT"/>
              </a:rPr>
              <a:t>≡ </a:t>
            </a:r>
            <a:r>
              <a:rPr lang="da-DK" sz="2200" b="0" i="0" u="none" strike="noStrike" baseline="0" dirty="0" smtClean="0">
                <a:latin typeface="TimesNewRomanPSMT"/>
              </a:rPr>
              <a:t>p (mod 3) </a:t>
            </a:r>
            <a:r>
              <a:rPr lang="da-DK" sz="2200" b="0" i="0" u="none" strike="noStrike" baseline="0" dirty="0" smtClean="0">
                <a:latin typeface="SymbolMT"/>
              </a:rPr>
              <a:t>⇔ </a:t>
            </a:r>
            <a:r>
              <a:rPr lang="da-DK" sz="2200" b="0" i="0" u="none" strike="noStrike" baseline="0" dirty="0" smtClean="0">
                <a:latin typeface="TimesNewRomanPSMT"/>
              </a:rPr>
              <a:t>m Rp</a:t>
            </a:r>
          </a:p>
          <a:p>
            <a:r>
              <a:rPr lang="en-US" sz="2200" b="0" i="0" u="none" strike="noStrike" baseline="0" dirty="0" smtClean="0">
                <a:latin typeface="TimesNewRomanPSMT"/>
              </a:rPr>
              <a:t>Hence R is transitive. R being reflexive, symmetric and transitive, is an</a:t>
            </a:r>
          </a:p>
          <a:p>
            <a:r>
              <a:rPr lang="en-US" sz="2200" b="0" i="0" u="none" strike="noStrike" baseline="0" dirty="0" smtClean="0">
                <a:latin typeface="TimesNewRomanPSMT"/>
              </a:rPr>
              <a:t>equivalence relation.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80523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140440" cy="9542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Matrix Representation of </a:t>
            </a:r>
            <a:r>
              <a:rPr lang="en-US" sz="2800" b="1" dirty="0" smtClean="0">
                <a:latin typeface="Times New Roman" panose="02020603050405020304" pitchFamily="18" charset="0"/>
              </a:rPr>
              <a:t>Relations</a:t>
            </a:r>
            <a:br>
              <a:rPr lang="en-US" sz="2800" b="1" dirty="0" smtClean="0">
                <a:latin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</a:rPr>
              <a:t>We have Represent all the types of relations in Matrix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211671"/>
            <a:ext cx="10988041" cy="474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</a:rPr>
              <a:t> COMPOSITE </a:t>
            </a:r>
            <a:r>
              <a:rPr lang="en-US" b="1" dirty="0">
                <a:latin typeface="Times New Roman" panose="02020603050405020304" pitchFamily="18" charset="0"/>
              </a:rPr>
              <a:t>RELATION</a:t>
            </a:r>
            <a:r>
              <a:rPr lang="en-US" b="1" dirty="0" smtClean="0">
                <a:latin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NewRomanPSMT"/>
              </a:rPr>
              <a:t>Let R be a relation from a set A to a set B and S a relation from B to a set C. </a:t>
            </a:r>
            <a:endParaRPr lang="en-US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The composite </a:t>
            </a:r>
            <a:r>
              <a:rPr lang="en-US" dirty="0">
                <a:latin typeface="TimesNewRomanPSMT"/>
              </a:rPr>
              <a:t>of R and S denoted </a:t>
            </a:r>
            <a:r>
              <a:rPr lang="en-US" dirty="0" err="1">
                <a:latin typeface="TimesNewRomanPSMT"/>
              </a:rPr>
              <a:t>SoR</a:t>
            </a:r>
            <a:r>
              <a:rPr lang="en-US" dirty="0">
                <a:latin typeface="TimesNewRomanPSMT"/>
              </a:rPr>
              <a:t> is the relation from A to C, consisting </a:t>
            </a:r>
            <a:r>
              <a:rPr lang="en-US" dirty="0" smtClean="0">
                <a:latin typeface="TimesNewRomanPSMT"/>
              </a:rPr>
              <a:t>of ordered </a:t>
            </a:r>
            <a:r>
              <a:rPr lang="en-US" dirty="0">
                <a:latin typeface="TimesNewRomanPSMT"/>
              </a:rPr>
              <a:t>pairs (</a:t>
            </a:r>
            <a:r>
              <a:rPr lang="en-US" dirty="0" err="1">
                <a:latin typeface="TimesNewRomanPSMT"/>
              </a:rPr>
              <a:t>a,c</a:t>
            </a:r>
            <a:r>
              <a:rPr lang="en-US" dirty="0">
                <a:latin typeface="TimesNewRomanPSMT"/>
              </a:rPr>
              <a:t>) where a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A, c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C, and for which there exists an </a:t>
            </a:r>
            <a:r>
              <a:rPr lang="en-US" dirty="0" smtClean="0">
                <a:latin typeface="TimesNewRomanPSMT"/>
              </a:rPr>
              <a:t>element b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B such that (</a:t>
            </a:r>
            <a:r>
              <a:rPr lang="en-US" dirty="0" err="1">
                <a:latin typeface="TimesNewRomanPSMT"/>
              </a:rPr>
              <a:t>a,b</a:t>
            </a:r>
            <a:r>
              <a:rPr lang="en-US" dirty="0">
                <a:latin typeface="TimesNewRomanPSMT"/>
              </a:rPr>
              <a:t>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R and (</a:t>
            </a:r>
            <a:r>
              <a:rPr lang="en-US" dirty="0" err="1">
                <a:latin typeface="TimesNewRomanPSMT"/>
              </a:rPr>
              <a:t>b,c</a:t>
            </a:r>
            <a:r>
              <a:rPr lang="en-US" dirty="0">
                <a:latin typeface="TimesNewRomanPSMT"/>
              </a:rPr>
              <a:t>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S.</a:t>
            </a:r>
          </a:p>
          <a:p>
            <a:r>
              <a:rPr lang="en-US" dirty="0">
                <a:latin typeface="TimesNewRomanPSMT"/>
              </a:rPr>
              <a:t>Symbolically:</a:t>
            </a:r>
          </a:p>
          <a:p>
            <a:r>
              <a:rPr lang="en-US" dirty="0" err="1">
                <a:latin typeface="TimesNewRomanPSMT"/>
              </a:rPr>
              <a:t>SoR</a:t>
            </a:r>
            <a:r>
              <a:rPr lang="en-US" dirty="0">
                <a:latin typeface="TimesNewRomanPSMT"/>
              </a:rPr>
              <a:t> = {(</a:t>
            </a:r>
            <a:r>
              <a:rPr lang="en-US" dirty="0" err="1">
                <a:latin typeface="TimesNewRomanPSMT"/>
              </a:rPr>
              <a:t>a,c</a:t>
            </a:r>
            <a:r>
              <a:rPr lang="en-US" dirty="0">
                <a:latin typeface="TimesNewRomanPSMT"/>
              </a:rPr>
              <a:t>)|a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A, c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C,</a:t>
            </a:r>
            <a:r>
              <a:rPr lang="en-US" dirty="0">
                <a:latin typeface="SymbolMT"/>
              </a:rPr>
              <a:t>∃ </a:t>
            </a:r>
            <a:r>
              <a:rPr lang="en-US" dirty="0">
                <a:latin typeface="TimesNewRomanPSMT"/>
              </a:rPr>
              <a:t>b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B, (</a:t>
            </a:r>
            <a:r>
              <a:rPr lang="en-US" dirty="0" err="1">
                <a:latin typeface="TimesNewRomanPSMT"/>
              </a:rPr>
              <a:t>a,b</a:t>
            </a:r>
            <a:r>
              <a:rPr lang="en-US" dirty="0">
                <a:latin typeface="TimesNewRomanPSMT"/>
              </a:rPr>
              <a:t>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R and (</a:t>
            </a:r>
            <a:r>
              <a:rPr lang="en-US" dirty="0" err="1">
                <a:latin typeface="TimesNewRomanPSMT"/>
              </a:rPr>
              <a:t>b,c</a:t>
            </a:r>
            <a:r>
              <a:rPr lang="en-US" dirty="0">
                <a:latin typeface="TimesNewRomanPSMT"/>
              </a:rPr>
              <a:t>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S}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671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24" y="898163"/>
            <a:ext cx="1102287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EXAMPLE</a:t>
            </a:r>
            <a:r>
              <a:rPr lang="en-US" b="1" dirty="0" smtClean="0">
                <a:latin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NewRomanPSMT"/>
              </a:rPr>
              <a:t>Define R = {(a,1), (a,4), (b,3),(c,1), (c,4)} as a relation from A to B</a:t>
            </a:r>
          </a:p>
          <a:p>
            <a:r>
              <a:rPr lang="en-US" dirty="0">
                <a:latin typeface="TimesNewRomanPSMT"/>
              </a:rPr>
              <a:t>and S = {(1,x),(2,x), (3,y), (3,z)} be a relation from B to C.</a:t>
            </a:r>
          </a:p>
          <a:p>
            <a:r>
              <a:rPr lang="en-US" dirty="0">
                <a:latin typeface="TimesNewRomanPSMT"/>
              </a:rPr>
              <a:t>Hence</a:t>
            </a:r>
          </a:p>
          <a:p>
            <a:r>
              <a:rPr lang="en-US" dirty="0" err="1">
                <a:latin typeface="TimesNewRomanPSMT"/>
              </a:rPr>
              <a:t>SoR</a:t>
            </a:r>
            <a:r>
              <a:rPr lang="en-US" dirty="0">
                <a:latin typeface="TimesNewRomanPSMT"/>
              </a:rPr>
              <a:t> = {(</a:t>
            </a:r>
            <a:r>
              <a:rPr lang="en-US" dirty="0" err="1">
                <a:latin typeface="TimesNewRomanPSMT"/>
              </a:rPr>
              <a:t>a,x</a:t>
            </a:r>
            <a:r>
              <a:rPr lang="en-US" dirty="0">
                <a:latin typeface="TimesNewRomanPSMT"/>
              </a:rPr>
              <a:t>), (</a:t>
            </a:r>
            <a:r>
              <a:rPr lang="en-US" dirty="0" err="1">
                <a:latin typeface="TimesNewRomanPSMT"/>
              </a:rPr>
              <a:t>b,y</a:t>
            </a:r>
            <a:r>
              <a:rPr lang="en-US" dirty="0">
                <a:latin typeface="TimesNewRomanPSMT"/>
              </a:rPr>
              <a:t>), (</a:t>
            </a:r>
            <a:r>
              <a:rPr lang="en-US" dirty="0" err="1">
                <a:latin typeface="TimesNewRomanPSMT"/>
              </a:rPr>
              <a:t>b,z</a:t>
            </a:r>
            <a:r>
              <a:rPr lang="en-US" dirty="0">
                <a:latin typeface="TimesNewRomanPSMT"/>
              </a:rPr>
              <a:t>), (</a:t>
            </a:r>
            <a:r>
              <a:rPr lang="en-US" dirty="0" err="1">
                <a:latin typeface="TimesNewRomanPSMT"/>
              </a:rPr>
              <a:t>c,x</a:t>
            </a:r>
            <a:r>
              <a:rPr lang="en-US" dirty="0">
                <a:latin typeface="TimesNewRomanPSMT"/>
              </a:rPr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481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19" y="195942"/>
            <a:ext cx="10463349" cy="6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440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9" y="401773"/>
            <a:ext cx="10515600" cy="57638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MATRIX REPRESENTATION OF COMPOSITE RELATION:</a:t>
            </a:r>
          </a:p>
          <a:p>
            <a:r>
              <a:rPr lang="en-US" dirty="0">
                <a:latin typeface="TimesNewRomanPSMT"/>
              </a:rPr>
              <a:t>The matrix representation of the composite relation can be found using the</a:t>
            </a:r>
          </a:p>
          <a:p>
            <a:r>
              <a:rPr lang="en-US" dirty="0">
                <a:latin typeface="TimesNewRomanPSMT"/>
              </a:rPr>
              <a:t>Boolean product of the matrices for the relations. Thus if MR and MS are the</a:t>
            </a:r>
          </a:p>
          <a:p>
            <a:r>
              <a:rPr lang="en-US" dirty="0">
                <a:latin typeface="TimesNewRomanPSMT"/>
              </a:rPr>
              <a:t>matrices for relations R (from A to B) and S (from B to C), then</a:t>
            </a:r>
          </a:p>
          <a:p>
            <a:r>
              <a:rPr lang="en-US" dirty="0" err="1">
                <a:latin typeface="TimesNewRomanPSMT"/>
              </a:rPr>
              <a:t>M</a:t>
            </a:r>
            <a:r>
              <a:rPr lang="en-US" sz="2200" b="0" i="0" u="none" strike="noStrike" baseline="0" dirty="0" err="1" smtClean="0">
                <a:latin typeface="TimesNewRomanPSMT"/>
              </a:rPr>
              <a:t>SoR</a:t>
            </a:r>
            <a:r>
              <a:rPr lang="en-US" sz="2200" b="0" i="0" u="none" strike="noStrike" baseline="0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= M</a:t>
            </a:r>
            <a:r>
              <a:rPr lang="en-US" sz="1700" b="0" i="0" u="none" strike="noStrike" baseline="0" dirty="0" smtClean="0">
                <a:latin typeface="TimesNewRomanPSMT"/>
              </a:rPr>
              <a:t>R</a:t>
            </a:r>
            <a:r>
              <a:rPr lang="en-US" sz="800" b="0" i="0" u="none" strike="noStrike" baseline="0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OM</a:t>
            </a:r>
            <a:r>
              <a:rPr lang="en-US" sz="1700" b="0" i="0" u="none" strike="noStrike" baseline="0" dirty="0" smtClean="0">
                <a:latin typeface="TimesNewRomanPSMT"/>
              </a:rPr>
              <a:t>S</a:t>
            </a:r>
          </a:p>
          <a:p>
            <a:r>
              <a:rPr lang="en-US" dirty="0">
                <a:latin typeface="TimesNewRomanPSMT"/>
              </a:rPr>
              <a:t>is the matrix for the composite relation </a:t>
            </a:r>
            <a:r>
              <a:rPr lang="en-US" dirty="0" err="1">
                <a:latin typeface="TimesNewRomanPSMT"/>
              </a:rPr>
              <a:t>SoR</a:t>
            </a:r>
            <a:r>
              <a:rPr lang="en-US" dirty="0">
                <a:latin typeface="TimesNewRomanPSMT"/>
              </a:rPr>
              <a:t> from A to C.</a:t>
            </a:r>
          </a:p>
          <a:p>
            <a:r>
              <a:rPr lang="en-US" dirty="0">
                <a:latin typeface="TimesNewRomanPSMT"/>
              </a:rPr>
              <a:t>BOOLEAN </a:t>
            </a:r>
            <a:r>
              <a:rPr lang="en-US" dirty="0" err="1">
                <a:latin typeface="TimesNewRomanPSMT"/>
              </a:rPr>
              <a:t>BOOLEAN</a:t>
            </a:r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ADDITION MULTIPLICATION</a:t>
            </a:r>
          </a:p>
          <a:p>
            <a:r>
              <a:rPr lang="en-US" dirty="0">
                <a:latin typeface="TimesNewRomanPSMT"/>
              </a:rPr>
              <a:t>a. 1 + 1 = 1 a. 1 . 1 = 1</a:t>
            </a:r>
          </a:p>
          <a:p>
            <a:r>
              <a:rPr lang="en-US" dirty="0">
                <a:latin typeface="TimesNewRomanPSMT"/>
              </a:rPr>
              <a:t>b. 1 + 0 = 1 b. 1 . 0 = 0</a:t>
            </a:r>
          </a:p>
          <a:p>
            <a:r>
              <a:rPr lang="en-US" dirty="0">
                <a:latin typeface="TimesNewRomanPSMT"/>
              </a:rPr>
              <a:t>c. 0 + 0 = 0 c. 0 . 0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826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418011"/>
            <a:ext cx="9601200" cy="61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202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4" y="300446"/>
            <a:ext cx="10384972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788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1777</Words>
  <Application>Microsoft Office PowerPoint</Application>
  <PresentationFormat>Custom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    EQUIVALENCE RELATION:  Let A be a non-empty set and R a binary relation on A. R is an equivalence relation if, and only if, R is reflexive, symmetric, and transitive. EXAMPLE: Let A = {1, 2, 3, 4} and R = {(1,1), (2,2), (2,4), (3,3), (4,2), (4,4)} be a binary relation on A. Note that R is reflexive, symmetric and transitive, hence an equivalence relation.</vt:lpstr>
      <vt:lpstr>Slide 2</vt:lpstr>
      <vt:lpstr>EXERCISE: Define a relation R on the set of all integers Z as follows: for all integers m and n, m R n ⇔ m ≡ n (mod 3)  Prove that R is an equivalence relation.</vt:lpstr>
      <vt:lpstr>Matrix Representation of Relations We have Represent all the types of relations in Matrix</vt:lpstr>
      <vt:lpstr>Slide 5</vt:lpstr>
      <vt:lpstr>Slide 6</vt:lpstr>
      <vt:lpstr>Slide 7</vt:lpstr>
      <vt:lpstr>Slide 8</vt:lpstr>
      <vt:lpstr>Slide 9</vt:lpstr>
      <vt:lpstr>                                      Functions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Types of functions, Lecture No.6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EQUIVALENCE RELATION:  Let A be a non-empty set and R a binary relation on A. R is an equivalence relation if, and only if, R is reflexive, symmetric, and transitive. EXAMPLE: Let A = {1, 2, 3, 4} and R = {(1,1), (2,2), (2,4), (3,3), (4,2), (4,4)} be a binary relation on A. Note that R is reflexive, symmetric and transitive, hence an equivalence relation.</dc:title>
  <dc:creator>GHAWAR SAID</dc:creator>
  <cp:lastModifiedBy>Student</cp:lastModifiedBy>
  <cp:revision>17</cp:revision>
  <dcterms:created xsi:type="dcterms:W3CDTF">2024-02-23T10:54:27Z</dcterms:created>
  <dcterms:modified xsi:type="dcterms:W3CDTF">2024-11-28T10:57:50Z</dcterms:modified>
</cp:coreProperties>
</file>