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65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38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411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160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19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701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59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035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D7EC3-78CC-4217-B8FB-F0DEB799B3D6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0E0FF-3CD4-4899-BC97-969EC4C69E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79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78376"/>
            <a:ext cx="8382727" cy="653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411" y="410958"/>
            <a:ext cx="9144000" cy="64112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INJECTIVE or ONE-TO-ONE FUNCTION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1269" y="1064102"/>
            <a:ext cx="9035142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TimesNewRomanPSMT"/>
              </a:rPr>
              <a:t>Let f: X 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Y be a function. f is injective or one-to-one if, and only if, </a:t>
            </a:r>
            <a:r>
              <a:rPr lang="en-US" dirty="0">
                <a:latin typeface="SymbolMT"/>
              </a:rPr>
              <a:t>∀ </a:t>
            </a:r>
            <a:r>
              <a:rPr lang="en-US" dirty="0">
                <a:latin typeface="TimesNewRomanPSMT"/>
              </a:rPr>
              <a:t>x</a:t>
            </a:r>
            <a:r>
              <a:rPr lang="en-US" sz="800" dirty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, 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X,</a:t>
            </a:r>
          </a:p>
          <a:p>
            <a:pPr algn="l"/>
            <a:r>
              <a:rPr lang="en-US" dirty="0">
                <a:latin typeface="TimesNewRomanPSMT"/>
              </a:rPr>
              <a:t>if x</a:t>
            </a:r>
            <a:r>
              <a:rPr lang="en-US" sz="800" dirty="0">
                <a:latin typeface="TimesNewRomanPSMT"/>
              </a:rPr>
              <a:t>1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then f(x1)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f(x2)That is, f is one-to-one if it maps distinct</a:t>
            </a:r>
          </a:p>
          <a:p>
            <a:pPr algn="l"/>
            <a:r>
              <a:rPr lang="en-US" dirty="0">
                <a:latin typeface="TimesNewRomanPSMT"/>
              </a:rPr>
              <a:t>points of the domain into the distinct points of the co-domain.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883" y="2731885"/>
            <a:ext cx="5229906" cy="2650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33845" y="5780138"/>
            <a:ext cx="554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NewRomanPSMT"/>
              </a:rPr>
              <a:t>A one-to-one function separates points.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8670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77" y="365760"/>
            <a:ext cx="10672354" cy="617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3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548640"/>
            <a:ext cx="9927771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26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011"/>
            <a:ext cx="10515600" cy="5758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EXERCISE:</a:t>
            </a:r>
          </a:p>
          <a:p>
            <a:r>
              <a:rPr lang="en-US" dirty="0"/>
              <a:t>Let X = {1,5,9} and Y = {3,4,7}.Define g: X →Y by specifying that</a:t>
            </a:r>
          </a:p>
          <a:p>
            <a:r>
              <a:rPr lang="en-US" dirty="0"/>
              <a:t>g(1) = 7, g(5) = 3, g(9) = 4</a:t>
            </a:r>
          </a:p>
          <a:p>
            <a:r>
              <a:rPr lang="en-US" dirty="0"/>
              <a:t>Is g one-to-one? Is g onto?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g is one-to-one because each of the three elements of X are mapped to a different</a:t>
            </a:r>
          </a:p>
          <a:p>
            <a:r>
              <a:rPr lang="en-US" dirty="0"/>
              <a:t>elements of Y by g.</a:t>
            </a:r>
          </a:p>
          <a:p>
            <a:r>
              <a:rPr lang="en-US" dirty="0"/>
              <a:t>g(1) ≠ g(5), g(1) ≠ g(a), g(5) ≠ g(a)</a:t>
            </a:r>
          </a:p>
          <a:p>
            <a:r>
              <a:rPr lang="en-US" dirty="0"/>
              <a:t>g is onto as well, because each of the three elements of co-domain Y of g is the image of</a:t>
            </a:r>
          </a:p>
          <a:p>
            <a:r>
              <a:rPr lang="en-US" dirty="0"/>
              <a:t>some element of the domain of g.</a:t>
            </a:r>
          </a:p>
          <a:p>
            <a:r>
              <a:rPr lang="en-US" dirty="0"/>
              <a:t>3 = g(5), 4 = g(9), 7 = g(1)</a:t>
            </a:r>
          </a:p>
        </p:txBody>
      </p:sp>
    </p:spTree>
    <p:extLst>
      <p:ext uri="{BB962C8B-B14F-4D97-AF65-F5344CB8AC3E}">
        <p14:creationId xmlns:p14="http://schemas.microsoft.com/office/powerpoint/2010/main" xmlns="" val="164291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86" y="509451"/>
            <a:ext cx="10032274" cy="56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101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7" y="640080"/>
            <a:ext cx="10424160" cy="58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135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154" y="561704"/>
            <a:ext cx="10437223" cy="59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9921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738" y="431074"/>
            <a:ext cx="918318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4107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 smtClean="0"/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 smtClean="0"/>
              <a:t>End of Lecture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66109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406" y="535578"/>
            <a:ext cx="9731828" cy="59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493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714" y="195943"/>
            <a:ext cx="10019212" cy="64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61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4" y="571591"/>
            <a:ext cx="10515600" cy="449679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ALTERNATIVE DEFINITION FOR ONE-TO-ONE FUNCTION</a:t>
            </a:r>
            <a:r>
              <a:rPr lang="en-US" b="1" dirty="0" smtClean="0">
                <a:latin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NewRomanPSMT"/>
              </a:rPr>
              <a:t>A function f: X 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Y is one-to-one (1-1) </a:t>
            </a:r>
            <a:r>
              <a:rPr lang="en-US" dirty="0" err="1">
                <a:latin typeface="TimesNewRomanPSMT"/>
              </a:rPr>
              <a:t>iff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latin typeface="SymbolMT"/>
              </a:rPr>
              <a:t>∀ </a:t>
            </a:r>
            <a:r>
              <a:rPr lang="en-US" dirty="0">
                <a:latin typeface="TimesNewRomanPSMT"/>
              </a:rPr>
              <a:t>x 1, x2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X, if x1 </a:t>
            </a:r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x2 then f(x1)</a:t>
            </a:r>
          </a:p>
          <a:p>
            <a:r>
              <a:rPr lang="en-US" dirty="0">
                <a:latin typeface="SymbolMT"/>
              </a:rPr>
              <a:t>≠ </a:t>
            </a:r>
            <a:r>
              <a:rPr lang="en-US" dirty="0">
                <a:latin typeface="TimesNewRomanPSMT"/>
              </a:rPr>
              <a:t>f(x2 ) (</a:t>
            </a:r>
            <a:r>
              <a:rPr lang="en-US" dirty="0" err="1">
                <a:latin typeface="TimesNewRomanPSMT"/>
              </a:rPr>
              <a:t>i.e</a:t>
            </a:r>
            <a:r>
              <a:rPr lang="en-US" dirty="0">
                <a:latin typeface="TimesNewRomanPSMT"/>
              </a:rPr>
              <a:t> distinct elements of 1st set have their distinct images in 2nd set)</a:t>
            </a:r>
          </a:p>
          <a:p>
            <a:r>
              <a:rPr lang="en-US" dirty="0">
                <a:latin typeface="TimesNewRomanPSMT"/>
              </a:rPr>
              <a:t>The equivalent contra-positive statement for this implication is</a:t>
            </a:r>
            <a:r>
              <a:rPr lang="en-US" dirty="0">
                <a:latin typeface="SymbolMT"/>
              </a:rPr>
              <a:t>∀ </a:t>
            </a:r>
            <a:r>
              <a:rPr lang="en-US" dirty="0">
                <a:latin typeface="TimesNewRomanPSMT"/>
              </a:rPr>
              <a:t>x1, x2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X,</a:t>
            </a:r>
          </a:p>
          <a:p>
            <a:r>
              <a:rPr lang="en-US" dirty="0">
                <a:latin typeface="TimesNewRomanPSMT"/>
              </a:rPr>
              <a:t>if f(x1 ) = f(x2), then x1 = x2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25485" y="5381991"/>
            <a:ext cx="8068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REMARK:</a:t>
            </a:r>
          </a:p>
          <a:p>
            <a:r>
              <a:rPr lang="en-US" sz="2400" dirty="0">
                <a:latin typeface="TimesNewRomanPSMT"/>
              </a:rPr>
              <a:t>f: X </a:t>
            </a:r>
            <a:r>
              <a:rPr lang="en-US" sz="2400" dirty="0">
                <a:latin typeface="SymbolMT"/>
              </a:rPr>
              <a:t>→</a:t>
            </a:r>
            <a:r>
              <a:rPr lang="en-US" sz="2400" dirty="0">
                <a:latin typeface="TimesNewRomanPSMT"/>
              </a:rPr>
              <a:t>Y is not one-to-one </a:t>
            </a:r>
            <a:r>
              <a:rPr lang="en-US" sz="2400" dirty="0" err="1">
                <a:latin typeface="TimesNewRomanPSMT"/>
              </a:rPr>
              <a:t>iff</a:t>
            </a:r>
            <a:r>
              <a:rPr lang="en-US" sz="2400" dirty="0">
                <a:latin typeface="TimesNewRomanPSMT"/>
              </a:rPr>
              <a:t> </a:t>
            </a:r>
            <a:r>
              <a:rPr lang="en-US" sz="2400" dirty="0">
                <a:latin typeface="SymbolMT"/>
              </a:rPr>
              <a:t>∃ </a:t>
            </a:r>
            <a:r>
              <a:rPr lang="en-US" sz="2400" dirty="0">
                <a:latin typeface="TimesNewRomanPSMT"/>
              </a:rPr>
              <a:t>x1, x2 </a:t>
            </a:r>
            <a:r>
              <a:rPr lang="en-US" sz="2400" dirty="0">
                <a:latin typeface="SymbolMT"/>
              </a:rPr>
              <a:t>∈</a:t>
            </a:r>
            <a:r>
              <a:rPr lang="en-US" sz="2400" dirty="0">
                <a:latin typeface="TimesNewRomanPSMT"/>
              </a:rPr>
              <a:t>X with f(x1) = f(x2) but x1 </a:t>
            </a:r>
            <a:r>
              <a:rPr lang="en-US" sz="2400" dirty="0">
                <a:latin typeface="SymbolMT"/>
              </a:rPr>
              <a:t>≠ </a:t>
            </a:r>
            <a:r>
              <a:rPr lang="en-US" sz="2400" dirty="0">
                <a:latin typeface="TimesNewRomanPSMT"/>
              </a:rPr>
              <a:t>x2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0299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891" y="702218"/>
            <a:ext cx="10515600" cy="542426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EXAMPLE</a:t>
            </a:r>
            <a:r>
              <a:rPr lang="en-US" b="1" dirty="0" smtClean="0">
                <a:latin typeface="Times New Roman" panose="02020603050405020304" pitchFamily="18" charset="0"/>
              </a:rPr>
              <a:t>:</a:t>
            </a:r>
          </a:p>
          <a:p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NewRomanPSMT"/>
              </a:rPr>
              <a:t>Define f: R </a:t>
            </a:r>
            <a:r>
              <a:rPr lang="en-US" dirty="0">
                <a:latin typeface="SymbolMT"/>
              </a:rPr>
              <a:t>→</a:t>
            </a:r>
            <a:r>
              <a:rPr lang="en-US" dirty="0">
                <a:latin typeface="TimesNewRomanPSMT"/>
              </a:rPr>
              <a:t>R by the rule f(x) = 4x - 1 for all x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</a:t>
            </a:r>
          </a:p>
          <a:p>
            <a:r>
              <a:rPr lang="en-US" dirty="0">
                <a:latin typeface="TimesNewRomanPSMT"/>
              </a:rPr>
              <a:t>Is f one-to-one? Prove or give a counter example.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Let x</a:t>
            </a:r>
            <a:r>
              <a:rPr lang="en-US" sz="800" dirty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, 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 such that f(x</a:t>
            </a:r>
            <a:r>
              <a:rPr lang="en-US" sz="800" dirty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) = f(x</a:t>
            </a:r>
            <a:r>
              <a:rPr lang="en-US" sz="800" dirty="0">
                <a:latin typeface="TimesNewRomanPSMT"/>
              </a:rPr>
              <a:t>2</a:t>
            </a:r>
            <a:r>
              <a:rPr lang="en-US" dirty="0">
                <a:latin typeface="TimesNewRomanPSMT"/>
              </a:rPr>
              <a:t>)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4x</a:t>
            </a:r>
            <a:r>
              <a:rPr lang="en-US" sz="800" dirty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- 1 = 4 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– 1 (by definition of f)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4 x</a:t>
            </a:r>
            <a:r>
              <a:rPr lang="en-US" sz="800" dirty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= 4 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(adding 1 to both sides)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x</a:t>
            </a:r>
            <a:r>
              <a:rPr lang="en-US" sz="800" dirty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= x</a:t>
            </a:r>
            <a:r>
              <a:rPr lang="en-US" sz="800" dirty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(dividing both sides by 4)</a:t>
            </a:r>
          </a:p>
          <a:p>
            <a:r>
              <a:rPr lang="en-US" dirty="0">
                <a:latin typeface="TimesNewRomanPSMT"/>
              </a:rPr>
              <a:t>Thus we have shown that if f(x</a:t>
            </a:r>
            <a:r>
              <a:rPr lang="en-US" sz="800" b="1" dirty="0">
                <a:latin typeface="Times New Roman" panose="02020603050405020304" pitchFamily="18" charset="0"/>
              </a:rPr>
              <a:t>1</a:t>
            </a:r>
            <a:r>
              <a:rPr lang="en-US" dirty="0">
                <a:latin typeface="TimesNewRomanPSMT"/>
              </a:rPr>
              <a:t>) = f(x</a:t>
            </a:r>
            <a:r>
              <a:rPr lang="en-US" sz="800" dirty="0">
                <a:latin typeface="TimesNewRomanPSMT"/>
              </a:rPr>
              <a:t>2</a:t>
            </a:r>
            <a:r>
              <a:rPr lang="en-US" dirty="0">
                <a:latin typeface="TimesNewRomanPSMT"/>
              </a:rPr>
              <a:t>) then x</a:t>
            </a:r>
            <a:r>
              <a:rPr lang="en-US" sz="800" dirty="0">
                <a:latin typeface="TimesNewRomanPSMT"/>
              </a:rPr>
              <a:t>1</a:t>
            </a:r>
            <a:r>
              <a:rPr lang="en-US" dirty="0">
                <a:latin typeface="TimesNewRomanPSMT"/>
              </a:rPr>
              <a:t>=x</a:t>
            </a:r>
            <a:r>
              <a:rPr lang="en-US" sz="800" dirty="0">
                <a:latin typeface="TimesNewRomanPSMT"/>
              </a:rPr>
              <a:t>2</a:t>
            </a:r>
          </a:p>
          <a:p>
            <a:r>
              <a:rPr lang="en-US" dirty="0">
                <a:latin typeface="TimesNewRomanPSMT"/>
              </a:rPr>
              <a:t>Therefore, f is one-to-one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4711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366" y="0"/>
            <a:ext cx="7485017" cy="992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5" y="836023"/>
            <a:ext cx="10189028" cy="598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819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73" y="222069"/>
            <a:ext cx="11194869" cy="63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6033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7" y="300447"/>
            <a:ext cx="10789920" cy="59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95040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211" y="222069"/>
            <a:ext cx="10685418" cy="64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17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405</Words>
  <Application>Microsoft Office PowerPoint</Application>
  <PresentationFormat>Custom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INJECTIVE or ONE-TO-ONE FUNCTION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GHAWAR SAID</dc:creator>
  <cp:lastModifiedBy>Student</cp:lastModifiedBy>
  <cp:revision>9</cp:revision>
  <dcterms:created xsi:type="dcterms:W3CDTF">2024-02-28T12:51:56Z</dcterms:created>
  <dcterms:modified xsi:type="dcterms:W3CDTF">2024-11-28T12:08:34Z</dcterms:modified>
</cp:coreProperties>
</file>