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2034" y="-10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34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401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6443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628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11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364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32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316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56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954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327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FB84-C21B-49D3-AC4D-3EDF7798F34F}" type="datetimeFigureOut">
              <a:rPr lang="en-US" smtClean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9677-32F1-4730-9550-82F562B87B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118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4550229" cy="73152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</a:rPr>
              <a:t>Lecture.No:12 Sequence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35" y="731520"/>
            <a:ext cx="11846256" cy="59436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SEQUENCE: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is just a list of elements usually written in a row.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1, 2, 3, 4, 5, …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4, 8, 12, 16, 20,…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3. 2, 4, 8, 16, 32,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            4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1, 1/2, 1/3, 1/4, 1/5,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  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5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1, 4, 9, 16, 25, …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1, -1, 1, -1, 1, -1, …</a:t>
            </a:r>
          </a:p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is a function whose domain is the set of integers greater than or equal to a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integer n</a:t>
            </a:r>
            <a:r>
              <a:rPr lang="en-US" sz="8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Usually this set is the set of Natural numbers {1, 2, 3, …} or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numbers {0, 1, 2, 3, …}.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NOTATION: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notation a</a:t>
            </a:r>
            <a:r>
              <a:rPr lang="en-US" sz="8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denote the image of the integer n, and call it a term of the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sequence.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A</a:t>
            </a:r>
            <a:r>
              <a:rPr lang="en-US" sz="8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800" b="1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8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8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8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a</a:t>
            </a:r>
            <a:r>
              <a:rPr lang="en-US" sz="8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terms of a sequence defined on the set of natural numbers N.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a sequence is described by listing the terms of the sequence in order of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subscripts.</a:t>
            </a:r>
          </a:p>
        </p:txBody>
      </p:sp>
    </p:spTree>
    <p:extLst>
      <p:ext uri="{BB962C8B-B14F-4D97-AF65-F5344CB8AC3E}">
        <p14:creationId xmlns:p14="http://schemas.microsoft.com/office/powerpoint/2010/main" xmlns="" val="307891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66642"/>
            <a:ext cx="11301549" cy="669135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GEOMETRIC SEQUENCE:</a:t>
            </a:r>
          </a:p>
          <a:p>
            <a:r>
              <a:rPr lang="en-US" dirty="0">
                <a:latin typeface="TimesNewRomanPSMT"/>
              </a:rPr>
              <a:t>A sequence in which every term after the first is obtained from the preceding term by</a:t>
            </a:r>
          </a:p>
          <a:p>
            <a:pPr marL="0" indent="0">
              <a:buNone/>
            </a:pPr>
            <a:r>
              <a:rPr lang="en-US" dirty="0" smtClean="0">
                <a:latin typeface="TimesNewRomanPSMT"/>
              </a:rPr>
              <a:t>   multiplying </a:t>
            </a:r>
            <a:r>
              <a:rPr lang="en-US" dirty="0">
                <a:latin typeface="TimesNewRomanPSMT"/>
              </a:rPr>
              <a:t>it with a constant number is called a geometric sequence or </a:t>
            </a:r>
            <a:r>
              <a:rPr lang="en-US" dirty="0" smtClean="0">
                <a:latin typeface="TimesNewRomanPSMT"/>
              </a:rPr>
              <a:t>geometric         progression </a:t>
            </a:r>
            <a:r>
              <a:rPr lang="en-US" dirty="0">
                <a:latin typeface="TimesNewRomanPSMT"/>
              </a:rPr>
              <a:t>(G.P</a:t>
            </a:r>
            <a:r>
              <a:rPr lang="en-US" dirty="0" smtClean="0">
                <a:latin typeface="TimesNewRomanPSMT"/>
              </a:rPr>
              <a:t>.) The </a:t>
            </a:r>
            <a:r>
              <a:rPr lang="en-US" dirty="0">
                <a:latin typeface="TimesNewRomanPSMT"/>
              </a:rPr>
              <a:t>constant number, being the ratio of any two consecutive terms is called the </a:t>
            </a:r>
            <a:r>
              <a:rPr lang="en-US" dirty="0" err="1" smtClean="0">
                <a:latin typeface="TimesNewRomanPSMT"/>
              </a:rPr>
              <a:t>commonratio</a:t>
            </a:r>
            <a:r>
              <a:rPr lang="en-US" dirty="0" smtClean="0">
                <a:latin typeface="TimesNewRomanPSMT"/>
              </a:rPr>
              <a:t> </a:t>
            </a:r>
            <a:r>
              <a:rPr lang="en-US" dirty="0">
                <a:latin typeface="TimesNewRomanPSMT"/>
              </a:rPr>
              <a:t>of the G.P. commonly denoted by “r”.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NewRomanPSMT"/>
              </a:rPr>
              <a:t>1. 1, 2, 4, 8, 16, … (common ratio = 2)</a:t>
            </a:r>
          </a:p>
          <a:p>
            <a:r>
              <a:rPr lang="en-US" dirty="0">
                <a:latin typeface="TimesNewRomanPSMT"/>
              </a:rPr>
              <a:t>2. 3, - 3/2, 3/4, - 3/8, … (common ratio = - 1/2)</a:t>
            </a:r>
          </a:p>
          <a:p>
            <a:r>
              <a:rPr lang="en-US" dirty="0">
                <a:latin typeface="TimesNewRomanPSMT"/>
              </a:rPr>
              <a:t>3. 0</a:t>
            </a:r>
            <a:r>
              <a:rPr lang="en-US" b="1" dirty="0">
                <a:latin typeface="Times New Roman" panose="02020603050405020304" pitchFamily="18" charset="0"/>
              </a:rPr>
              <a:t>.</a:t>
            </a:r>
            <a:r>
              <a:rPr lang="en-US" dirty="0">
                <a:latin typeface="TimesNewRomanPSMT"/>
              </a:rPr>
              <a:t>1, 0</a:t>
            </a:r>
            <a:r>
              <a:rPr lang="en-US" b="1" dirty="0">
                <a:latin typeface="Times New Roman" panose="02020603050405020304" pitchFamily="18" charset="0"/>
              </a:rPr>
              <a:t>.</a:t>
            </a:r>
            <a:r>
              <a:rPr lang="en-US" dirty="0">
                <a:latin typeface="TimesNewRomanPSMT"/>
              </a:rPr>
              <a:t>01, 0</a:t>
            </a:r>
            <a:r>
              <a:rPr lang="en-US" b="1" dirty="0">
                <a:latin typeface="Times New Roman" panose="02020603050405020304" pitchFamily="18" charset="0"/>
              </a:rPr>
              <a:t>.</a:t>
            </a:r>
            <a:r>
              <a:rPr lang="en-US" dirty="0">
                <a:latin typeface="TimesNewRomanPSMT"/>
              </a:rPr>
              <a:t>001, 0</a:t>
            </a:r>
            <a:r>
              <a:rPr lang="en-US" b="1" dirty="0">
                <a:latin typeface="Times New Roman" panose="02020603050405020304" pitchFamily="18" charset="0"/>
              </a:rPr>
              <a:t>.</a:t>
            </a:r>
            <a:r>
              <a:rPr lang="en-US" dirty="0">
                <a:latin typeface="TimesNewRomanPSMT"/>
              </a:rPr>
              <a:t>0001, … (common ratio = 0.1 = 1/10)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GENERAL TERM OF A GEOMETRIC SEQUENCE:</a:t>
            </a:r>
          </a:p>
          <a:p>
            <a:r>
              <a:rPr lang="en-US" dirty="0">
                <a:latin typeface="TimesNewRomanPSMT"/>
              </a:rPr>
              <a:t>Let </a:t>
            </a:r>
            <a:r>
              <a:rPr lang="en-US" b="1" dirty="0">
                <a:latin typeface="Times New Roman" panose="02020603050405020304" pitchFamily="18" charset="0"/>
              </a:rPr>
              <a:t>a </a:t>
            </a:r>
            <a:r>
              <a:rPr lang="en-US" dirty="0">
                <a:latin typeface="TimesNewRomanPSMT"/>
              </a:rPr>
              <a:t>be the first tem and </a:t>
            </a:r>
            <a:r>
              <a:rPr lang="en-US" b="1" dirty="0">
                <a:latin typeface="Times New Roman" panose="02020603050405020304" pitchFamily="18" charset="0"/>
              </a:rPr>
              <a:t>r </a:t>
            </a:r>
            <a:r>
              <a:rPr lang="en-US" dirty="0">
                <a:latin typeface="TimesNewRomanPSMT"/>
              </a:rPr>
              <a:t>be the common ratio of a geometric sequence. Then the</a:t>
            </a:r>
          </a:p>
          <a:p>
            <a:r>
              <a:rPr lang="pt-BR" dirty="0">
                <a:latin typeface="TimesNewRomanPSMT"/>
              </a:rPr>
              <a:t>sequence is a, ar, ar</a:t>
            </a:r>
            <a:r>
              <a:rPr lang="pt-BR" sz="800" b="0" i="0" u="none" strike="noStrike" baseline="0" dirty="0" smtClean="0">
                <a:latin typeface="TimesNewRomanPSMT"/>
              </a:rPr>
              <a:t>2</a:t>
            </a:r>
            <a:r>
              <a:rPr lang="pt-BR" dirty="0">
                <a:latin typeface="TimesNewRomanPSMT"/>
              </a:rPr>
              <a:t>, ar</a:t>
            </a:r>
            <a:r>
              <a:rPr lang="pt-BR" sz="800" b="0" i="0" u="none" strike="noStrike" baseline="0" dirty="0" smtClean="0">
                <a:latin typeface="TimesNewRomanPSMT"/>
              </a:rPr>
              <a:t>3</a:t>
            </a:r>
            <a:r>
              <a:rPr lang="pt-BR" dirty="0">
                <a:latin typeface="TimesNewRomanPSMT"/>
              </a:rPr>
              <a:t>, …</a:t>
            </a:r>
          </a:p>
          <a:p>
            <a:r>
              <a:rPr lang="en-US" dirty="0">
                <a:latin typeface="TimesNewRomanPSMT"/>
              </a:rPr>
              <a:t>If </a:t>
            </a:r>
            <a:r>
              <a:rPr lang="en-US" dirty="0" err="1">
                <a:latin typeface="TimesNewRomanPSMT"/>
              </a:rPr>
              <a:t>a</a:t>
            </a:r>
            <a:r>
              <a:rPr lang="en-US" sz="800" b="0" i="0" u="none" strike="noStrike" baseline="0" dirty="0" err="1" smtClean="0">
                <a:latin typeface="TimesNewRomanPSMT"/>
              </a:rPr>
              <a:t>i</a:t>
            </a:r>
            <a:r>
              <a:rPr lang="en-US" dirty="0">
                <a:latin typeface="TimesNewRomanPSMT"/>
              </a:rPr>
              <a:t>, for </a:t>
            </a:r>
            <a:r>
              <a:rPr lang="en-US" dirty="0" err="1">
                <a:latin typeface="TimesNewRomanPSMT"/>
              </a:rPr>
              <a:t>i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latin typeface="SymbolMT"/>
              </a:rPr>
              <a:t>≥ </a:t>
            </a:r>
            <a:r>
              <a:rPr lang="en-US" dirty="0">
                <a:latin typeface="TimesNewRomanPSMT"/>
              </a:rPr>
              <a:t>1 represent the terms of the sequence, then</a:t>
            </a:r>
          </a:p>
          <a:p>
            <a:r>
              <a:rPr lang="en-US" dirty="0">
                <a:latin typeface="TimesNewRomanPSMT"/>
              </a:rPr>
              <a:t>a</a:t>
            </a:r>
            <a:r>
              <a:rPr lang="en-US" sz="800" b="0" i="0" u="none" strike="noStrike" baseline="0" dirty="0" smtClean="0">
                <a:latin typeface="TimesNewRomanPSMT"/>
              </a:rPr>
              <a:t>1 </a:t>
            </a:r>
            <a:r>
              <a:rPr lang="en-US" dirty="0">
                <a:latin typeface="TimesNewRomanPSMT"/>
              </a:rPr>
              <a:t>= first term = a = ar</a:t>
            </a:r>
            <a:r>
              <a:rPr lang="en-US" sz="800" b="0" i="0" u="none" strike="noStrike" baseline="0" dirty="0" smtClean="0">
                <a:latin typeface="TimesNewRomanPSMT"/>
              </a:rPr>
              <a:t>1-1</a:t>
            </a:r>
          </a:p>
          <a:p>
            <a:r>
              <a:rPr lang="pt-BR" dirty="0">
                <a:latin typeface="TimesNewRomanPSMT"/>
              </a:rPr>
              <a:t>a</a:t>
            </a:r>
            <a:r>
              <a:rPr lang="pt-BR" sz="800" b="0" i="0" u="none" strike="noStrike" baseline="0" dirty="0" smtClean="0">
                <a:latin typeface="TimesNewRomanPSMT"/>
              </a:rPr>
              <a:t>2 </a:t>
            </a:r>
            <a:r>
              <a:rPr lang="pt-BR" dirty="0">
                <a:latin typeface="TimesNewRomanPSMT"/>
              </a:rPr>
              <a:t>= second term = ar = ar</a:t>
            </a:r>
            <a:r>
              <a:rPr lang="pt-BR" sz="800" b="0" i="0" u="none" strike="noStrike" baseline="0" dirty="0" smtClean="0">
                <a:latin typeface="TimesNewRomanPSMT"/>
              </a:rPr>
              <a:t>2-1</a:t>
            </a:r>
          </a:p>
          <a:p>
            <a:r>
              <a:rPr lang="en-US" dirty="0">
                <a:latin typeface="TimesNewRomanPSMT"/>
              </a:rPr>
              <a:t>a</a:t>
            </a:r>
            <a:r>
              <a:rPr lang="en-US" sz="800" b="0" i="0" u="none" strike="noStrike" baseline="0" dirty="0" smtClean="0">
                <a:latin typeface="TimesNewRomanPSMT"/>
              </a:rPr>
              <a:t>3 </a:t>
            </a:r>
            <a:r>
              <a:rPr lang="en-US" dirty="0">
                <a:latin typeface="TimesNewRomanPSMT"/>
              </a:rPr>
              <a:t>= third term = ar</a:t>
            </a:r>
            <a:r>
              <a:rPr lang="en-US" sz="800" b="0" i="0" u="none" strike="noStrike" baseline="0" dirty="0" smtClean="0">
                <a:latin typeface="TimesNewRomanPSMT"/>
              </a:rPr>
              <a:t>2 </a:t>
            </a:r>
            <a:r>
              <a:rPr lang="en-US" dirty="0">
                <a:latin typeface="TimesNewRomanPSMT"/>
              </a:rPr>
              <a:t>= </a:t>
            </a:r>
            <a:r>
              <a:rPr lang="en-US" dirty="0" smtClean="0">
                <a:latin typeface="TimesNewRomanPSMT"/>
              </a:rPr>
              <a:t>ar</a:t>
            </a:r>
            <a:r>
              <a:rPr lang="en-US" sz="800" b="0" i="0" u="none" strike="noStrike" baseline="0" dirty="0" smtClean="0">
                <a:latin typeface="TimesNewRomanPSMT"/>
              </a:rPr>
              <a:t>3-1</a:t>
            </a:r>
            <a:endParaRPr lang="en-US" dirty="0">
              <a:latin typeface="TimesNewRomanPSMT"/>
            </a:endParaRPr>
          </a:p>
          <a:p>
            <a:r>
              <a:rPr lang="en-US" dirty="0">
                <a:latin typeface="TimesNewRomanPSMT"/>
              </a:rPr>
              <a:t>………………</a:t>
            </a:r>
          </a:p>
          <a:p>
            <a:r>
              <a:rPr lang="en-US" dirty="0">
                <a:latin typeface="TimesNewRomanPSMT"/>
              </a:rPr>
              <a:t>a</a:t>
            </a:r>
            <a:r>
              <a:rPr lang="en-US" sz="800" b="0" i="0" u="none" strike="noStrike" baseline="0" dirty="0" smtClean="0">
                <a:latin typeface="TimesNewRomanPSMT"/>
              </a:rPr>
              <a:t>n </a:t>
            </a:r>
            <a:r>
              <a:rPr lang="en-US" dirty="0">
                <a:latin typeface="TimesNewRomanPSMT"/>
              </a:rPr>
              <a:t>= nth term = ar</a:t>
            </a:r>
            <a:r>
              <a:rPr lang="en-US" sz="800" b="0" i="0" u="none" strike="noStrike" baseline="0" dirty="0" smtClean="0">
                <a:latin typeface="TimesNewRomanPSMT"/>
              </a:rPr>
              <a:t>n-1</a:t>
            </a:r>
            <a:r>
              <a:rPr lang="en-US" dirty="0">
                <a:latin typeface="TimesNewRomanPSMT"/>
              </a:rPr>
              <a:t>; for all integers n </a:t>
            </a:r>
            <a:r>
              <a:rPr lang="en-US" dirty="0">
                <a:latin typeface="SymbolMT"/>
              </a:rPr>
              <a:t>≥ </a:t>
            </a:r>
            <a:r>
              <a:rPr lang="en-US" dirty="0">
                <a:latin typeface="TimesNewRomanPSMT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0959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26" y="401773"/>
            <a:ext cx="10515600" cy="567245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NewRomanPSMT"/>
              </a:rPr>
              <a:t>Find the 8th term of the following geometric sequence</a:t>
            </a:r>
          </a:p>
          <a:p>
            <a:r>
              <a:rPr lang="en-US" dirty="0">
                <a:latin typeface="TimesNewRomanPSMT"/>
              </a:rPr>
              <a:t>4, 12, 36, 108, …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NewRomanPSMT"/>
              </a:rPr>
              <a:t>Here a = first term = 4</a:t>
            </a:r>
          </a:p>
          <a:p>
            <a:r>
              <a:rPr lang="en-US" dirty="0">
                <a:latin typeface="TimesNewRomanPSMT"/>
              </a:rPr>
              <a:t>r = common ratio = = 3</a:t>
            </a:r>
          </a:p>
          <a:p>
            <a:r>
              <a:rPr lang="en-US" dirty="0">
                <a:latin typeface="TimesNewRomanPSMT"/>
              </a:rPr>
              <a:t>n = term number = 8</a:t>
            </a:r>
          </a:p>
          <a:p>
            <a:r>
              <a:rPr lang="en-US" dirty="0">
                <a:latin typeface="TimesNewRomanPSMT"/>
              </a:rPr>
              <a:t>a</a:t>
            </a:r>
            <a:r>
              <a:rPr lang="en-US" sz="800" b="0" i="0" u="none" strike="noStrike" baseline="0" dirty="0" smtClean="0">
                <a:latin typeface="TimesNewRomanPSMT"/>
              </a:rPr>
              <a:t>8 </a:t>
            </a:r>
            <a:r>
              <a:rPr lang="en-US" dirty="0">
                <a:latin typeface="TimesNewRomanPSMT"/>
              </a:rPr>
              <a:t>= value of 8th term = ?</a:t>
            </a:r>
          </a:p>
          <a:p>
            <a:r>
              <a:rPr lang="en-US" dirty="0">
                <a:latin typeface="TimesNewRomanPSMT"/>
              </a:rPr>
              <a:t>Since a</a:t>
            </a:r>
            <a:r>
              <a:rPr lang="en-US" sz="800" b="0" i="0" u="none" strike="noStrike" baseline="0" dirty="0" smtClean="0">
                <a:latin typeface="TimesNewRomanPSMT"/>
              </a:rPr>
              <a:t>n </a:t>
            </a:r>
            <a:r>
              <a:rPr lang="en-US" dirty="0">
                <a:latin typeface="TimesNewRomanPSMT"/>
              </a:rPr>
              <a:t>= ar</a:t>
            </a:r>
            <a:r>
              <a:rPr lang="en-US" sz="800" b="0" i="0" u="none" strike="noStrike" baseline="0" dirty="0" smtClean="0">
                <a:latin typeface="TimesNewRomanPSMT"/>
              </a:rPr>
              <a:t>n-1</a:t>
            </a:r>
            <a:r>
              <a:rPr lang="en-US" dirty="0">
                <a:latin typeface="TimesNewRomanPSMT"/>
              </a:rPr>
              <a:t>; n </a:t>
            </a:r>
            <a:r>
              <a:rPr lang="en-US" dirty="0">
                <a:latin typeface="SymbolMT"/>
              </a:rPr>
              <a:t>≥ </a:t>
            </a:r>
            <a:r>
              <a:rPr lang="en-US" dirty="0">
                <a:latin typeface="TimesNewRomanPSMT"/>
              </a:rPr>
              <a:t>1</a:t>
            </a:r>
          </a:p>
          <a:p>
            <a:r>
              <a:rPr lang="en-US" dirty="0">
                <a:latin typeface="SymbolMT"/>
              </a:rPr>
              <a:t>⇒ </a:t>
            </a:r>
            <a:r>
              <a:rPr lang="en-US" dirty="0">
                <a:latin typeface="TimesNewRomanPSMT"/>
              </a:rPr>
              <a:t>a</a:t>
            </a:r>
            <a:r>
              <a:rPr lang="en-US" sz="800" b="0" i="0" u="none" strike="noStrike" baseline="0" dirty="0" smtClean="0">
                <a:latin typeface="TimesNewRomanPSMT"/>
              </a:rPr>
              <a:t>8 </a:t>
            </a:r>
            <a:r>
              <a:rPr lang="en-US" dirty="0">
                <a:latin typeface="TimesNewRomanPSMT"/>
              </a:rPr>
              <a:t>= (4)(3)</a:t>
            </a:r>
            <a:r>
              <a:rPr lang="en-US" sz="800" b="0" i="0" u="none" strike="noStrike" baseline="0" dirty="0" smtClean="0">
                <a:latin typeface="TimesNewRomanPSMT"/>
              </a:rPr>
              <a:t>8-1</a:t>
            </a:r>
          </a:p>
          <a:p>
            <a:r>
              <a:rPr lang="en-US" dirty="0">
                <a:latin typeface="TimesNewRomanPSMT"/>
              </a:rPr>
              <a:t>= 4 (2187)</a:t>
            </a:r>
          </a:p>
          <a:p>
            <a:r>
              <a:rPr lang="en-US" dirty="0">
                <a:latin typeface="TimesNewRomanPSMT"/>
              </a:rPr>
              <a:t>= 8748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44175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452" y="153579"/>
            <a:ext cx="10515600" cy="247205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NewRomanPSMT"/>
              </a:rPr>
              <a:t>Which term of the geometric sequence is 1/8 if the first term is 4 and common ratio ½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NewRomanPSMT"/>
              </a:rPr>
              <a:t>Given a = first term = 4</a:t>
            </a:r>
          </a:p>
          <a:p>
            <a:r>
              <a:rPr lang="en-US" dirty="0">
                <a:latin typeface="TimesNewRomanPSMT"/>
              </a:rPr>
              <a:t>r = common ratio = 1/2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789" y="2625634"/>
            <a:ext cx="5773782" cy="379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343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549" y="169816"/>
            <a:ext cx="7981405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5816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578429" cy="112404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6812" y="927145"/>
            <a:ext cx="8138159" cy="579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731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794" y="522514"/>
            <a:ext cx="8739052" cy="59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158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977" y="391430"/>
            <a:ext cx="5969726" cy="287875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38587" y="3270182"/>
            <a:ext cx="5087847" cy="28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0704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315" y="731520"/>
            <a:ext cx="7080068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732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327" y="313508"/>
            <a:ext cx="5617028" cy="64399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744" y="1990452"/>
            <a:ext cx="4692696" cy="31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7234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966" y="1005841"/>
            <a:ext cx="10032273" cy="53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6742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365126"/>
            <a:ext cx="12078268" cy="86317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</a:rPr>
              <a:t>FINDING TERMS OF A SEQUENCE GIVEN BY AN EXPLICIT</a:t>
            </a:r>
            <a:br>
              <a:rPr lang="en-US" sz="3200" b="1" dirty="0">
                <a:latin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</a:rPr>
              <a:t>FORMULA: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664" y="1733266"/>
            <a:ext cx="9662614" cy="48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23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21" y="783771"/>
            <a:ext cx="7707086" cy="57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1784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9223" y="174964"/>
            <a:ext cx="5682343" cy="32605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8" y="3212375"/>
            <a:ext cx="4519748" cy="265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27104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0423" y="587829"/>
            <a:ext cx="8242663" cy="598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010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174" y="177421"/>
            <a:ext cx="9976512" cy="653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6311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821" y="887104"/>
            <a:ext cx="6769289" cy="54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42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15" y="605549"/>
            <a:ext cx="5211880" cy="27790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52" y="150125"/>
            <a:ext cx="5145206" cy="57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3743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5" y="245660"/>
            <a:ext cx="11226421" cy="649633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</a:rPr>
              <a:t>ARITHMETIC SEQUENCE:</a:t>
            </a:r>
          </a:p>
          <a:p>
            <a:pPr marL="0" indent="0" algn="just">
              <a:buNone/>
            </a:pPr>
            <a:r>
              <a:rPr lang="en-US" b="1" dirty="0">
                <a:latin typeface="TimesNewRomanPSMT"/>
              </a:rPr>
              <a:t>A sequence in which every term after the first is obtained from the preceding term by</a:t>
            </a:r>
          </a:p>
          <a:p>
            <a:pPr marL="0" indent="0" algn="just">
              <a:buNone/>
            </a:pPr>
            <a:r>
              <a:rPr lang="en-US" b="1" dirty="0">
                <a:latin typeface="TimesNewRomanPSMT"/>
              </a:rPr>
              <a:t>adding a constant number is called an arithmetic sequence or arithmetic </a:t>
            </a:r>
            <a:r>
              <a:rPr lang="en-US" b="1" dirty="0" smtClean="0">
                <a:latin typeface="TimesNewRomanPSMT"/>
              </a:rPr>
              <a:t>progression (A.P.) The </a:t>
            </a:r>
            <a:r>
              <a:rPr lang="en-US" b="1" dirty="0">
                <a:latin typeface="TimesNewRomanPSMT"/>
              </a:rPr>
              <a:t>constant number, being the difference of any two consecutive terms is called the</a:t>
            </a:r>
          </a:p>
          <a:p>
            <a:pPr marL="0" indent="0" algn="just">
              <a:buNone/>
            </a:pPr>
            <a:r>
              <a:rPr lang="en-US" b="1" dirty="0">
                <a:latin typeface="TimesNewRomanPSMT"/>
              </a:rPr>
              <a:t>common difference of A.P., commonly denoted by “d”.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</a:rPr>
              <a:t>EXAMPLES:</a:t>
            </a:r>
          </a:p>
          <a:p>
            <a:r>
              <a:rPr lang="en-US" b="1" dirty="0">
                <a:latin typeface="TimesNewRomanPSMT"/>
              </a:rPr>
              <a:t>1. 5, 9, 13, 17, … (common difference = 4)</a:t>
            </a:r>
          </a:p>
          <a:p>
            <a:r>
              <a:rPr lang="en-US" b="1" dirty="0">
                <a:latin typeface="TimesNewRomanPSMT"/>
              </a:rPr>
              <a:t>2. 0, -5, -10, -15, … (common difference = -5)</a:t>
            </a:r>
          </a:p>
          <a:p>
            <a:r>
              <a:rPr lang="en-US" b="1" dirty="0">
                <a:latin typeface="TimesNewRomanPSMT"/>
              </a:rPr>
              <a:t>3. x + a, x + 3a, x + 5a, … (common difference = 2a)</a:t>
            </a:r>
          </a:p>
          <a:p>
            <a:r>
              <a:rPr lang="en-US" sz="3600" b="1" i="0" u="none" strike="noStrike" baseline="0" dirty="0" smtClean="0">
                <a:latin typeface="Times New Roman" panose="02020603050405020304" pitchFamily="18" charset="0"/>
              </a:rPr>
              <a:t>GENERAL TERM OF AN ARITHMETIC SEQUENCE:</a:t>
            </a:r>
          </a:p>
          <a:p>
            <a:pPr marL="0" indent="0">
              <a:buNone/>
            </a:pPr>
            <a:r>
              <a:rPr lang="en-US" b="1" dirty="0">
                <a:latin typeface="TimesNewRomanPSMT"/>
              </a:rPr>
              <a:t>Let </a:t>
            </a:r>
            <a:r>
              <a:rPr lang="en-US" b="1" dirty="0">
                <a:latin typeface="Times New Roman" panose="02020603050405020304" pitchFamily="18" charset="0"/>
              </a:rPr>
              <a:t>a </a:t>
            </a:r>
            <a:r>
              <a:rPr lang="en-US" b="1" dirty="0">
                <a:latin typeface="TimesNewRomanPSMT"/>
              </a:rPr>
              <a:t>be the first term and </a:t>
            </a:r>
            <a:r>
              <a:rPr lang="en-US" b="1" dirty="0">
                <a:latin typeface="Times New Roman" panose="02020603050405020304" pitchFamily="18" charset="0"/>
              </a:rPr>
              <a:t>d </a:t>
            </a:r>
            <a:r>
              <a:rPr lang="en-US" b="1" dirty="0">
                <a:latin typeface="TimesNewRomanPSMT"/>
              </a:rPr>
              <a:t>be the common difference of an arithmetic sequence. Then</a:t>
            </a:r>
          </a:p>
          <a:p>
            <a:pPr marL="0" indent="0">
              <a:buNone/>
            </a:pPr>
            <a:r>
              <a:rPr lang="en-US" b="1" dirty="0">
                <a:latin typeface="TimesNewRomanPSMT"/>
              </a:rPr>
              <a:t>the sequence is a, </a:t>
            </a:r>
            <a:r>
              <a:rPr lang="en-US" b="1" dirty="0" err="1">
                <a:latin typeface="TimesNewRomanPSMT"/>
              </a:rPr>
              <a:t>a+d</a:t>
            </a:r>
            <a:r>
              <a:rPr lang="en-US" b="1" dirty="0">
                <a:latin typeface="TimesNewRomanPSMT"/>
              </a:rPr>
              <a:t>, a+2d, a+3d, …</a:t>
            </a:r>
          </a:p>
          <a:p>
            <a:pPr marL="0" indent="0">
              <a:buNone/>
            </a:pPr>
            <a:r>
              <a:rPr lang="en-US" b="1" dirty="0">
                <a:latin typeface="TimesNewRomanPSMT"/>
              </a:rPr>
              <a:t>If </a:t>
            </a:r>
            <a:r>
              <a:rPr lang="en-US" b="1" dirty="0" err="1">
                <a:latin typeface="TimesNewRomanPSMT"/>
              </a:rPr>
              <a:t>a</a:t>
            </a:r>
            <a:r>
              <a:rPr lang="en-US" sz="800" b="1" i="0" u="none" strike="noStrike" baseline="0" dirty="0" err="1" smtClean="0">
                <a:latin typeface="TimesNewRomanPSMT"/>
              </a:rPr>
              <a:t>i</a:t>
            </a:r>
            <a:r>
              <a:rPr lang="en-US" b="1" dirty="0">
                <a:latin typeface="TimesNewRomanPSMT"/>
              </a:rPr>
              <a:t>, for </a:t>
            </a:r>
            <a:r>
              <a:rPr lang="en-US" b="1" dirty="0" err="1">
                <a:latin typeface="TimesNewRomanPSMT"/>
              </a:rPr>
              <a:t>i</a:t>
            </a:r>
            <a:r>
              <a:rPr lang="en-US" b="1" dirty="0">
                <a:latin typeface="TimesNewRomanPSMT"/>
              </a:rPr>
              <a:t> </a:t>
            </a:r>
            <a:r>
              <a:rPr lang="en-US" b="1" dirty="0">
                <a:latin typeface="SymbolMT"/>
              </a:rPr>
              <a:t>≥ </a:t>
            </a:r>
            <a:r>
              <a:rPr lang="en-US" b="1" dirty="0">
                <a:latin typeface="TimesNewRomanPSMT"/>
              </a:rPr>
              <a:t>1, represents the terms of the sequence then</a:t>
            </a:r>
          </a:p>
          <a:p>
            <a:pPr marL="0" indent="0">
              <a:buNone/>
            </a:pPr>
            <a:r>
              <a:rPr lang="en-US" b="1" dirty="0">
                <a:latin typeface="TimesNewRomanPSMT"/>
              </a:rPr>
              <a:t>a</a:t>
            </a:r>
            <a:r>
              <a:rPr lang="en-US" sz="800" b="1" i="0" u="none" strike="noStrike" baseline="0" dirty="0" smtClean="0">
                <a:latin typeface="TimesNewRomanPSMT"/>
              </a:rPr>
              <a:t>1 </a:t>
            </a:r>
            <a:r>
              <a:rPr lang="en-US" b="1" dirty="0">
                <a:latin typeface="TimesNewRomanPSMT"/>
              </a:rPr>
              <a:t>= first term = a = a + (1-1) d</a:t>
            </a:r>
          </a:p>
          <a:p>
            <a:pPr marL="0" indent="0">
              <a:buNone/>
            </a:pPr>
            <a:r>
              <a:rPr lang="en-US" b="1" dirty="0">
                <a:latin typeface="TimesNewRomanPSMT"/>
              </a:rPr>
              <a:t>a</a:t>
            </a:r>
            <a:r>
              <a:rPr lang="en-US" sz="800" b="1" i="0" u="none" strike="noStrike" baseline="0" dirty="0" smtClean="0">
                <a:latin typeface="TimesNewRomanPSMT"/>
              </a:rPr>
              <a:t>2 </a:t>
            </a:r>
            <a:r>
              <a:rPr lang="en-US" b="1" dirty="0">
                <a:latin typeface="TimesNewRomanPSMT"/>
              </a:rPr>
              <a:t>= second term = a + d = a + (2-1) d</a:t>
            </a:r>
          </a:p>
          <a:p>
            <a:pPr marL="0" indent="0">
              <a:buNone/>
            </a:pPr>
            <a:r>
              <a:rPr lang="en-US" b="1" dirty="0">
                <a:latin typeface="TimesNewRomanPSMT"/>
              </a:rPr>
              <a:t>a</a:t>
            </a:r>
            <a:r>
              <a:rPr lang="en-US" sz="800" b="1" i="0" u="none" strike="noStrike" baseline="0" dirty="0" smtClean="0">
                <a:latin typeface="TimesNewRomanPSMT"/>
              </a:rPr>
              <a:t>3 </a:t>
            </a:r>
            <a:r>
              <a:rPr lang="en-US" b="1" dirty="0">
                <a:latin typeface="TimesNewRomanPSMT"/>
              </a:rPr>
              <a:t>= third term = a + 2d = a + (3 -1) d</a:t>
            </a:r>
          </a:p>
          <a:p>
            <a:pPr marL="0" indent="0">
              <a:buNone/>
            </a:pPr>
            <a:r>
              <a:rPr lang="en-US" b="1" dirty="0">
                <a:latin typeface="TimesNewRomanPSMT"/>
              </a:rPr>
              <a:t>By </a:t>
            </a:r>
            <a:r>
              <a:rPr lang="en-US" b="1" dirty="0" smtClean="0">
                <a:latin typeface="TimesNewRomanPSMT"/>
              </a:rPr>
              <a:t>symmetry </a:t>
            </a:r>
          </a:p>
          <a:p>
            <a:pPr marL="0" indent="0">
              <a:buNone/>
            </a:pPr>
            <a:r>
              <a:rPr lang="en-US" b="1" dirty="0" smtClean="0">
                <a:latin typeface="TimesNewRomanPSMT"/>
              </a:rPr>
              <a:t>a</a:t>
            </a:r>
            <a:r>
              <a:rPr lang="en-US" sz="800" b="1" i="0" u="none" strike="noStrike" baseline="0" dirty="0" smtClean="0">
                <a:latin typeface="TimesNewRomanPSMT"/>
              </a:rPr>
              <a:t>n </a:t>
            </a:r>
            <a:r>
              <a:rPr lang="en-US" b="1" dirty="0">
                <a:latin typeface="TimesNewRomanPSMT"/>
              </a:rPr>
              <a:t>= nth term = a + (n - 1)d for all integers n </a:t>
            </a:r>
            <a:r>
              <a:rPr lang="en-US" b="1" dirty="0">
                <a:latin typeface="SymbolMT"/>
              </a:rPr>
              <a:t>≥</a:t>
            </a:r>
            <a:r>
              <a:rPr lang="en-US" b="1" dirty="0">
                <a:latin typeface="TimesNewRomanPSMT"/>
              </a:rPr>
              <a:t>1.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86028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5" y="297269"/>
            <a:ext cx="10515600" cy="6652171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NewRomanPSMT"/>
              </a:rPr>
              <a:t>Find the 20th term of the arithmetic sequence</a:t>
            </a:r>
          </a:p>
          <a:p>
            <a:r>
              <a:rPr lang="en-US" dirty="0">
                <a:latin typeface="TimesNewRomanPSMT"/>
              </a:rPr>
              <a:t>3, 9, 15, 21, </a:t>
            </a:r>
            <a:r>
              <a:rPr lang="en-US" dirty="0" smtClean="0">
                <a:latin typeface="TimesNewRomanPSMT"/>
              </a:rPr>
              <a:t>…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SOLUTION:</a:t>
            </a:r>
          </a:p>
          <a:p>
            <a:pPr marL="457200" lvl="1" indent="0">
              <a:buNone/>
            </a:pPr>
            <a:r>
              <a:rPr lang="en-US" b="1" dirty="0">
                <a:latin typeface="TimesNewRomanPSMT"/>
              </a:rPr>
              <a:t>Here a = first term = 3</a:t>
            </a:r>
          </a:p>
          <a:p>
            <a:pPr marL="457200" lvl="1" indent="0">
              <a:buNone/>
            </a:pPr>
            <a:r>
              <a:rPr lang="en-US" b="1" dirty="0">
                <a:latin typeface="TimesNewRomanPSMT"/>
              </a:rPr>
              <a:t>d = common difference = 9 - 3 = 6</a:t>
            </a:r>
          </a:p>
          <a:p>
            <a:pPr marL="457200" lvl="1" indent="0">
              <a:buNone/>
            </a:pPr>
            <a:r>
              <a:rPr lang="en-US" b="1" dirty="0">
                <a:latin typeface="TimesNewRomanPSMT"/>
              </a:rPr>
              <a:t>n = term number = 20</a:t>
            </a:r>
          </a:p>
          <a:p>
            <a:pPr marL="457200" lvl="1" indent="0">
              <a:buNone/>
            </a:pPr>
            <a:r>
              <a:rPr lang="en-US" b="1" dirty="0">
                <a:latin typeface="TimesNewRomanPSMT"/>
              </a:rPr>
              <a:t>a</a:t>
            </a:r>
            <a:r>
              <a:rPr lang="en-US" sz="400" b="1" i="0" u="none" strike="noStrike" baseline="0" dirty="0" smtClean="0">
                <a:latin typeface="TimesNewRomanPSMT"/>
              </a:rPr>
              <a:t>20 </a:t>
            </a:r>
            <a:r>
              <a:rPr lang="en-US" b="1" dirty="0">
                <a:latin typeface="TimesNewRomanPSMT"/>
              </a:rPr>
              <a:t>= value of 20th term = ?</a:t>
            </a:r>
          </a:p>
          <a:p>
            <a:pPr marL="457200" lvl="1" indent="0">
              <a:buNone/>
            </a:pPr>
            <a:r>
              <a:rPr lang="pt-BR" b="1" dirty="0">
                <a:latin typeface="TimesNewRomanPSMT"/>
              </a:rPr>
              <a:t>Since a</a:t>
            </a:r>
            <a:r>
              <a:rPr lang="pt-BR" sz="400" b="1" i="0" u="none" strike="noStrike" baseline="0" dirty="0" smtClean="0">
                <a:latin typeface="TimesNewRomanPSMT"/>
              </a:rPr>
              <a:t>n </a:t>
            </a:r>
            <a:r>
              <a:rPr lang="pt-BR" b="1" dirty="0">
                <a:latin typeface="TimesNewRomanPSMT"/>
              </a:rPr>
              <a:t>= a + (n - 1) d; n </a:t>
            </a:r>
            <a:r>
              <a:rPr lang="pt-BR" b="1" dirty="0">
                <a:latin typeface="SymbolMT"/>
              </a:rPr>
              <a:t>≥</a:t>
            </a:r>
            <a:r>
              <a:rPr lang="pt-BR" b="1" dirty="0">
                <a:latin typeface="TimesNewRomanPSMT"/>
              </a:rPr>
              <a:t>1</a:t>
            </a:r>
          </a:p>
          <a:p>
            <a:pPr marL="457200" lvl="1" indent="0">
              <a:buNone/>
            </a:pPr>
            <a:r>
              <a:rPr lang="pt-BR" b="1" dirty="0">
                <a:latin typeface="SymbolMT"/>
              </a:rPr>
              <a:t>∴ </a:t>
            </a:r>
            <a:r>
              <a:rPr lang="pt-BR" b="1" dirty="0">
                <a:latin typeface="TimesNewRomanPSMT"/>
              </a:rPr>
              <a:t>a</a:t>
            </a:r>
            <a:r>
              <a:rPr lang="pt-BR" sz="400" b="1" i="0" u="none" strike="noStrike" baseline="0" dirty="0" smtClean="0">
                <a:latin typeface="TimesNewRomanPSMT"/>
              </a:rPr>
              <a:t>20 </a:t>
            </a:r>
            <a:r>
              <a:rPr lang="pt-BR" b="1" dirty="0">
                <a:latin typeface="TimesNewRomanPSMT"/>
              </a:rPr>
              <a:t>= 3 + (20 - 1) 6</a:t>
            </a:r>
          </a:p>
          <a:p>
            <a:pPr marL="457200" lvl="1" indent="0">
              <a:buNone/>
            </a:pPr>
            <a:r>
              <a:rPr lang="en-US" b="1" dirty="0">
                <a:latin typeface="TimesNewRomanPSMT"/>
              </a:rPr>
              <a:t>= 3 + 114</a:t>
            </a:r>
          </a:p>
          <a:p>
            <a:pPr marL="457200" lvl="1" indent="0">
              <a:buNone/>
            </a:pPr>
            <a:r>
              <a:rPr lang="en-US" b="1" dirty="0">
                <a:latin typeface="TimesNewRomanPSMT"/>
              </a:rPr>
              <a:t>= 117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202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411" y="509451"/>
            <a:ext cx="7458891" cy="621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733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195944"/>
            <a:ext cx="6294120" cy="64840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EXERCISE:</a:t>
            </a:r>
          </a:p>
          <a:p>
            <a:r>
              <a:rPr lang="en-US" dirty="0">
                <a:latin typeface="TimesNewRomanPSMT"/>
              </a:rPr>
              <a:t>Find the 36th term of the arithmetic sequence whose 3rd term is 7 and 8th term is 17.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NewRomanPSMT"/>
              </a:rPr>
              <a:t>Let </a:t>
            </a:r>
            <a:r>
              <a:rPr lang="en-US" b="1" dirty="0">
                <a:latin typeface="Times New Roman" panose="02020603050405020304" pitchFamily="18" charset="0"/>
              </a:rPr>
              <a:t>a </a:t>
            </a:r>
            <a:r>
              <a:rPr lang="en-US" dirty="0">
                <a:latin typeface="TimesNewRomanPSMT"/>
              </a:rPr>
              <a:t>be the first term and </a:t>
            </a:r>
            <a:r>
              <a:rPr lang="en-US" b="1" dirty="0">
                <a:latin typeface="Times New Roman" panose="02020603050405020304" pitchFamily="18" charset="0"/>
              </a:rPr>
              <a:t>d </a:t>
            </a:r>
            <a:r>
              <a:rPr lang="en-US" dirty="0">
                <a:latin typeface="TimesNewRomanPSMT"/>
              </a:rPr>
              <a:t>be the common difference of the arithmetic sequence.</a:t>
            </a:r>
          </a:p>
          <a:p>
            <a:r>
              <a:rPr lang="en-US" dirty="0">
                <a:latin typeface="TimesNewRomanPSMT"/>
              </a:rPr>
              <a:t>Then</a:t>
            </a:r>
          </a:p>
          <a:p>
            <a:r>
              <a:rPr lang="pt-BR" dirty="0">
                <a:latin typeface="TimesNewRomanPSMT"/>
              </a:rPr>
              <a:t>a</a:t>
            </a:r>
            <a:r>
              <a:rPr lang="pt-BR" sz="800" b="0" i="0" u="none" strike="noStrike" baseline="0" dirty="0" smtClean="0">
                <a:latin typeface="TimesNewRomanPSMT"/>
              </a:rPr>
              <a:t>n </a:t>
            </a:r>
            <a:r>
              <a:rPr lang="pt-BR" dirty="0">
                <a:latin typeface="TimesNewRomanPSMT"/>
              </a:rPr>
              <a:t>= a + (n - 1)d n </a:t>
            </a:r>
            <a:r>
              <a:rPr lang="pt-BR" dirty="0">
                <a:latin typeface="SymbolMT"/>
              </a:rPr>
              <a:t>≥ </a:t>
            </a:r>
            <a:r>
              <a:rPr lang="pt-BR" dirty="0">
                <a:latin typeface="TimesNewRomanPSMT"/>
              </a:rPr>
              <a:t>1</a:t>
            </a:r>
          </a:p>
          <a:p>
            <a:r>
              <a:rPr lang="pt-BR" dirty="0">
                <a:latin typeface="SymbolMT"/>
              </a:rPr>
              <a:t>⇒ </a:t>
            </a:r>
            <a:r>
              <a:rPr lang="pt-BR" dirty="0">
                <a:latin typeface="TimesNewRomanPSMT"/>
              </a:rPr>
              <a:t>a</a:t>
            </a:r>
            <a:r>
              <a:rPr lang="pt-BR" sz="800" b="0" i="0" u="none" strike="noStrike" baseline="0" dirty="0" smtClean="0">
                <a:latin typeface="TimesNewRomanPSMT"/>
              </a:rPr>
              <a:t>3 </a:t>
            </a:r>
            <a:r>
              <a:rPr lang="pt-BR" dirty="0">
                <a:latin typeface="TimesNewRomanPSMT"/>
              </a:rPr>
              <a:t>= a + (3 - 1) d</a:t>
            </a:r>
          </a:p>
          <a:p>
            <a:r>
              <a:rPr lang="en-US" dirty="0">
                <a:latin typeface="TimesNewRomanPSMT"/>
              </a:rPr>
              <a:t>and a</a:t>
            </a:r>
            <a:r>
              <a:rPr lang="en-US" sz="800" b="0" i="0" u="none" strike="noStrike" baseline="0" dirty="0" smtClean="0">
                <a:latin typeface="TimesNewRomanPSMT"/>
              </a:rPr>
              <a:t>8 </a:t>
            </a:r>
            <a:r>
              <a:rPr lang="en-US" dirty="0">
                <a:latin typeface="TimesNewRomanPSMT"/>
              </a:rPr>
              <a:t>= a + (8 - 1) d</a:t>
            </a:r>
          </a:p>
          <a:p>
            <a:r>
              <a:rPr lang="en-US" dirty="0">
                <a:latin typeface="TimesNewRomanPSMT"/>
              </a:rPr>
              <a:t>Given that a</a:t>
            </a:r>
            <a:r>
              <a:rPr lang="en-US" sz="800" b="0" i="0" u="none" strike="noStrike" baseline="0" dirty="0" smtClean="0">
                <a:latin typeface="TimesNewRomanPSMT"/>
              </a:rPr>
              <a:t>3 </a:t>
            </a:r>
            <a:r>
              <a:rPr lang="en-US" dirty="0">
                <a:latin typeface="TimesNewRomanPSMT"/>
              </a:rPr>
              <a:t>= 7 and a</a:t>
            </a:r>
            <a:r>
              <a:rPr lang="en-US" sz="800" b="0" i="0" u="none" strike="noStrike" baseline="0" dirty="0" smtClean="0">
                <a:latin typeface="TimesNewRomanPSMT"/>
              </a:rPr>
              <a:t>8 </a:t>
            </a:r>
            <a:r>
              <a:rPr lang="en-US" dirty="0">
                <a:latin typeface="TimesNewRomanPSMT"/>
              </a:rPr>
              <a:t>= 17. Therefore</a:t>
            </a:r>
          </a:p>
          <a:p>
            <a:r>
              <a:rPr lang="en-US" dirty="0">
                <a:latin typeface="TimesNewRomanPSMT"/>
              </a:rPr>
              <a:t>7 = a + 2d……………………(1)</a:t>
            </a:r>
          </a:p>
          <a:p>
            <a:r>
              <a:rPr lang="en-US" dirty="0">
                <a:latin typeface="TimesNewRomanPSMT"/>
              </a:rPr>
              <a:t>and 17 = a + 7d………….………..(2)</a:t>
            </a:r>
          </a:p>
          <a:p>
            <a:r>
              <a:rPr lang="en-US" dirty="0">
                <a:latin typeface="TimesNewRomanPSMT"/>
              </a:rPr>
              <a:t>Subtracting (1) from (2), we get,</a:t>
            </a:r>
          </a:p>
          <a:p>
            <a:r>
              <a:rPr lang="en-US" dirty="0">
                <a:latin typeface="TimesNewRomanPSMT"/>
              </a:rPr>
              <a:t>10 = 5d</a:t>
            </a:r>
          </a:p>
          <a:p>
            <a:r>
              <a:rPr lang="en-US" dirty="0">
                <a:latin typeface="SymbolMT"/>
              </a:rPr>
              <a:t>⇒ </a:t>
            </a:r>
            <a:r>
              <a:rPr lang="en-US" dirty="0">
                <a:latin typeface="TimesNewRomanPSMT"/>
              </a:rPr>
              <a:t>d = </a:t>
            </a:r>
            <a:r>
              <a:rPr lang="en-US" dirty="0" smtClean="0">
                <a:latin typeface="TimesNewRomanPSMT"/>
              </a:rPr>
              <a:t>2</a:t>
            </a:r>
            <a:endParaRPr lang="en-US" dirty="0">
              <a:latin typeface="TimesNewRomanPSM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36229" y="908172"/>
            <a:ext cx="4868091" cy="5771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NewRomanPSMT"/>
              </a:rPr>
              <a:t>Substituting d = 2 in (1) we have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NewRomanPSMT"/>
              </a:rPr>
              <a:t>7 = a + 2(2)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NewRomanPSMT"/>
              </a:rPr>
              <a:t>which gives a = 3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NewRomanPSMT"/>
              </a:rPr>
              <a:t>Thus, a</a:t>
            </a:r>
            <a:r>
              <a:rPr lang="en-US" sz="800" dirty="0">
                <a:solidFill>
                  <a:prstClr val="black"/>
                </a:solidFill>
                <a:latin typeface="TimesNewRomanPSMT"/>
              </a:rPr>
              <a:t>n </a:t>
            </a:r>
            <a:r>
              <a:rPr lang="en-US" sz="2800" dirty="0">
                <a:solidFill>
                  <a:prstClr val="black"/>
                </a:solidFill>
                <a:latin typeface="TimesNewRomanPSMT"/>
              </a:rPr>
              <a:t>= a + (n - 1) d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NewRomanPSMT"/>
              </a:rPr>
              <a:t>a</a:t>
            </a:r>
            <a:r>
              <a:rPr lang="en-US" sz="800" dirty="0">
                <a:solidFill>
                  <a:prstClr val="black"/>
                </a:solidFill>
                <a:latin typeface="TimesNewRomanPSMT"/>
              </a:rPr>
              <a:t>n </a:t>
            </a:r>
            <a:r>
              <a:rPr lang="en-US" sz="2800" dirty="0">
                <a:solidFill>
                  <a:prstClr val="black"/>
                </a:solidFill>
                <a:latin typeface="TimesNewRomanPSMT"/>
              </a:rPr>
              <a:t>= 3 + (n - 1) 2 (using values of a and d)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NewRomanPSMT"/>
              </a:rPr>
              <a:t>Hence the value of 36th term is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prstClr val="black"/>
                </a:solidFill>
                <a:latin typeface="TimesNewRomanPSMT"/>
              </a:rPr>
              <a:t>a</a:t>
            </a:r>
            <a:r>
              <a:rPr lang="pt-BR" sz="800" dirty="0">
                <a:solidFill>
                  <a:prstClr val="black"/>
                </a:solidFill>
                <a:latin typeface="TimesNewRomanPSMT"/>
              </a:rPr>
              <a:t>36 </a:t>
            </a:r>
            <a:r>
              <a:rPr lang="pt-BR" sz="2800" dirty="0">
                <a:solidFill>
                  <a:prstClr val="black"/>
                </a:solidFill>
                <a:latin typeface="TimesNewRomanPSMT"/>
              </a:rPr>
              <a:t>= 3 + (36 - 1) 2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NewRomanPSMT"/>
              </a:rPr>
              <a:t>= 3 + 70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TimesNewRomanPSMT"/>
              </a:rPr>
              <a:t>= 73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869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1078</Words>
  <Application>Microsoft Office PowerPoint</Application>
  <PresentationFormat>Custom</PresentationFormat>
  <Paragraphs>105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Lecture.No:12 Sequence</vt:lpstr>
      <vt:lpstr>FINDING TERMS OF A SEQUENCE GIVEN BY AN EXPLICIT FORMULA: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Series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Lecture.No:12 Sequence</dc:title>
  <dc:creator>GHAWAR SAID</dc:creator>
  <cp:lastModifiedBy>Student</cp:lastModifiedBy>
  <cp:revision>10</cp:revision>
  <dcterms:created xsi:type="dcterms:W3CDTF">2024-04-07T15:38:38Z</dcterms:created>
  <dcterms:modified xsi:type="dcterms:W3CDTF">2024-12-26T10:36:19Z</dcterms:modified>
</cp:coreProperties>
</file>