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331" r:id="rId3"/>
    <p:sldId id="332" r:id="rId5"/>
    <p:sldId id="348" r:id="rId6"/>
    <p:sldId id="39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400" r:id="rId27"/>
    <p:sldId id="368" r:id="rId28"/>
    <p:sldId id="371" r:id="rId29"/>
    <p:sldId id="372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95" r:id="rId40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4660"/>
  </p:normalViewPr>
  <p:slideViewPr>
    <p:cSldViewPr snapToGrid="0" showGuides="1">
      <p:cViewPr varScale="1">
        <p:scale>
          <a:sx n="60" d="100"/>
          <a:sy n="60" d="100"/>
        </p:scale>
        <p:origin x="-811" y="-8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defTabSz="883285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832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3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algn="r" defTabSz="883285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8832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lstStyle>
            <a:lvl1pPr defTabSz="883285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832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3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p>
            <a:pPr lvl="0" algn="r" defTabSz="882650">
              <a:buNone/>
            </a:pPr>
            <a:fld id="{9A0DB2DC-4C9A-4742-B13C-FB6460FD3503}" type="slidenum">
              <a:rPr lang="en-US" sz="1100" dirty="0">
                <a:latin typeface="Helvetica" pitchFamily="-84" charset="0"/>
              </a:rPr>
            </a:fld>
            <a:endParaRPr lang="en-US" sz="1100" dirty="0">
              <a:latin typeface="Helvetica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defTabSz="93091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09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algn="r" defTabSz="93091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9309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5780" name="Rectangle 4"/>
          <p:cNvSpPr>
            <a:spLocks noTextEdi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lstStyle>
            <a:lvl1pPr defTabSz="93091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09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p>
            <a:pPr lvl="0" algn="r" defTabSz="930275">
              <a:buNone/>
            </a:pPr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146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28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39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49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59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69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280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140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0" tIns="46580" rIns="93160" bIns="46580" anchor="b" anchorCtr="0"/>
          <a:p>
            <a:pPr lvl="0" algn="r" defTabSz="930275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0" tIns="46580" rIns="93160" bIns="4658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8.</a:t>
            </a:r>
            <a:fld id="{9A0DB2DC-4C9A-4742-B13C-FB6460FD3503}" type="slidenum"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</a:fld>
            <a:endParaRPr lang="en-US" alt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6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  Main Memory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6" y="330928"/>
            <a:ext cx="1961533" cy="5745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7285" y="330835"/>
            <a:ext cx="6736715" cy="685800"/>
          </a:xfrm>
        </p:spPr>
        <p:txBody>
          <a:bodyPr>
            <a:normAutofit fontScale="60000" lnSpcReduction="20000"/>
          </a:bodyPr>
          <a:p>
            <a:pPr marL="0" indent="0" algn="ctr">
              <a:buNone/>
            </a:pPr>
            <a:r>
              <a:rPr lang="en-US" sz="4000" b="1" dirty="0" smtClean="0"/>
              <a:t>Instructor</a:t>
            </a:r>
            <a:r>
              <a:rPr lang="de-DE" sz="3800" b="1" dirty="0" smtClean="0"/>
              <a:t> Name:       Ms. Laraib Razzaq</a:t>
            </a:r>
            <a:endParaRPr lang="de-DE" sz="1400" b="1" dirty="0"/>
          </a:p>
          <a:p>
            <a:pPr marL="0" indent="0" algn="ctr">
              <a:buNone/>
            </a:pPr>
            <a:r>
              <a:rPr lang="de-AT" sz="1900" b="1" dirty="0"/>
              <a:t>Department of Computer Science, </a:t>
            </a:r>
            <a:r>
              <a:rPr lang="de-AT" sz="1900" b="1" dirty="0" smtClean="0"/>
              <a:t>IQRA University Islamabad – H9 Campus - </a:t>
            </a:r>
            <a:r>
              <a:rPr lang="de-AT" sz="1900" b="1" dirty="0"/>
              <a:t>Pakistan</a:t>
            </a:r>
            <a:endParaRPr lang="de-AT" sz="19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Segmentation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873125" y="1157288"/>
            <a:ext cx="7702550" cy="494030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/>
              <a:t>Memory-management scheme that supports user view of memory </a:t>
            </a:r>
            <a:endParaRPr lang="en-US" altLang="en-US" sz="800" dirty="0"/>
          </a:p>
          <a:p>
            <a:pPr defTabSz="914400"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/>
              <a:t>A program is a collection of segments</a:t>
            </a:r>
            <a:endParaRPr lang="en-US" altLang="en-US" dirty="0"/>
          </a:p>
          <a:p>
            <a:pPr lvl="1" defTabSz="914400"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/>
              <a:t>A segment is a logical unit such as: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main program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procedure 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function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method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object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local variables, global variables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common block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stack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symbol table</a:t>
            </a:r>
            <a:endParaRPr lang="en-US" altLang="en-US" dirty="0"/>
          </a:p>
          <a:p>
            <a:pPr defTabSz="914400">
              <a:lnSpc>
                <a:spcPct val="90000"/>
              </a:lnSpc>
              <a:buNone/>
              <a:tabLst>
                <a:tab pos="1831975" algn="l"/>
              </a:tabLst>
            </a:pPr>
            <a:r>
              <a:rPr lang="en-US" altLang="en-US" dirty="0"/>
              <a:t>		arrays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User</a:t>
            </a:r>
            <a:r>
              <a:rPr lang="ja-JP" altLang="en-US" dirty="0"/>
              <a:t>’</a:t>
            </a:r>
            <a:r>
              <a:rPr lang="en-US" altLang="ja-JP" dirty="0"/>
              <a:t>s View of a Program</a:t>
            </a:r>
            <a:endParaRPr lang="en-US" altLang="en-US" sz="2400" dirty="0"/>
          </a:p>
        </p:txBody>
      </p:sp>
      <p:pic>
        <p:nvPicPr>
          <p:cNvPr id="3072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233488"/>
            <a:ext cx="3695700" cy="483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885825" y="136525"/>
            <a:ext cx="7800975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Logical View of Segmentation</a:t>
            </a:r>
            <a:endParaRPr lang="en-US" altLang="en-US" dirty="0"/>
          </a:p>
        </p:txBody>
      </p:sp>
      <p:sp>
        <p:nvSpPr>
          <p:cNvPr id="31747" name="Oval 3"/>
          <p:cNvSpPr/>
          <p:nvPr/>
        </p:nvSpPr>
        <p:spPr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5" tIns="45718" rIns="91435" bIns="45718" anchor="ctr" anchorCtr="0"/>
          <a:p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5" tIns="45718" rIns="91435" bIns="45718" anchor="ctr" anchorCtr="0"/>
          <a:p>
            <a:pPr algn="ctr"/>
            <a:r>
              <a:rPr lang="en-US" altLang="en-US" dirty="0">
                <a:latin typeface="Helvetica" pitchFamily="-84" charset="0"/>
              </a:rPr>
              <a:t>1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5" tIns="45718" rIns="91435" bIns="45718" anchor="ctr" anchorCtr="0"/>
          <a:p>
            <a:pPr algn="ctr"/>
            <a:r>
              <a:rPr lang="en-US" altLang="en-US" dirty="0">
                <a:latin typeface="Helvetica" pitchFamily="-84" charset="0"/>
              </a:rPr>
              <a:t>3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31750" name="Rectangle 6"/>
          <p:cNvSpPr/>
          <p:nvPr/>
        </p:nvSpPr>
        <p:spPr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5" tIns="45718" rIns="91435" bIns="45718" anchor="ctr" anchorCtr="0"/>
          <a:p>
            <a:pPr algn="ctr"/>
            <a:r>
              <a:rPr lang="en-US" altLang="en-US" dirty="0">
                <a:latin typeface="Helvetica" pitchFamily="-84" charset="0"/>
              </a:rPr>
              <a:t>2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5" tIns="45718" rIns="91435" bIns="45718" anchor="ctr" anchorCtr="0"/>
          <a:p>
            <a:pPr algn="ctr"/>
            <a:r>
              <a:rPr lang="en-US" altLang="en-US" dirty="0">
                <a:latin typeface="Helvetica" pitchFamily="-84" charset="0"/>
              </a:rPr>
              <a:t>4</a:t>
            </a:r>
            <a:endParaRPr lang="en-US" altLang="en-US" dirty="0">
              <a:latin typeface="Helvetica" pitchFamily="-84" charset="0"/>
            </a:endParaRPr>
          </a:p>
        </p:txBody>
      </p:sp>
      <p:grpSp>
        <p:nvGrpSpPr>
          <p:cNvPr id="31752" name="Group 24"/>
          <p:cNvGrpSpPr/>
          <p:nvPr/>
        </p:nvGrpSpPr>
        <p:grpSpPr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31755" name="Group 11"/>
            <p:cNvGrpSpPr/>
            <p:nvPr/>
          </p:nvGrpSpPr>
          <p:grpSpPr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/>
              <p:nvPr/>
            </p:nvSpPr>
            <p:spPr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en-US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1767" name="Line 9"/>
              <p:cNvSpPr/>
              <p:nvPr/>
            </p:nvSpPr>
            <p:spPr>
              <a:xfrm>
                <a:off x="3888" y="1392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1756" name="Group 12"/>
            <p:cNvGrpSpPr/>
            <p:nvPr/>
          </p:nvGrpSpPr>
          <p:grpSpPr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/>
              <p:nvPr/>
            </p:nvSpPr>
            <p:spPr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en-US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1765" name="Line 14"/>
              <p:cNvSpPr/>
              <p:nvPr/>
            </p:nvSpPr>
            <p:spPr>
              <a:xfrm>
                <a:off x="3888" y="1392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757" name="Text Box 15"/>
            <p:cNvSpPr txBox="1"/>
            <p:nvPr/>
          </p:nvSpPr>
          <p:spPr>
            <a:xfrm>
              <a:off x="4125" y="1132"/>
              <a:ext cx="19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1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31758" name="Text Box 16"/>
            <p:cNvSpPr txBox="1"/>
            <p:nvPr/>
          </p:nvSpPr>
          <p:spPr>
            <a:xfrm>
              <a:off x="4127" y="1439"/>
              <a:ext cx="19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4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31759" name="Rectangle 17"/>
            <p:cNvSpPr/>
            <p:nvPr/>
          </p:nvSpPr>
          <p:spPr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1760" name="Rectangle 18"/>
            <p:cNvSpPr/>
            <p:nvPr/>
          </p:nvSpPr>
          <p:spPr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1761" name="Line 19"/>
            <p:cNvSpPr/>
            <p:nvPr/>
          </p:nvSpPr>
          <p:spPr>
            <a:xfrm>
              <a:off x="3888" y="264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Text Box 20"/>
            <p:cNvSpPr txBox="1"/>
            <p:nvPr/>
          </p:nvSpPr>
          <p:spPr>
            <a:xfrm>
              <a:off x="4127" y="2428"/>
              <a:ext cx="19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2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31763" name="Text Box 21"/>
            <p:cNvSpPr txBox="1"/>
            <p:nvPr/>
          </p:nvSpPr>
          <p:spPr>
            <a:xfrm>
              <a:off x="4127" y="2888"/>
              <a:ext cx="19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3</a:t>
              </a:r>
              <a:endParaRPr lang="en-US" altLang="en-US" dirty="0">
                <a:latin typeface="Helvetica" pitchFamily="-84" charset="0"/>
              </a:endParaRPr>
            </a:p>
          </p:txBody>
        </p:sp>
      </p:grpSp>
      <p:sp>
        <p:nvSpPr>
          <p:cNvPr id="31753" name="Text Box 22"/>
          <p:cNvSpPr txBox="1"/>
          <p:nvPr/>
        </p:nvSpPr>
        <p:spPr>
          <a:xfrm>
            <a:off x="2016125" y="5254625"/>
            <a:ext cx="1377950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8" rIns="91435" bIns="45718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user space 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31754" name="Text Box 23"/>
          <p:cNvSpPr txBox="1"/>
          <p:nvPr/>
        </p:nvSpPr>
        <p:spPr>
          <a:xfrm>
            <a:off x="4870450" y="5254625"/>
            <a:ext cx="2597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8" rIns="91435" bIns="45718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physical memory space</a:t>
            </a:r>
            <a:endParaRPr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777875" y="166688"/>
            <a:ext cx="79089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Segmentation Architecture 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903288" y="1093788"/>
            <a:ext cx="7246937" cy="5053012"/>
          </a:xfrm>
        </p:spPr>
        <p:txBody>
          <a:bodyPr vert="horz" wrap="square" lIns="91440" tIns="45720" rIns="91440" bIns="45720" anchor="t" anchorCtr="0"/>
          <a:p>
            <a:pPr defTabSz="914400">
              <a:tabLst>
                <a:tab pos="1828800" algn="l"/>
                <a:tab pos="2856230" algn="ctr"/>
              </a:tabLst>
            </a:pPr>
            <a:r>
              <a:rPr lang="en-US" altLang="en-US" dirty="0"/>
              <a:t>Logical address consists of a two tuple:</a:t>
            </a:r>
            <a:endParaRPr lang="en-US" altLang="en-US" dirty="0"/>
          </a:p>
          <a:p>
            <a:pPr defTabSz="914400">
              <a:buNone/>
              <a:tabLst>
                <a:tab pos="1828800" algn="l"/>
                <a:tab pos="2856230" algn="ctr"/>
              </a:tabLst>
            </a:pPr>
            <a:r>
              <a:rPr lang="en-US" altLang="en-US" dirty="0"/>
              <a:t>		&lt;segment-number, offset&gt;,</a:t>
            </a:r>
            <a:endParaRPr lang="en-US" altLang="en-US" dirty="0"/>
          </a:p>
          <a:p>
            <a:pPr defTabSz="914400">
              <a:buNone/>
              <a:tabLst>
                <a:tab pos="1828800" algn="l"/>
                <a:tab pos="2856230" algn="ctr"/>
              </a:tabLst>
            </a:pPr>
            <a:endParaRPr lang="en-US" altLang="en-US" sz="800" dirty="0"/>
          </a:p>
          <a:p>
            <a:pPr defTabSz="914400">
              <a:tabLst>
                <a:tab pos="1828800" algn="l"/>
                <a:tab pos="2856230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 table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maps two-dimensional physical addresses; each table entry has:</a:t>
            </a:r>
            <a:endParaRPr lang="en-US" altLang="en-US" dirty="0"/>
          </a:p>
          <a:p>
            <a:pPr lvl="1" defTabSz="914400">
              <a:tabLst>
                <a:tab pos="1828800" algn="l"/>
                <a:tab pos="2856230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contains the starting physical address where the segments reside in memory</a:t>
            </a:r>
            <a:endParaRPr lang="en-US" altLang="en-US" dirty="0"/>
          </a:p>
          <a:p>
            <a:pPr lvl="1" defTabSz="914400">
              <a:tabLst>
                <a:tab pos="1828800" algn="l"/>
                <a:tab pos="2856230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limit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specifies the length of the segment</a:t>
            </a:r>
            <a:endParaRPr lang="en-US" altLang="en-US" dirty="0"/>
          </a:p>
          <a:p>
            <a:pPr lvl="1" defTabSz="914400">
              <a:tabLst>
                <a:tab pos="1828800" algn="l"/>
                <a:tab pos="2856230" algn="ctr"/>
              </a:tabLst>
            </a:pPr>
            <a:endParaRPr lang="en-US" altLang="en-US" sz="800" dirty="0"/>
          </a:p>
          <a:p>
            <a:pPr defTabSz="914400">
              <a:tabLst>
                <a:tab pos="1828800" algn="l"/>
                <a:tab pos="2856230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segment table</a:t>
            </a:r>
            <a:r>
              <a:rPr lang="ja-JP" altLang="en-US" dirty="0"/>
              <a:t>’</a:t>
            </a:r>
            <a:r>
              <a:rPr lang="en-US" altLang="ja-JP" dirty="0"/>
              <a:t>s location in memory</a:t>
            </a:r>
            <a:endParaRPr lang="en-US" altLang="ja-JP" dirty="0"/>
          </a:p>
          <a:p>
            <a:pPr defTabSz="914400">
              <a:tabLst>
                <a:tab pos="1828800" algn="l"/>
                <a:tab pos="2856230" algn="ctr"/>
              </a:tabLst>
            </a:pPr>
            <a:endParaRPr lang="en-US" altLang="en-US" sz="800" dirty="0"/>
          </a:p>
          <a:p>
            <a:pPr defTabSz="914400">
              <a:tabLst>
                <a:tab pos="1828800" algn="l"/>
                <a:tab pos="2856230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number of segments used by a program;</a:t>
            </a:r>
            <a:endParaRPr lang="en-US" altLang="en-US" dirty="0"/>
          </a:p>
          <a:p>
            <a:pPr defTabSz="914400">
              <a:buNone/>
              <a:tabLst>
                <a:tab pos="1828800" algn="l"/>
                <a:tab pos="2856230" algn="ctr"/>
              </a:tabLst>
            </a:pPr>
            <a:r>
              <a:rPr lang="en-US" altLang="en-US" dirty="0"/>
              <a:t>	                  segment number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is legal if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&lt; </a:t>
            </a:r>
            <a:r>
              <a:rPr lang="en-US" altLang="en-US" b="1" dirty="0">
                <a:solidFill>
                  <a:srgbClr val="FF0000"/>
                </a:solidFill>
              </a:rPr>
              <a:t>STLR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952500" y="214313"/>
            <a:ext cx="782955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Segmentation Architecture (Cont.)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882650" y="1162050"/>
            <a:ext cx="6775450" cy="4468813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Protection</a:t>
            </a:r>
            <a:endParaRPr lang="en-US" altLang="en-US" dirty="0"/>
          </a:p>
          <a:p>
            <a:pPr lvl="1"/>
            <a:r>
              <a:rPr lang="en-US" altLang="en-US" dirty="0"/>
              <a:t>With each entry in segment table associate:</a:t>
            </a:r>
            <a:endParaRPr lang="en-US" altLang="en-US" dirty="0"/>
          </a:p>
          <a:p>
            <a:pPr lvl="2"/>
            <a:r>
              <a:rPr lang="en-US" altLang="en-US" dirty="0"/>
              <a:t>validation bit = 0 </a:t>
            </a:r>
            <a:r>
              <a:rPr lang="en-US" altLang="en-US" dirty="0">
                <a:sym typeface="Symbol" panose="05050102010706020507" pitchFamily="18" charset="2"/>
              </a:rPr>
              <a:t> illegal segment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read/write/execute privileges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Protection bits associated with segments; code sharing occurs at segment level</a:t>
            </a:r>
            <a:endParaRPr lang="en-US" altLang="en-US" dirty="0"/>
          </a:p>
          <a:p>
            <a:r>
              <a:rPr lang="en-US" altLang="en-US" dirty="0"/>
              <a:t>Since segments vary in length, memory allocation is a dynamic storage-allocation problem</a:t>
            </a:r>
            <a:endParaRPr lang="en-US" altLang="en-US" dirty="0"/>
          </a:p>
          <a:p>
            <a:r>
              <a:rPr lang="en-US" altLang="en-US" dirty="0"/>
              <a:t>A segmentation example is shown in the following diagram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Segmentation Hardware</a:t>
            </a:r>
            <a:endParaRPr lang="en-US" altLang="en-US" sz="2400" dirty="0"/>
          </a:p>
        </p:txBody>
      </p:sp>
      <p:pic>
        <p:nvPicPr>
          <p:cNvPr id="34819" name="Picture 4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1254125"/>
            <a:ext cx="5827713" cy="408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102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Paging</a:t>
            </a:r>
            <a:endParaRPr lang="en-US" altLang="en-US" dirty="0"/>
          </a:p>
        </p:txBody>
      </p:sp>
      <p:sp>
        <p:nvSpPr>
          <p:cNvPr id="35843" name="Rectangle 1027"/>
          <p:cNvSpPr>
            <a:spLocks noGrp="1"/>
          </p:cNvSpPr>
          <p:nvPr>
            <p:ph idx="1"/>
          </p:nvPr>
        </p:nvSpPr>
        <p:spPr>
          <a:xfrm>
            <a:off x="893763" y="1128713"/>
            <a:ext cx="7183437" cy="4767262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  <a:endParaRPr lang="en-US" altLang="en-US" dirty="0"/>
          </a:p>
          <a:p>
            <a:pPr lvl="1"/>
            <a:r>
              <a:rPr lang="en-US" altLang="en-US" dirty="0"/>
              <a:t>Avoids external fragmentation</a:t>
            </a:r>
            <a:endParaRPr lang="en-US" altLang="en-US" dirty="0"/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3366FF"/>
                </a:solidFill>
              </a:rPr>
              <a:t>frames</a:t>
            </a:r>
            <a:endParaRPr lang="en-US" altLang="en-US" dirty="0">
              <a:solidFill>
                <a:srgbClr val="3366FF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3366FF"/>
                </a:solidFill>
              </a:rPr>
              <a:t>pages</a:t>
            </a:r>
            <a:endParaRPr lang="en-US" altLang="en-US" sz="800" b="1" dirty="0">
              <a:solidFill>
                <a:srgbClr val="3366FF"/>
              </a:solidFill>
            </a:endParaRP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3366FF"/>
                </a:solidFill>
              </a:rPr>
              <a:t>page 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  <a:endParaRPr lang="en-US" altLang="en-US" dirty="0"/>
          </a:p>
          <a:p>
            <a:r>
              <a:rPr lang="en-US" altLang="en-US" dirty="0"/>
              <a:t>Still have Internal fragmentation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1026"/>
          <p:cNvSpPr>
            <a:spLocks noGrp="1"/>
          </p:cNvSpPr>
          <p:nvPr>
            <p:ph type="title"/>
          </p:nvPr>
        </p:nvSpPr>
        <p:spPr>
          <a:xfrm>
            <a:off x="846138" y="152400"/>
            <a:ext cx="7840662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Address Translation Scheme</a:t>
            </a:r>
            <a:endParaRPr lang="en-US" altLang="en-US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idx="1"/>
          </p:nvPr>
        </p:nvSpPr>
        <p:spPr>
          <a:xfrm>
            <a:off x="841375" y="1125538"/>
            <a:ext cx="7299325" cy="4483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Address generated by CPU is divided into: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Page number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(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p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– used as an index into a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page table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which contains base address of each page in physical memory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Page offset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(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– combined with base address to define the physical memory address that is sent to the memory unit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For given logical address space 2</a:t>
            </a:r>
            <a:r>
              <a:rPr kumimoji="1" lang="en-US" altLang="en-US" sz="1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m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and page size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n</a:t>
            </a:r>
            <a:endParaRPr kumimoji="1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363" y="2882900"/>
            <a:ext cx="3343275" cy="1228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749300" y="120650"/>
            <a:ext cx="7937500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Paging Hardware</a:t>
            </a:r>
            <a:endParaRPr lang="en-US" altLang="en-US" dirty="0"/>
          </a:p>
        </p:txBody>
      </p:sp>
      <p:pic>
        <p:nvPicPr>
          <p:cNvPr id="37891" name="Picture 4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763" y="1128713"/>
            <a:ext cx="6226175" cy="371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1026"/>
          <p:cNvSpPr>
            <a:spLocks noGrp="1"/>
          </p:cNvSpPr>
          <p:nvPr>
            <p:ph type="title"/>
          </p:nvPr>
        </p:nvSpPr>
        <p:spPr>
          <a:xfrm>
            <a:off x="946150" y="46038"/>
            <a:ext cx="8229600" cy="64452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400" dirty="0"/>
              <a:t>Paging Model of Logical and  Physical Memory</a:t>
            </a:r>
            <a:endParaRPr lang="en-US" altLang="en-US" sz="2400" dirty="0"/>
          </a:p>
        </p:txBody>
      </p:sp>
      <p:pic>
        <p:nvPicPr>
          <p:cNvPr id="38915" name="Picture 10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813" y="1203325"/>
            <a:ext cx="4938712" cy="461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Memory Management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876300" y="1174750"/>
            <a:ext cx="7351713" cy="44831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Contiguous Memory Allocation</a:t>
            </a:r>
            <a:endParaRPr lang="en-US" altLang="en-US" dirty="0"/>
          </a:p>
          <a:p>
            <a:r>
              <a:rPr lang="en-US" altLang="en-US" dirty="0"/>
              <a:t>Segmentation</a:t>
            </a:r>
            <a:endParaRPr lang="en-US" altLang="en-US" dirty="0"/>
          </a:p>
          <a:p>
            <a:r>
              <a:rPr lang="en-US" altLang="en-US" dirty="0"/>
              <a:t>Paging</a:t>
            </a:r>
            <a:endParaRPr lang="en-US" altLang="en-US" dirty="0"/>
          </a:p>
          <a:p>
            <a:r>
              <a:rPr lang="en-US" altLang="en-US" dirty="0"/>
              <a:t>Structure of the Page Table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85775" y="87313"/>
            <a:ext cx="80772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Paging Example</a:t>
            </a:r>
            <a:endParaRPr lang="en-US" altLang="en-US" dirty="0"/>
          </a:p>
        </p:txBody>
      </p:sp>
      <p:sp>
        <p:nvSpPr>
          <p:cNvPr id="39939" name="Text Box 5"/>
          <p:cNvSpPr txBox="1"/>
          <p:nvPr/>
        </p:nvSpPr>
        <p:spPr>
          <a:xfrm>
            <a:off x="1646238" y="5586413"/>
            <a:ext cx="6003925" cy="338137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>
            <a:spAutoFit/>
          </a:bodyPr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Helvetica" pitchFamily="-84" charset="0"/>
              </a:rPr>
              <a:t>n</a:t>
            </a:r>
            <a:r>
              <a:rPr lang="en-US" altLang="en-US" sz="1600" dirty="0">
                <a:latin typeface="Helvetica" pitchFamily="-84" charset="0"/>
              </a:rPr>
              <a:t>=2 and </a:t>
            </a:r>
            <a:r>
              <a:rPr lang="en-US" altLang="en-US" sz="1600" i="1" dirty="0">
                <a:latin typeface="Helvetica" pitchFamily="-84" charset="0"/>
              </a:rPr>
              <a:t>m</a:t>
            </a:r>
            <a:r>
              <a:rPr lang="en-US" altLang="en-US" sz="1600" dirty="0">
                <a:latin typeface="Helvetica" pitchFamily="-84" charset="0"/>
              </a:rPr>
              <a:t>=4   32-byte memory and 4-byte pages</a:t>
            </a:r>
            <a:endParaRPr lang="en-US" altLang="en-US" sz="1600" dirty="0">
              <a:latin typeface="Helvetica" pitchFamily="-84" charset="0"/>
            </a:endParaRPr>
          </a:p>
        </p:txBody>
      </p:sp>
      <p:pic>
        <p:nvPicPr>
          <p:cNvPr id="3994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0" y="1243013"/>
            <a:ext cx="3384550" cy="4217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88950" y="120650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Paging (Cont.)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31863" y="1138238"/>
            <a:ext cx="8337550" cy="4821237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Calculating internal fragmentation</a:t>
            </a:r>
            <a:endParaRPr lang="en-US" altLang="en-US" dirty="0"/>
          </a:p>
          <a:p>
            <a:pPr lvl="1"/>
            <a:r>
              <a:rPr lang="en-US" altLang="en-US" dirty="0"/>
              <a:t>Page size = 2,048 bytes</a:t>
            </a:r>
            <a:endParaRPr lang="en-US" altLang="en-US" dirty="0"/>
          </a:p>
          <a:p>
            <a:pPr lvl="1"/>
            <a:r>
              <a:rPr lang="en-US" altLang="en-US" dirty="0"/>
              <a:t>Process size = 72,766 bytes</a:t>
            </a:r>
            <a:endParaRPr lang="en-US" altLang="en-US" dirty="0"/>
          </a:p>
          <a:p>
            <a:pPr lvl="1"/>
            <a:r>
              <a:rPr lang="en-US" altLang="en-US" dirty="0"/>
              <a:t>35 pages + 1,086 bytes</a:t>
            </a:r>
            <a:endParaRPr lang="en-US" altLang="en-US" dirty="0"/>
          </a:p>
          <a:p>
            <a:pPr lvl="1"/>
            <a:r>
              <a:rPr lang="en-US" altLang="en-US" dirty="0"/>
              <a:t>Internal fragmentation of 2,048 - 1,086 = 962 bytes</a:t>
            </a:r>
            <a:endParaRPr lang="en-US" altLang="en-US" dirty="0"/>
          </a:p>
          <a:p>
            <a:pPr lvl="1"/>
            <a:r>
              <a:rPr lang="en-US" altLang="en-US" dirty="0"/>
              <a:t>Worst case fragmentation = 1 frame – 1 byte</a:t>
            </a:r>
            <a:endParaRPr lang="en-US" altLang="en-US" dirty="0"/>
          </a:p>
          <a:p>
            <a:pPr lvl="1"/>
            <a:r>
              <a:rPr lang="en-US" altLang="en-US" dirty="0"/>
              <a:t>On average fragmentation = 1 / 2 frame size</a:t>
            </a:r>
            <a:endParaRPr lang="en-US" altLang="en-US" dirty="0"/>
          </a:p>
          <a:p>
            <a:pPr lvl="1"/>
            <a:r>
              <a:rPr lang="en-US" altLang="en-US" dirty="0"/>
              <a:t>So small frame sizes desirable?</a:t>
            </a:r>
            <a:endParaRPr lang="en-US" altLang="en-US" dirty="0"/>
          </a:p>
          <a:p>
            <a:pPr lvl="1"/>
            <a:r>
              <a:rPr lang="en-US" altLang="en-US" dirty="0"/>
              <a:t>But each page table entry takes memory to track</a:t>
            </a:r>
            <a:endParaRPr lang="en-US" altLang="en-US" dirty="0"/>
          </a:p>
          <a:p>
            <a:pPr lvl="1"/>
            <a:r>
              <a:rPr lang="en-US" altLang="en-US" dirty="0"/>
              <a:t>Page sizes growing over time</a:t>
            </a:r>
            <a:endParaRPr lang="en-US" altLang="en-US" dirty="0"/>
          </a:p>
          <a:p>
            <a:pPr lvl="2"/>
            <a:r>
              <a:rPr lang="en-US" altLang="en-US" dirty="0"/>
              <a:t>Solaris supports two page sizes – 8 KB and 4 MB</a:t>
            </a:r>
            <a:endParaRPr lang="en-US" altLang="en-US" dirty="0"/>
          </a:p>
          <a:p>
            <a:r>
              <a:rPr lang="en-US" altLang="en-US" dirty="0"/>
              <a:t>Process view and physical memory now very different</a:t>
            </a:r>
            <a:endParaRPr lang="en-US" altLang="en-US" dirty="0"/>
          </a:p>
          <a:p>
            <a:r>
              <a:rPr lang="en-US" altLang="en-US" dirty="0"/>
              <a:t>By implementation process can only access its own memory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Free Frames</a:t>
            </a:r>
            <a:endParaRPr lang="en-US" altLang="en-US" dirty="0"/>
          </a:p>
        </p:txBody>
      </p:sp>
      <p:sp>
        <p:nvSpPr>
          <p:cNvPr id="41987" name="Text Box 4"/>
          <p:cNvSpPr txBox="1"/>
          <p:nvPr/>
        </p:nvSpPr>
        <p:spPr>
          <a:xfrm>
            <a:off x="1928813" y="5721350"/>
            <a:ext cx="19018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8" rIns="91435" bIns="45718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Before allocation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41988" name="Text Box 5"/>
          <p:cNvSpPr txBox="1"/>
          <p:nvPr/>
        </p:nvSpPr>
        <p:spPr>
          <a:xfrm>
            <a:off x="5343525" y="5734050"/>
            <a:ext cx="17113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8" rIns="91435" bIns="45718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After allocation</a:t>
            </a:r>
            <a:endParaRPr lang="en-US" altLang="en-US" dirty="0">
              <a:latin typeface="Helvetica" pitchFamily="-84" charset="0"/>
            </a:endParaRPr>
          </a:p>
        </p:txBody>
      </p:sp>
      <p:pic>
        <p:nvPicPr>
          <p:cNvPr id="4198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1244600"/>
            <a:ext cx="5903913" cy="423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646113" y="198438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Implementation of Page Table</a:t>
            </a:r>
            <a:endParaRPr lang="en-US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873125" y="1146175"/>
            <a:ext cx="6797675" cy="46863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Page table is kept in main memory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Page-table base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  <a:endParaRPr lang="en-US" altLang="en-US" dirty="0"/>
          </a:p>
          <a:p>
            <a:r>
              <a:rPr lang="en-US" altLang="en-US" dirty="0"/>
              <a:t>In this scheme every data/instruction access requires two memory accesses</a:t>
            </a:r>
            <a:endParaRPr lang="en-US" altLang="en-US" dirty="0"/>
          </a:p>
          <a:p>
            <a:pPr lvl="1"/>
            <a:r>
              <a:rPr lang="en-US" altLang="en-US" dirty="0"/>
              <a:t>One for the page table and one for the data / instruction</a:t>
            </a:r>
            <a:endParaRPr lang="en-US" altLang="en-US" dirty="0"/>
          </a:p>
          <a:p>
            <a:r>
              <a:rPr lang="en-US" altLang="en-US" dirty="0"/>
              <a:t>The two memory access problem can be solved by the use of a special fast-lookup hardware cache called </a:t>
            </a:r>
            <a:r>
              <a:rPr lang="en-US" altLang="en-US" b="1" dirty="0">
                <a:solidFill>
                  <a:srgbClr val="3366FF"/>
                </a:solidFill>
              </a:rPr>
              <a:t>associative memory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TLBs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1055688" y="166688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Implementation of Page Table (Cont.)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873125" y="1146175"/>
            <a:ext cx="6924675" cy="46863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Some TLBs store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address-space identifiers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identifies each process to provide address-space protection for that process</a:t>
            </a:r>
            <a:endParaRPr lang="en-US" altLang="en-US" dirty="0"/>
          </a:p>
          <a:p>
            <a:pPr lvl="1"/>
            <a:r>
              <a:rPr lang="en-US" altLang="en-US" dirty="0"/>
              <a:t>Otherwise need to flush at every context switch</a:t>
            </a:r>
            <a:endParaRPr lang="en-US" altLang="en-US" dirty="0"/>
          </a:p>
          <a:p>
            <a:r>
              <a:rPr lang="en-US" altLang="en-US" dirty="0"/>
              <a:t>TLBs typically small (64 to 1,024 entries)</a:t>
            </a:r>
            <a:endParaRPr lang="en-US" altLang="en-US" dirty="0"/>
          </a:p>
          <a:p>
            <a:r>
              <a:rPr lang="en-US" altLang="en-US" dirty="0"/>
              <a:t>On a TLB miss, value is loaded into the TLB for faster access next time</a:t>
            </a:r>
            <a:endParaRPr lang="en-US" altLang="en-US" dirty="0"/>
          </a:p>
          <a:p>
            <a:pPr lvl="1"/>
            <a:r>
              <a:rPr lang="en-US" altLang="en-US" dirty="0"/>
              <a:t>Replacement policies must be considered</a:t>
            </a:r>
            <a:endParaRPr lang="en-US" altLang="en-US" dirty="0"/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wired down </a:t>
            </a:r>
            <a:r>
              <a:rPr lang="en-US" altLang="en-US" dirty="0"/>
              <a:t>for permanent fast access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050"/>
          <p:cNvSpPr>
            <a:spLocks noGrp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Associative Memory</a:t>
            </a:r>
            <a:endParaRPr lang="en-US" altLang="en-US" dirty="0"/>
          </a:p>
        </p:txBody>
      </p:sp>
      <p:sp>
        <p:nvSpPr>
          <p:cNvPr id="45059" name="Rectangle 2051"/>
          <p:cNvSpPr>
            <a:spLocks noGrp="1"/>
          </p:cNvSpPr>
          <p:nvPr>
            <p:ph idx="1"/>
          </p:nvPr>
        </p:nvSpPr>
        <p:spPr>
          <a:xfrm>
            <a:off x="903288" y="1211263"/>
            <a:ext cx="7351712" cy="44831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Associative memory – parallel search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  <a:endParaRPr lang="en-US" altLang="en-US" dirty="0"/>
          </a:p>
          <a:p>
            <a:pPr marL="627380" lvl="1"/>
            <a:r>
              <a:rPr lang="en-US" altLang="en-US" dirty="0"/>
              <a:t>If p is in associative register, get frame # out</a:t>
            </a:r>
            <a:endParaRPr lang="en-US" altLang="en-US" dirty="0"/>
          </a:p>
          <a:p>
            <a:pPr marL="627380" lvl="1"/>
            <a:r>
              <a:rPr lang="en-US" altLang="en-US" dirty="0"/>
              <a:t>Otherwise get frame # from page table in memory</a:t>
            </a:r>
            <a:endParaRPr lang="en-US" altLang="en-US" dirty="0"/>
          </a:p>
          <a:p>
            <a:pPr marL="627380" lvl="1"/>
            <a:endParaRPr lang="en-US" altLang="en-US" dirty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1693863"/>
            <a:ext cx="2943225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050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Memory Protection</a:t>
            </a:r>
            <a:endParaRPr lang="en-US" altLang="en-US" dirty="0"/>
          </a:p>
        </p:txBody>
      </p:sp>
      <p:sp>
        <p:nvSpPr>
          <p:cNvPr id="48131" name="Rectangle 2051"/>
          <p:cNvSpPr>
            <a:spLocks noGrp="1"/>
          </p:cNvSpPr>
          <p:nvPr>
            <p:ph idx="1"/>
          </p:nvPr>
        </p:nvSpPr>
        <p:spPr>
          <a:xfrm>
            <a:off x="873125" y="1157288"/>
            <a:ext cx="6937375" cy="4468812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Memory protection implemented by associating protection bit with each frame to indicate if read-only or read-write access is allowed</a:t>
            </a:r>
            <a:endParaRPr lang="en-US" altLang="en-US" dirty="0"/>
          </a:p>
          <a:p>
            <a:pPr lvl="1"/>
            <a:r>
              <a:rPr lang="en-US" altLang="en-US" dirty="0"/>
              <a:t>Can also add more bits to indicate page execute-only, and so on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  <a:endParaRPr lang="en-US" altLang="en-US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space, and is thus a legal page</a:t>
            </a:r>
            <a:endParaRPr lang="en-US" altLang="ja-JP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</a:t>
            </a:r>
            <a:endParaRPr lang="en-US" altLang="ja-JP" dirty="0"/>
          </a:p>
          <a:p>
            <a:pPr lvl="1"/>
            <a:r>
              <a:rPr lang="en-US" altLang="en-US" dirty="0"/>
              <a:t>Or use </a:t>
            </a:r>
            <a:r>
              <a:rPr lang="en-US" altLang="en-US" b="1" dirty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PTLR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Any violations result in a trap to the kernel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1709738" y="-188912"/>
            <a:ext cx="7112000" cy="90328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800" dirty="0"/>
              <a:t>Valid (v) or Invalid (i) Bit In A Page Table</a:t>
            </a:r>
            <a:endParaRPr lang="en-US" altLang="en-US" sz="2800" dirty="0"/>
          </a:p>
        </p:txBody>
      </p:sp>
      <p:pic>
        <p:nvPicPr>
          <p:cNvPr id="4915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252538"/>
            <a:ext cx="5099050" cy="442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568325" y="166688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Two-Level Page-Table Scheme</a:t>
            </a:r>
            <a:endParaRPr lang="en-US" altLang="en-US" sz="2400" dirty="0"/>
          </a:p>
        </p:txBody>
      </p:sp>
      <p:pic>
        <p:nvPicPr>
          <p:cNvPr id="54275" name="Picture 4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1268413"/>
            <a:ext cx="4248150" cy="449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955675" y="152400"/>
            <a:ext cx="7762875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Two-Level Paging Example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917575" y="1085850"/>
            <a:ext cx="7807325" cy="514667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/>
              <a:t>A logical address (on 32-bit machine with 1K page size) is divided into:</a:t>
            </a:r>
            <a:endParaRPr lang="en-US" altLang="en-US" dirty="0"/>
          </a:p>
          <a:p>
            <a:pPr marL="627380" lvl="1">
              <a:lnSpc>
                <a:spcPct val="90000"/>
              </a:lnSpc>
            </a:pPr>
            <a:r>
              <a:rPr lang="en-US" altLang="en-US" dirty="0"/>
              <a:t>a page number consisting of 22 bits</a:t>
            </a:r>
            <a:endParaRPr lang="en-US" altLang="en-US" dirty="0"/>
          </a:p>
          <a:p>
            <a:pPr marL="627380" lvl="1">
              <a:lnSpc>
                <a:spcPct val="90000"/>
              </a:lnSpc>
            </a:pPr>
            <a:r>
              <a:rPr lang="en-US" altLang="en-US" dirty="0"/>
              <a:t>a page offset consisting of 10 bits</a:t>
            </a:r>
            <a:endParaRPr lang="en-US" altLang="en-US" dirty="0"/>
          </a:p>
          <a:p>
            <a:pPr marL="627380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Since the page table is paged, the page number is further divided into:</a:t>
            </a:r>
            <a:endParaRPr lang="en-US" altLang="en-US" dirty="0"/>
          </a:p>
          <a:p>
            <a:pPr marL="627380" lvl="1">
              <a:lnSpc>
                <a:spcPct val="90000"/>
              </a:lnSpc>
            </a:pPr>
            <a:r>
              <a:rPr lang="en-US" altLang="en-US" dirty="0"/>
              <a:t>a 12-bit page number </a:t>
            </a:r>
            <a:endParaRPr lang="en-US" altLang="en-US" dirty="0"/>
          </a:p>
          <a:p>
            <a:pPr marL="627380" lvl="1">
              <a:lnSpc>
                <a:spcPct val="90000"/>
              </a:lnSpc>
            </a:pPr>
            <a:r>
              <a:rPr lang="en-US" altLang="en-US" dirty="0"/>
              <a:t>a 10-bit page offset</a:t>
            </a:r>
            <a:endParaRPr lang="en-US" altLang="en-US" dirty="0"/>
          </a:p>
          <a:p>
            <a:pPr marL="627380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Thus, a logical address is as follows: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dirty="0"/>
              <a:t>where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1</a:t>
            </a:r>
            <a:r>
              <a:rPr lang="en-US" altLang="en-US" dirty="0"/>
              <a:t> is an index into the outer page table, and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is the displacement within the page of the inner page table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3366FF"/>
                </a:solidFill>
              </a:rPr>
              <a:t>forward-mapped page table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613" y="3875088"/>
            <a:ext cx="3159125" cy="1055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026"/>
          <p:cNvSpPr>
            <a:spLocks noGrp="1"/>
          </p:cNvSpPr>
          <p:nvPr>
            <p:ph type="title"/>
          </p:nvPr>
        </p:nvSpPr>
        <p:spPr>
          <a:xfrm>
            <a:off x="866775" y="166688"/>
            <a:ext cx="78200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Contiguous Allocation</a:t>
            </a:r>
            <a:endParaRPr lang="en-US" altLang="en-US" dirty="0"/>
          </a:p>
        </p:txBody>
      </p:sp>
      <p:sp>
        <p:nvSpPr>
          <p:cNvPr id="22531" name="Rectangle 1027"/>
          <p:cNvSpPr>
            <a:spLocks noGrp="1"/>
          </p:cNvSpPr>
          <p:nvPr>
            <p:ph idx="1"/>
          </p:nvPr>
        </p:nvSpPr>
        <p:spPr>
          <a:xfrm>
            <a:off x="825500" y="1077913"/>
            <a:ext cx="7262813" cy="49911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Main memory must support both OS and user processes</a:t>
            </a:r>
            <a:endParaRPr lang="en-US" altLang="en-US" dirty="0"/>
          </a:p>
          <a:p>
            <a:r>
              <a:rPr lang="en-US" altLang="en-US" dirty="0"/>
              <a:t>Limited resource, must allocate efficiently</a:t>
            </a:r>
            <a:endParaRPr lang="en-US" altLang="en-US" dirty="0"/>
          </a:p>
          <a:p>
            <a:r>
              <a:rPr lang="en-US" altLang="en-US" dirty="0"/>
              <a:t>Contiguous allocation is one early method</a:t>
            </a:r>
            <a:endParaRPr lang="en-US" altLang="en-US" dirty="0"/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00FF"/>
                </a:solidFill>
              </a:rPr>
              <a:t>partitions</a:t>
            </a:r>
            <a:r>
              <a:rPr lang="en-US" altLang="en-US" dirty="0"/>
              <a:t>:</a:t>
            </a:r>
            <a:endParaRPr lang="en-US" altLang="en-US" dirty="0"/>
          </a:p>
          <a:p>
            <a:pPr lvl="1"/>
            <a:r>
              <a:rPr lang="en-US" altLang="en-US" dirty="0"/>
              <a:t>Resident operating system, usually held in low memory with interrupt vector</a:t>
            </a:r>
            <a:endParaRPr lang="en-US" altLang="en-US" dirty="0"/>
          </a:p>
          <a:p>
            <a:pPr lvl="1"/>
            <a:r>
              <a:rPr lang="en-US" altLang="en-US" dirty="0"/>
              <a:t>User processes then held in high memory</a:t>
            </a:r>
            <a:endParaRPr lang="en-US" altLang="en-US" dirty="0"/>
          </a:p>
          <a:p>
            <a:pPr lvl="1"/>
            <a:r>
              <a:rPr lang="en-US" altLang="en-US" dirty="0"/>
              <a:t>Each process contained in single contiguous section of memory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1026"/>
          <p:cNvSpPr>
            <a:spLocks noGrp="1"/>
          </p:cNvSpPr>
          <p:nvPr>
            <p:ph type="title"/>
          </p:nvPr>
        </p:nvSpPr>
        <p:spPr>
          <a:xfrm>
            <a:off x="1128713" y="152400"/>
            <a:ext cx="7558087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Address-Translation Scheme</a:t>
            </a:r>
            <a:endParaRPr lang="en-US" altLang="en-US" sz="2400" dirty="0"/>
          </a:p>
        </p:txBody>
      </p:sp>
      <p:pic>
        <p:nvPicPr>
          <p:cNvPr id="56323" name="Picture 10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013" y="1258888"/>
            <a:ext cx="6389687" cy="2693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64-bit Logical Address Space</a:t>
            </a:r>
            <a:endParaRPr lang="en-US" alt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01738"/>
            <a:ext cx="8116888" cy="5087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Even two-level paging scheme not sufficient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If page size is 4 KB (2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12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)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Then page table has 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52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entries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If two level scheme, inner page tables could be 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10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4-byte entries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Address would look like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Outer page table has 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42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entries or 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44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bytes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One solution is to add a 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nd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outer page table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But in the following example the 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nd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outer page table is still 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34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bytes in size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And possibly 4 memory access to get to one physical memory location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3000375"/>
            <a:ext cx="3246438" cy="116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865188" y="214313"/>
            <a:ext cx="7821612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Three-level Paging Scheme</a:t>
            </a:r>
            <a:endParaRPr lang="en-US" altLang="en-US" dirty="0"/>
          </a:p>
        </p:txBody>
      </p:sp>
      <p:pic>
        <p:nvPicPr>
          <p:cNvPr id="5837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1293813"/>
            <a:ext cx="5241925" cy="116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3130550"/>
            <a:ext cx="5486400" cy="1062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846138" y="166688"/>
            <a:ext cx="7840662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Hashed Page Tables</a:t>
            </a:r>
            <a:endParaRPr lang="en-US" altLang="en-US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903288" y="1141413"/>
            <a:ext cx="7626350" cy="4722812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Common in address spaces &gt; 32 bits</a:t>
            </a:r>
            <a:endParaRPr lang="en-US" altLang="en-US" dirty="0"/>
          </a:p>
          <a:p>
            <a:r>
              <a:rPr lang="en-US" altLang="en-US" dirty="0"/>
              <a:t>The virtual page number is hashed into a page table</a:t>
            </a:r>
            <a:endParaRPr lang="en-US" altLang="en-US" dirty="0"/>
          </a:p>
          <a:p>
            <a:pPr lvl="1"/>
            <a:r>
              <a:rPr lang="en-US" altLang="en-US" dirty="0"/>
              <a:t>This page table contains a chain of elements hashing to the same location</a:t>
            </a:r>
            <a:endParaRPr lang="en-US" altLang="en-US" dirty="0"/>
          </a:p>
          <a:p>
            <a:r>
              <a:rPr lang="en-US" altLang="en-US" dirty="0"/>
              <a:t>Each element contains (1) the virtual page number (2) the value of the mapped page frame (3) a pointer to the next element</a:t>
            </a:r>
            <a:endParaRPr lang="en-US" altLang="en-US" dirty="0"/>
          </a:p>
          <a:p>
            <a:r>
              <a:rPr lang="en-US" altLang="en-US" dirty="0"/>
              <a:t>Virtual page numbers are compared in this chain searching for a match</a:t>
            </a:r>
            <a:endParaRPr lang="en-US" altLang="en-US" dirty="0"/>
          </a:p>
          <a:p>
            <a:pPr lvl="1"/>
            <a:r>
              <a:rPr lang="en-US" altLang="en-US" dirty="0"/>
              <a:t>If a match is found, the corresponding physical frame is extracted</a:t>
            </a:r>
            <a:endParaRPr lang="en-US" altLang="en-US" dirty="0"/>
          </a:p>
          <a:p>
            <a:r>
              <a:rPr lang="en-US" altLang="en-US" dirty="0"/>
              <a:t>Variation for 64-bit addresses is </a:t>
            </a:r>
            <a:r>
              <a:rPr lang="en-US" altLang="en-US" b="1" dirty="0">
                <a:solidFill>
                  <a:srgbClr val="3366FF"/>
                </a:solidFill>
              </a:rPr>
              <a:t>clustered page tables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dirty="0"/>
              <a:t>Similar to hashed but each entry refers to several pages (such as 16) rather than 1</a:t>
            </a:r>
            <a:endParaRPr lang="en-US" altLang="en-US" dirty="0"/>
          </a:p>
          <a:p>
            <a:pPr lvl="1"/>
            <a:r>
              <a:rPr lang="en-US" altLang="en-US" dirty="0"/>
              <a:t>Especially useful for </a:t>
            </a:r>
            <a:r>
              <a:rPr lang="en-US" altLang="en-US" b="1" dirty="0">
                <a:solidFill>
                  <a:srgbClr val="3366FF"/>
                </a:solidFill>
              </a:rPr>
              <a:t>sparse</a:t>
            </a:r>
            <a:r>
              <a:rPr lang="en-US" altLang="en-US" dirty="0"/>
              <a:t> address spaces (where memory references are non-contiguous and scattered) 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Hashed Page Table</a:t>
            </a:r>
            <a:endParaRPr lang="en-US" altLang="en-US" sz="2400" dirty="0"/>
          </a:p>
        </p:txBody>
      </p:sp>
      <p:pic>
        <p:nvPicPr>
          <p:cNvPr id="6041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888" y="1274763"/>
            <a:ext cx="6616700" cy="3819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730250" y="152400"/>
            <a:ext cx="7956550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Inverted Page Table</a:t>
            </a:r>
            <a:endParaRPr lang="en-US" altLang="en-US" dirty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939800" y="1152525"/>
            <a:ext cx="7073900" cy="4792663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Rather than each process having a page table and keeping track of all possible logical pages, track all physical pages</a:t>
            </a:r>
            <a:endParaRPr lang="en-US" altLang="en-US" dirty="0"/>
          </a:p>
          <a:p>
            <a:r>
              <a:rPr lang="en-US" altLang="en-US" dirty="0"/>
              <a:t>One entry for each real page of memory</a:t>
            </a:r>
            <a:endParaRPr lang="en-US" altLang="en-US" dirty="0"/>
          </a:p>
          <a:p>
            <a:r>
              <a:rPr lang="en-US" altLang="en-US" dirty="0"/>
              <a:t>Entry consists of the virtual address of the page stored in that real memory location, with information about the process that owns that page</a:t>
            </a:r>
            <a:endParaRPr lang="en-US" altLang="en-US" dirty="0"/>
          </a:p>
          <a:p>
            <a:r>
              <a:rPr lang="en-US" altLang="en-US" dirty="0"/>
              <a:t>Decreases memory needed to store each page table, but increases time needed to search the table when a page reference occurs</a:t>
            </a:r>
            <a:endParaRPr lang="en-US" altLang="en-US" dirty="0"/>
          </a:p>
          <a:p>
            <a:r>
              <a:rPr lang="en-US" altLang="en-US" dirty="0"/>
              <a:t>Use hash table to limit the search to one — or at most a few — page-table entries</a:t>
            </a:r>
            <a:endParaRPr lang="en-US" altLang="en-US" dirty="0"/>
          </a:p>
          <a:p>
            <a:pPr lvl="1"/>
            <a:r>
              <a:rPr lang="en-US" altLang="en-US" dirty="0"/>
              <a:t>TLB can accelerate access</a:t>
            </a:r>
            <a:endParaRPr lang="en-US" altLang="en-US" dirty="0"/>
          </a:p>
          <a:p>
            <a:r>
              <a:rPr lang="en-US" altLang="en-US" dirty="0"/>
              <a:t>But how to implement shared memory?</a:t>
            </a:r>
            <a:endParaRPr lang="en-US" altLang="en-US" dirty="0"/>
          </a:p>
          <a:p>
            <a:pPr lvl="1"/>
            <a:r>
              <a:rPr lang="en-US" altLang="en-US" dirty="0"/>
              <a:t>One mapping of a virtual address to the shared physical address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958850" y="182563"/>
            <a:ext cx="779145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Inverted Page Table Architecture</a:t>
            </a:r>
            <a:endParaRPr lang="en-US" altLang="en-US" sz="2400" dirty="0"/>
          </a:p>
        </p:txBody>
      </p:sp>
      <p:pic>
        <p:nvPicPr>
          <p:cNvPr id="6246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675" y="1274763"/>
            <a:ext cx="6057900" cy="4189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Thank You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1026"/>
          <p:cNvSpPr>
            <a:spLocks noGrp="1"/>
          </p:cNvSpPr>
          <p:nvPr>
            <p:ph type="title"/>
          </p:nvPr>
        </p:nvSpPr>
        <p:spPr>
          <a:xfrm>
            <a:off x="866775" y="166688"/>
            <a:ext cx="78200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Contiguous Allocation (Cont.)</a:t>
            </a:r>
            <a:endParaRPr lang="en-US" altLang="en-US" dirty="0"/>
          </a:p>
        </p:txBody>
      </p:sp>
      <p:sp>
        <p:nvSpPr>
          <p:cNvPr id="23555" name="Rectangle 1027"/>
          <p:cNvSpPr>
            <a:spLocks noGrp="1"/>
          </p:cNvSpPr>
          <p:nvPr>
            <p:ph idx="1"/>
          </p:nvPr>
        </p:nvSpPr>
        <p:spPr>
          <a:xfrm>
            <a:off x="919163" y="1093788"/>
            <a:ext cx="7262812" cy="49911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Relocation registers used to protect user processes from each other, and from changing operating-system code and data</a:t>
            </a:r>
            <a:endParaRPr lang="en-US" altLang="en-US" dirty="0"/>
          </a:p>
          <a:p>
            <a:pPr lvl="1"/>
            <a:r>
              <a:rPr lang="en-US" altLang="en-US" dirty="0"/>
              <a:t>Base register contains value of smallest physical address</a:t>
            </a:r>
            <a:endParaRPr lang="en-US" altLang="en-US" dirty="0"/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  <a:endParaRPr lang="en-US" altLang="en-US" dirty="0"/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  <a:endParaRPr lang="en-US" altLang="en-US" i="1" dirty="0"/>
          </a:p>
          <a:p>
            <a:pPr lvl="1"/>
            <a:r>
              <a:rPr lang="en-US" altLang="en-US" dirty="0"/>
              <a:t>Can then allow actions such as kernel code being </a:t>
            </a:r>
            <a:r>
              <a:rPr lang="en-US" altLang="en-US" b="1" dirty="0">
                <a:solidFill>
                  <a:srgbClr val="0000FF"/>
                </a:solidFill>
              </a:rPr>
              <a:t>transient </a:t>
            </a:r>
            <a:r>
              <a:rPr lang="en-US" altLang="en-US" dirty="0"/>
              <a:t>and kernel changing size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003300" y="166688"/>
            <a:ext cx="84423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400" dirty="0"/>
              <a:t>Hardware Support for Relocation and Limit Registers</a:t>
            </a:r>
            <a:endParaRPr lang="en-US" altLang="en-US" sz="2400" dirty="0"/>
          </a:p>
        </p:txBody>
      </p:sp>
      <p:pic>
        <p:nvPicPr>
          <p:cNvPr id="24579" name="Picture 4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1347788"/>
            <a:ext cx="5845175" cy="290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598488"/>
            <a:ext cx="7740650" cy="6159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Multiple-partition allocation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787400" y="1004888"/>
            <a:ext cx="7770813" cy="3262312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Multiple-partition allocation</a:t>
            </a:r>
            <a:endParaRPr lang="en-US" altLang="en-US" dirty="0"/>
          </a:p>
          <a:p>
            <a:pPr lvl="1"/>
            <a:r>
              <a:rPr lang="en-US" altLang="en-US" sz="1600" dirty="0"/>
              <a:t>Degree of multiprogramming limited by number of partitions</a:t>
            </a:r>
            <a:endParaRPr lang="en-US" altLang="en-US" sz="1600" dirty="0"/>
          </a:p>
          <a:p>
            <a:pPr lvl="1"/>
            <a:r>
              <a:rPr lang="en-US" altLang="en-US" sz="1600" b="1" dirty="0">
                <a:solidFill>
                  <a:srgbClr val="0000FF"/>
                </a:solidFill>
              </a:rPr>
              <a:t>Variable-partition </a:t>
            </a:r>
            <a:r>
              <a:rPr lang="en-US" altLang="en-US" sz="1600" dirty="0"/>
              <a:t>sizes for efficiency (sized to a given process’ needs)</a:t>
            </a:r>
            <a:endParaRPr lang="en-US" altLang="en-US" sz="1600" dirty="0"/>
          </a:p>
          <a:p>
            <a:pPr lvl="1"/>
            <a:r>
              <a:rPr lang="en-US" altLang="en-US" sz="1600" b="1" dirty="0">
                <a:solidFill>
                  <a:srgbClr val="0000FF"/>
                </a:solidFill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  <a:endParaRPr lang="en-US" altLang="en-US" sz="1600" dirty="0"/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  <a:endParaRPr lang="en-US" altLang="en-US" sz="1600" dirty="0"/>
          </a:p>
          <a:p>
            <a:pPr lvl="1"/>
            <a:r>
              <a:rPr lang="en-US" altLang="en-US" sz="1600" dirty="0"/>
              <a:t>Process exiting frees its partition, adjacent free partitions combined</a:t>
            </a:r>
            <a:endParaRPr lang="en-US" altLang="en-US" sz="1600" dirty="0"/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  <a:endParaRPr lang="en-US" altLang="en-US" sz="1600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538" y="4178300"/>
            <a:ext cx="6675437" cy="2176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260475" y="198438"/>
            <a:ext cx="77724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Dynamic Storage-Allocation Problem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179513" y="1709738"/>
            <a:ext cx="7062787" cy="362426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  <a:endParaRPr lang="en-US" altLang="en-US" dirty="0"/>
          </a:p>
          <a:p>
            <a:pPr lvl="1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  <a:endParaRPr lang="en-US" altLang="en-US" dirty="0"/>
          </a:p>
        </p:txBody>
      </p:sp>
      <p:sp>
        <p:nvSpPr>
          <p:cNvPr id="26628" name="Text Box 4"/>
          <p:cNvSpPr txBox="1"/>
          <p:nvPr/>
        </p:nvSpPr>
        <p:spPr>
          <a:xfrm>
            <a:off x="919163" y="1169988"/>
            <a:ext cx="6108700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8" rIns="91435" bIns="45718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How to satisfy a request of size </a:t>
            </a:r>
            <a:r>
              <a:rPr lang="en-US" altLang="en-US" b="1" i="1" dirty="0">
                <a:latin typeface="Helvetica" pitchFamily="-84" charset="0"/>
              </a:rPr>
              <a:t>n</a:t>
            </a:r>
            <a:r>
              <a:rPr lang="en-US" altLang="en-US" dirty="0">
                <a:latin typeface="Helvetica" pitchFamily="-84" charset="0"/>
              </a:rPr>
              <a:t> from a list of free holes?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1046163" y="4621213"/>
            <a:ext cx="7600950" cy="646112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First-fit and best-fit better than worst-fit in terms of speed and storage utilization</a:t>
            </a:r>
            <a:endParaRPr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1026"/>
          <p:cNvSpPr>
            <a:spLocks noGrp="1"/>
          </p:cNvSpPr>
          <p:nvPr>
            <p:ph type="title"/>
          </p:nvPr>
        </p:nvSpPr>
        <p:spPr>
          <a:xfrm>
            <a:off x="855663" y="152400"/>
            <a:ext cx="7831137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Fragmentation</a:t>
            </a:r>
            <a:endParaRPr lang="en-US" altLang="en-US" dirty="0"/>
          </a:p>
        </p:txBody>
      </p:sp>
      <p:sp>
        <p:nvSpPr>
          <p:cNvPr id="27651" name="Rectangle 1027"/>
          <p:cNvSpPr>
            <a:spLocks noGrp="1"/>
          </p:cNvSpPr>
          <p:nvPr>
            <p:ph idx="1"/>
          </p:nvPr>
        </p:nvSpPr>
        <p:spPr>
          <a:xfrm>
            <a:off x="950913" y="1114425"/>
            <a:ext cx="6770687" cy="4999038"/>
          </a:xfrm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3366FF"/>
                </a:solidFill>
              </a:rPr>
              <a:t>External 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Internal 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  <a:endParaRPr lang="en-US" altLang="en-US" dirty="0"/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  <a:endParaRPr lang="en-US" altLang="en-US" dirty="0"/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3366FF"/>
                </a:solidFill>
              </a:rPr>
              <a:t>50-percent rule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Fragmentation (Cont.)</a:t>
            </a:r>
            <a:endParaRPr lang="en-US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01700" y="1154113"/>
            <a:ext cx="6959600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3366FF"/>
                </a:solidFill>
              </a:rPr>
              <a:t>compaction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dirty="0"/>
              <a:t>Shuffle memory contents to place all free memory together in one large block</a:t>
            </a:r>
            <a:endParaRPr lang="en-US" altLang="en-US" dirty="0"/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Now consider that backing store has same fragmentation problems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9760</Words>
  <Application>WPS Presentation</Application>
  <PresentationFormat>On-screen Show (4:3)</PresentationFormat>
  <Paragraphs>302</Paragraphs>
  <Slides>37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Microsoft YaHei</vt:lpstr>
      <vt:lpstr>Arial Unicode MS</vt:lpstr>
      <vt:lpstr>Symbol</vt:lpstr>
      <vt:lpstr>Wingdings</vt:lpstr>
      <vt:lpstr>os-8</vt:lpstr>
      <vt:lpstr>  Main Memory</vt:lpstr>
      <vt:lpstr>Memory Management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Memory Protection</vt:lpstr>
      <vt:lpstr>Valid (v) or Invalid (i) Bit In A Page Table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Thank You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Dell</cp:lastModifiedBy>
  <cp:revision>270</cp:revision>
  <cp:lastPrinted>2013-09-30T19:34:00Z</cp:lastPrinted>
  <dcterms:created xsi:type="dcterms:W3CDTF">2011-01-13T23:43:00Z</dcterms:created>
  <dcterms:modified xsi:type="dcterms:W3CDTF">2025-01-15T04:29:58Z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C6E4CBE8691E46FE87365903A22329AC_13</vt:lpwstr>
  </property>
  <property fmtid="{D5CDD505-2E9C-101B-9397-08002B2CF9AE}" pid="3" name="KSOProductBuildVer">
    <vt:lpwstr>1033-12.2.0.19307</vt:lpwstr>
  </property>
</Properties>
</file>