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31" r:id="rId3"/>
    <p:sldId id="332" r:id="rId5"/>
    <p:sldId id="334" r:id="rId6"/>
    <p:sldId id="335" r:id="rId7"/>
    <p:sldId id="407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480" r:id="rId22"/>
    <p:sldId id="350" r:id="rId23"/>
    <p:sldId id="351" r:id="rId24"/>
    <p:sldId id="352" r:id="rId25"/>
    <p:sldId id="353" r:id="rId26"/>
    <p:sldId id="354" r:id="rId27"/>
    <p:sldId id="406" r:id="rId28"/>
  </p:sldIdLst>
  <p:sldSz cx="9144000" cy="6858000" type="screen4x3"/>
  <p:notesSz cx="7086600" cy="93726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3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94660"/>
  </p:normalViewPr>
  <p:slideViewPr>
    <p:cSldViewPr snapToGrid="0" showGuides="1">
      <p:cViewPr varScale="1">
        <p:scale>
          <a:sx n="60" d="100"/>
          <a:sy n="60" d="100"/>
        </p:scale>
        <p:origin x="-811" y="-82"/>
      </p:cViewPr>
      <p:guideLst>
        <p:guide orient="horz" pos="803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algn="r"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defTabSz="891540">
              <a:defRPr sz="11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8915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p>
            <a:pPr lvl="0" algn="r" defTabSz="890905">
              <a:buNone/>
            </a:pPr>
            <a:fld id="{9A0DB2DC-4C9A-4742-B13C-FB6460FD3503}" type="slidenum">
              <a:rPr lang="en-US" sz="1100" dirty="0">
                <a:latin typeface="Helvetica" pitchFamily="-84" charset="0"/>
              </a:rPr>
            </a:fld>
            <a:endParaRPr lang="en-US" sz="1100" dirty="0">
              <a:latin typeface="Helvetica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82948" name="Rectangle 4"/>
          <p:cNvSpPr>
            <a:spLocks noTextEdit="1"/>
          </p:cNvSpPr>
          <p:nvPr>
            <p:ph type="sldImg" idx="2"/>
          </p:nvPr>
        </p:nvSpPr>
        <p:spPr>
          <a:xfrm>
            <a:off x="1200150" y="704850"/>
            <a:ext cx="4687888" cy="3514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9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p>
            <a:pPr lvl="0" algn="r" defTabSz="939800">
              <a:buNone/>
            </a:pPr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94035" tIns="47017" rIns="94035" bIns="47017" anchor="b" anchorCtr="0"/>
          <a:p>
            <a:pPr lvl="0" algn="r" defTabSz="939800"/>
            <a:fld id="{9A0DB2DC-4C9A-4742-B13C-FB6460FD3503}" type="slidenum">
              <a:rPr lang="en-US" altLang="en-US" sz="1200" dirty="0">
                <a:latin typeface="Times New Roman" panose="02020603050405020304" pitchFamily="18" charset="0"/>
              </a:rPr>
            </a:fld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xfrm>
            <a:off x="944563" y="4452938"/>
            <a:ext cx="5197475" cy="4214812"/>
          </a:xfrm>
        </p:spPr>
        <p:txBody>
          <a:bodyPr wrap="none" lIns="94035" tIns="47017" rIns="94035" bIns="47017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3077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body" idx="1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9.</a:t>
            </a:r>
            <a:fld id="{9A0DB2DC-4C9A-4742-B13C-FB6460FD3503}" type="slidenum"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alt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60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Virtual Memory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6" y="330928"/>
            <a:ext cx="1961533" cy="5745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7285" y="286385"/>
            <a:ext cx="6736715" cy="685800"/>
          </a:xfrm>
        </p:spPr>
        <p:txBody>
          <a:bodyPr>
            <a:normAutofit fontScale="60000" lnSpcReduction="20000"/>
          </a:bodyPr>
          <a:p>
            <a:pPr marL="0" indent="0" algn="ctr">
              <a:buNone/>
            </a:pPr>
            <a:r>
              <a:rPr lang="en-US" sz="4000" b="1" dirty="0" smtClean="0"/>
              <a:t>Instructor</a:t>
            </a:r>
            <a:r>
              <a:rPr lang="de-DE" sz="3800" b="1" dirty="0" smtClean="0"/>
              <a:t> Name:       Ms. Laraib Razzaq</a:t>
            </a:r>
            <a:endParaRPr lang="de-DE" sz="1400" b="1" dirty="0"/>
          </a:p>
          <a:p>
            <a:pPr marL="0" indent="0" algn="ctr">
              <a:buNone/>
            </a:pPr>
            <a:r>
              <a:rPr lang="de-AT" sz="1900" b="1" dirty="0"/>
              <a:t>Department of Computer Science, </a:t>
            </a:r>
            <a:r>
              <a:rPr lang="de-AT" sz="1900" b="1" dirty="0" smtClean="0"/>
              <a:t>IQRA University Islamabad – H9 Campus - </a:t>
            </a:r>
            <a:r>
              <a:rPr lang="de-AT" sz="1900" b="1" dirty="0"/>
              <a:t>Pakistan</a:t>
            </a:r>
            <a:endParaRPr lang="de-AT" sz="19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Basic Concepts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06450" y="1144588"/>
            <a:ext cx="7512050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With swapping, pager guesses which pages will be used before swapping out again</a:t>
            </a:r>
            <a:endParaRPr lang="en-US" altLang="en-US" dirty="0"/>
          </a:p>
          <a:p>
            <a:r>
              <a:rPr lang="en-US" altLang="en-US" dirty="0"/>
              <a:t>Instead, pager brings in only those pages into memory</a:t>
            </a:r>
            <a:endParaRPr lang="en-US" altLang="en-US" dirty="0"/>
          </a:p>
          <a:p>
            <a:r>
              <a:rPr lang="en-US" altLang="en-US" dirty="0"/>
              <a:t>How to determine that set of pages?</a:t>
            </a:r>
            <a:endParaRPr lang="en-US" altLang="en-US" dirty="0"/>
          </a:p>
          <a:p>
            <a:pPr lvl="1"/>
            <a:r>
              <a:rPr lang="en-US" altLang="en-US" dirty="0"/>
              <a:t>Need new MMU functionality to implement demand paging</a:t>
            </a:r>
            <a:endParaRPr lang="en-US" altLang="en-US" dirty="0"/>
          </a:p>
          <a:p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3366FF"/>
                </a:solidFill>
              </a:rPr>
              <a:t>memory resident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/>
              <a:t>No difference from non demand-paging</a:t>
            </a:r>
            <a:endParaRPr lang="en-US" altLang="en-US" dirty="0"/>
          </a:p>
          <a:p>
            <a:r>
              <a:rPr lang="en-US" altLang="en-US" dirty="0"/>
              <a:t>If page needed and not memory resident</a:t>
            </a:r>
            <a:endParaRPr lang="en-US" altLang="en-US" dirty="0"/>
          </a:p>
          <a:p>
            <a:pPr lvl="1"/>
            <a:r>
              <a:rPr lang="en-US" altLang="en-US" dirty="0"/>
              <a:t>Need to detect and load the page into memory from storage</a:t>
            </a:r>
            <a:endParaRPr lang="en-US" altLang="en-US" dirty="0"/>
          </a:p>
          <a:p>
            <a:pPr lvl="2"/>
            <a:r>
              <a:rPr lang="en-US" altLang="en-US" dirty="0"/>
              <a:t>Without changing program behavior</a:t>
            </a:r>
            <a:endParaRPr lang="en-US" altLang="en-US" dirty="0"/>
          </a:p>
          <a:p>
            <a:pPr lvl="2"/>
            <a:r>
              <a:rPr lang="en-US" altLang="en-US" dirty="0"/>
              <a:t>Without programmer needing to change code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Valid-Invalid Bit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920750" y="1046163"/>
            <a:ext cx="7410450" cy="547211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memory 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2238375"/>
            <a:ext cx="2828925" cy="326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092200" y="139700"/>
            <a:ext cx="8296275" cy="50165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000" dirty="0"/>
              <a:t>Page Table When Some Pages Are Not in Main Memory</a:t>
            </a:r>
            <a:endParaRPr lang="en-US" altLang="en-US" sz="2000" dirty="0"/>
          </a:p>
        </p:txBody>
      </p:sp>
      <p:pic>
        <p:nvPicPr>
          <p:cNvPr id="16387" name="Picture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174750"/>
            <a:ext cx="4967288" cy="481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Page Fault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887413" y="904875"/>
            <a:ext cx="7138987" cy="421005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there is a reference to a page, first reference to that page will trap to operating system:</a:t>
            </a:r>
            <a:endParaRPr lang="en-US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  <a:endParaRPr lang="en-US" altLang="en-US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Operating system looks at another table to decide:</a:t>
            </a:r>
            <a:endParaRPr lang="en-US" altLang="en-US" dirty="0">
              <a:sym typeface="Symbol" panose="05050102010706020507" pitchFamily="18" charset="2"/>
            </a:endParaRPr>
          </a:p>
          <a:p>
            <a:pPr marL="798830" lvl="1" indent="-341630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  <a:endParaRPr lang="en-US" altLang="en-US" dirty="0">
              <a:sym typeface="Symbol" panose="05050102010706020507" pitchFamily="18" charset="2"/>
            </a:endParaRPr>
          </a:p>
          <a:p>
            <a:pPr marL="798830" lvl="1" indent="-341630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Just not in memory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Find free frame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Swap page into frame via scheduled disk operation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Reset tables to indicate page now in memory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Restart the instruction that caused the page fault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Steps in Handling a Page Fault</a:t>
            </a:r>
            <a:endParaRPr lang="en-US" altLang="en-US" dirty="0"/>
          </a:p>
        </p:txBody>
      </p:sp>
      <p:pic>
        <p:nvPicPr>
          <p:cNvPr id="18435" name="Picture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1217613"/>
            <a:ext cx="5800725" cy="4840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Aspects of Demand Paging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57250" y="1081088"/>
            <a:ext cx="7740650" cy="4887912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Extreme case – start process with </a:t>
            </a:r>
            <a:r>
              <a:rPr lang="en-US" altLang="en-US" i="1" dirty="0"/>
              <a:t>no</a:t>
            </a:r>
            <a:r>
              <a:rPr lang="en-US" altLang="en-US" dirty="0"/>
              <a:t> pages in memory</a:t>
            </a:r>
            <a:endParaRPr lang="en-US" altLang="en-US" dirty="0"/>
          </a:p>
          <a:p>
            <a:pPr lvl="1"/>
            <a:r>
              <a:rPr lang="en-US" altLang="en-US" dirty="0"/>
              <a:t>OS sets instruction pointer to first instruction of process, non-memory-resident -&gt; page fault</a:t>
            </a:r>
            <a:endParaRPr lang="en-US" altLang="en-US" dirty="0"/>
          </a:p>
          <a:p>
            <a:pPr lvl="1"/>
            <a:r>
              <a:rPr lang="en-US" altLang="en-US" dirty="0"/>
              <a:t>And for every other process pages on first access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Pure demand paging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Actually, a given instruction could access multiple pages -&gt; multiple page faults</a:t>
            </a:r>
            <a:endParaRPr lang="en-US" altLang="en-US" dirty="0"/>
          </a:p>
          <a:p>
            <a:pPr lvl="1"/>
            <a:r>
              <a:rPr lang="en-US" altLang="en-US" dirty="0"/>
              <a:t>Consider fetch and decode of instruction which adds 2 numbers from memory and stores result back to memory</a:t>
            </a:r>
            <a:endParaRPr lang="en-US" altLang="en-US" dirty="0"/>
          </a:p>
          <a:p>
            <a:pPr lvl="1"/>
            <a:r>
              <a:rPr lang="en-US" altLang="en-US" dirty="0"/>
              <a:t>Pain decreased because of </a:t>
            </a:r>
            <a:r>
              <a:rPr lang="en-US" altLang="en-US" b="1" dirty="0">
                <a:solidFill>
                  <a:srgbClr val="3366FF"/>
                </a:solidFill>
              </a:rPr>
              <a:t>locality of reference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dirty="0"/>
              <a:t>Hardware support needed for demand paging</a:t>
            </a:r>
            <a:endParaRPr lang="en-US" altLang="en-US" dirty="0"/>
          </a:p>
          <a:p>
            <a:pPr lvl="1"/>
            <a:r>
              <a:rPr lang="en-US" altLang="en-US" dirty="0"/>
              <a:t>Page table with valid / invalid bit</a:t>
            </a:r>
            <a:endParaRPr lang="en-US" altLang="en-US" dirty="0"/>
          </a:p>
          <a:p>
            <a:pPr lvl="1"/>
            <a:r>
              <a:rPr lang="en-US" altLang="en-US" dirty="0"/>
              <a:t>Secondary memory (swap device with </a:t>
            </a:r>
            <a:r>
              <a:rPr lang="en-US" altLang="en-US" b="1" dirty="0">
                <a:solidFill>
                  <a:srgbClr val="3366FF"/>
                </a:solidFill>
              </a:rPr>
              <a:t>swap space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Instruction restart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Instruction Restart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938213" y="1157288"/>
            <a:ext cx="7702550" cy="4114800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Consider an instruction that could access several different locations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block move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auto increment/decrement location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Restart the whole operation?</a:t>
            </a:r>
            <a:endParaRPr lang="en-US" altLang="en-US"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What if source and destination overlap?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2813" y="1911350"/>
            <a:ext cx="1563687" cy="164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Performance of Demand Paging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882650" y="1081088"/>
            <a:ext cx="7791450" cy="4849812"/>
          </a:xfrm>
        </p:spPr>
        <p:txBody>
          <a:bodyPr vert="horz" wrap="square" lIns="91440" tIns="45720" rIns="91440" bIns="45720" anchor="t" anchorCtr="0"/>
          <a:p>
            <a:pPr defTabSz="914400">
              <a:tabLst>
                <a:tab pos="2164080" algn="l"/>
                <a:tab pos="2856230" algn="l"/>
              </a:tabLst>
            </a:pPr>
            <a:r>
              <a:rPr lang="en-US" altLang="en-US" dirty="0"/>
              <a:t>Stages in Demand Paging (worse case)</a:t>
            </a:r>
            <a:endParaRPr lang="en-US" altLang="en-US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Trap to the operating system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Save the user registers and process state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Determine that the interrupt was a page fault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Check that the page reference was legal and determine the location of the page on the disk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Issue a read from the disk to a free frame:</a:t>
            </a:r>
            <a:endParaRPr lang="en-US" altLang="en-US" sz="1400" dirty="0"/>
          </a:p>
          <a:p>
            <a:pPr marL="798830" lvl="1" indent="-341630"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Wait in a queue for this device until the read request is serviced</a:t>
            </a:r>
            <a:endParaRPr lang="en-US" altLang="en-US" sz="1400" dirty="0"/>
          </a:p>
          <a:p>
            <a:pPr marL="798830" lvl="1" indent="-341630"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Wait for the device seek and/or latency time</a:t>
            </a:r>
            <a:endParaRPr lang="en-US" altLang="en-US" sz="1400" dirty="0"/>
          </a:p>
          <a:p>
            <a:pPr marL="798830" lvl="1" indent="-341630"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Begin the transfer of the page to a free frame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While waiting, allocate the CPU to some other user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Receive an interrupt from the disk I/O subsystem (I/O completed)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Save the registers and process state for the other user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Determine that the interrupt was from the disk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Correct the page table and other tables to show page is now in memory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Wait for the CPU to be allocated to this process again</a:t>
            </a:r>
            <a:endParaRPr lang="en-US" altLang="en-US" sz="1400" dirty="0"/>
          </a:p>
          <a:p>
            <a:pPr defTabSz="914400">
              <a:buFont typeface="Arial" panose="020B0604020202020204" pitchFamily="34" charset="0"/>
              <a:buAutoNum type="arabicPeriod"/>
              <a:tabLst>
                <a:tab pos="2164080" algn="l"/>
                <a:tab pos="2856230" algn="l"/>
              </a:tabLst>
            </a:pPr>
            <a:r>
              <a:rPr lang="en-US" altLang="en-US" sz="1400" dirty="0"/>
              <a:t>Restore the user registers, process state, and new page table, and then resume the interrupted instruction</a:t>
            </a:r>
            <a:endParaRPr lang="en-US" altLang="en-US" sz="1400" dirty="0"/>
          </a:p>
          <a:p>
            <a:pPr defTabSz="914400">
              <a:buFont typeface="Monotype Sorts" pitchFamily="-84" charset="2"/>
              <a:buAutoNum type="arabicPeriod"/>
              <a:tabLst>
                <a:tab pos="2164080" algn="l"/>
                <a:tab pos="285623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304925" y="188913"/>
            <a:ext cx="7942263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Performance of Demand Paging (Cont.)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844550" y="1119188"/>
            <a:ext cx="8299450" cy="4646612"/>
          </a:xfrm>
        </p:spPr>
        <p:txBody>
          <a:bodyPr vert="horz" wrap="square" lIns="91440" tIns="45720" rIns="91440" bIns="45720" anchor="t" anchorCtr="0"/>
          <a:p>
            <a:pPr defTabSz="914400">
              <a:tabLst>
                <a:tab pos="2164080" algn="l"/>
                <a:tab pos="2856230" algn="l"/>
              </a:tabLst>
            </a:pPr>
            <a:r>
              <a:rPr lang="en-US" altLang="en-US" dirty="0"/>
              <a:t>Three major activities</a:t>
            </a:r>
            <a:endParaRPr lang="en-US" altLang="en-US" dirty="0"/>
          </a:p>
          <a:p>
            <a:pPr lvl="1" defTabSz="914400">
              <a:tabLst>
                <a:tab pos="2164080" algn="l"/>
                <a:tab pos="2856230" algn="l"/>
              </a:tabLst>
            </a:pPr>
            <a:r>
              <a:rPr lang="en-US" altLang="en-US" dirty="0"/>
              <a:t>Service the interrupt – careful coding means just several hundred instructions needed</a:t>
            </a:r>
            <a:endParaRPr lang="en-US" altLang="en-US" dirty="0"/>
          </a:p>
          <a:p>
            <a:pPr lvl="1" defTabSz="914400">
              <a:tabLst>
                <a:tab pos="2164080" algn="l"/>
                <a:tab pos="2856230" algn="l"/>
              </a:tabLst>
            </a:pPr>
            <a:r>
              <a:rPr lang="en-US" altLang="en-US" dirty="0"/>
              <a:t>Read the page – lots of time</a:t>
            </a:r>
            <a:endParaRPr lang="en-US" altLang="en-US" dirty="0"/>
          </a:p>
          <a:p>
            <a:pPr lvl="1" defTabSz="914400">
              <a:tabLst>
                <a:tab pos="2164080" algn="l"/>
                <a:tab pos="2856230" algn="l"/>
              </a:tabLst>
            </a:pPr>
            <a:r>
              <a:rPr lang="en-US" altLang="en-US" dirty="0"/>
              <a:t>Restart the process – again just a small amount of time</a:t>
            </a:r>
            <a:endParaRPr lang="en-US" altLang="en-US" dirty="0"/>
          </a:p>
          <a:p>
            <a:pPr defTabSz="914400">
              <a:tabLst>
                <a:tab pos="2164080" algn="l"/>
                <a:tab pos="2856230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defTabSz="914400"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defTabSz="914400"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914400"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swap page out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swap page in )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914400">
              <a:buNone/>
              <a:tabLst>
                <a:tab pos="2164080" algn="l"/>
                <a:tab pos="285623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dirty="0">
                <a:sym typeface="+mn-ea"/>
              </a:rPr>
              <a:t>    Performance of Demand Paging (Cont.)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6795" y="1143000"/>
            <a:ext cx="7788275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82663" y="195263"/>
            <a:ext cx="7704137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  Virtual Memory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838200" y="1123950"/>
            <a:ext cx="8229600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Background</a:t>
            </a:r>
            <a:endParaRPr lang="en-US" altLang="en-US" dirty="0"/>
          </a:p>
          <a:p>
            <a:r>
              <a:rPr lang="en-US" altLang="en-US" dirty="0"/>
              <a:t>Demand Paging</a:t>
            </a:r>
            <a:endParaRPr lang="en-US" altLang="en-US" dirty="0"/>
          </a:p>
          <a:p>
            <a:r>
              <a:rPr lang="en-US" altLang="en-US" dirty="0"/>
              <a:t>Copy-on-Write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 vert="horz" wrap="square" lIns="91440" tIns="45720" rIns="91440" bIns="45720" anchor="b" anchorCtr="0"/>
          <a:p>
            <a:r>
              <a:rPr lang="en-US" altLang="en-US" dirty="0"/>
              <a:t>Demand Paging Optimizations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1028700"/>
            <a:ext cx="7575550" cy="5232400"/>
          </a:xfrm>
        </p:spPr>
        <p:txBody>
          <a:bodyPr vert="horz" wrap="square" lIns="91440" tIns="45720" rIns="91440" bIns="45720" anchor="t" anchorCtr="0"/>
          <a:p>
            <a:r>
              <a:rPr lang="en-US" altLang="en-US" sz="1600" dirty="0"/>
              <a:t>Swap space I/O faster than file system I/O even if on the same device</a:t>
            </a:r>
            <a:endParaRPr lang="en-US" altLang="en-US" sz="1600" dirty="0"/>
          </a:p>
          <a:p>
            <a:pPr lvl="1"/>
            <a:r>
              <a:rPr lang="en-US" altLang="en-US" sz="1600" dirty="0"/>
              <a:t>Swap allocated in larger chunks, less management needed than file system</a:t>
            </a:r>
            <a:endParaRPr lang="en-US" altLang="en-US" sz="1600" dirty="0"/>
          </a:p>
          <a:p>
            <a:r>
              <a:rPr lang="en-US" altLang="en-US" sz="1600" dirty="0"/>
              <a:t>Copy entire process image to swap space at process load time</a:t>
            </a:r>
            <a:endParaRPr lang="en-US" altLang="en-US" sz="1600" dirty="0"/>
          </a:p>
          <a:p>
            <a:pPr lvl="1"/>
            <a:r>
              <a:rPr lang="en-US" altLang="en-US" sz="1600" dirty="0"/>
              <a:t>Then page in and out of swap space</a:t>
            </a:r>
            <a:endParaRPr lang="en-US" altLang="en-US" sz="1600" dirty="0"/>
          </a:p>
          <a:p>
            <a:pPr marL="457200" lvl="1" indent="0">
              <a:buNone/>
            </a:pPr>
            <a:endParaRPr lang="en-US" altLang="en-US" sz="1600" dirty="0"/>
          </a:p>
          <a:p>
            <a:r>
              <a:rPr lang="en-US" altLang="en-US" sz="1600" dirty="0"/>
              <a:t>Demand page in from program binary on disk, but discard rather than paging out when freeing frame</a:t>
            </a:r>
            <a:endParaRPr lang="en-US" altLang="en-US" sz="1600" dirty="0"/>
          </a:p>
          <a:p>
            <a:pPr lvl="1"/>
            <a:r>
              <a:rPr lang="en-US" altLang="en-US" sz="1600" dirty="0"/>
              <a:t>Used in Solaris </a:t>
            </a:r>
            <a:endParaRPr lang="en-US" altLang="en-US" sz="1600" dirty="0"/>
          </a:p>
          <a:p>
            <a:pPr lvl="1"/>
            <a:r>
              <a:rPr lang="en-US" altLang="en-US" sz="1600" dirty="0"/>
              <a:t>Still need to write to swap space</a:t>
            </a:r>
            <a:endParaRPr lang="en-US" altLang="en-US" sz="1600" dirty="0"/>
          </a:p>
          <a:p>
            <a:pPr lvl="2"/>
            <a:r>
              <a:rPr lang="en-US" altLang="en-US" sz="1600" dirty="0"/>
              <a:t>Pages not associated with a file (like stack and heap) – </a:t>
            </a:r>
            <a:r>
              <a:rPr lang="en-US" altLang="en-US" sz="1600" b="1" dirty="0">
                <a:solidFill>
                  <a:srgbClr val="3366FF"/>
                </a:solidFill>
              </a:rPr>
              <a:t>anonymous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3366FF"/>
                </a:solidFill>
              </a:rPr>
              <a:t>memory</a:t>
            </a:r>
            <a:endParaRPr lang="en-US" altLang="en-US" sz="1600" b="1" dirty="0">
              <a:solidFill>
                <a:srgbClr val="3366FF"/>
              </a:solidFill>
            </a:endParaRPr>
          </a:p>
          <a:p>
            <a:pPr lvl="2"/>
            <a:r>
              <a:rPr lang="en-US" altLang="en-US" sz="1600" dirty="0"/>
              <a:t>Pages modified in memory but not yet written back to the file system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Copy-on-Write</a:t>
            </a:r>
            <a:endParaRPr lang="en-US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869950" y="1106488"/>
            <a:ext cx="7334250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sz="1600" b="1" dirty="0">
                <a:solidFill>
                  <a:srgbClr val="3366FF"/>
                </a:solidFill>
              </a:rPr>
              <a:t>Copy-on-Write </a:t>
            </a:r>
            <a:r>
              <a:rPr lang="en-US" altLang="en-US" sz="1600" dirty="0"/>
              <a:t>(COW) allows both parent and child processes to initially </a:t>
            </a:r>
            <a:r>
              <a:rPr lang="en-US" altLang="en-US" sz="1600" b="1" i="1" dirty="0"/>
              <a:t>share</a:t>
            </a:r>
            <a:r>
              <a:rPr lang="en-US" altLang="en-US" sz="1600" dirty="0"/>
              <a:t> the same pages in memory</a:t>
            </a:r>
            <a:endParaRPr lang="en-US" altLang="en-US" sz="1600" dirty="0"/>
          </a:p>
          <a:p>
            <a:pPr lvl="1"/>
            <a:r>
              <a:rPr lang="en-US" altLang="en-US" sz="1600" dirty="0"/>
              <a:t>If either process modifies a shared page, only then is the page copied</a:t>
            </a:r>
            <a:endParaRPr lang="en-US" altLang="en-US" sz="1600" dirty="0"/>
          </a:p>
          <a:p>
            <a:r>
              <a:rPr lang="en-US" altLang="en-US" sz="1600" dirty="0"/>
              <a:t>COW allows more efficient process creation as only modified pages are copied</a:t>
            </a:r>
            <a:endParaRPr lang="en-US" altLang="en-US" sz="1600" dirty="0"/>
          </a:p>
          <a:p>
            <a:r>
              <a:rPr lang="en-US" altLang="en-US" sz="1600" dirty="0"/>
              <a:t>In general, free pages are allocated from a </a:t>
            </a:r>
            <a:r>
              <a:rPr lang="en-US" altLang="en-US" sz="1600" b="1" dirty="0">
                <a:solidFill>
                  <a:srgbClr val="3366FF"/>
                </a:solidFill>
              </a:rPr>
              <a:t>pool</a:t>
            </a:r>
            <a:r>
              <a:rPr lang="en-US" altLang="en-US" sz="1600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of </a:t>
            </a:r>
            <a:r>
              <a:rPr lang="en-US" altLang="en-US" sz="1600" b="1" dirty="0">
                <a:solidFill>
                  <a:srgbClr val="3366FF"/>
                </a:solidFill>
              </a:rPr>
              <a:t>zero-fill-on-demand </a:t>
            </a:r>
            <a:r>
              <a:rPr lang="en-US" altLang="en-US" sz="1600" dirty="0"/>
              <a:t>pages</a:t>
            </a:r>
            <a:endParaRPr lang="en-US" altLang="en-US" sz="1600" dirty="0"/>
          </a:p>
          <a:p>
            <a:pPr lvl="1"/>
            <a:r>
              <a:rPr lang="en-US" altLang="en-US" sz="1600" dirty="0"/>
              <a:t>Pool should always have free frames for fast demand page execution</a:t>
            </a:r>
            <a:endParaRPr lang="en-US" altLang="en-US" sz="1600" dirty="0"/>
          </a:p>
          <a:p>
            <a:pPr lvl="2"/>
            <a:r>
              <a:rPr lang="en-US" altLang="en-US" sz="1600" dirty="0"/>
              <a:t>Don’t want to have to free a frame as well as other processing on page fault</a:t>
            </a:r>
            <a:endParaRPr lang="en-US" altLang="en-US" sz="1600" dirty="0"/>
          </a:p>
          <a:p>
            <a:pPr lvl="1"/>
            <a:endParaRPr lang="en-US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84250" y="227013"/>
            <a:ext cx="779145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Before Process 1 Modifies Page C</a:t>
            </a:r>
            <a:endParaRPr lang="en-US" altLang="en-US" dirty="0"/>
          </a:p>
        </p:txBody>
      </p:sp>
      <p:pic>
        <p:nvPicPr>
          <p:cNvPr id="26627" name="Picture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354138"/>
            <a:ext cx="7339013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89000" y="138113"/>
            <a:ext cx="78105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After Process 1 Modifies Page C</a:t>
            </a:r>
            <a:endParaRPr lang="en-US" altLang="en-US" dirty="0"/>
          </a:p>
        </p:txBody>
      </p:sp>
      <p:pic>
        <p:nvPicPr>
          <p:cNvPr id="27651" name="Picture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1319213"/>
            <a:ext cx="6403975" cy="295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31888" y="144463"/>
            <a:ext cx="7869237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What Happens if There is no Free Frame?</a:t>
            </a:r>
            <a:endParaRPr lang="en-US" altLang="en-US" sz="28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52488" y="1133475"/>
            <a:ext cx="7300912" cy="451167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Used up by process pages</a:t>
            </a:r>
            <a:endParaRPr lang="en-US" altLang="en-US" dirty="0"/>
          </a:p>
          <a:p>
            <a:r>
              <a:rPr lang="en-US" altLang="en-US" dirty="0"/>
              <a:t>Also in demand from the kernel, I/O buffers, 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  <a:endParaRPr lang="en-US" altLang="en-US" dirty="0"/>
          </a:p>
          <a:p>
            <a:r>
              <a:rPr lang="en-US" altLang="en-US" dirty="0"/>
              <a:t>Page replacement – find some page in memory, but not really in use, page it out</a:t>
            </a:r>
            <a:endParaRPr lang="en-US" altLang="en-US" dirty="0"/>
          </a:p>
          <a:p>
            <a:pPr lvl="1"/>
            <a:r>
              <a:rPr lang="en-US" altLang="en-US" dirty="0"/>
              <a:t>Algorithm – terminate? swap out? replace the page?</a:t>
            </a:r>
            <a:endParaRPr lang="en-US" altLang="en-US" dirty="0"/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  <a:endParaRPr lang="en-US" altLang="en-US" dirty="0"/>
          </a:p>
          <a:p>
            <a:r>
              <a:rPr lang="en-US" altLang="en-US" dirty="0"/>
              <a:t>Same page may be brought into memory several times</a:t>
            </a:r>
            <a:endParaRPr lang="en-US" altLang="en-US" dirty="0"/>
          </a:p>
          <a:p>
            <a:pPr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Thank You</a:t>
            </a:r>
            <a:endParaRPr lang="en-US" altLang="en-US"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Background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862013" y="1111250"/>
            <a:ext cx="7213600" cy="4530725"/>
          </a:xfrm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Code needs to be in memory to execute, but entire program rarely used</a:t>
            </a:r>
            <a:endParaRPr lang="en-US" altLang="en-US" dirty="0"/>
          </a:p>
          <a:p>
            <a:pPr lvl="1"/>
            <a:r>
              <a:rPr lang="en-US" altLang="en-US" dirty="0"/>
              <a:t>Error code, unusual routines, large data structures</a:t>
            </a:r>
            <a:endParaRPr lang="en-US" altLang="en-US" dirty="0"/>
          </a:p>
          <a:p>
            <a:r>
              <a:rPr lang="en-US" altLang="en-US" dirty="0"/>
              <a:t>Entire program code not needed at same time</a:t>
            </a:r>
            <a:endParaRPr lang="en-US" altLang="en-US" dirty="0"/>
          </a:p>
          <a:p>
            <a:r>
              <a:rPr lang="en-US" altLang="en-US" dirty="0"/>
              <a:t>Consider ability to execute partially-loaded program</a:t>
            </a:r>
            <a:endParaRPr lang="en-US" altLang="en-US" dirty="0"/>
          </a:p>
          <a:p>
            <a:pPr lvl="1"/>
            <a:r>
              <a:rPr lang="en-US" altLang="en-US" dirty="0"/>
              <a:t>Program no longer constrained by limits of physical memory</a:t>
            </a:r>
            <a:endParaRPr lang="en-US" altLang="en-US" dirty="0"/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  <a:endParaRPr lang="en-US" altLang="en-US" dirty="0"/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  <a:endParaRPr lang="en-US" altLang="en-US" dirty="0"/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Background (Cont.)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849313" y="1063625"/>
            <a:ext cx="7177087" cy="4529138"/>
          </a:xfrm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Virtual memory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separation of user logical memory from physical memory</a:t>
            </a:r>
            <a:endParaRPr lang="en-US" altLang="en-US" dirty="0"/>
          </a:p>
          <a:p>
            <a:pPr lvl="1"/>
            <a:r>
              <a:rPr lang="en-US" altLang="en-US" sz="1600" dirty="0"/>
              <a:t>Only part of the program needs to be in memory for execution</a:t>
            </a:r>
            <a:endParaRPr lang="en-US" altLang="en-US" sz="1600" dirty="0"/>
          </a:p>
          <a:p>
            <a:pPr lvl="1"/>
            <a:r>
              <a:rPr lang="en-US" altLang="en-US" sz="1600" dirty="0"/>
              <a:t>Logical address space can therefore be much larger than physical address space</a:t>
            </a:r>
            <a:endParaRPr lang="en-US" altLang="en-US" sz="1600" dirty="0"/>
          </a:p>
          <a:p>
            <a:pPr lvl="1"/>
            <a:r>
              <a:rPr lang="en-US" altLang="en-US" sz="1600" dirty="0"/>
              <a:t>Allows address spaces to be shared by several processes</a:t>
            </a:r>
            <a:endParaRPr lang="en-US" altLang="en-US" sz="1600" dirty="0"/>
          </a:p>
          <a:p>
            <a:pPr lvl="1"/>
            <a:r>
              <a:rPr lang="en-US" altLang="en-US" sz="1600" dirty="0"/>
              <a:t>Allows for more efficient process creation</a:t>
            </a:r>
            <a:endParaRPr lang="en-US" altLang="en-US" sz="1600" dirty="0"/>
          </a:p>
          <a:p>
            <a:pPr lvl="1"/>
            <a:r>
              <a:rPr lang="en-US" altLang="en-US" sz="1600" dirty="0"/>
              <a:t>More programs running concurrently</a:t>
            </a:r>
            <a:endParaRPr lang="en-US" altLang="en-US" sz="1600" dirty="0"/>
          </a:p>
          <a:p>
            <a:pPr lvl="1"/>
            <a:r>
              <a:rPr lang="en-US" altLang="en-US" sz="1600" dirty="0"/>
              <a:t>Less I/O needed to load or swap processes</a:t>
            </a:r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Background (Cont.)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874713" y="1038225"/>
            <a:ext cx="6834187" cy="4529138"/>
          </a:xfrm>
        </p:spPr>
        <p:txBody>
          <a:bodyPr vert="horz" wrap="square" lIns="91440" tIns="45720" rIns="91440" bIns="45720" anchor="t" anchorCtr="0"/>
          <a:p>
            <a:r>
              <a:rPr lang="en-US" altLang="en-US" b="1" dirty="0">
                <a:solidFill>
                  <a:srgbClr val="3366FF"/>
                </a:solidFill>
              </a:rPr>
              <a:t>Virtual address space</a:t>
            </a:r>
            <a:r>
              <a:rPr lang="en-US" altLang="en-US" dirty="0"/>
              <a:t> – logical view of how process is stored in memory</a:t>
            </a:r>
            <a:endParaRPr lang="en-US" altLang="en-US" dirty="0"/>
          </a:p>
          <a:p>
            <a:pPr lvl="1"/>
            <a:r>
              <a:rPr lang="en-US" altLang="en-US" sz="1600" dirty="0"/>
              <a:t>Usually start at address 0, contiguous addresses until end of space</a:t>
            </a:r>
            <a:endParaRPr lang="en-US" altLang="en-US" sz="1600" dirty="0"/>
          </a:p>
          <a:p>
            <a:pPr lvl="1"/>
            <a:r>
              <a:rPr lang="en-US" altLang="en-US" sz="1600" dirty="0"/>
              <a:t>Meanwhile, physical memory organized in page frames</a:t>
            </a:r>
            <a:endParaRPr lang="en-US" altLang="en-US" sz="1600" dirty="0"/>
          </a:p>
          <a:p>
            <a:pPr lvl="1"/>
            <a:r>
              <a:rPr lang="en-US" altLang="en-US" sz="1600" dirty="0"/>
              <a:t>MMU must map logical to physical</a:t>
            </a:r>
            <a:endParaRPr lang="en-US" altLang="en-US" dirty="0"/>
          </a:p>
          <a:p>
            <a:r>
              <a:rPr lang="en-US" altLang="en-US" dirty="0"/>
              <a:t>Virtual memory can be implemented via:</a:t>
            </a:r>
            <a:endParaRPr lang="en-US" altLang="en-US" dirty="0"/>
          </a:p>
          <a:p>
            <a:pPr lvl="1"/>
            <a:r>
              <a:rPr lang="en-US" altLang="en-US" sz="1600" dirty="0"/>
              <a:t>Demand paging </a:t>
            </a:r>
            <a:endParaRPr lang="en-US" altLang="en-US" sz="1600" dirty="0"/>
          </a:p>
          <a:p>
            <a:pPr lvl="1"/>
            <a:r>
              <a:rPr lang="en-US" altLang="en-US" sz="1600" dirty="0"/>
              <a:t>Demand segmentation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80375" cy="60801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400" dirty="0"/>
              <a:t>Virtual Memory That is Larger Than Physical Memory</a:t>
            </a:r>
            <a:endParaRPr lang="en-US" altLang="en-US" sz="2400" dirty="0"/>
          </a:p>
        </p:txBody>
      </p:sp>
      <p:pic>
        <p:nvPicPr>
          <p:cNvPr id="10243" name="Picture 5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185863"/>
            <a:ext cx="5360988" cy="424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42975" y="176213"/>
            <a:ext cx="77438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Virtual-address Space</a:t>
            </a:r>
            <a:endParaRPr lang="en-US" altLang="en-US" dirty="0"/>
          </a:p>
        </p:txBody>
      </p:sp>
      <p:pic>
        <p:nvPicPr>
          <p:cNvPr id="1126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0" y="1274763"/>
            <a:ext cx="2063750" cy="456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Rectangle 3"/>
          <p:cNvSpPr txBox="1"/>
          <p:nvPr/>
        </p:nvSpPr>
        <p:spPr>
          <a:xfrm>
            <a:off x="811213" y="1119188"/>
            <a:ext cx="4370387" cy="5002212"/>
          </a:xfrm>
          <a:prstGeom prst="rect">
            <a:avLst/>
          </a:prstGeom>
          <a:noFill/>
          <a:ln w="9525">
            <a:noFill/>
          </a:ln>
        </p:spPr>
        <p:txBody>
          <a:bodyPr lIns="64008" tIns="32004" rIns="64008" bIns="32004"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sz="1600" dirty="0">
                <a:latin typeface="Helvetica" pitchFamily="-84" charset="0"/>
              </a:rPr>
              <a:t>Usually design logical address space for stack to start at Max logical address and grow “down” while heap grows “up”</a:t>
            </a:r>
            <a:endParaRPr lang="en-US" altLang="en-US" sz="1600" dirty="0">
              <a:latin typeface="Helvetica" pitchFamily="-84" charset="0"/>
            </a:endParaRPr>
          </a:p>
          <a:p>
            <a:pPr marL="1060450" lvl="1" indent="-40767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1600" dirty="0">
                <a:latin typeface="Helvetica" pitchFamily="-84" charset="0"/>
              </a:rPr>
              <a:t>Maximizes address space use</a:t>
            </a:r>
            <a:endParaRPr lang="en-US" altLang="en-US" sz="1600" dirty="0">
              <a:latin typeface="Helvetica" pitchFamily="-84" charset="0"/>
            </a:endParaRPr>
          </a:p>
          <a:p>
            <a:pPr marL="1060450" lvl="1" indent="-40767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1600" dirty="0">
                <a:latin typeface="Helvetica" pitchFamily="-84" charset="0"/>
              </a:rPr>
              <a:t>Unused address space between the two is hole</a:t>
            </a:r>
            <a:endParaRPr lang="en-US" altLang="en-US" sz="1600" dirty="0">
              <a:latin typeface="Helvetica" pitchFamily="-84" charset="0"/>
            </a:endParaRPr>
          </a:p>
          <a:p>
            <a:pPr marL="1551305" lvl="2" indent="-325755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lang="en-US" altLang="en-US" sz="1600" dirty="0">
                <a:latin typeface="Helvetica" pitchFamily="-84" charset="0"/>
              </a:rPr>
              <a:t>No physical memory needed until heap or stack grows to a given new page</a:t>
            </a:r>
            <a:endParaRPr lang="en-US" altLang="en-US" sz="1600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sz="1600" dirty="0">
                <a:latin typeface="Helvetica" pitchFamily="-84" charset="0"/>
              </a:rPr>
              <a:t>Enables </a:t>
            </a:r>
            <a:r>
              <a:rPr lang="en-US" altLang="en-US" sz="1600" b="1" dirty="0">
                <a:solidFill>
                  <a:srgbClr val="3366FF"/>
                </a:solidFill>
                <a:latin typeface="Helvetica" pitchFamily="-84" charset="0"/>
              </a:rPr>
              <a:t>sparse </a:t>
            </a:r>
            <a:r>
              <a:rPr lang="en-US" altLang="en-US" sz="1600" dirty="0">
                <a:latin typeface="Helvetica" pitchFamily="-84" charset="0"/>
              </a:rPr>
              <a:t>address spaces with holes left for growth, dynamically linked libraries, etc</a:t>
            </a:r>
            <a:endParaRPr lang="en-US" altLang="en-US" sz="1600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sz="1600" dirty="0">
                <a:latin typeface="Helvetica" pitchFamily="-84" charset="0"/>
              </a:rPr>
              <a:t>System libraries shared via mapping into virtual address space</a:t>
            </a:r>
            <a:endParaRPr lang="en-US" altLang="en-US" sz="1600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sz="1600" dirty="0">
                <a:latin typeface="Helvetica" pitchFamily="-84" charset="0"/>
              </a:rPr>
              <a:t>Shared memory by mapping pages read-write into virtual address space</a:t>
            </a:r>
            <a:endParaRPr lang="en-US" altLang="en-US" sz="1600" dirty="0">
              <a:latin typeface="Helvetica" pitchFamily="-84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lang="en-US" altLang="en-US" sz="1600" dirty="0">
                <a:latin typeface="Helvetica" pitchFamily="-84" charset="0"/>
              </a:rPr>
              <a:t>Pages can be shared during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1600" dirty="0">
                <a:latin typeface="Helvetica" pitchFamily="-84" charset="0"/>
                <a:cs typeface="Courier New" panose="02070309020205020404" pitchFamily="49" charset="0"/>
              </a:rPr>
              <a:t>, speeding process creation</a:t>
            </a:r>
            <a:endParaRPr lang="en-US" altLang="en-US" sz="1600" dirty="0">
              <a:latin typeface="Helvetica" pitchFamily="-84" charset="0"/>
              <a:cs typeface="Courier New" panose="02070309020205020404" pitchFamily="49" charset="0"/>
            </a:endParaRPr>
          </a:p>
          <a:p>
            <a:pPr marL="1060450" lvl="1" indent="-40767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</a:pPr>
            <a:r>
              <a:rPr lang="en-US" altLang="en-US" sz="1600" dirty="0">
                <a:latin typeface="Helvetica" pitchFamily="-84" charset="0"/>
              </a:rPr>
              <a:t> </a:t>
            </a:r>
            <a:endParaRPr lang="en-US" altLang="en-US" sz="1600" dirty="0">
              <a:latin typeface="Helvetica" pitchFamily="-84" charset="0"/>
            </a:endParaRPr>
          </a:p>
          <a:p>
            <a:pPr marL="1060450" lvl="1" indent="-40767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</a:pPr>
            <a:endParaRPr lang="en-US" altLang="en-US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392238" y="188913"/>
            <a:ext cx="756126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Shared Library Using Virtual Memory</a:t>
            </a:r>
            <a:endParaRPr lang="en-US" altLang="en-US" dirty="0"/>
          </a:p>
        </p:txBody>
      </p:sp>
      <p:pic>
        <p:nvPicPr>
          <p:cNvPr id="1229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1255713"/>
            <a:ext cx="6296025" cy="4157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Demand Paging</a:t>
            </a:r>
            <a:endParaRPr lang="en-US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704850" y="960438"/>
            <a:ext cx="4184650" cy="5351462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en-US" sz="1600" dirty="0"/>
              <a:t>Could bring entire process into memory at load time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Or bring a page into memory only when it is needed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Less I/O needed, no unnecessary I/O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Less memory needed 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Faster response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More users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Similar to paging system with swapping (diagram on right)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Page is needed </a:t>
            </a:r>
            <a:r>
              <a:rPr lang="en-US" altLang="en-US" sz="1600" dirty="0">
                <a:sym typeface="Symbol" panose="05050102010706020507" pitchFamily="18" charset="2"/>
              </a:rPr>
              <a:t> reference to it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invalid reference </a:t>
            </a:r>
            <a:r>
              <a:rPr lang="en-US" altLang="en-US" sz="1600" dirty="0">
                <a:sym typeface="Symbol" panose="05050102010706020507" pitchFamily="18" charset="2"/>
              </a:rPr>
              <a:t> abort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not-in-memory  bring to memory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3366FF"/>
                </a:solidFill>
                <a:sym typeface="Symbol" panose="05050102010706020507" pitchFamily="18" charset="2"/>
              </a:rPr>
              <a:t>Lazy swapper</a:t>
            </a:r>
            <a:r>
              <a:rPr lang="en-US" altLang="en-US" sz="1600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– never swaps a page into memory unless page will be needed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1600" b="1" dirty="0">
                <a:solidFill>
                  <a:srgbClr val="3366FF"/>
                </a:solidFill>
                <a:sym typeface="Symbol" panose="05050102010706020507" pitchFamily="18" charset="2"/>
              </a:rPr>
              <a:t>pager</a:t>
            </a:r>
            <a:endParaRPr lang="en-US" altLang="en-US" sz="1600" b="1" dirty="0">
              <a:solidFill>
                <a:srgbClr val="3366FF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3316" name="Picture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2675" y="1701800"/>
            <a:ext cx="3878263" cy="3551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7547</Words>
  <Application>WPS Presentation</Application>
  <PresentationFormat>On-screen Show (4:3)</PresentationFormat>
  <Paragraphs>219</Paragraphs>
  <Slides>25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Wingdings</vt:lpstr>
      <vt:lpstr>Courier New</vt:lpstr>
      <vt:lpstr>Symbol</vt:lpstr>
      <vt:lpstr>Microsoft YaHei</vt:lpstr>
      <vt:lpstr>Arial Unicode MS</vt:lpstr>
      <vt:lpstr>os-8</vt:lpstr>
      <vt:lpstr>Virtual Memory</vt:lpstr>
      <vt:lpstr>  Virtual Memory</vt:lpstr>
      <vt:lpstr>Background</vt:lpstr>
      <vt:lpstr>Background (Cont.)</vt:lpstr>
      <vt:lpstr>Background (Cont.)</vt:lpstr>
      <vt:lpstr>Virtual Memory That is Larger Than Physical Memory</vt:lpstr>
      <vt:lpstr>Virtual-address Space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Performance of Demand Paging</vt:lpstr>
      <vt:lpstr>Performance of Demand Paging (Cont.)</vt:lpstr>
      <vt:lpstr>    Performance of Demand Paging (Cont.)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Thank You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Dell</cp:lastModifiedBy>
  <cp:revision>205</cp:revision>
  <cp:lastPrinted>2013-09-10T17:57:00Z</cp:lastPrinted>
  <dcterms:created xsi:type="dcterms:W3CDTF">2011-01-13T23:43:00Z</dcterms:created>
  <dcterms:modified xsi:type="dcterms:W3CDTF">2025-01-15T04:29:54Z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B309FAB5DC3443F5A41FE62217F6200A_13</vt:lpwstr>
  </property>
  <property fmtid="{D5CDD505-2E9C-101B-9397-08002B2CF9AE}" pid="3" name="KSOProductBuildVer">
    <vt:lpwstr>1033-12.2.0.19307</vt:lpwstr>
  </property>
</Properties>
</file>