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31" r:id="rId3"/>
    <p:sldId id="332" r:id="rId5"/>
    <p:sldId id="333" r:id="rId6"/>
    <p:sldId id="334" r:id="rId7"/>
    <p:sldId id="335" r:id="rId8"/>
    <p:sldId id="336" r:id="rId9"/>
    <p:sldId id="339" r:id="rId10"/>
    <p:sldId id="340" r:id="rId11"/>
    <p:sldId id="352" r:id="rId12"/>
    <p:sldId id="353" r:id="rId13"/>
    <p:sldId id="354" r:id="rId14"/>
    <p:sldId id="357" r:id="rId15"/>
    <p:sldId id="362" r:id="rId16"/>
    <p:sldId id="363" r:id="rId17"/>
    <p:sldId id="366" r:id="rId18"/>
    <p:sldId id="368" r:id="rId19"/>
    <p:sldId id="369" r:id="rId20"/>
    <p:sldId id="371" r:id="rId21"/>
    <p:sldId id="372" r:id="rId22"/>
    <p:sldId id="374" r:id="rId23"/>
    <p:sldId id="377" r:id="rId24"/>
  </p:sldIdLst>
  <p:sldSz cx="9144000" cy="6858000" type="screen4x3"/>
  <p:notesSz cx="7086600" cy="93726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71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-1662" y="-7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ctr" anchorCtr="0" compatLnSpc="1"/>
          <a:lstStyle>
            <a:lvl1pPr defTabSz="891540">
              <a:defRPr sz="11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8915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ctr" anchorCtr="0" compatLnSpc="1"/>
          <a:lstStyle>
            <a:lvl1pPr algn="r" defTabSz="891540">
              <a:defRPr sz="11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r" defTabSz="8915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b" anchorCtr="0" compatLnSpc="1"/>
          <a:lstStyle>
            <a:lvl1pPr defTabSz="891540">
              <a:defRPr sz="11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8915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b" anchorCtr="0" compatLnSpc="1"/>
          <a:p>
            <a:pPr lvl="0" algn="r" defTabSz="890905">
              <a:buNone/>
            </a:pPr>
            <a:fld id="{9A0DB2DC-4C9A-4742-B13C-FB6460FD3503}" type="slidenum">
              <a:rPr lang="en-US" sz="1100" dirty="0">
                <a:latin typeface="Helvetica" pitchFamily="-84" charset="0"/>
              </a:rPr>
            </a:fld>
            <a:endParaRPr lang="en-US" sz="1100" dirty="0">
              <a:latin typeface="Helvetica" pitchFamily="-8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>
            <a:lvl1pPr defTabSz="93980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>
            <a:lvl1pPr algn="r" defTabSz="93980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1204" name="Rectangle 4"/>
          <p:cNvSpPr>
            <a:spLocks noTextEdi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b" anchorCtr="0" compatLnSpc="1"/>
          <a:p>
            <a:pPr lvl="0" algn="r" defTabSz="939800">
              <a:buNone/>
            </a:pPr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Helvetica" pitchFamily="-84" charset="0"/>
              </a:rPr>
            </a:fld>
            <a:endParaRPr lang="en-US" altLang="en-US" sz="1200" dirty="0">
              <a:latin typeface="Helvetica" pitchFamily="-84" charset="0"/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Silberschatz, Galvin and Gagne ©2013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 Edition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053" name="Picture 9" descr="dino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w="76200" cap="flat" cmpd="sng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dino_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0" name="Line 6"/>
          <p:cNvSpPr/>
          <p:nvPr/>
        </p:nvSpPr>
        <p:spPr>
          <a:xfrm>
            <a:off x="457200" y="860425"/>
            <a:ext cx="8077200" cy="0"/>
          </a:xfrm>
          <a:prstGeom prst="line">
            <a:avLst/>
          </a:prstGeom>
          <a:ln w="19050" cap="flat" cmpd="sng">
            <a:solidFill>
              <a:srgbClr val="3366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16.</a:t>
            </a:r>
            <a:fld id="{9A0DB2DC-4C9A-4742-B13C-FB6460FD3503}" type="slidenum"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</a:fld>
            <a:endParaRPr lang="en-US" altLang="en-US" sz="1000" b="1" dirty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Silberschatz, Galvin and Gagne ©2013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 Edition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1036" name="Picture 12" descr="dino_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238125" y="1781175"/>
            <a:ext cx="8458200" cy="1143000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en-US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Virtual Machines</a:t>
            </a:r>
            <a:endParaRPr lang="en-US" altLang="en-US" dirty="0">
              <a:latin typeface="+mj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95313" y="193675"/>
            <a:ext cx="82296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sz="2800" dirty="0"/>
              <a:t>Types of VMs – Type 0 Hypervisor</a:t>
            </a:r>
            <a:endParaRPr lang="en-US" altLang="en-US" sz="28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06450" y="1120775"/>
            <a:ext cx="7085013" cy="4530725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Old idea, under many names by HW manufacturers</a:t>
            </a:r>
            <a:endParaRPr lang="en-US" altLang="en-US" dirty="0"/>
          </a:p>
          <a:p>
            <a:pPr lvl="1"/>
            <a:r>
              <a:rPr lang="en-US" altLang="en-US" dirty="0"/>
              <a:t>“partitions”, “domains”</a:t>
            </a:r>
            <a:endParaRPr lang="en-US" altLang="en-US" dirty="0"/>
          </a:p>
          <a:p>
            <a:pPr lvl="1"/>
            <a:r>
              <a:rPr lang="en-US" altLang="en-US" dirty="0"/>
              <a:t>A HW feature implemented by firmware</a:t>
            </a:r>
            <a:endParaRPr lang="en-US" altLang="en-US" dirty="0"/>
          </a:p>
          <a:p>
            <a:pPr lvl="1"/>
            <a:r>
              <a:rPr lang="en-US" altLang="en-US" dirty="0"/>
              <a:t>OS need to nothing special, VMM is in firmware</a:t>
            </a:r>
            <a:endParaRPr lang="en-US" altLang="en-US" dirty="0"/>
          </a:p>
          <a:p>
            <a:pPr lvl="1"/>
            <a:r>
              <a:rPr lang="en-US" altLang="en-US" dirty="0"/>
              <a:t>Smaller feature set than other types</a:t>
            </a:r>
            <a:endParaRPr lang="en-US" altLang="en-US" dirty="0"/>
          </a:p>
          <a:p>
            <a:pPr lvl="1"/>
            <a:r>
              <a:rPr lang="en-US" altLang="en-US" dirty="0"/>
              <a:t>Each guest has dedicated HW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I/O a challenge as difficult to have enough devices, controllers to dedicate to each guest</a:t>
            </a:r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None/>
            </a:pPr>
            <a:endParaRPr lang="en-US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sz="2800" dirty="0"/>
              <a:t>Type 0 Hypervisor</a:t>
            </a:r>
            <a:endParaRPr lang="en-US" altLang="en-US" sz="2800" dirty="0"/>
          </a:p>
        </p:txBody>
      </p:sp>
      <p:pic>
        <p:nvPicPr>
          <p:cNvPr id="26627" name="Content Placeholder 3" descr="16_05.pdf"/>
          <p:cNvPicPr>
            <a:picLocks noGrp="1" noChangeAspect="1"/>
          </p:cNvPicPr>
          <p:nvPr>
            <p:ph idx="1"/>
          </p:nvPr>
        </p:nvPicPr>
        <p:blipFill>
          <a:blip r:embed="rId1"/>
          <a:srcRect t="-10861" b="-10861"/>
          <a:stretch>
            <a:fillRect/>
          </a:stretch>
        </p:blipFill>
        <p:spPr>
          <a:xfrm>
            <a:off x="1855788" y="1139825"/>
            <a:ext cx="5916612" cy="32575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47725" y="123825"/>
            <a:ext cx="82296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sz="2800" dirty="0"/>
              <a:t>Types of VMs – Type 2 Hypervisor</a:t>
            </a:r>
            <a:endParaRPr lang="en-US" altLang="en-US" sz="2800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62013" y="1120775"/>
            <a:ext cx="7113587" cy="4530725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Less interesting from an OS perspective </a:t>
            </a:r>
            <a:endParaRPr lang="en-US" altLang="en-US" dirty="0"/>
          </a:p>
          <a:p>
            <a:pPr lvl="1"/>
            <a:r>
              <a:rPr lang="en-US" altLang="en-US" dirty="0"/>
              <a:t>Very little OS involvement in virtualization</a:t>
            </a:r>
            <a:endParaRPr lang="en-US" altLang="en-US" dirty="0"/>
          </a:p>
          <a:p>
            <a:pPr lvl="1"/>
            <a:r>
              <a:rPr lang="en-US" altLang="en-US" dirty="0"/>
              <a:t>VMM is simply another process, run and managed by host</a:t>
            </a:r>
            <a:endParaRPr lang="en-US" altLang="en-US" dirty="0"/>
          </a:p>
          <a:p>
            <a:pPr lvl="2"/>
            <a:r>
              <a:rPr lang="en-US" altLang="en-US" dirty="0"/>
              <a:t>Even the host doesn’t know they are a VMM running guests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But also a benefit because require no changes to host OS</a:t>
            </a:r>
            <a:endParaRPr lang="en-US" altLang="en-US" dirty="0"/>
          </a:p>
          <a:p>
            <a:pPr lvl="2"/>
            <a:r>
              <a:rPr lang="en-US" altLang="en-US" dirty="0"/>
              <a:t>Student could have Type 2 hypervisor on native host, run multiple guests, all on standard host OS such as Windows, Linux, MacOS</a:t>
            </a:r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None/>
            </a:pPr>
            <a:endParaRPr lang="en-US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552450" y="165100"/>
            <a:ext cx="82296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Types of VMs – Emulation</a:t>
            </a:r>
            <a:endParaRPr lang="en-US" alt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849313" y="1079500"/>
            <a:ext cx="7394575" cy="5026025"/>
          </a:xfrm>
        </p:spPr>
        <p:txBody>
          <a:bodyPr vert="horz" wrap="square" lIns="91440" tIns="45720" rIns="91440" bIns="45720" anchor="t" anchorCtr="0"/>
          <a:p>
            <a:r>
              <a:rPr lang="en-US" altLang="en-US" sz="1700" dirty="0"/>
              <a:t>Another (older) way for running one operating system on a different operating system</a:t>
            </a:r>
            <a:endParaRPr lang="en-US" altLang="en-US" sz="1700" dirty="0"/>
          </a:p>
          <a:p>
            <a:pPr lvl="1"/>
            <a:r>
              <a:rPr lang="en-US" altLang="en-US" sz="1700" dirty="0"/>
              <a:t>Emulation allows guest to run on different CPU</a:t>
            </a:r>
            <a:endParaRPr lang="en-US" altLang="en-US" sz="1700" dirty="0"/>
          </a:p>
          <a:p>
            <a:r>
              <a:rPr lang="en-US" altLang="en-US" sz="1700" dirty="0"/>
              <a:t>Necessary to translate all guest instructions from guest CPU to native CPU</a:t>
            </a:r>
            <a:endParaRPr lang="en-US" altLang="en-US" sz="1700" dirty="0"/>
          </a:p>
          <a:p>
            <a:pPr lvl="1"/>
            <a:r>
              <a:rPr lang="en-US" altLang="en-US" sz="1700" dirty="0"/>
              <a:t>Emulation, not virtualization</a:t>
            </a:r>
            <a:endParaRPr lang="en-US" altLang="en-US" sz="1700" dirty="0"/>
          </a:p>
          <a:p>
            <a:r>
              <a:rPr lang="en-US" altLang="en-US" sz="1700" dirty="0"/>
              <a:t>Useful when host system has one architecture, guest compiled for other architecture</a:t>
            </a:r>
            <a:endParaRPr lang="en-US" altLang="en-US" sz="1700" dirty="0"/>
          </a:p>
          <a:p>
            <a:pPr lvl="1"/>
            <a:r>
              <a:rPr lang="en-US" altLang="en-US" sz="1700" dirty="0"/>
              <a:t>Company replacing outdated servers with new servers containing different CPU architecture, but still want to run old applications</a:t>
            </a:r>
            <a:endParaRPr lang="en-US" altLang="en-US" sz="1700" dirty="0"/>
          </a:p>
          <a:p>
            <a:r>
              <a:rPr lang="en-US" altLang="en-US" sz="1700" dirty="0"/>
              <a:t>Performance challenge – order of magnitude slower than native code</a:t>
            </a:r>
            <a:endParaRPr lang="en-US" altLang="en-US" sz="1700" dirty="0"/>
          </a:p>
          <a:p>
            <a:pPr lvl="1"/>
            <a:r>
              <a:rPr lang="en-US" altLang="en-US" sz="1700" dirty="0"/>
              <a:t>New machines faster than older machines so can reduce slowdown</a:t>
            </a:r>
            <a:endParaRPr lang="en-US" altLang="en-US" sz="1700" dirty="0"/>
          </a:p>
          <a:p>
            <a:r>
              <a:rPr lang="en-US" altLang="en-US" sz="1700" dirty="0"/>
              <a:t>Very popular – especially in gaming where old consoles emulated on new</a:t>
            </a:r>
            <a:endParaRPr lang="en-US" altLang="en-US" sz="1700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None/>
            </a:pPr>
            <a:endParaRPr lang="en-US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319213" y="165100"/>
            <a:ext cx="7856537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sz="2800" dirty="0"/>
              <a:t>Types of VMs – Application Containment</a:t>
            </a:r>
            <a:endParaRPr lang="en-US" altLang="en-US" sz="2800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20738" y="1050925"/>
            <a:ext cx="7689850" cy="4899025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Some goals of virtualization are segregation of apps, performance and resource management, easy start, stop, move, and management of them</a:t>
            </a:r>
            <a:endParaRPr lang="en-US" altLang="en-US" dirty="0"/>
          </a:p>
          <a:p>
            <a:r>
              <a:rPr lang="en-US" altLang="en-US" dirty="0"/>
              <a:t>Can do those things without full-fledged virtualization</a:t>
            </a:r>
            <a:endParaRPr lang="en-US" altLang="en-US" dirty="0"/>
          </a:p>
          <a:p>
            <a:pPr lvl="1"/>
            <a:r>
              <a:rPr lang="en-US" altLang="en-US" dirty="0"/>
              <a:t>If applications compiled for the host operating system, don’t need full virtualization to meet these goals</a:t>
            </a:r>
            <a:endParaRPr lang="en-US" altLang="en-US" dirty="0"/>
          </a:p>
          <a:p>
            <a:r>
              <a:rPr lang="en-US" altLang="en-US" dirty="0"/>
              <a:t> for example create virtual layer between OS and apps</a:t>
            </a:r>
            <a:endParaRPr lang="en-US" altLang="en-US" dirty="0"/>
          </a:p>
          <a:p>
            <a:pPr lvl="1"/>
            <a:r>
              <a:rPr lang="en-US" altLang="en-US" dirty="0"/>
              <a:t>Only one kernel running – host OS</a:t>
            </a:r>
            <a:endParaRPr lang="en-US" altLang="en-US" dirty="0"/>
          </a:p>
          <a:p>
            <a:pPr lvl="1"/>
            <a:r>
              <a:rPr lang="en-US" altLang="en-US" dirty="0"/>
              <a:t>OS and devices are virtualized, providing resources within zone with impression that they are only processes on system</a:t>
            </a:r>
            <a:endParaRPr lang="en-US" altLang="en-US" dirty="0"/>
          </a:p>
          <a:p>
            <a:pPr lvl="1"/>
            <a:r>
              <a:rPr lang="en-US" altLang="en-US" dirty="0"/>
              <a:t>Each zone has its own applications; networking stack, addresses, and ports; user accounts, etc</a:t>
            </a:r>
            <a:endParaRPr lang="en-US" altLang="en-US" dirty="0"/>
          </a:p>
          <a:p>
            <a:pPr lvl="1"/>
            <a:r>
              <a:rPr lang="en-US" altLang="en-US" dirty="0"/>
              <a:t>CPU and memory resources divided between zones</a:t>
            </a:r>
            <a:endParaRPr lang="en-US" altLang="en-US" dirty="0"/>
          </a:p>
          <a:p>
            <a:pPr lvl="2"/>
            <a:r>
              <a:rPr lang="en-US" altLang="en-US" dirty="0"/>
              <a:t>Zone can have its own scheduler to use those resources</a:t>
            </a:r>
            <a:endParaRPr lang="en-US" altLang="en-US" dirty="0"/>
          </a:p>
          <a:p>
            <a:pPr lvl="1"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None/>
            </a:pPr>
            <a:endParaRPr lang="en-US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938213" y="150813"/>
            <a:ext cx="8229600" cy="576262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OS Component – CPU Scheduling</a:t>
            </a:r>
            <a:endParaRPr lang="en-US" altLang="en-US" dirty="0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835025" y="1022350"/>
            <a:ext cx="7678738" cy="4745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Even single-CPU systems act like multiprocessor ones when virtualized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One or more virtual CPUs per guest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Generally VMM has one or more physical CPUs and number of threads to run on them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Guests configured with certain number of VCPUs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charset="0"/>
              <a:buChar char="4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Can be adjusted throughout life of VM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When enough CPUs for all guests -&gt; VMM can allocate dedicated CPUs, each guest much like native operating system managing its CPUs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Usually not enough CPUs -&gt; CPU </a:t>
            </a:r>
            <a:r>
              <a:rPr kumimoji="1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overcommitment</a:t>
            </a:r>
            <a:endParaRPr kumimoji="1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charset="0"/>
              <a:buChar char="4"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VMM can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use standard scheduling algorithms to put threads on CPUs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charset="0"/>
              <a:buChar char="4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Some add fairness aspect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charset="0"/>
              <a:buChar char="4"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34" charset="-128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122363" y="136525"/>
            <a:ext cx="82296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sz="3000" dirty="0"/>
              <a:t>OS Component – Memory Management</a:t>
            </a:r>
            <a:endParaRPr lang="en-US" altLang="en-US" sz="3000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49313" y="1092200"/>
            <a:ext cx="7099300" cy="48164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Also suffers from oversubscription -&gt; requires extra management efficiency from VMM</a:t>
            </a:r>
            <a:endParaRPr kumimoji="1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For example, VMware ESX guests have a configured amount of physical memory, then ESX uses 3 methods of memory management</a:t>
            </a:r>
            <a:endParaRPr kumimoji="1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+mj-lt"/>
              <a:buAutoNum type="arabicPeriod"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Double-paging, in which the guest page table indicates a page is in a physical frame but the VMM moves some of those pages to backing store</a:t>
            </a:r>
            <a:endParaRPr kumimoji="1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+mj-lt"/>
              <a:buAutoNum type="arabicPeriod"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Install a </a:t>
            </a:r>
            <a:r>
              <a: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pseudo-device driver 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in each guest (it looks like a device driver to the guest kernel but really just adds kernel-mode code to the guest) </a:t>
            </a:r>
            <a:endParaRPr kumimoji="1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1430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charset="0"/>
              <a:buChar char="4"/>
              <a:defRPr/>
            </a:pPr>
            <a:r>
              <a:rPr kumimoji="1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Balloon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memory manager communicates with VMM and is told to allocate or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deallocate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memory to decrease or increase physical memory use of guest, causing guest OS to free or have more memory available</a:t>
            </a:r>
            <a:endParaRPr kumimoji="1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+mj-lt"/>
              <a:buAutoNum type="arabicPeriod"/>
              <a:defRPr/>
            </a:pP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Deduplication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by VMM determining if same page loaded more than once, memory mapping the same page into multiple guests</a:t>
            </a:r>
            <a:endParaRPr kumimoji="1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+mj-lt"/>
              <a:buAutoNum type="arabicPeriod"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None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charset="0"/>
              <a:buChar char="4"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34" charset="-128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71513" y="165100"/>
            <a:ext cx="82296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OS Component – I/O</a:t>
            </a:r>
            <a:endParaRPr lang="en-US" altLang="en-US" dirty="0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835025" y="993775"/>
            <a:ext cx="7651750" cy="4857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Easier for VMMs to integrate with guests because I/O has lots of variation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But overall I/O is complicated for VMMs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Many short paths for I/O in standard </a:t>
            </a:r>
            <a:r>
              <a:rPr kumimoji="1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OSes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for improved performance</a:t>
            </a:r>
            <a:endParaRPr kumimoji="1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Less hypervisor needs to do for I/O for guests, the better</a:t>
            </a:r>
            <a:endParaRPr kumimoji="1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Possibilities include direct device access, DMA pass-through, direct interrupt delivery </a:t>
            </a:r>
            <a:endParaRPr kumimoji="1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charset="0"/>
              <a:buChar char="4"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Again, HW support needed for these</a:t>
            </a:r>
            <a:endParaRPr kumimoji="1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Networking also complex as VMM and guests all need network access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VMM can </a:t>
            </a:r>
            <a:r>
              <a: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bridge</a:t>
            </a:r>
            <a:r>
              <a:rPr kumimoji="1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guest to network (allowing direct access)</a:t>
            </a:r>
            <a:endParaRPr kumimoji="1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charset="0"/>
              <a:buChar char="4"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34" charset="-128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784225" y="123825"/>
            <a:ext cx="82296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OS Component – Live Migration</a:t>
            </a:r>
            <a:endParaRPr lang="en-US" alt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20738" y="1008063"/>
            <a:ext cx="7662862" cy="4970462"/>
          </a:xfrm>
        </p:spPr>
        <p:txBody>
          <a:bodyPr vert="horz" wrap="square" lIns="91440" tIns="45720" rIns="91440" bIns="45720" anchor="t" anchorCtr="0"/>
          <a:p>
            <a:r>
              <a:rPr lang="en-US" altLang="en-US" sz="1600" dirty="0"/>
              <a:t>Taking advantage of VMM features leads to new functionality not found on general operating systems such as live migration</a:t>
            </a:r>
            <a:endParaRPr lang="en-US" altLang="en-US" sz="1600" dirty="0"/>
          </a:p>
          <a:p>
            <a:r>
              <a:rPr lang="en-US" altLang="en-US" sz="1600" dirty="0"/>
              <a:t>Running guest can be moved between systems, without interrupting user access to the guest or its apps</a:t>
            </a:r>
            <a:endParaRPr lang="en-US" altLang="en-US" sz="1600" dirty="0"/>
          </a:p>
          <a:p>
            <a:r>
              <a:rPr lang="en-US" altLang="en-US" sz="1600" dirty="0"/>
              <a:t>Very useful for resource management, maintenance downtime windows, etc</a:t>
            </a:r>
            <a:endParaRPr lang="en-US" altLang="en-US" sz="1600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600" dirty="0"/>
              <a:t>The source VMM establishes a connection with the target VMM</a:t>
            </a:r>
            <a:endParaRPr lang="en-US" altLang="en-US" sz="1600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600" dirty="0"/>
              <a:t>The target creates a new guest by creating a new VCPU, etc </a:t>
            </a:r>
            <a:endParaRPr lang="en-US" altLang="en-US" sz="1600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600" dirty="0"/>
              <a:t>The source sends all read-only guest memory pages to the target</a:t>
            </a:r>
            <a:endParaRPr lang="en-US" altLang="en-US" sz="1600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600" dirty="0"/>
              <a:t>The source sends all read-write pages to the target, marking them as clean </a:t>
            </a:r>
            <a:endParaRPr lang="en-US" altLang="en-US" sz="1600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600" dirty="0"/>
              <a:t>The source repeats step 4, as during that step some pages were probably modified by the guest and are now dirty</a:t>
            </a:r>
            <a:endParaRPr lang="en-US" altLang="en-US" sz="1600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600" dirty="0"/>
              <a:t>When cycle of steps 4 and 5 becomes very short, source VMM freezes guest, sends VCPU’s final state, sends other state details, sends final dirty pages, and tells target to start running the guest</a:t>
            </a:r>
            <a:endParaRPr lang="en-US" altLang="en-US" sz="1600" dirty="0"/>
          </a:p>
          <a:p>
            <a:pPr lvl="2"/>
            <a:r>
              <a:rPr lang="en-US" altLang="en-US" sz="1600" dirty="0"/>
              <a:t>Once target acknowledges that guest running, source terminates guest</a:t>
            </a:r>
            <a:endParaRPr lang="en-US" altLang="en-US" sz="1600" dirty="0"/>
          </a:p>
          <a:p>
            <a:pPr lvl="2"/>
            <a:endParaRPr lang="en-US" altLang="en-US" dirty="0"/>
          </a:p>
          <a:p>
            <a:pPr>
              <a:buNone/>
            </a:pPr>
            <a:endParaRPr lang="en-US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173163" y="123825"/>
            <a:ext cx="80010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sz="2800" dirty="0"/>
              <a:t>Live Migration of Guest Between Servers</a:t>
            </a:r>
            <a:endParaRPr lang="en-US" altLang="en-US" sz="2800" dirty="0"/>
          </a:p>
        </p:txBody>
      </p:sp>
      <p:pic>
        <p:nvPicPr>
          <p:cNvPr id="45059" name="Content Placeholder 3" descr="16_08.pdf"/>
          <p:cNvPicPr>
            <a:picLocks noGrp="1" noChangeAspect="1"/>
          </p:cNvPicPr>
          <p:nvPr>
            <p:ph idx="1"/>
          </p:nvPr>
        </p:nvPicPr>
        <p:blipFill>
          <a:blip r:embed="rId1"/>
          <a:srcRect t="-17900" b="-17900"/>
          <a:stretch>
            <a:fillRect/>
          </a:stretch>
        </p:blipFill>
        <p:spPr>
          <a:xfrm>
            <a:off x="1031875" y="1077278"/>
            <a:ext cx="7454900" cy="41052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001713" y="95250"/>
            <a:ext cx="7685087" cy="5762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2800" dirty="0"/>
              <a:t>Virtual Machines</a:t>
            </a:r>
            <a:endParaRPr lang="en-US" altLang="en-US" sz="2800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839788" y="1108075"/>
            <a:ext cx="7351712" cy="4483100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Overview</a:t>
            </a:r>
            <a:endParaRPr lang="en-US" altLang="en-US" dirty="0"/>
          </a:p>
          <a:p>
            <a:r>
              <a:rPr lang="en-US" altLang="en-US" dirty="0"/>
              <a:t>History</a:t>
            </a:r>
            <a:endParaRPr lang="en-US" altLang="en-US" dirty="0"/>
          </a:p>
          <a:p>
            <a:r>
              <a:rPr lang="en-US" altLang="en-US" dirty="0"/>
              <a:t>Benefits and Features</a:t>
            </a:r>
            <a:endParaRPr lang="en-US" altLang="en-US" dirty="0"/>
          </a:p>
          <a:p>
            <a:r>
              <a:rPr lang="en-US" altLang="en-US" dirty="0"/>
              <a:t>Building Blocks</a:t>
            </a:r>
            <a:endParaRPr lang="en-US" altLang="en-US" dirty="0"/>
          </a:p>
          <a:p>
            <a:r>
              <a:rPr lang="en-US" altLang="en-US" dirty="0"/>
              <a:t>Types of Virtual Machines and Their Implementations</a:t>
            </a:r>
            <a:endParaRPr lang="en-US" altLang="en-US" dirty="0"/>
          </a:p>
          <a:p>
            <a:r>
              <a:rPr lang="en-US" altLang="en-US" dirty="0"/>
              <a:t>Virtualization and Operating-System Components</a:t>
            </a:r>
            <a:endParaRPr lang="en-US" altLang="en-US" dirty="0"/>
          </a:p>
          <a:p>
            <a:r>
              <a:rPr lang="en-US" altLang="en-US" dirty="0"/>
              <a:t>Examples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033463" y="165100"/>
            <a:ext cx="82296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VMware Workstation Architecture</a:t>
            </a:r>
            <a:endParaRPr lang="en-US" altLang="en-US" dirty="0"/>
          </a:p>
        </p:txBody>
      </p:sp>
      <p:pic>
        <p:nvPicPr>
          <p:cNvPr id="47107" name="Content Placeholder 3" descr="16_09.pdf"/>
          <p:cNvPicPr>
            <a:picLocks noGrp="1" noChangeAspect="1"/>
          </p:cNvPicPr>
          <p:nvPr>
            <p:ph idx="1"/>
          </p:nvPr>
        </p:nvPicPr>
        <p:blipFill>
          <a:blip r:embed="rId1"/>
          <a:srcRect l="-14153" r="-14153"/>
          <a:stretch>
            <a:fillRect/>
          </a:stretch>
        </p:blipFill>
        <p:spPr>
          <a:xfrm>
            <a:off x="1152525" y="1181100"/>
            <a:ext cx="7627938" cy="420052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en-US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End </a:t>
            </a:r>
            <a:endParaRPr lang="en-US" altLang="en-US" dirty="0">
              <a:latin typeface="+mj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123825"/>
            <a:ext cx="8229600" cy="5762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Chapter Objectives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890588" y="1143000"/>
            <a:ext cx="6804025" cy="4030663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To explore the history and benefits of virtual machines</a:t>
            </a:r>
            <a:endParaRPr lang="en-US" altLang="en-US" dirty="0"/>
          </a:p>
          <a:p>
            <a:r>
              <a:rPr lang="en-US" altLang="en-US" dirty="0"/>
              <a:t>To discuss the various virtual machine technologies</a:t>
            </a:r>
            <a:endParaRPr lang="en-US" altLang="en-US" dirty="0"/>
          </a:p>
          <a:p>
            <a:r>
              <a:rPr lang="en-US" altLang="en-US" dirty="0"/>
              <a:t>To describe the methods used to implement virtualization</a:t>
            </a:r>
            <a:endParaRPr lang="en-US" altLang="en-US" dirty="0"/>
          </a:p>
          <a:p>
            <a:r>
              <a:rPr lang="en-US" altLang="en-US" dirty="0"/>
              <a:t>To show the most common hardware features that support virtualization and explain how they are used by operating-system modules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Overview</a:t>
            </a:r>
            <a:endParaRPr lang="en-US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62013" y="1036638"/>
            <a:ext cx="7732712" cy="5124450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Fundamental idea – abstract hardware of a single computer into several different execution environments</a:t>
            </a:r>
            <a:endParaRPr lang="en-US" altLang="en-US" dirty="0"/>
          </a:p>
          <a:p>
            <a:pPr lvl="1"/>
            <a:r>
              <a:rPr lang="en-US" altLang="en-US" dirty="0"/>
              <a:t>Similar to layered approach</a:t>
            </a:r>
            <a:endParaRPr lang="en-US" altLang="en-US" dirty="0"/>
          </a:p>
          <a:p>
            <a:pPr lvl="1"/>
            <a:r>
              <a:rPr lang="en-US" altLang="en-US" dirty="0"/>
              <a:t>But layer creates virtual system (</a:t>
            </a:r>
            <a:r>
              <a:rPr lang="en-US" altLang="en-US" b="1" dirty="0">
                <a:solidFill>
                  <a:srgbClr val="3366FF"/>
                </a:solidFill>
              </a:rPr>
              <a:t>virtual machine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rgbClr val="3366FF"/>
                </a:solidFill>
              </a:rPr>
              <a:t>VM</a:t>
            </a:r>
            <a:r>
              <a:rPr lang="en-US" altLang="en-US" dirty="0"/>
              <a:t>) on which operation systems or applications can run</a:t>
            </a:r>
            <a:endParaRPr lang="en-US" altLang="en-US" dirty="0"/>
          </a:p>
          <a:p>
            <a:r>
              <a:rPr lang="en-US" altLang="en-US" dirty="0"/>
              <a:t>Several components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Host</a:t>
            </a:r>
            <a:r>
              <a:rPr lang="en-US" altLang="en-US" dirty="0"/>
              <a:t> – underlying hardware system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Virtual machine manager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VMM</a:t>
            </a:r>
            <a:r>
              <a:rPr lang="en-US" altLang="en-US" dirty="0"/>
              <a:t>) or </a:t>
            </a:r>
            <a:r>
              <a:rPr lang="en-US" altLang="en-US" b="1" dirty="0">
                <a:solidFill>
                  <a:srgbClr val="3366FF"/>
                </a:solidFill>
              </a:rPr>
              <a:t>hypervisor</a:t>
            </a:r>
            <a:r>
              <a:rPr lang="en-US" altLang="en-US" dirty="0"/>
              <a:t> – creates and runs virtual machines by providing interface that is </a:t>
            </a:r>
            <a:r>
              <a:rPr lang="en-US" altLang="en-US" b="1" i="1" dirty="0"/>
              <a:t>identical</a:t>
            </a:r>
            <a:r>
              <a:rPr lang="en-US" altLang="en-US" dirty="0"/>
              <a:t> to the host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Guest</a:t>
            </a:r>
            <a:r>
              <a:rPr lang="en-US" altLang="en-US" dirty="0"/>
              <a:t> – process provided with virtual copy of the host</a:t>
            </a:r>
            <a:endParaRPr lang="en-US" altLang="en-US" dirty="0"/>
          </a:p>
          <a:p>
            <a:pPr lvl="2"/>
            <a:r>
              <a:rPr lang="en-US" altLang="en-US" dirty="0"/>
              <a:t>Usually an operating system</a:t>
            </a:r>
            <a:endParaRPr lang="en-US" altLang="en-US" dirty="0"/>
          </a:p>
          <a:p>
            <a:r>
              <a:rPr lang="en-US" altLang="en-US" dirty="0"/>
              <a:t>Single physical machine can run multiple operating systems concurrently, each in its own virtual machine</a:t>
            </a:r>
            <a:endParaRPr lang="en-US" altLang="en-US" dirty="0"/>
          </a:p>
          <a:p>
            <a:pPr lvl="2">
              <a:buNone/>
            </a:pPr>
            <a:r>
              <a:rPr lang="en-US" altLang="en-US" dirty="0"/>
              <a:t>	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System Models</a:t>
            </a:r>
            <a:endParaRPr lang="en-US" altLang="en-US" dirty="0"/>
          </a:p>
        </p:txBody>
      </p:sp>
      <p:pic>
        <p:nvPicPr>
          <p:cNvPr id="7171" name="Content Placeholder 3" descr="16_01.pdf"/>
          <p:cNvPicPr>
            <a:picLocks noGrp="1" noChangeAspect="1"/>
          </p:cNvPicPr>
          <p:nvPr>
            <p:ph idx="1"/>
          </p:nvPr>
        </p:nvPicPr>
        <p:blipFill>
          <a:blip r:embed="rId1"/>
          <a:srcRect t="9419" b="9419"/>
          <a:stretch>
            <a:fillRect/>
          </a:stretch>
        </p:blipFill>
        <p:spPr>
          <a:xfrm>
            <a:off x="1701800" y="1198563"/>
            <a:ext cx="6467475" cy="3559175"/>
          </a:xfrm>
        </p:spPr>
      </p:pic>
      <p:sp>
        <p:nvSpPr>
          <p:cNvPr id="7172" name="TextBox 4"/>
          <p:cNvSpPr txBox="1"/>
          <p:nvPr/>
        </p:nvSpPr>
        <p:spPr>
          <a:xfrm>
            <a:off x="989013" y="5200650"/>
            <a:ext cx="30114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    Non-virtual machine</a:t>
            </a:r>
            <a:endParaRPr lang="en-US" altLang="en-US" dirty="0">
              <a:latin typeface="Verdana" panose="020B0604030504040204" pitchFamily="34" charset="0"/>
            </a:endParaRPr>
          </a:p>
        </p:txBody>
      </p:sp>
      <p:sp>
        <p:nvSpPr>
          <p:cNvPr id="7173" name="TextBox 5"/>
          <p:cNvSpPr txBox="1"/>
          <p:nvPr/>
        </p:nvSpPr>
        <p:spPr>
          <a:xfrm>
            <a:off x="5456238" y="5186363"/>
            <a:ext cx="28130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     Virtual machine</a:t>
            </a:r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93675"/>
            <a:ext cx="82296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Implementation of VMMs</a:t>
            </a:r>
            <a:endParaRPr lang="en-US" alt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5025" y="1050925"/>
            <a:ext cx="7669213" cy="4814888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Vary greatly, with options including:</a:t>
            </a:r>
            <a:endParaRPr lang="en-US" altLang="en-US" dirty="0"/>
          </a:p>
          <a:p>
            <a:pPr lvl="1"/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Type 1 hypervisors </a:t>
            </a:r>
            <a:r>
              <a:rPr lang="en-US" altLang="en-US" b="1" dirty="0"/>
              <a:t>- </a:t>
            </a:r>
            <a:r>
              <a:rPr lang="en-US" altLang="en-US" dirty="0"/>
              <a:t>Operating-system-like software built to provide virtualization</a:t>
            </a:r>
            <a:endParaRPr lang="en-US" altLang="en-US" dirty="0"/>
          </a:p>
          <a:p>
            <a:pPr lvl="1"/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b="1" dirty="0"/>
              <a:t> </a:t>
            </a:r>
            <a:r>
              <a:rPr lang="en-US" altLang="en-US" dirty="0"/>
              <a:t>Also includes general-purpose operating systems that provide standard functions as well as </a:t>
            </a:r>
            <a:r>
              <a:rPr lang="en-US" altLang="en-US" sz="1600" dirty="0"/>
              <a:t>VMM </a:t>
            </a:r>
            <a:r>
              <a:rPr lang="en-US" altLang="en-US" dirty="0"/>
              <a:t>functions</a:t>
            </a:r>
            <a:endParaRPr lang="en-US" altLang="en-US" dirty="0"/>
          </a:p>
          <a:p>
            <a:pPr lvl="1"/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Type 2 hypervisors </a:t>
            </a:r>
            <a:r>
              <a:rPr lang="en-US" altLang="en-US" b="1" dirty="0"/>
              <a:t>- </a:t>
            </a:r>
            <a:r>
              <a:rPr lang="en-US" altLang="en-US" dirty="0"/>
              <a:t>Applications that run on standard operating systems but provide </a:t>
            </a:r>
            <a:r>
              <a:rPr lang="en-US" altLang="en-US" sz="1600" dirty="0"/>
              <a:t>VMM </a:t>
            </a:r>
            <a:r>
              <a:rPr lang="en-US" altLang="en-US" dirty="0"/>
              <a:t>features to guest operating systems</a:t>
            </a:r>
            <a:endParaRPr lang="en-US" altLang="en-US" dirty="0"/>
          </a:p>
          <a:p>
            <a:pPr lvl="2"/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193675"/>
            <a:ext cx="82296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Benefits and Features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76300" y="1120775"/>
            <a:ext cx="7408863" cy="4530725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Host system protected from VMs, VMs protected from each other</a:t>
            </a:r>
            <a:endParaRPr lang="en-US" altLang="en-US" dirty="0"/>
          </a:p>
          <a:p>
            <a:pPr lvl="1"/>
            <a:r>
              <a:rPr lang="en-US" altLang="en-US" dirty="0"/>
              <a:t>I.e. A virus less likely to spread</a:t>
            </a:r>
            <a:endParaRPr lang="en-US" altLang="en-US" dirty="0"/>
          </a:p>
          <a:p>
            <a:pPr lvl="1"/>
            <a:r>
              <a:rPr lang="en-US" altLang="en-US" dirty="0"/>
              <a:t>Sharing is provided though via shared file system volume, network communication</a:t>
            </a:r>
            <a:endParaRPr lang="en-US" altLang="en-US" dirty="0"/>
          </a:p>
          <a:p>
            <a:r>
              <a:rPr lang="en-US" altLang="en-US" dirty="0"/>
              <a:t>Freeze, </a:t>
            </a:r>
            <a:r>
              <a:rPr lang="en-US" altLang="en-US" b="1" dirty="0">
                <a:solidFill>
                  <a:srgbClr val="3366FF"/>
                </a:solidFill>
              </a:rPr>
              <a:t>suspend</a:t>
            </a:r>
            <a:r>
              <a:rPr lang="en-US" altLang="en-US" dirty="0"/>
              <a:t>, running VM</a:t>
            </a:r>
            <a:endParaRPr lang="en-US" altLang="en-US" dirty="0"/>
          </a:p>
          <a:p>
            <a:pPr lvl="1"/>
            <a:r>
              <a:rPr lang="en-US" altLang="en-US" dirty="0"/>
              <a:t>Then can move or copy somewhere else and </a:t>
            </a:r>
            <a:r>
              <a:rPr lang="en-US" altLang="en-US" b="1" dirty="0">
                <a:solidFill>
                  <a:srgbClr val="3366FF"/>
                </a:solidFill>
              </a:rPr>
              <a:t>resume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dirty="0"/>
              <a:t>Snapshot of a given state, able to restore back to that state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Clone</a:t>
            </a:r>
            <a:r>
              <a:rPr lang="en-US" altLang="en-US" dirty="0"/>
              <a:t> by creating copy and running both original and copy</a:t>
            </a:r>
            <a:endParaRPr lang="en-US" altLang="en-US" dirty="0"/>
          </a:p>
          <a:p>
            <a:r>
              <a:rPr lang="en-US" altLang="en-US" dirty="0"/>
              <a:t>Great for OS research, better system development efficiency</a:t>
            </a:r>
            <a:endParaRPr lang="en-US" altLang="en-US" dirty="0"/>
          </a:p>
          <a:p>
            <a:r>
              <a:rPr lang="en-US" altLang="en-US" dirty="0"/>
              <a:t>Run multiple, different OSes on a single machine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55625" y="193675"/>
            <a:ext cx="8229600" cy="576263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Benefits and Features (cont.)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49313" y="1233488"/>
            <a:ext cx="7126287" cy="4530725"/>
          </a:xfrm>
        </p:spPr>
        <p:txBody>
          <a:bodyPr vert="horz" wrap="square" lIns="91440" tIns="45720" rIns="91440" bIns="45720" anchor="t" anchorCtr="0"/>
          <a:p>
            <a:r>
              <a:rPr lang="en-US" altLang="en-US" b="1" dirty="0">
                <a:solidFill>
                  <a:srgbClr val="3366FF"/>
                </a:solidFill>
              </a:rPr>
              <a:t>Templating</a:t>
            </a:r>
            <a:r>
              <a:rPr lang="en-US" altLang="en-US" dirty="0"/>
              <a:t> – create an OS + application VM, provide it to customers, use it to create multiple instances of that combination</a:t>
            </a:r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Live migration </a:t>
            </a:r>
            <a:r>
              <a:rPr lang="en-US" altLang="en-US" dirty="0"/>
              <a:t>– move a running VM from one host to another!</a:t>
            </a:r>
            <a:endParaRPr lang="en-US" altLang="en-US" dirty="0"/>
          </a:p>
          <a:p>
            <a:pPr lvl="1"/>
            <a:r>
              <a:rPr lang="en-US" altLang="en-US" dirty="0"/>
              <a:t>No interruption of user access</a:t>
            </a:r>
            <a:endParaRPr lang="en-US" altLang="en-US" dirty="0"/>
          </a:p>
          <a:p>
            <a:r>
              <a:rPr lang="en-US" altLang="en-US" dirty="0"/>
              <a:t>All those features taken together -&gt; </a:t>
            </a:r>
            <a:r>
              <a:rPr lang="en-US" altLang="en-US" b="1" dirty="0">
                <a:solidFill>
                  <a:srgbClr val="3366FF"/>
                </a:solidFill>
              </a:rPr>
              <a:t>cloud computing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dirty="0"/>
              <a:t>Using APIs, programs tell cloud infrastructure (servers, networking, storage) to create new guests, VMs, virtual desktops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101725" y="115888"/>
            <a:ext cx="8229600" cy="576262"/>
          </a:xfrm>
        </p:spPr>
        <p:txBody>
          <a:bodyPr vert="horz" wrap="square" lIns="91440" tIns="45720" rIns="91440" bIns="45720" anchor="b" anchorCtr="0"/>
          <a:p>
            <a:r>
              <a:rPr lang="en-US" altLang="en-US" sz="2400" dirty="0"/>
              <a:t>Implementations</a:t>
            </a:r>
            <a:endParaRPr lang="en-US" altLang="en-US" sz="2400" dirty="0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849313" y="1120775"/>
            <a:ext cx="7721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Many variations as well as HW details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Assume VMMs take advantage of HW features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charset="0"/>
              <a:buChar char="4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HW features can simplify implementation, improve performance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Whatever the type, a VM has a lifecycle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Created by VMM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Resources assigned to it (number of cores, amount of memory, networking details, storage details)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In type 0 hypervisor, resources usually dedicated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Other types dedicate or share resources, or a mix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When no longer needed, VM can be deleted, freeing </a:t>
            </a:r>
            <a:r>
              <a:rPr kumimoji="1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resouces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Steps simpler, faster than with a physical machine install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charset="0"/>
              <a:buChar char="4"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/>
              <a:ea typeface="MS PGothic" panose="020B0600070205080204" pitchFamily="34" charset="-128"/>
              <a:cs typeface="Courier New" panose="020703090202050204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8047</Words>
  <Application>WPS Presentation</Application>
  <PresentationFormat>On-screen Show (4:3)</PresentationFormat>
  <Paragraphs>206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SimSun</vt:lpstr>
      <vt:lpstr>Wingdings</vt:lpstr>
      <vt:lpstr>Verdana</vt:lpstr>
      <vt:lpstr>MS PGothic</vt:lpstr>
      <vt:lpstr>Times New Roman</vt:lpstr>
      <vt:lpstr>Helvetica</vt:lpstr>
      <vt:lpstr>Monotype Sorts</vt:lpstr>
      <vt:lpstr>Webdings</vt:lpstr>
      <vt:lpstr>Wingdings</vt:lpstr>
      <vt:lpstr>Microsoft YaHei</vt:lpstr>
      <vt:lpstr>Arial Unicode MS</vt:lpstr>
      <vt:lpstr>Monotype Sorts</vt:lpstr>
      <vt:lpstr>Webdings</vt:lpstr>
      <vt:lpstr>Courier New</vt:lpstr>
      <vt:lpstr>Courier New</vt:lpstr>
      <vt:lpstr>os-8</vt:lpstr>
      <vt:lpstr>Chapter 16:  Virtual Machines</vt:lpstr>
      <vt:lpstr>Chapter 16: Virtual Machines</vt:lpstr>
      <vt:lpstr>Chapter Objectives</vt:lpstr>
      <vt:lpstr>Overview</vt:lpstr>
      <vt:lpstr>System Models</vt:lpstr>
      <vt:lpstr>Implementation of VMMs</vt:lpstr>
      <vt:lpstr>Benefits and Features</vt:lpstr>
      <vt:lpstr>Benefits and Features (cont.)</vt:lpstr>
      <vt:lpstr>Types of Virtual Machines and Implementations</vt:lpstr>
      <vt:lpstr>Types of VMs – Type 0 Hypervisor</vt:lpstr>
      <vt:lpstr>Type 0 Hypervisor</vt:lpstr>
      <vt:lpstr>Types of VMs – Type 2 Hypervisor</vt:lpstr>
      <vt:lpstr>Types of VMs – Emulation</vt:lpstr>
      <vt:lpstr>Types of VMs – Application Containment</vt:lpstr>
      <vt:lpstr>OS Component – CPU Scheduling</vt:lpstr>
      <vt:lpstr>OS Component – Memory Management</vt:lpstr>
      <vt:lpstr>OS Component – I/O</vt:lpstr>
      <vt:lpstr>OS Component – Live Migration</vt:lpstr>
      <vt:lpstr>Live Migration of Guest Between Servers</vt:lpstr>
      <vt:lpstr>VMware Workstation Architecture</vt:lpstr>
      <vt:lpstr>End of Chapter 16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Billie Ramsey</cp:lastModifiedBy>
  <cp:revision>190</cp:revision>
  <cp:lastPrinted>2013-09-10T17:57:00Z</cp:lastPrinted>
  <dcterms:created xsi:type="dcterms:W3CDTF">2011-01-13T23:43:00Z</dcterms:created>
  <dcterms:modified xsi:type="dcterms:W3CDTF">2025-01-27T06:44:55Z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8606DAD7D79D4511B4058DF04D82B4F4_13</vt:lpwstr>
  </property>
  <property fmtid="{D5CDD505-2E9C-101B-9397-08002B2CF9AE}" pid="3" name="KSOProductBuildVer">
    <vt:lpwstr>1033-12.2.0.19805</vt:lpwstr>
  </property>
</Properties>
</file>