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96" r:id="rId2"/>
    <p:sldId id="339" r:id="rId3"/>
    <p:sldId id="458" r:id="rId4"/>
    <p:sldId id="400" r:id="rId5"/>
    <p:sldId id="459" r:id="rId6"/>
    <p:sldId id="460" r:id="rId7"/>
    <p:sldId id="461" r:id="rId8"/>
    <p:sldId id="462" r:id="rId9"/>
    <p:sldId id="463" r:id="rId10"/>
    <p:sldId id="464" r:id="rId11"/>
    <p:sldId id="467" r:id="rId12"/>
    <p:sldId id="465" r:id="rId13"/>
    <p:sldId id="466" r:id="rId14"/>
    <p:sldId id="468" r:id="rId15"/>
    <p:sldId id="476" r:id="rId16"/>
    <p:sldId id="477" r:id="rId17"/>
    <p:sldId id="469" r:id="rId18"/>
    <p:sldId id="470" r:id="rId19"/>
    <p:sldId id="471" r:id="rId20"/>
    <p:sldId id="472" r:id="rId21"/>
    <p:sldId id="473" r:id="rId22"/>
    <p:sldId id="474" r:id="rId23"/>
    <p:sldId id="475" r:id="rId24"/>
    <p:sldId id="478" r:id="rId25"/>
    <p:sldId id="479" r:id="rId26"/>
    <p:sldId id="480" r:id="rId27"/>
    <p:sldId id="481" r:id="rId28"/>
    <p:sldId id="482" r:id="rId29"/>
    <p:sldId id="483" r:id="rId30"/>
    <p:sldId id="484" r:id="rId31"/>
    <p:sldId id="485" r:id="rId32"/>
    <p:sldId id="486" r:id="rId33"/>
    <p:sldId id="384" r:id="rId34"/>
    <p:sldId id="34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I" initials="C" lastIdx="1" clrIdx="0">
    <p:extLst>
      <p:ext uri="{19B8F6BF-5375-455C-9EA6-DF929625EA0E}">
        <p15:presenceInfo xmlns="" xmlns:p15="http://schemas.microsoft.com/office/powerpoint/2012/main" userId="C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188" autoAdjust="0"/>
  </p:normalViewPr>
  <p:slideViewPr>
    <p:cSldViewPr snapToGrid="0">
      <p:cViewPr>
        <p:scale>
          <a:sx n="70" d="100"/>
          <a:sy n="70" d="100"/>
        </p:scale>
        <p:origin x="-732" y="186"/>
      </p:cViewPr>
      <p:guideLst>
        <p:guide orient="horz" pos="2160"/>
        <p:guide pos="3840"/>
      </p:guideLst>
    </p:cSldViewPr>
  </p:slideViewPr>
  <p:outlineViewPr>
    <p:cViewPr>
      <p:scale>
        <a:sx n="33" d="100"/>
        <a:sy n="33" d="100"/>
      </p:scale>
      <p:origin x="0" y="-228"/>
    </p:cViewPr>
  </p:outlineViewPr>
  <p:notesTextViewPr>
    <p:cViewPr>
      <p:scale>
        <a:sx n="3" d="2"/>
        <a:sy n="3" d="2"/>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993CE7-0ABB-4D5C-91F8-04ED64636C4B}" type="datetimeFigureOut">
              <a:rPr lang="en-US" smtClean="0"/>
              <a:t>11/26/2024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014AD9-3015-4A74-890B-D8A3E0EA2BBD}" type="slidenum">
              <a:rPr lang="en-US" smtClean="0"/>
              <a:t>‹#›</a:t>
            </a:fld>
            <a:endParaRPr lang="en-US" dirty="0"/>
          </a:p>
        </p:txBody>
      </p:sp>
    </p:spTree>
    <p:extLst>
      <p:ext uri="{BB962C8B-B14F-4D97-AF65-F5344CB8AC3E}">
        <p14:creationId xmlns:p14="http://schemas.microsoft.com/office/powerpoint/2010/main" val="325290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B5066-1B40-4451-88FA-D36B2DB95695}" type="datetimeFigureOut">
              <a:rPr lang="en-US" smtClean="0"/>
              <a:t>11/26/2024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833F2-1FF2-46AD-9558-8A772E05FF07}" type="slidenum">
              <a:rPr lang="en-US" smtClean="0"/>
              <a:t>‹#›</a:t>
            </a:fld>
            <a:endParaRPr lang="en-US" dirty="0"/>
          </a:p>
        </p:txBody>
      </p:sp>
    </p:spTree>
    <p:extLst>
      <p:ext uri="{BB962C8B-B14F-4D97-AF65-F5344CB8AC3E}">
        <p14:creationId xmlns:p14="http://schemas.microsoft.com/office/powerpoint/2010/main" val="3096133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a:t>
            </a:fld>
            <a:endParaRPr lang="en-US" dirty="0"/>
          </a:p>
        </p:txBody>
      </p:sp>
    </p:spTree>
    <p:extLst>
      <p:ext uri="{BB962C8B-B14F-4D97-AF65-F5344CB8AC3E}">
        <p14:creationId xmlns:p14="http://schemas.microsoft.com/office/powerpoint/2010/main" val="342073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11</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12</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13</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33</a:t>
            </a:fld>
            <a:endParaRPr lang="en-US" dirty="0"/>
          </a:p>
        </p:txBody>
      </p:sp>
    </p:spTree>
    <p:extLst>
      <p:ext uri="{BB962C8B-B14F-4D97-AF65-F5344CB8AC3E}">
        <p14:creationId xmlns:p14="http://schemas.microsoft.com/office/powerpoint/2010/main" val="390561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4</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5</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6</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7</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8</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9</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10</a:t>
            </a:fld>
            <a:endParaRPr lang="en-US"/>
          </a:p>
        </p:txBody>
      </p:sp>
    </p:spTree>
    <p:extLst>
      <p:ext uri="{BB962C8B-B14F-4D97-AF65-F5344CB8AC3E}">
        <p14:creationId xmlns:p14="http://schemas.microsoft.com/office/powerpoint/2010/main" val="337408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05415D9-1936-41C9-A1E0-6C683B298A91}" type="datetime1">
              <a:rPr lang="de-AT" smtClean="0"/>
              <a:pPr/>
              <a:t>26.11.2024</a:t>
            </a:fld>
            <a:endParaRPr lang="de-AT"/>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de-AT"/>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34008891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FE2B5D-3138-4DEE-89D7-9496AF4A15A2}" type="datetime1">
              <a:rPr lang="de-AT" smtClean="0"/>
              <a:pPr/>
              <a:t>26.11.2024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C47D1D47-F002-4997-8673-3C2F20FE47EE}" type="slidenum">
              <a:rPr lang="de-AT" smtClean="0"/>
              <a:pPr/>
              <a:t>‹#›</a:t>
            </a:fld>
            <a:endParaRPr lang="de-AT"/>
          </a:p>
        </p:txBody>
      </p:sp>
    </p:spTree>
    <p:extLst>
      <p:ext uri="{BB962C8B-B14F-4D97-AF65-F5344CB8AC3E}">
        <p14:creationId xmlns:p14="http://schemas.microsoft.com/office/powerpoint/2010/main" val="246961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B360EDE9-3F39-4A22-851C-76D56593C099}" type="datetime1">
              <a:rPr lang="de-AT" smtClean="0"/>
              <a:pPr/>
              <a:t>26.11.2024</a:t>
            </a:fld>
            <a:endParaRPr lang="de-AT"/>
          </a:p>
        </p:txBody>
      </p:sp>
      <p:sp>
        <p:nvSpPr>
          <p:cNvPr id="5" name="Footer Placeholder 4"/>
          <p:cNvSpPr>
            <a:spLocks noGrp="1"/>
          </p:cNvSpPr>
          <p:nvPr>
            <p:ph type="ftr" sz="quarter" idx="11"/>
          </p:nvPr>
        </p:nvSpPr>
        <p:spPr>
          <a:xfrm>
            <a:off x="609602" y="6248208"/>
            <a:ext cx="7431311" cy="365125"/>
          </a:xfrm>
        </p:spPr>
        <p:txBody>
          <a:bodyPr/>
          <a:lstStyle/>
          <a:p>
            <a:endParaRPr lang="de-AT"/>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rot="5400000">
            <a:off x="8075084" y="103716"/>
            <a:ext cx="533400" cy="325968"/>
          </a:xfrm>
        </p:spPr>
        <p:txBody>
          <a:bodyPr/>
          <a:lstStyle/>
          <a:p>
            <a:fld id="{C47D1D47-F002-4997-8673-3C2F20FE47EE}" type="slidenum">
              <a:rPr lang="de-AT" smtClean="0"/>
              <a:pPr/>
              <a:t>‹#›</a:t>
            </a:fld>
            <a:endParaRPr lang="de-AT"/>
          </a:p>
        </p:txBody>
      </p:sp>
    </p:spTree>
    <p:extLst>
      <p:ext uri="{BB962C8B-B14F-4D97-AF65-F5344CB8AC3E}">
        <p14:creationId xmlns:p14="http://schemas.microsoft.com/office/powerpoint/2010/main" val="138531904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ED64CDB-9339-4236-97FE-EF9ADE7C7746}" type="datetime1">
              <a:rPr lang="de-AT" smtClean="0"/>
              <a:pPr/>
              <a:t>26.11.2024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pPr/>
              <a:t>‹#›</a:t>
            </a:fld>
            <a:endParaRPr lang="de-AT"/>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91622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A8AA14F1-10FF-4036-8489-6A75C498D7F8}" type="datetime1">
              <a:rPr lang="de-AT" smtClean="0"/>
              <a:pPr/>
              <a:t>26.11.2024</a:t>
            </a:fld>
            <a:endParaRPr lang="de-AT"/>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C47D1D47-F002-4997-8673-3C2F20FE47EE}" type="slidenum">
              <a:rPr lang="de-AT" smtClean="0"/>
              <a:pPr/>
              <a:t>‹#›</a:t>
            </a:fld>
            <a:endParaRPr lang="de-AT"/>
          </a:p>
        </p:txBody>
      </p:sp>
      <p:sp>
        <p:nvSpPr>
          <p:cNvPr id="14" name="Footer Placeholder 13"/>
          <p:cNvSpPr>
            <a:spLocks noGrp="1"/>
          </p:cNvSpPr>
          <p:nvPr>
            <p:ph type="ftr" sz="quarter" idx="12"/>
          </p:nvPr>
        </p:nvSpPr>
        <p:spPr/>
        <p:txBody>
          <a:bodyPr/>
          <a:lstStyle/>
          <a:p>
            <a:endParaRPr lang="de-AT"/>
          </a:p>
        </p:txBody>
      </p:sp>
    </p:spTree>
    <p:extLst>
      <p:ext uri="{BB962C8B-B14F-4D97-AF65-F5344CB8AC3E}">
        <p14:creationId xmlns:p14="http://schemas.microsoft.com/office/powerpoint/2010/main" val="352327048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51F9CD09-A87F-41BD-878B-62ADDBEDE207}" type="datetime1">
              <a:rPr lang="de-AT" smtClean="0"/>
              <a:pPr/>
              <a:t>26.11.2024</a:t>
            </a:fld>
            <a:endParaRPr lang="de-AT"/>
          </a:p>
        </p:txBody>
      </p:sp>
      <p:sp>
        <p:nvSpPr>
          <p:cNvPr id="10" name="Slide Number Placeholder 9"/>
          <p:cNvSpPr>
            <a:spLocks noGrp="1"/>
          </p:cNvSpPr>
          <p:nvPr>
            <p:ph type="sldNum" sz="quarter" idx="16"/>
          </p:nvPr>
        </p:nvSpPr>
        <p:spPr/>
        <p:txBody>
          <a:bodyPr rtlCol="0"/>
          <a:lstStyle/>
          <a:p>
            <a:fld id="{C47D1D47-F002-4997-8673-3C2F20FE47EE}" type="slidenum">
              <a:rPr lang="de-AT" smtClean="0"/>
              <a:pPr/>
              <a:t>‹#›</a:t>
            </a:fld>
            <a:endParaRPr lang="de-AT"/>
          </a:p>
        </p:txBody>
      </p:sp>
      <p:sp>
        <p:nvSpPr>
          <p:cNvPr id="12" name="Footer Placeholder 11"/>
          <p:cNvSpPr>
            <a:spLocks noGrp="1"/>
          </p:cNvSpPr>
          <p:nvPr>
            <p:ph type="ftr" sz="quarter" idx="17"/>
          </p:nvPr>
        </p:nvSpPr>
        <p:spPr/>
        <p:txBody>
          <a:bodyPr rtlCol="0"/>
          <a:lstStyle/>
          <a:p>
            <a:endParaRPr lang="de-AT"/>
          </a:p>
        </p:txBody>
      </p:sp>
    </p:spTree>
    <p:extLst>
      <p:ext uri="{BB962C8B-B14F-4D97-AF65-F5344CB8AC3E}">
        <p14:creationId xmlns:p14="http://schemas.microsoft.com/office/powerpoint/2010/main" val="117936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D9B8A75-8A93-42F7-83C2-E91CAA32AD2D}" type="datetime1">
              <a:rPr lang="de-AT" smtClean="0"/>
              <a:pPr/>
              <a:t>26.11.2024</a:t>
            </a:fld>
            <a:endParaRPr lang="de-AT"/>
          </a:p>
        </p:txBody>
      </p:sp>
      <p:sp>
        <p:nvSpPr>
          <p:cNvPr id="12" name="Slide Number Placeholder 11"/>
          <p:cNvSpPr>
            <a:spLocks noGrp="1"/>
          </p:cNvSpPr>
          <p:nvPr>
            <p:ph type="sldNum" sz="quarter" idx="16"/>
          </p:nvPr>
        </p:nvSpPr>
        <p:spPr/>
        <p:txBody>
          <a:bodyPr rtlCol="0"/>
          <a:lstStyle/>
          <a:p>
            <a:fld id="{C47D1D47-F002-4997-8673-3C2F20FE47EE}" type="slidenum">
              <a:rPr lang="de-AT" smtClean="0"/>
              <a:pPr/>
              <a:t>‹#›</a:t>
            </a:fld>
            <a:endParaRPr lang="de-AT"/>
          </a:p>
        </p:txBody>
      </p:sp>
      <p:sp>
        <p:nvSpPr>
          <p:cNvPr id="14" name="Footer Placeholder 13"/>
          <p:cNvSpPr>
            <a:spLocks noGrp="1"/>
          </p:cNvSpPr>
          <p:nvPr>
            <p:ph type="ftr" sz="quarter" idx="17"/>
          </p:nvPr>
        </p:nvSpPr>
        <p:spPr/>
        <p:txBody>
          <a:bodyPr rtlCol="0"/>
          <a:lstStyle/>
          <a:p>
            <a:endParaRPr lang="de-AT"/>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82337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078DDC-8E8A-40F2-B290-DE40DC5435A2}" type="datetime1">
              <a:rPr lang="de-AT" smtClean="0"/>
              <a:pPr/>
              <a:t>26.11.2024</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41578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AFAC3-B007-45E7-838F-EB3347319F49}" type="datetime1">
              <a:rPr lang="de-AT" smtClean="0"/>
              <a:pPr/>
              <a:t>26.11.2024</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220621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6ADCF27-D490-4116-BAF6-8B3D1382E7DE}" type="datetime1">
              <a:rPr lang="de-AT" smtClean="0"/>
              <a:pPr/>
              <a:t>26.11.2024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pPr/>
              <a:t>‹#›</a:t>
            </a:fld>
            <a:endParaRPr lang="de-AT"/>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7318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Date Placeholder 11"/>
          <p:cNvSpPr>
            <a:spLocks noGrp="1"/>
          </p:cNvSpPr>
          <p:nvPr>
            <p:ph type="dt" sz="half" idx="10"/>
          </p:nvPr>
        </p:nvSpPr>
        <p:spPr>
          <a:xfrm>
            <a:off x="8331200" y="6248401"/>
            <a:ext cx="3556000" cy="365125"/>
          </a:xfrm>
        </p:spPr>
        <p:txBody>
          <a:bodyPr rtlCol="0"/>
          <a:lstStyle/>
          <a:p>
            <a:fld id="{A1535E6D-1964-4096-8B13-4E6AE64D3296}" type="datetime1">
              <a:rPr lang="de-AT" smtClean="0"/>
              <a:pPr/>
              <a:t>26.11.2024</a:t>
            </a:fld>
            <a:endParaRPr lang="de-AT"/>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C47D1D47-F002-4997-8673-3C2F20FE47EE}" type="slidenum">
              <a:rPr lang="de-AT" smtClean="0"/>
              <a:pPr/>
              <a:t>‹#›</a:t>
            </a:fld>
            <a:endParaRPr lang="de-AT"/>
          </a:p>
        </p:txBody>
      </p:sp>
      <p:sp>
        <p:nvSpPr>
          <p:cNvPr id="14" name="Footer Placeholder 13"/>
          <p:cNvSpPr>
            <a:spLocks noGrp="1"/>
          </p:cNvSpPr>
          <p:nvPr>
            <p:ph type="ftr" sz="quarter" idx="12"/>
          </p:nvPr>
        </p:nvSpPr>
        <p:spPr>
          <a:xfrm>
            <a:off x="2133600" y="6248207"/>
            <a:ext cx="6096000" cy="365125"/>
          </a:xfrm>
        </p:spPr>
        <p:txBody>
          <a:bodyPr rtlCol="0"/>
          <a:lstStyle/>
          <a:p>
            <a:endParaRPr lang="de-AT"/>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37078236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35C776C6-E6A6-42FF-8A2F-70CA0241300E}" type="datetime1">
              <a:rPr lang="de-AT" smtClean="0"/>
              <a:pPr/>
              <a:t>26.11.2024</a:t>
            </a:fld>
            <a:endParaRPr lang="de-AT"/>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de-AT"/>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4069678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producer-consumer-solution-using-semaphores-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operating-system-dining-philosopher-problem-using-semaphor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operating-system-sleeping-barber-proble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operating-system-sleeping-barber-proble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6083" y="6050037"/>
            <a:ext cx="9462869" cy="685800"/>
          </a:xfrm>
        </p:spPr>
        <p:txBody>
          <a:bodyPr>
            <a:normAutofit fontScale="70000" lnSpcReduction="20000"/>
          </a:bodyPr>
          <a:lstStyle/>
          <a:p>
            <a:pPr algn="ctr"/>
            <a:r>
              <a:rPr lang="en-US" sz="4000" b="1" dirty="0" smtClean="0"/>
              <a:t>Instructor</a:t>
            </a:r>
            <a:r>
              <a:rPr lang="de-DE" sz="3800" b="1" dirty="0" smtClean="0"/>
              <a:t> Name:       Ms. Laraib Razzaq</a:t>
            </a:r>
            <a:endParaRPr lang="de-DE" sz="1400" b="1" dirty="0"/>
          </a:p>
          <a:p>
            <a:pPr algn="ctr"/>
            <a:r>
              <a:rPr lang="de-AT" sz="1900" b="1" dirty="0"/>
              <a:t>Department of Computer Science, </a:t>
            </a:r>
            <a:r>
              <a:rPr lang="de-AT" sz="1900" b="1" dirty="0" smtClean="0"/>
              <a:t>IQRA University Islamabad – H9 Campus - </a:t>
            </a:r>
            <a:r>
              <a:rPr lang="de-AT" sz="1900" b="1" dirty="0"/>
              <a:t>Pakistan</a:t>
            </a:r>
          </a:p>
        </p:txBody>
      </p:sp>
      <p:sp>
        <p:nvSpPr>
          <p:cNvPr id="4" name="TextBox 3"/>
          <p:cNvSpPr txBox="1"/>
          <p:nvPr/>
        </p:nvSpPr>
        <p:spPr>
          <a:xfrm>
            <a:off x="1440765" y="1166111"/>
            <a:ext cx="9504947" cy="2554545"/>
          </a:xfrm>
          <a:prstGeom prst="rect">
            <a:avLst/>
          </a:prstGeom>
          <a:noFill/>
        </p:spPr>
        <p:txBody>
          <a:bodyPr wrap="square" rtlCol="0">
            <a:spAutoFit/>
          </a:bodyPr>
          <a:lstStyle/>
          <a:p>
            <a:pPr algn="ctr"/>
            <a:r>
              <a:rPr lang="en-US" sz="6000" b="1" dirty="0">
                <a:solidFill>
                  <a:prstClr val="black"/>
                </a:solidFill>
                <a:latin typeface="Arial Rounded MT Bold" panose="020F0704030504030204" pitchFamily="34" charset="0"/>
              </a:rPr>
              <a:t>Thread </a:t>
            </a:r>
            <a:r>
              <a:rPr lang="en-US" sz="6000" b="1" dirty="0" smtClean="0">
                <a:solidFill>
                  <a:prstClr val="black"/>
                </a:solidFill>
                <a:latin typeface="Arial Rounded MT Bold" panose="020F0704030504030204" pitchFamily="34" charset="0"/>
              </a:rPr>
              <a:t>Scheduling</a:t>
            </a:r>
            <a:r>
              <a:rPr lang="en-US" sz="6000" b="1" dirty="0">
                <a:solidFill>
                  <a:prstClr val="black"/>
                </a:solidFill>
                <a:latin typeface="Arial Rounded MT Bold" panose="020F0704030504030204" pitchFamily="34" charset="0"/>
              </a:rPr>
              <a:t>&amp; Synchronization</a:t>
            </a:r>
          </a:p>
          <a:p>
            <a:pPr algn="ctr"/>
            <a:endParaRPr lang="de-AT" sz="4000" b="1" dirty="0">
              <a:solidFill>
                <a:prstClr val="black"/>
              </a:solidFill>
              <a:latin typeface="Arial Rounded MT Bold" panose="020F07040305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46" y="6117048"/>
            <a:ext cx="1961533" cy="5745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Autofit/>
          </a:bodyPr>
          <a:lstStyle/>
          <a:p>
            <a:r>
              <a:rPr lang="en-US" sz="4000" dirty="0" smtClean="0"/>
              <a:t>Mutual Exclusion</a:t>
            </a:r>
            <a:endParaRPr lang="en-US" sz="4000"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10</a:t>
            </a:fld>
            <a:endParaRPr lang="de-AT">
              <a:latin typeface="Calibri"/>
            </a:endParaRPr>
          </a:p>
        </p:txBody>
      </p:sp>
      <p:sp>
        <p:nvSpPr>
          <p:cNvPr id="9" name="Rectangle 8"/>
          <p:cNvSpPr/>
          <p:nvPr/>
        </p:nvSpPr>
        <p:spPr>
          <a:xfrm>
            <a:off x="691471" y="2102218"/>
            <a:ext cx="10347668" cy="3323987"/>
          </a:xfrm>
          <a:prstGeom prst="rect">
            <a:avLst/>
          </a:prstGeom>
        </p:spPr>
        <p:txBody>
          <a:bodyPr wrap="square">
            <a:spAutoFit/>
          </a:bodyPr>
          <a:lstStyle/>
          <a:p>
            <a:pPr marL="457200" indent="-457200" algn="just">
              <a:lnSpc>
                <a:spcPct val="150000"/>
              </a:lnSpc>
              <a:buFont typeface="Arial" pitchFamily="34" charset="0"/>
              <a:buChar char="•"/>
            </a:pPr>
            <a:r>
              <a:rPr lang="en-US" sz="2800" dirty="0"/>
              <a:t>If process Pi is executing in its critical section, then no other processes can be executing in their critical sections</a:t>
            </a:r>
            <a:r>
              <a:rPr lang="en-US" sz="2800" dirty="0" smtClean="0"/>
              <a:t>.</a:t>
            </a:r>
          </a:p>
          <a:p>
            <a:pPr marL="457200" indent="-457200" algn="just">
              <a:lnSpc>
                <a:spcPct val="150000"/>
              </a:lnSpc>
              <a:buFont typeface="Arial" pitchFamily="34" charset="0"/>
              <a:buChar char="•"/>
            </a:pPr>
            <a:r>
              <a:rPr lang="en-US" sz="2800" dirty="0">
                <a:ea typeface="新細明體" pitchFamily="18" charset="-120"/>
              </a:rPr>
              <a:t>Mutual exclusion methods are used in concurrent programming to avoid the simultaneous use of a common resource, such as a global variable, by pieces of computer code called critical sections.</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30574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Autofit/>
          </a:bodyPr>
          <a:lstStyle/>
          <a:p>
            <a:r>
              <a:rPr lang="en-US" sz="4000" dirty="0" smtClean="0"/>
              <a:t>Mutual Exclusion</a:t>
            </a:r>
            <a:endParaRPr lang="en-US" sz="4000"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11</a:t>
            </a:fld>
            <a:endParaRPr lang="de-AT">
              <a:latin typeface="Calibri"/>
            </a:endParaRPr>
          </a:p>
        </p:txBody>
      </p:sp>
      <p:sp>
        <p:nvSpPr>
          <p:cNvPr id="9" name="Rectangle 8"/>
          <p:cNvSpPr/>
          <p:nvPr/>
        </p:nvSpPr>
        <p:spPr>
          <a:xfrm>
            <a:off x="691471" y="2102218"/>
            <a:ext cx="10347668" cy="3108543"/>
          </a:xfrm>
          <a:prstGeom prst="rect">
            <a:avLst/>
          </a:prstGeom>
        </p:spPr>
        <p:txBody>
          <a:bodyPr wrap="square">
            <a:spAutoFit/>
          </a:bodyPr>
          <a:lstStyle/>
          <a:p>
            <a:pPr marL="457200" indent="-457200" algn="just">
              <a:buFont typeface="Arial" pitchFamily="34" charset="0"/>
              <a:buChar char="•"/>
            </a:pPr>
            <a:r>
              <a:rPr lang="en-US" sz="2800" dirty="0">
                <a:ea typeface="新細明體" pitchFamily="18" charset="-120"/>
              </a:rPr>
              <a:t>The requirement of mutual exclusion is that </a:t>
            </a:r>
            <a:r>
              <a:rPr lang="en-US" sz="2800" dirty="0">
                <a:solidFill>
                  <a:srgbClr val="00B050"/>
                </a:solidFill>
                <a:ea typeface="新細明體" pitchFamily="18" charset="-120"/>
              </a:rPr>
              <a:t>when process P1 is accessing a shared resource R1,</a:t>
            </a:r>
            <a:r>
              <a:rPr lang="en-US" sz="2800" dirty="0">
                <a:ea typeface="新細明體" pitchFamily="18" charset="-120"/>
              </a:rPr>
              <a:t> </a:t>
            </a:r>
            <a:r>
              <a:rPr lang="en-US" sz="2800" dirty="0">
                <a:solidFill>
                  <a:srgbClr val="00B0F0"/>
                </a:solidFill>
                <a:ea typeface="新細明體" pitchFamily="18" charset="-120"/>
              </a:rPr>
              <a:t>another process should not be able to access resource R1 until process P1 has finished its operation with resource R1</a:t>
            </a:r>
            <a:r>
              <a:rPr lang="en-US" sz="2800" dirty="0">
                <a:ea typeface="新細明體" pitchFamily="18" charset="-120"/>
              </a:rPr>
              <a:t>.</a:t>
            </a:r>
          </a:p>
          <a:p>
            <a:pPr marL="457200" indent="-457200" algn="just">
              <a:buFont typeface="Arial" pitchFamily="34" charset="0"/>
              <a:buChar char="•"/>
            </a:pPr>
            <a:endParaRPr lang="en-US" sz="2800" dirty="0">
              <a:ea typeface="新細明體" pitchFamily="18" charset="-120"/>
            </a:endParaRPr>
          </a:p>
          <a:p>
            <a:pPr marL="457200" indent="-457200" algn="just">
              <a:buFont typeface="Arial" pitchFamily="34" charset="0"/>
              <a:buChar char="•"/>
            </a:pPr>
            <a:r>
              <a:rPr lang="en-US" sz="2800" dirty="0">
                <a:ea typeface="新細明體" pitchFamily="18" charset="-120"/>
              </a:rPr>
              <a:t>Examples of such resources include </a:t>
            </a:r>
            <a:r>
              <a:rPr lang="en-US" sz="2800" b="1" dirty="0">
                <a:solidFill>
                  <a:srgbClr val="00B0F0"/>
                </a:solidFill>
                <a:ea typeface="新細明體" pitchFamily="18" charset="-120"/>
              </a:rPr>
              <a:t>files</a:t>
            </a:r>
            <a:r>
              <a:rPr lang="en-US" sz="2800" dirty="0">
                <a:ea typeface="新細明體" pitchFamily="18" charset="-120"/>
              </a:rPr>
              <a:t>, </a:t>
            </a:r>
            <a:r>
              <a:rPr lang="en-US" sz="2800" b="1" dirty="0">
                <a:solidFill>
                  <a:srgbClr val="FF0000"/>
                </a:solidFill>
                <a:ea typeface="新細明體" pitchFamily="18" charset="-120"/>
              </a:rPr>
              <a:t>I/O devices</a:t>
            </a:r>
            <a:r>
              <a:rPr lang="en-US" sz="2800" dirty="0">
                <a:ea typeface="新細明體" pitchFamily="18" charset="-120"/>
              </a:rPr>
              <a:t> such as </a:t>
            </a:r>
            <a:r>
              <a:rPr lang="en-US" sz="2800" b="1" dirty="0">
                <a:solidFill>
                  <a:srgbClr val="00B050"/>
                </a:solidFill>
                <a:ea typeface="新細明體" pitchFamily="18" charset="-120"/>
              </a:rPr>
              <a:t>printers</a:t>
            </a:r>
            <a:r>
              <a:rPr lang="en-US" sz="2800" dirty="0">
                <a:ea typeface="新細明體" pitchFamily="18" charset="-120"/>
              </a:rPr>
              <a:t>, and </a:t>
            </a:r>
            <a:r>
              <a:rPr lang="en-US" sz="2800" b="1" dirty="0">
                <a:ea typeface="新細明體" pitchFamily="18" charset="-120"/>
              </a:rPr>
              <a:t>shared data structures</a:t>
            </a:r>
            <a:r>
              <a:rPr lang="en-US" sz="2800" dirty="0">
                <a:ea typeface="新細明體" pitchFamily="18" charset="-120"/>
              </a:rPr>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804309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Autofit/>
          </a:bodyPr>
          <a:lstStyle/>
          <a:p>
            <a:r>
              <a:rPr lang="en-US" sz="4000" dirty="0" smtClean="0"/>
              <a:t>Progress</a:t>
            </a:r>
            <a:endParaRPr lang="en-US" sz="4000"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12</a:t>
            </a:fld>
            <a:endParaRPr lang="de-AT">
              <a:latin typeface="Calibri"/>
            </a:endParaRPr>
          </a:p>
        </p:txBody>
      </p:sp>
      <p:sp>
        <p:nvSpPr>
          <p:cNvPr id="9" name="Rectangle 8"/>
          <p:cNvSpPr/>
          <p:nvPr/>
        </p:nvSpPr>
        <p:spPr>
          <a:xfrm>
            <a:off x="691471" y="2102218"/>
            <a:ext cx="10347668" cy="3257174"/>
          </a:xfrm>
          <a:prstGeom prst="rect">
            <a:avLst/>
          </a:prstGeom>
        </p:spPr>
        <p:txBody>
          <a:bodyPr wrap="square">
            <a:spAutoFit/>
          </a:bodyPr>
          <a:lstStyle/>
          <a:p>
            <a:pPr marL="457200" indent="-457200" algn="just">
              <a:lnSpc>
                <a:spcPct val="150000"/>
              </a:lnSpc>
              <a:buFont typeface="Arial" pitchFamily="34" charset="0"/>
              <a:buChar char="•"/>
            </a:pPr>
            <a:r>
              <a:rPr lang="en-US" sz="2800" dirty="0"/>
              <a:t>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084943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Autofit/>
          </a:bodyPr>
          <a:lstStyle/>
          <a:p>
            <a:r>
              <a:rPr lang="en-US" sz="4000" dirty="0" smtClean="0"/>
              <a:t>Bounded Waiting</a:t>
            </a:r>
            <a:endParaRPr lang="en-US" sz="4000"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13</a:t>
            </a:fld>
            <a:endParaRPr lang="de-AT">
              <a:latin typeface="Calibri"/>
            </a:endParaRPr>
          </a:p>
        </p:txBody>
      </p:sp>
      <p:sp>
        <p:nvSpPr>
          <p:cNvPr id="9" name="Rectangle 8"/>
          <p:cNvSpPr/>
          <p:nvPr/>
        </p:nvSpPr>
        <p:spPr>
          <a:xfrm>
            <a:off x="691471" y="2102218"/>
            <a:ext cx="10347668" cy="2610843"/>
          </a:xfrm>
          <a:prstGeom prst="rect">
            <a:avLst/>
          </a:prstGeom>
        </p:spPr>
        <p:txBody>
          <a:bodyPr wrap="square">
            <a:spAutoFit/>
          </a:bodyPr>
          <a:lstStyle/>
          <a:p>
            <a:pPr marL="457200" indent="-457200" algn="just">
              <a:lnSpc>
                <a:spcPct val="150000"/>
              </a:lnSpc>
              <a:buFont typeface="Arial" pitchFamily="34" charset="0"/>
              <a:buChar char="•"/>
            </a:pPr>
            <a:r>
              <a:rPr lang="en-US" sz="2800" dirty="0"/>
              <a:t>There exists a bound, or limit, on the number of times that other processes are allowed to enter their critical sections after a process has made a request to enter its critical section and before that request is granted.</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280139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a:t>
            </a:r>
            <a:r>
              <a:rPr lang="en-US" dirty="0" smtClean="0"/>
              <a:t>Hardware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14</a:t>
            </a:fld>
            <a:endParaRPr lang="de-AT"/>
          </a:p>
        </p:txBody>
      </p:sp>
      <p:sp>
        <p:nvSpPr>
          <p:cNvPr id="4" name="Content Placeholder 3"/>
          <p:cNvSpPr>
            <a:spLocks noGrp="1"/>
          </p:cNvSpPr>
          <p:nvPr>
            <p:ph sz="quarter" idx="1"/>
          </p:nvPr>
        </p:nvSpPr>
        <p:spPr/>
        <p:txBody>
          <a:bodyPr/>
          <a:lstStyle/>
          <a:p>
            <a:r>
              <a:rPr lang="en-US" dirty="0"/>
              <a:t>There are a software as well as hardware solutions to this problem</a:t>
            </a:r>
            <a:r>
              <a:rPr lang="en-US" dirty="0" smtClean="0"/>
              <a:t>.</a:t>
            </a:r>
          </a:p>
          <a:p>
            <a:pPr fontAlgn="base"/>
            <a:r>
              <a:rPr lang="en-US" dirty="0"/>
              <a:t>There are three algorithms in the hardware approach of solving Process Synchronization problem: </a:t>
            </a:r>
          </a:p>
          <a:p>
            <a:pPr lvl="2" fontAlgn="base"/>
            <a:r>
              <a:rPr lang="en-US" dirty="0"/>
              <a:t>Unlock and Lock</a:t>
            </a:r>
          </a:p>
          <a:p>
            <a:pPr lvl="2" fontAlgn="base"/>
            <a:r>
              <a:rPr lang="en-US" dirty="0" smtClean="0"/>
              <a:t>Test </a:t>
            </a:r>
            <a:r>
              <a:rPr lang="en-US" dirty="0"/>
              <a:t>and Set</a:t>
            </a:r>
          </a:p>
          <a:p>
            <a:pPr lvl="2" fontAlgn="base"/>
            <a:r>
              <a:rPr lang="en-US" dirty="0"/>
              <a:t>Swap</a:t>
            </a:r>
          </a:p>
          <a:p>
            <a:endParaRPr lang="en-US" dirty="0"/>
          </a:p>
        </p:txBody>
      </p:sp>
    </p:spTree>
    <p:extLst>
      <p:ext uri="{BB962C8B-B14F-4D97-AF65-F5344CB8AC3E}">
        <p14:creationId xmlns:p14="http://schemas.microsoft.com/office/powerpoint/2010/main" val="273496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Lock Variable Synchronization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15</a:t>
            </a:fld>
            <a:endParaRPr lang="de-AT"/>
          </a:p>
        </p:txBody>
      </p:sp>
      <p:sp>
        <p:nvSpPr>
          <p:cNvPr id="4" name="Content Placeholder 3"/>
          <p:cNvSpPr>
            <a:spLocks noGrp="1"/>
          </p:cNvSpPr>
          <p:nvPr>
            <p:ph sz="quarter" idx="1"/>
          </p:nvPr>
        </p:nvSpPr>
        <p:spPr/>
        <p:txBody>
          <a:bodyPr/>
          <a:lstStyle/>
          <a:p>
            <a:pPr fontAlgn="base"/>
            <a:r>
              <a:rPr lang="en-US" dirty="0"/>
              <a:t>A lock variable provides the simplest synchronization mechanism for processes. Some noteworthy points regarding Lock Variables are- </a:t>
            </a:r>
          </a:p>
          <a:p>
            <a:pPr fontAlgn="base"/>
            <a:r>
              <a:rPr lang="en-US" dirty="0"/>
              <a:t>Its a </a:t>
            </a:r>
            <a:r>
              <a:rPr lang="en-US" b="1" dirty="0"/>
              <a:t>software mechanism</a:t>
            </a:r>
            <a:r>
              <a:rPr lang="en-US" dirty="0"/>
              <a:t> implemented in user mode, i.e. no support required from the Operating System.</a:t>
            </a:r>
          </a:p>
          <a:p>
            <a:pPr fontAlgn="base"/>
            <a:r>
              <a:rPr lang="en-US" dirty="0"/>
              <a:t>Its a busy waiting solution (keeps the CPU busy even when its technically waiting).</a:t>
            </a:r>
          </a:p>
          <a:p>
            <a:pPr fontAlgn="base"/>
            <a:r>
              <a:rPr lang="en-US" dirty="0"/>
              <a:t>It can be used for more than two processes.</a:t>
            </a:r>
          </a:p>
          <a:p>
            <a:pPr fontAlgn="base"/>
            <a:r>
              <a:rPr lang="en-US" dirty="0"/>
              <a:t>When Lock = 0 implies critical section is vacant (initial value ) and Lock = 1 implies critical section occupied.</a:t>
            </a:r>
          </a:p>
          <a:p>
            <a:endParaRPr lang="en-US" dirty="0"/>
          </a:p>
        </p:txBody>
      </p:sp>
    </p:spTree>
    <p:extLst>
      <p:ext uri="{BB962C8B-B14F-4D97-AF65-F5344CB8AC3E}">
        <p14:creationId xmlns:p14="http://schemas.microsoft.com/office/powerpoint/2010/main" val="1297857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Lock Variable Synchronization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16</a:t>
            </a:fld>
            <a:endParaRPr lang="de-AT"/>
          </a:p>
        </p:txBody>
      </p:sp>
      <p:sp>
        <p:nvSpPr>
          <p:cNvPr id="4" name="Content Placeholder 3"/>
          <p:cNvSpPr>
            <a:spLocks noGrp="1"/>
          </p:cNvSpPr>
          <p:nvPr>
            <p:ph sz="quarter" idx="1"/>
          </p:nvPr>
        </p:nvSpPr>
        <p:spPr/>
        <p:txBody>
          <a:bodyPr>
            <a:normAutofit lnSpcReduction="10000"/>
          </a:bodyPr>
          <a:lstStyle/>
          <a:p>
            <a:pPr marL="0" indent="0">
              <a:buNone/>
            </a:pPr>
            <a:r>
              <a:rPr lang="en-US" b="1" dirty="0"/>
              <a:t>Entry section </a:t>
            </a:r>
            <a:r>
              <a:rPr lang="en-US" b="1" dirty="0" smtClean="0"/>
              <a:t>– </a:t>
            </a:r>
          </a:p>
          <a:p>
            <a:pPr marL="0" indent="0">
              <a:buNone/>
            </a:pPr>
            <a:endParaRPr lang="en-US" dirty="0" smtClean="0"/>
          </a:p>
          <a:p>
            <a:pPr marL="0" indent="0">
              <a:buNone/>
            </a:pPr>
            <a:r>
              <a:rPr lang="en-US" dirty="0" smtClean="0"/>
              <a:t>while(lock </a:t>
            </a:r>
            <a:r>
              <a:rPr lang="en-US" dirty="0"/>
              <a:t>!= 0); </a:t>
            </a:r>
            <a:endParaRPr lang="en-US" dirty="0" smtClean="0"/>
          </a:p>
          <a:p>
            <a:pPr marL="0" indent="0">
              <a:buNone/>
            </a:pPr>
            <a:r>
              <a:rPr lang="en-US" dirty="0" smtClean="0"/>
              <a:t>Lock </a:t>
            </a:r>
            <a:r>
              <a:rPr lang="en-US" dirty="0"/>
              <a:t>= 1; </a:t>
            </a:r>
            <a:endParaRPr lang="en-US" dirty="0" smtClean="0"/>
          </a:p>
          <a:p>
            <a:pPr marL="0" indent="0">
              <a:buNone/>
            </a:pPr>
            <a:endParaRPr lang="en-US" dirty="0"/>
          </a:p>
          <a:p>
            <a:pPr marL="0" indent="0">
              <a:buNone/>
            </a:pPr>
            <a:r>
              <a:rPr lang="en-US" b="1" dirty="0" smtClean="0"/>
              <a:t>//</a:t>
            </a:r>
            <a:r>
              <a:rPr lang="en-US" b="1" dirty="0"/>
              <a:t>critical section </a:t>
            </a:r>
            <a:endParaRPr lang="en-US" b="1" dirty="0" smtClean="0"/>
          </a:p>
          <a:p>
            <a:pPr marL="0" indent="0">
              <a:buNone/>
            </a:pPr>
            <a:endParaRPr lang="en-US" dirty="0" smtClean="0"/>
          </a:p>
          <a:p>
            <a:pPr marL="0" indent="0">
              <a:buNone/>
            </a:pPr>
            <a:r>
              <a:rPr lang="en-US" b="1" dirty="0" smtClean="0"/>
              <a:t>Exit section –</a:t>
            </a:r>
          </a:p>
          <a:p>
            <a:pPr marL="0" indent="0">
              <a:buNone/>
            </a:pPr>
            <a:r>
              <a:rPr lang="en-US" dirty="0" smtClean="0"/>
              <a:t> </a:t>
            </a:r>
            <a:r>
              <a:rPr lang="en-US" dirty="0"/>
              <a:t>Lock = 0;</a:t>
            </a:r>
          </a:p>
        </p:txBody>
      </p:sp>
    </p:spTree>
    <p:extLst>
      <p:ext uri="{BB962C8B-B14F-4D97-AF65-F5344CB8AC3E}">
        <p14:creationId xmlns:p14="http://schemas.microsoft.com/office/powerpoint/2010/main" val="1391926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Test and </a:t>
            </a:r>
            <a:r>
              <a:rPr lang="en-US" dirty="0" smtClean="0"/>
              <a:t>Set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17</a:t>
            </a:fld>
            <a:endParaRPr lang="de-AT"/>
          </a:p>
        </p:txBody>
      </p:sp>
      <p:sp>
        <p:nvSpPr>
          <p:cNvPr id="4" name="Content Placeholder 3"/>
          <p:cNvSpPr>
            <a:spLocks noGrp="1"/>
          </p:cNvSpPr>
          <p:nvPr>
            <p:ph sz="quarter" idx="1"/>
          </p:nvPr>
        </p:nvSpPr>
        <p:spPr/>
        <p:txBody>
          <a:bodyPr/>
          <a:lstStyle/>
          <a:p>
            <a:r>
              <a:rPr lang="en-US" dirty="0"/>
              <a:t>T</a:t>
            </a:r>
            <a:r>
              <a:rPr lang="en-US" dirty="0" smtClean="0"/>
              <a:t>he </a:t>
            </a:r>
            <a:r>
              <a:rPr lang="en-US" dirty="0"/>
              <a:t>shared variable is lock which is initialized to false. </a:t>
            </a:r>
            <a:r>
              <a:rPr lang="en-US" dirty="0" err="1"/>
              <a:t>TestAndSet</a:t>
            </a:r>
            <a:r>
              <a:rPr lang="en-US" dirty="0"/>
              <a:t>(lock) algorithm works in this way – it always returns whatever value is sent to it and sets lock to true. </a:t>
            </a:r>
            <a:endParaRPr lang="en-US" dirty="0" smtClean="0"/>
          </a:p>
          <a:p>
            <a:r>
              <a:rPr lang="en-US" dirty="0" smtClean="0"/>
              <a:t>The </a:t>
            </a:r>
            <a:r>
              <a:rPr lang="en-US" dirty="0"/>
              <a:t>first process will enter the critical section at once as </a:t>
            </a:r>
            <a:r>
              <a:rPr lang="en-US" dirty="0" err="1"/>
              <a:t>TestAndSet</a:t>
            </a:r>
            <a:r>
              <a:rPr lang="en-US" dirty="0"/>
              <a:t>(lock) will return false and it’ll break out of the while loop</a:t>
            </a:r>
            <a:r>
              <a:rPr lang="en-US" dirty="0" smtClean="0"/>
              <a:t>.</a:t>
            </a:r>
          </a:p>
          <a:p>
            <a:r>
              <a:rPr lang="en-US" dirty="0" smtClean="0"/>
              <a:t> </a:t>
            </a:r>
            <a:r>
              <a:rPr lang="en-US" dirty="0"/>
              <a:t>The other processes cannot enter now as lock is set to true and so the while loop continues to be true. </a:t>
            </a:r>
          </a:p>
        </p:txBody>
      </p:sp>
    </p:spTree>
    <p:extLst>
      <p:ext uri="{BB962C8B-B14F-4D97-AF65-F5344CB8AC3E}">
        <p14:creationId xmlns:p14="http://schemas.microsoft.com/office/powerpoint/2010/main" val="4284083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Test and </a:t>
            </a:r>
            <a:r>
              <a:rPr lang="en-US" dirty="0" smtClean="0"/>
              <a:t>Set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18</a:t>
            </a:fld>
            <a:endParaRPr lang="de-AT"/>
          </a:p>
        </p:txBody>
      </p:sp>
      <p:sp>
        <p:nvSpPr>
          <p:cNvPr id="4" name="Content Placeholder 3"/>
          <p:cNvSpPr>
            <a:spLocks noGrp="1"/>
          </p:cNvSpPr>
          <p:nvPr>
            <p:ph sz="quarter" idx="1"/>
          </p:nvPr>
        </p:nvSpPr>
        <p:spPr/>
        <p:txBody>
          <a:bodyPr/>
          <a:lstStyle/>
          <a:p>
            <a:r>
              <a:rPr lang="en-US" dirty="0"/>
              <a:t>Mutual exclusion is ensured. Once the first process gets out of the critical section, lock is changed to false. </a:t>
            </a:r>
            <a:endParaRPr lang="en-US" dirty="0" smtClean="0"/>
          </a:p>
          <a:p>
            <a:r>
              <a:rPr lang="en-US" dirty="0" smtClean="0"/>
              <a:t>So</a:t>
            </a:r>
            <a:r>
              <a:rPr lang="en-US" dirty="0"/>
              <a:t>, now the other processes can enter one by one. Progress is also ensured. </a:t>
            </a:r>
            <a:endParaRPr lang="en-US" dirty="0" smtClean="0"/>
          </a:p>
          <a:p>
            <a:r>
              <a:rPr lang="en-US" dirty="0" smtClean="0"/>
              <a:t>However</a:t>
            </a:r>
            <a:r>
              <a:rPr lang="en-US" dirty="0"/>
              <a:t>, after the first process, any process can go in. </a:t>
            </a:r>
            <a:endParaRPr lang="en-US" dirty="0" smtClean="0"/>
          </a:p>
          <a:p>
            <a:r>
              <a:rPr lang="en-US" dirty="0" smtClean="0"/>
              <a:t>There </a:t>
            </a:r>
            <a:r>
              <a:rPr lang="en-US" dirty="0"/>
              <a:t>is no queue maintained, so any new process that finds the lock to be false again can enter. </a:t>
            </a:r>
          </a:p>
        </p:txBody>
      </p:sp>
    </p:spTree>
    <p:extLst>
      <p:ext uri="{BB962C8B-B14F-4D97-AF65-F5344CB8AC3E}">
        <p14:creationId xmlns:p14="http://schemas.microsoft.com/office/powerpoint/2010/main" val="87089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Test and </a:t>
            </a:r>
            <a:r>
              <a:rPr lang="en-US" dirty="0" smtClean="0"/>
              <a:t>Set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19</a:t>
            </a:fld>
            <a:endParaRPr lang="de-AT"/>
          </a:p>
        </p:txBody>
      </p:sp>
      <p:sp>
        <p:nvSpPr>
          <p:cNvPr id="4" name="Content Placeholder 3"/>
          <p:cNvSpPr>
            <a:spLocks noGrp="1"/>
          </p:cNvSpPr>
          <p:nvPr>
            <p:ph sz="quarter" idx="1"/>
          </p:nvPr>
        </p:nvSpPr>
        <p:spPr/>
        <p:txBody>
          <a:bodyPr>
            <a:normAutofit fontScale="85000" lnSpcReduction="20000"/>
          </a:bodyPr>
          <a:lstStyle/>
          <a:p>
            <a:r>
              <a:rPr lang="en-US" dirty="0" err="1"/>
              <a:t>boolean</a:t>
            </a:r>
            <a:r>
              <a:rPr lang="en-US" dirty="0"/>
              <a:t> lock;</a:t>
            </a:r>
            <a:br>
              <a:rPr lang="en-US" dirty="0"/>
            </a:br>
            <a:r>
              <a:rPr lang="en-US" dirty="0"/>
              <a:t/>
            </a:r>
            <a:br>
              <a:rPr lang="en-US" dirty="0"/>
            </a:br>
            <a:r>
              <a:rPr lang="en-US" dirty="0" err="1"/>
              <a:t>boolean</a:t>
            </a:r>
            <a:r>
              <a:rPr lang="en-US" dirty="0"/>
              <a:t> </a:t>
            </a:r>
            <a:r>
              <a:rPr lang="en-US" dirty="0" err="1"/>
              <a:t>TestAndSet</a:t>
            </a:r>
            <a:r>
              <a:rPr lang="en-US" dirty="0"/>
              <a:t> (</a:t>
            </a:r>
            <a:r>
              <a:rPr lang="en-US" dirty="0" err="1"/>
              <a:t>boolean</a:t>
            </a:r>
            <a:r>
              <a:rPr lang="en-US" dirty="0"/>
              <a:t> &amp;target){</a:t>
            </a:r>
            <a:br>
              <a:rPr lang="en-US" dirty="0"/>
            </a:br>
            <a:r>
              <a:rPr lang="en-US" dirty="0" err="1"/>
              <a:t>boolean</a:t>
            </a:r>
            <a:r>
              <a:rPr lang="en-US" dirty="0"/>
              <a:t> </a:t>
            </a:r>
            <a:r>
              <a:rPr lang="en-US" dirty="0" err="1"/>
              <a:t>rv</a:t>
            </a:r>
            <a:r>
              <a:rPr lang="en-US" dirty="0"/>
              <a:t> = target;</a:t>
            </a:r>
            <a:br>
              <a:rPr lang="en-US" dirty="0"/>
            </a:br>
            <a:r>
              <a:rPr lang="en-US" dirty="0"/>
              <a:t>target = true;</a:t>
            </a:r>
            <a:br>
              <a:rPr lang="en-US" dirty="0"/>
            </a:br>
            <a:r>
              <a:rPr lang="en-US" dirty="0"/>
              <a:t>return </a:t>
            </a:r>
            <a:r>
              <a:rPr lang="en-US" dirty="0" err="1"/>
              <a:t>rv</a:t>
            </a:r>
            <a:r>
              <a:rPr lang="en-US" dirty="0"/>
              <a:t>;</a:t>
            </a:r>
            <a:br>
              <a:rPr lang="en-US" dirty="0"/>
            </a:br>
            <a:r>
              <a:rPr lang="en-US" dirty="0"/>
              <a:t>}</a:t>
            </a:r>
            <a:br>
              <a:rPr lang="en-US" dirty="0"/>
            </a:br>
            <a:r>
              <a:rPr lang="en-US" dirty="0"/>
              <a:t/>
            </a:r>
            <a:br>
              <a:rPr lang="en-US" dirty="0"/>
            </a:br>
            <a:r>
              <a:rPr lang="en-US" dirty="0"/>
              <a:t>while(1){</a:t>
            </a:r>
            <a:br>
              <a:rPr lang="en-US" dirty="0"/>
            </a:br>
            <a:r>
              <a:rPr lang="en-US" dirty="0"/>
              <a:t>while (</a:t>
            </a:r>
            <a:r>
              <a:rPr lang="en-US" dirty="0" err="1"/>
              <a:t>TestAndSet</a:t>
            </a:r>
            <a:r>
              <a:rPr lang="en-US" dirty="0"/>
              <a:t>(lock));</a:t>
            </a:r>
            <a:br>
              <a:rPr lang="en-US" dirty="0"/>
            </a:br>
            <a:r>
              <a:rPr lang="en-US" b="1" dirty="0"/>
              <a:t>critical section</a:t>
            </a:r>
            <a:r>
              <a:rPr lang="en-US" dirty="0"/>
              <a:t/>
            </a:r>
            <a:br>
              <a:rPr lang="en-US" dirty="0"/>
            </a:br>
            <a:r>
              <a:rPr lang="en-US" dirty="0"/>
              <a:t>lock = false;</a:t>
            </a:r>
            <a:br>
              <a:rPr lang="en-US" dirty="0"/>
            </a:br>
            <a:r>
              <a:rPr lang="en-US" b="1" dirty="0"/>
              <a:t>remainder section</a:t>
            </a:r>
            <a:r>
              <a:rPr lang="en-US" dirty="0"/>
              <a:t/>
            </a:r>
            <a:br>
              <a:rPr lang="en-US" dirty="0"/>
            </a:br>
            <a:r>
              <a:rPr lang="en-US" dirty="0"/>
              <a:t>}</a:t>
            </a:r>
          </a:p>
        </p:txBody>
      </p:sp>
    </p:spTree>
    <p:extLst>
      <p:ext uri="{BB962C8B-B14F-4D97-AF65-F5344CB8AC3E}">
        <p14:creationId xmlns:p14="http://schemas.microsoft.com/office/powerpoint/2010/main" val="140799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40" y="228600"/>
            <a:ext cx="10871200" cy="990600"/>
          </a:xfrm>
        </p:spPr>
        <p:txBody>
          <a:bodyPr/>
          <a:lstStyle/>
          <a:p>
            <a:r>
              <a:rPr lang="en-US" dirty="0" smtClean="0"/>
              <a:t>Contents</a:t>
            </a:r>
            <a:endParaRPr lang="en-US" dirty="0"/>
          </a:p>
        </p:txBody>
      </p:sp>
      <p:sp>
        <p:nvSpPr>
          <p:cNvPr id="3" name="Content Placeholder 2"/>
          <p:cNvSpPr>
            <a:spLocks noGrp="1"/>
          </p:cNvSpPr>
          <p:nvPr>
            <p:ph sz="quarter" idx="1"/>
          </p:nvPr>
        </p:nvSpPr>
        <p:spPr>
          <a:xfrm>
            <a:off x="693613" y="1685128"/>
            <a:ext cx="10871201" cy="5052556"/>
          </a:xfrm>
        </p:spPr>
        <p:txBody>
          <a:bodyPr>
            <a:normAutofit/>
          </a:bodyPr>
          <a:lstStyle/>
          <a:p>
            <a:r>
              <a:rPr lang="en-US" sz="3200" dirty="0" smtClean="0"/>
              <a:t>Critical Section</a:t>
            </a:r>
          </a:p>
          <a:p>
            <a:r>
              <a:rPr lang="en-US" dirty="0"/>
              <a:t>Synchronization </a:t>
            </a:r>
            <a:r>
              <a:rPr lang="en-US" dirty="0" smtClean="0"/>
              <a:t>hardware</a:t>
            </a:r>
          </a:p>
          <a:p>
            <a:r>
              <a:rPr lang="en-US" dirty="0"/>
              <a:t>synchronization Problems</a:t>
            </a:r>
            <a:endParaRPr lang="en-US" dirty="0" smtClean="0"/>
          </a:p>
          <a:p>
            <a:endParaRPr lang="en-US" dirty="0" smtClean="0"/>
          </a:p>
          <a:p>
            <a:endParaRPr lang="en-US" dirty="0"/>
          </a:p>
          <a:p>
            <a:endParaRPr lang="en-US" dirty="0" smtClean="0"/>
          </a:p>
          <a:p>
            <a:pPr marL="365760" lvl="1" indent="0">
              <a:buNone/>
            </a:pPr>
            <a:endParaRPr lang="en-US" dirty="0"/>
          </a:p>
        </p:txBody>
      </p:sp>
      <p:pic>
        <p:nvPicPr>
          <p:cNvPr id="18434" name="Picture 2"/>
          <p:cNvPicPr>
            <a:picLocks noChangeAspect="1" noChangeArrowheads="1"/>
          </p:cNvPicPr>
          <p:nvPr/>
        </p:nvPicPr>
        <p:blipFill>
          <a:blip r:embed="rId2" cstate="print"/>
          <a:srcRect/>
          <a:stretch>
            <a:fillRect/>
          </a:stretch>
        </p:blipFill>
        <p:spPr bwMode="auto">
          <a:xfrm rot="21373913">
            <a:off x="8442204" y="3849388"/>
            <a:ext cx="3691394" cy="189876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a:t>
            </a:fld>
            <a:endParaRPr lang="de-AT">
              <a:latin typeface="Calibri"/>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683482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Swap</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20</a:t>
            </a:fld>
            <a:endParaRPr lang="de-AT"/>
          </a:p>
        </p:txBody>
      </p:sp>
      <p:sp>
        <p:nvSpPr>
          <p:cNvPr id="4" name="Content Placeholder 3"/>
          <p:cNvSpPr>
            <a:spLocks noGrp="1"/>
          </p:cNvSpPr>
          <p:nvPr>
            <p:ph sz="quarter" idx="1"/>
          </p:nvPr>
        </p:nvSpPr>
        <p:spPr/>
        <p:txBody>
          <a:bodyPr/>
          <a:lstStyle/>
          <a:p>
            <a:r>
              <a:rPr lang="en-US" dirty="0"/>
              <a:t>Swap algorithm is a lot like the </a:t>
            </a:r>
            <a:r>
              <a:rPr lang="en-US" dirty="0" err="1"/>
              <a:t>TestAndSet</a:t>
            </a:r>
            <a:r>
              <a:rPr lang="en-US" dirty="0"/>
              <a:t> algorithm. Instead of directly setting lock to true in the swap function, key is set to true and then swapped with lock. </a:t>
            </a:r>
            <a:endParaRPr lang="en-US" dirty="0" smtClean="0"/>
          </a:p>
          <a:p>
            <a:r>
              <a:rPr lang="en-US" dirty="0" smtClean="0"/>
              <a:t>First </a:t>
            </a:r>
            <a:r>
              <a:rPr lang="en-US" dirty="0"/>
              <a:t>process will be executed, and in while(key), since key=true , swap will take place and hence lock=true and key=false. </a:t>
            </a:r>
            <a:endParaRPr lang="en-US" dirty="0" smtClean="0"/>
          </a:p>
          <a:p>
            <a:r>
              <a:rPr lang="en-US" dirty="0" smtClean="0"/>
              <a:t>Again </a:t>
            </a:r>
            <a:r>
              <a:rPr lang="en-US" dirty="0"/>
              <a:t>next iteration takes place while(key) but key=false , so while loop breaks and first process will enter in critical section. </a:t>
            </a:r>
          </a:p>
        </p:txBody>
      </p:sp>
    </p:spTree>
    <p:extLst>
      <p:ext uri="{BB962C8B-B14F-4D97-AF65-F5344CB8AC3E}">
        <p14:creationId xmlns:p14="http://schemas.microsoft.com/office/powerpoint/2010/main" val="129129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Swap</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21</a:t>
            </a:fld>
            <a:endParaRPr lang="de-AT"/>
          </a:p>
        </p:txBody>
      </p:sp>
      <p:sp>
        <p:nvSpPr>
          <p:cNvPr id="4" name="Content Placeholder 3"/>
          <p:cNvSpPr>
            <a:spLocks noGrp="1"/>
          </p:cNvSpPr>
          <p:nvPr>
            <p:ph sz="quarter" idx="1"/>
          </p:nvPr>
        </p:nvSpPr>
        <p:spPr/>
        <p:txBody>
          <a:bodyPr/>
          <a:lstStyle/>
          <a:p>
            <a:r>
              <a:rPr lang="en-US" dirty="0"/>
              <a:t>Now another process will try to enter in Critical section, so again key=true and hence while(key) loop will run and swap takes place so, lock=true and key=true (since lock=true in first process). </a:t>
            </a:r>
            <a:endParaRPr lang="en-US" dirty="0" smtClean="0"/>
          </a:p>
          <a:p>
            <a:endParaRPr lang="en-US" dirty="0"/>
          </a:p>
          <a:p>
            <a:r>
              <a:rPr lang="en-US" dirty="0" smtClean="0"/>
              <a:t>Again </a:t>
            </a:r>
            <a:r>
              <a:rPr lang="en-US" dirty="0"/>
              <a:t>on next iteration while(key) is true so this will keep on executing and another process will not be able to enter in critical section. </a:t>
            </a:r>
          </a:p>
        </p:txBody>
      </p:sp>
    </p:spTree>
    <p:extLst>
      <p:ext uri="{BB962C8B-B14F-4D97-AF65-F5344CB8AC3E}">
        <p14:creationId xmlns:p14="http://schemas.microsoft.com/office/powerpoint/2010/main" val="39719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Swap</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22</a:t>
            </a:fld>
            <a:endParaRPr lang="de-AT"/>
          </a:p>
        </p:txBody>
      </p:sp>
      <p:sp>
        <p:nvSpPr>
          <p:cNvPr id="4" name="Content Placeholder 3"/>
          <p:cNvSpPr>
            <a:spLocks noGrp="1"/>
          </p:cNvSpPr>
          <p:nvPr>
            <p:ph sz="quarter" idx="1"/>
          </p:nvPr>
        </p:nvSpPr>
        <p:spPr/>
        <p:txBody>
          <a:bodyPr/>
          <a:lstStyle/>
          <a:p>
            <a:r>
              <a:rPr lang="en-US" dirty="0"/>
              <a:t>Therefore Mutual exclusion is ensured. </a:t>
            </a:r>
            <a:endParaRPr lang="en-US" dirty="0" smtClean="0"/>
          </a:p>
          <a:p>
            <a:endParaRPr lang="en-US" dirty="0" smtClean="0"/>
          </a:p>
          <a:p>
            <a:r>
              <a:rPr lang="en-US" dirty="0" smtClean="0"/>
              <a:t>Again</a:t>
            </a:r>
            <a:r>
              <a:rPr lang="en-US" dirty="0"/>
              <a:t>, out of the critical section, lock is changed to false, so any process finding it gets t enter the critical section. </a:t>
            </a:r>
            <a:endParaRPr lang="en-US" dirty="0" smtClean="0"/>
          </a:p>
          <a:p>
            <a:endParaRPr lang="en-US" dirty="0" smtClean="0"/>
          </a:p>
          <a:p>
            <a:r>
              <a:rPr lang="en-US" dirty="0" smtClean="0"/>
              <a:t>Progress </a:t>
            </a:r>
            <a:r>
              <a:rPr lang="en-US" dirty="0"/>
              <a:t>is ensured. However, again bounded waiting is not ensured for the very same reason. </a:t>
            </a:r>
          </a:p>
        </p:txBody>
      </p:sp>
    </p:spTree>
    <p:extLst>
      <p:ext uri="{BB962C8B-B14F-4D97-AF65-F5344CB8AC3E}">
        <p14:creationId xmlns:p14="http://schemas.microsoft.com/office/powerpoint/2010/main" val="263169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Swap</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23</a:t>
            </a:fld>
            <a:endParaRPr lang="de-AT"/>
          </a:p>
        </p:txBody>
      </p:sp>
      <p:sp>
        <p:nvSpPr>
          <p:cNvPr id="4" name="Content Placeholder 3"/>
          <p:cNvSpPr>
            <a:spLocks noGrp="1"/>
          </p:cNvSpPr>
          <p:nvPr>
            <p:ph sz="quarter" idx="1"/>
          </p:nvPr>
        </p:nvSpPr>
        <p:spPr/>
        <p:txBody>
          <a:bodyPr>
            <a:normAutofit fontScale="62500" lnSpcReduction="20000"/>
          </a:bodyPr>
          <a:lstStyle/>
          <a:p>
            <a:r>
              <a:rPr lang="en-US" dirty="0" err="1"/>
              <a:t>boolean</a:t>
            </a:r>
            <a:r>
              <a:rPr lang="en-US" dirty="0"/>
              <a:t> lock;</a:t>
            </a:r>
            <a:br>
              <a:rPr lang="en-US" dirty="0"/>
            </a:br>
            <a:r>
              <a:rPr lang="en-US" dirty="0"/>
              <a:t>Individual key;</a:t>
            </a:r>
            <a:br>
              <a:rPr lang="en-US" dirty="0"/>
            </a:br>
            <a:r>
              <a:rPr lang="en-US" dirty="0"/>
              <a:t/>
            </a:r>
            <a:br>
              <a:rPr lang="en-US" dirty="0"/>
            </a:br>
            <a:r>
              <a:rPr lang="en-US" dirty="0"/>
              <a:t>void swap(</a:t>
            </a:r>
            <a:r>
              <a:rPr lang="en-US" dirty="0" err="1"/>
              <a:t>boolean</a:t>
            </a:r>
            <a:r>
              <a:rPr lang="en-US" dirty="0"/>
              <a:t> &amp;a, </a:t>
            </a:r>
            <a:r>
              <a:rPr lang="en-US" dirty="0" err="1"/>
              <a:t>boolean</a:t>
            </a:r>
            <a:r>
              <a:rPr lang="en-US" dirty="0"/>
              <a:t> &amp;b){</a:t>
            </a:r>
            <a:br>
              <a:rPr lang="en-US" dirty="0"/>
            </a:br>
            <a:r>
              <a:rPr lang="en-US" dirty="0" err="1"/>
              <a:t>boolean</a:t>
            </a:r>
            <a:r>
              <a:rPr lang="en-US" dirty="0"/>
              <a:t> temp = a;</a:t>
            </a:r>
            <a:br>
              <a:rPr lang="en-US" dirty="0"/>
            </a:br>
            <a:r>
              <a:rPr lang="en-US" dirty="0"/>
              <a:t>a = b;</a:t>
            </a:r>
            <a:br>
              <a:rPr lang="en-US" dirty="0"/>
            </a:br>
            <a:r>
              <a:rPr lang="en-US" dirty="0"/>
              <a:t>b = temp;</a:t>
            </a:r>
            <a:br>
              <a:rPr lang="en-US" dirty="0"/>
            </a:br>
            <a:r>
              <a:rPr lang="en-US" dirty="0"/>
              <a:t>}</a:t>
            </a:r>
            <a:br>
              <a:rPr lang="en-US" dirty="0"/>
            </a:br>
            <a:r>
              <a:rPr lang="en-US" dirty="0"/>
              <a:t/>
            </a:r>
            <a:br>
              <a:rPr lang="en-US" dirty="0"/>
            </a:br>
            <a:r>
              <a:rPr lang="en-US" dirty="0"/>
              <a:t>while (1){</a:t>
            </a:r>
            <a:br>
              <a:rPr lang="en-US" dirty="0"/>
            </a:br>
            <a:r>
              <a:rPr lang="en-US" dirty="0"/>
              <a:t>key = true;</a:t>
            </a:r>
            <a:br>
              <a:rPr lang="en-US" dirty="0"/>
            </a:br>
            <a:r>
              <a:rPr lang="en-US" dirty="0"/>
              <a:t>while(key)</a:t>
            </a:r>
            <a:br>
              <a:rPr lang="en-US" dirty="0"/>
            </a:br>
            <a:r>
              <a:rPr lang="en-US" dirty="0"/>
              <a:t>swap(</a:t>
            </a:r>
            <a:r>
              <a:rPr lang="en-US" dirty="0" err="1"/>
              <a:t>lock,key</a:t>
            </a:r>
            <a:r>
              <a:rPr lang="en-US" dirty="0"/>
              <a:t>);</a:t>
            </a:r>
            <a:br>
              <a:rPr lang="en-US" dirty="0"/>
            </a:br>
            <a:r>
              <a:rPr lang="en-US" b="1" dirty="0"/>
              <a:t>critical </a:t>
            </a:r>
            <a:r>
              <a:rPr lang="en-US" b="1" dirty="0" smtClean="0"/>
              <a:t>section</a:t>
            </a:r>
          </a:p>
          <a:p>
            <a:r>
              <a:rPr lang="en-US" dirty="0"/>
              <a:t/>
            </a:r>
            <a:br>
              <a:rPr lang="en-US" dirty="0"/>
            </a:br>
            <a:r>
              <a:rPr lang="en-US" dirty="0"/>
              <a:t>lock = false;</a:t>
            </a:r>
            <a:br>
              <a:rPr lang="en-US" dirty="0"/>
            </a:br>
            <a:r>
              <a:rPr lang="en-US" b="1" dirty="0"/>
              <a:t>remainder section</a:t>
            </a:r>
            <a:r>
              <a:rPr lang="en-US" dirty="0"/>
              <a:t/>
            </a:r>
            <a:br>
              <a:rPr lang="en-US" dirty="0"/>
            </a:br>
            <a:r>
              <a:rPr lang="en-US" dirty="0"/>
              <a:t>} </a:t>
            </a:r>
          </a:p>
        </p:txBody>
      </p:sp>
    </p:spTree>
    <p:extLst>
      <p:ext uri="{BB962C8B-B14F-4D97-AF65-F5344CB8AC3E}">
        <p14:creationId xmlns:p14="http://schemas.microsoft.com/office/powerpoint/2010/main" val="90205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Problems</a:t>
            </a:r>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24</a:t>
            </a:fld>
            <a:endParaRPr lang="de-AT"/>
          </a:p>
        </p:txBody>
      </p:sp>
      <p:sp>
        <p:nvSpPr>
          <p:cNvPr id="4" name="Content Placeholder 3"/>
          <p:cNvSpPr>
            <a:spLocks noGrp="1"/>
          </p:cNvSpPr>
          <p:nvPr>
            <p:ph sz="quarter" idx="1"/>
          </p:nvPr>
        </p:nvSpPr>
        <p:spPr/>
        <p:txBody>
          <a:bodyPr/>
          <a:lstStyle/>
          <a:p>
            <a:r>
              <a:rPr lang="en-US" dirty="0"/>
              <a:t>The following problems of synchronization are considered as classical problems: </a:t>
            </a:r>
            <a:endParaRPr lang="en-US" dirty="0" smtClean="0"/>
          </a:p>
          <a:p>
            <a:pPr marL="365760" lvl="1" indent="0">
              <a:buNone/>
            </a:pPr>
            <a:r>
              <a:rPr lang="en-US" b="1" dirty="0"/>
              <a:t>1.</a:t>
            </a:r>
            <a:r>
              <a:rPr lang="en-US" dirty="0"/>
              <a:t> </a:t>
            </a:r>
            <a:r>
              <a:rPr lang="en-US" dirty="0" smtClean="0"/>
              <a:t>Producer-Consumer </a:t>
            </a:r>
            <a:r>
              <a:rPr lang="en-US" dirty="0"/>
              <a:t>Problem,</a:t>
            </a:r>
            <a:br>
              <a:rPr lang="en-US" dirty="0"/>
            </a:br>
            <a:r>
              <a:rPr lang="en-US" b="1" dirty="0"/>
              <a:t>2.</a:t>
            </a:r>
            <a:r>
              <a:rPr lang="en-US" dirty="0"/>
              <a:t> Dining-Philosophers Problem,</a:t>
            </a:r>
            <a:br>
              <a:rPr lang="en-US" dirty="0"/>
            </a:br>
            <a:r>
              <a:rPr lang="en-US" b="1" dirty="0"/>
              <a:t>3.</a:t>
            </a:r>
            <a:r>
              <a:rPr lang="en-US" dirty="0"/>
              <a:t> Readers and Writers Problem,</a:t>
            </a:r>
            <a:br>
              <a:rPr lang="en-US" dirty="0"/>
            </a:br>
            <a:r>
              <a:rPr lang="en-US" b="1" dirty="0"/>
              <a:t>4.</a:t>
            </a:r>
            <a:r>
              <a:rPr lang="en-US" dirty="0"/>
              <a:t> Sleeping Barber Problem</a:t>
            </a:r>
          </a:p>
        </p:txBody>
      </p:sp>
    </p:spTree>
    <p:extLst>
      <p:ext uri="{BB962C8B-B14F-4D97-AF65-F5344CB8AC3E}">
        <p14:creationId xmlns:p14="http://schemas.microsoft.com/office/powerpoint/2010/main" val="2062984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Bounded-Buffer (or Producer-Consumer) </a:t>
            </a:r>
            <a:r>
              <a:rPr lang="en-US" dirty="0" smtClean="0"/>
              <a:t>Problem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25</a:t>
            </a:fld>
            <a:endParaRPr lang="de-AT"/>
          </a:p>
        </p:txBody>
      </p:sp>
      <p:sp>
        <p:nvSpPr>
          <p:cNvPr id="4" name="Content Placeholder 3"/>
          <p:cNvSpPr>
            <a:spLocks noGrp="1"/>
          </p:cNvSpPr>
          <p:nvPr>
            <p:ph sz="quarter" idx="1"/>
          </p:nvPr>
        </p:nvSpPr>
        <p:spPr/>
        <p:txBody>
          <a:bodyPr/>
          <a:lstStyle/>
          <a:p>
            <a:r>
              <a:rPr lang="en-US" dirty="0"/>
              <a:t>The </a:t>
            </a:r>
            <a:r>
              <a:rPr lang="en-US" dirty="0">
                <a:hlinkClick r:id="rId2"/>
              </a:rPr>
              <a:t>Bounded Buffer problem</a:t>
            </a:r>
            <a:r>
              <a:rPr lang="en-US" dirty="0"/>
              <a:t> is also called the producer-consumer problem. This problem is generalized in terms of the Producer-Consumer problem. </a:t>
            </a:r>
            <a:endParaRPr lang="en-US" dirty="0" smtClean="0"/>
          </a:p>
          <a:p>
            <a:r>
              <a:rPr lang="en-US" dirty="0" smtClean="0"/>
              <a:t>The </a:t>
            </a:r>
            <a:r>
              <a:rPr lang="en-US" dirty="0"/>
              <a:t>solution to this problem is, to create two counting semaphores “full” and “empty” to keep track of the current number of full and empty buffers respectively. </a:t>
            </a:r>
            <a:endParaRPr lang="en-US" dirty="0" smtClean="0"/>
          </a:p>
          <a:p>
            <a:r>
              <a:rPr lang="en-US" dirty="0" smtClean="0"/>
              <a:t>Producers </a:t>
            </a:r>
            <a:r>
              <a:rPr lang="en-US" dirty="0"/>
              <a:t>produce a product and consumers consume the product, but both use of one of the containers each time. </a:t>
            </a:r>
          </a:p>
        </p:txBody>
      </p:sp>
    </p:spTree>
    <p:extLst>
      <p:ext uri="{BB962C8B-B14F-4D97-AF65-F5344CB8AC3E}">
        <p14:creationId xmlns:p14="http://schemas.microsoft.com/office/powerpoint/2010/main" val="402312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Dining-Philosophers </a:t>
            </a:r>
            <a:r>
              <a:rPr lang="en-US" dirty="0" smtClean="0"/>
              <a:t>Problem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26</a:t>
            </a:fld>
            <a:endParaRPr lang="de-AT"/>
          </a:p>
        </p:txBody>
      </p:sp>
      <p:sp>
        <p:nvSpPr>
          <p:cNvPr id="4" name="Content Placeholder 3"/>
          <p:cNvSpPr>
            <a:spLocks noGrp="1"/>
          </p:cNvSpPr>
          <p:nvPr>
            <p:ph sz="quarter" idx="1"/>
          </p:nvPr>
        </p:nvSpPr>
        <p:spPr/>
        <p:txBody>
          <a:bodyPr/>
          <a:lstStyle/>
          <a:p>
            <a:r>
              <a:rPr lang="en-US" dirty="0"/>
              <a:t>The </a:t>
            </a:r>
            <a:r>
              <a:rPr lang="en-US" u="sng" dirty="0">
                <a:hlinkClick r:id="rId2"/>
              </a:rPr>
              <a:t>Dining Philosopher Problem</a:t>
            </a:r>
            <a:r>
              <a:rPr lang="en-US" dirty="0"/>
              <a:t> states that K philosophers seated around a circular table with one chopstick between each pair of philosophers. </a:t>
            </a:r>
            <a:endParaRPr lang="en-US" dirty="0" smtClean="0"/>
          </a:p>
          <a:p>
            <a:r>
              <a:rPr lang="en-US" dirty="0" smtClean="0"/>
              <a:t>There </a:t>
            </a:r>
            <a:r>
              <a:rPr lang="en-US" dirty="0"/>
              <a:t>is one chopstick between each philosopher. A philosopher may eat if he can pickup the two chopsticks adjacent to him. </a:t>
            </a:r>
            <a:endParaRPr lang="en-US" dirty="0" smtClean="0"/>
          </a:p>
          <a:p>
            <a:r>
              <a:rPr lang="en-US" dirty="0" smtClean="0"/>
              <a:t>One </a:t>
            </a:r>
            <a:r>
              <a:rPr lang="en-US" dirty="0"/>
              <a:t>chopstick may be picked up by any one of its adjacent followers but not both. </a:t>
            </a:r>
            <a:endParaRPr lang="en-US" dirty="0" smtClean="0"/>
          </a:p>
          <a:p>
            <a:r>
              <a:rPr lang="en-US" dirty="0" smtClean="0"/>
              <a:t>This </a:t>
            </a:r>
            <a:r>
              <a:rPr lang="en-US" dirty="0"/>
              <a:t>problem involves the allocation of limited resources to a group of processes in a deadlock-free and starvation-free manner.</a:t>
            </a:r>
          </a:p>
        </p:txBody>
      </p:sp>
    </p:spTree>
    <p:extLst>
      <p:ext uri="{BB962C8B-B14F-4D97-AF65-F5344CB8AC3E}">
        <p14:creationId xmlns:p14="http://schemas.microsoft.com/office/powerpoint/2010/main" val="332395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Dining-Philosophers </a:t>
            </a:r>
            <a:r>
              <a:rPr lang="en-US" dirty="0" smtClean="0"/>
              <a:t>Problem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27</a:t>
            </a:fld>
            <a:endParaRPr lang="de-AT"/>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15416" y="1776939"/>
            <a:ext cx="5421458" cy="411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838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Readers-Writers </a:t>
            </a:r>
            <a:r>
              <a:rPr lang="en-US" dirty="0" smtClean="0"/>
              <a:t>Problem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28</a:t>
            </a:fld>
            <a:endParaRPr lang="de-AT"/>
          </a:p>
        </p:txBody>
      </p:sp>
      <p:sp>
        <p:nvSpPr>
          <p:cNvPr id="4" name="Content Placeholder 3"/>
          <p:cNvSpPr>
            <a:spLocks noGrp="1"/>
          </p:cNvSpPr>
          <p:nvPr>
            <p:ph sz="quarter" idx="1"/>
          </p:nvPr>
        </p:nvSpPr>
        <p:spPr/>
        <p:txBody>
          <a:bodyPr/>
          <a:lstStyle/>
          <a:p>
            <a:r>
              <a:rPr lang="en-US" dirty="0"/>
              <a:t>Suppose that a database is to be shared among several concurrent processes. </a:t>
            </a:r>
            <a:endParaRPr lang="en-US" dirty="0" smtClean="0"/>
          </a:p>
          <a:p>
            <a:r>
              <a:rPr lang="en-US" dirty="0" smtClean="0"/>
              <a:t>Some </a:t>
            </a:r>
            <a:r>
              <a:rPr lang="en-US" dirty="0"/>
              <a:t>of these processes may want only to read the database, whereas others may want to update (that is, to read and write) the database. </a:t>
            </a:r>
            <a:endParaRPr lang="en-US" dirty="0" smtClean="0"/>
          </a:p>
          <a:p>
            <a:r>
              <a:rPr lang="en-US" dirty="0" smtClean="0"/>
              <a:t>We </a:t>
            </a:r>
            <a:r>
              <a:rPr lang="en-US" dirty="0"/>
              <a:t>distinguish between these two types of processes by referring to the former as readers and to the latter as writers. </a:t>
            </a:r>
          </a:p>
        </p:txBody>
      </p:sp>
    </p:spTree>
    <p:extLst>
      <p:ext uri="{BB962C8B-B14F-4D97-AF65-F5344CB8AC3E}">
        <p14:creationId xmlns:p14="http://schemas.microsoft.com/office/powerpoint/2010/main" val="3575256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Readers-Writers </a:t>
            </a:r>
            <a:r>
              <a:rPr lang="en-US" dirty="0" smtClean="0"/>
              <a:t>Problem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29</a:t>
            </a:fld>
            <a:endParaRPr lang="de-AT"/>
          </a:p>
        </p:txBody>
      </p:sp>
      <p:sp>
        <p:nvSpPr>
          <p:cNvPr id="4" name="Content Placeholder 3"/>
          <p:cNvSpPr>
            <a:spLocks noGrp="1"/>
          </p:cNvSpPr>
          <p:nvPr>
            <p:ph sz="quarter" idx="1"/>
          </p:nvPr>
        </p:nvSpPr>
        <p:spPr/>
        <p:txBody>
          <a:bodyPr/>
          <a:lstStyle/>
          <a:p>
            <a:pPr fontAlgn="base"/>
            <a:r>
              <a:rPr lang="en-US" dirty="0"/>
              <a:t>Problem parameters: </a:t>
            </a:r>
          </a:p>
          <a:p>
            <a:pPr lvl="1" fontAlgn="base"/>
            <a:r>
              <a:rPr lang="en-US" dirty="0"/>
              <a:t>One set of data is shared among a number of processes.</a:t>
            </a:r>
          </a:p>
          <a:p>
            <a:pPr lvl="1" fontAlgn="base"/>
            <a:r>
              <a:rPr lang="en-US" dirty="0"/>
              <a:t>Once a writer is ready, it performs its write. Only one writer may write at a time.</a:t>
            </a:r>
          </a:p>
          <a:p>
            <a:pPr lvl="1" fontAlgn="base"/>
            <a:r>
              <a:rPr lang="en-US" dirty="0"/>
              <a:t>If a process is writing, no other process can read it.</a:t>
            </a:r>
          </a:p>
          <a:p>
            <a:pPr lvl="1" fontAlgn="base"/>
            <a:r>
              <a:rPr lang="en-US" dirty="0"/>
              <a:t>If at least one reader is reading, no other process can write.</a:t>
            </a:r>
          </a:p>
          <a:p>
            <a:pPr lvl="1" fontAlgn="base"/>
            <a:r>
              <a:rPr lang="en-US" dirty="0"/>
              <a:t>Readers may not write and only read.</a:t>
            </a:r>
          </a:p>
        </p:txBody>
      </p:sp>
    </p:spTree>
    <p:extLst>
      <p:ext uri="{BB962C8B-B14F-4D97-AF65-F5344CB8AC3E}">
        <p14:creationId xmlns:p14="http://schemas.microsoft.com/office/powerpoint/2010/main" val="120927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Process Synchronization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a:t>
            </a:fld>
            <a:endParaRPr lang="de-AT">
              <a:latin typeface="Calibri"/>
            </a:endParaRPr>
          </a:p>
        </p:txBody>
      </p:sp>
      <p:sp>
        <p:nvSpPr>
          <p:cNvPr id="9" name="Rectangle 8"/>
          <p:cNvSpPr/>
          <p:nvPr/>
        </p:nvSpPr>
        <p:spPr>
          <a:xfrm>
            <a:off x="691471" y="1686163"/>
            <a:ext cx="10347668" cy="3970318"/>
          </a:xfrm>
          <a:prstGeom prst="rect">
            <a:avLst/>
          </a:prstGeom>
        </p:spPr>
        <p:txBody>
          <a:bodyPr wrap="square">
            <a:spAutoFit/>
          </a:bodyPr>
          <a:lstStyle/>
          <a:p>
            <a:pPr marL="457200" indent="-457200" algn="just">
              <a:buFont typeface="Arial" pitchFamily="34" charset="0"/>
              <a:buChar char="•"/>
            </a:pPr>
            <a:r>
              <a:rPr lang="en-US" sz="2800" dirty="0"/>
              <a:t>Process Synchronization is the coordination of execution of multiple processes in a multi-process system to ensure that they access shared resources in a controlled and predictable manner. </a:t>
            </a:r>
            <a:endParaRPr lang="en-US" sz="2800" dirty="0" smtClean="0"/>
          </a:p>
          <a:p>
            <a:pPr marL="457200" indent="-457200" algn="just">
              <a:buFont typeface="Arial" pitchFamily="34" charset="0"/>
              <a:buChar char="•"/>
            </a:pPr>
            <a:r>
              <a:rPr lang="en-US" sz="2800" dirty="0" smtClean="0"/>
              <a:t>It </a:t>
            </a:r>
            <a:r>
              <a:rPr lang="en-US" sz="2800" dirty="0"/>
              <a:t>aims to resolve the problem of race conditions and other synchronization issues in a concurrent system</a:t>
            </a:r>
            <a:r>
              <a:rPr lang="en-US" sz="2800" dirty="0" smtClean="0"/>
              <a:t>.</a:t>
            </a:r>
          </a:p>
          <a:p>
            <a:pPr marL="457200" indent="-457200" algn="just">
              <a:buFont typeface="Arial" pitchFamily="34" charset="0"/>
              <a:buChar char="•"/>
            </a:pPr>
            <a:r>
              <a:rPr lang="en-US" sz="2800" dirty="0"/>
              <a:t>The main objective of process synchronization is to ensure that multiple processes access shared resources without interfering with each other and to prevent the possibility of inconsistent data due to concurrent access.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309935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Sleeping Barber </a:t>
            </a:r>
            <a:r>
              <a:rPr lang="en-US" dirty="0" smtClean="0"/>
              <a:t>Problem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30</a:t>
            </a:fld>
            <a:endParaRPr lang="de-AT"/>
          </a:p>
        </p:txBody>
      </p:sp>
      <p:sp>
        <p:nvSpPr>
          <p:cNvPr id="4" name="Content Placeholder 3"/>
          <p:cNvSpPr>
            <a:spLocks noGrp="1"/>
          </p:cNvSpPr>
          <p:nvPr>
            <p:ph sz="quarter" idx="1"/>
          </p:nvPr>
        </p:nvSpPr>
        <p:spPr/>
        <p:txBody>
          <a:bodyPr/>
          <a:lstStyle/>
          <a:p>
            <a:r>
              <a:rPr lang="en-US" dirty="0"/>
              <a:t>Barber shop with one barber, one barber chair and N chairs to wait in. </a:t>
            </a:r>
            <a:endParaRPr lang="en-US" dirty="0" smtClean="0"/>
          </a:p>
          <a:p>
            <a:r>
              <a:rPr lang="en-US" dirty="0" smtClean="0"/>
              <a:t>When </a:t>
            </a:r>
            <a:r>
              <a:rPr lang="en-US" dirty="0"/>
              <a:t>no customers the barber goes to sleep in barber chair and must be woken when a customer comes in. </a:t>
            </a:r>
            <a:endParaRPr lang="en-US" dirty="0" smtClean="0"/>
          </a:p>
          <a:p>
            <a:endParaRPr lang="en-US" dirty="0" smtClean="0"/>
          </a:p>
          <a:p>
            <a:r>
              <a:rPr lang="en-US" dirty="0" smtClean="0"/>
              <a:t>When </a:t>
            </a:r>
            <a:r>
              <a:rPr lang="en-US" dirty="0"/>
              <a:t>barber is cutting hair new customers take empty seats to wait, or leave if no vacancy. This is basically the </a:t>
            </a:r>
            <a:r>
              <a:rPr lang="en-US" u="sng" dirty="0">
                <a:hlinkClick r:id="rId2"/>
              </a:rPr>
              <a:t>Sleeping Barber Problem.</a:t>
            </a:r>
            <a:endParaRPr lang="en-US" dirty="0"/>
          </a:p>
          <a:p>
            <a:endParaRPr lang="en-US" dirty="0"/>
          </a:p>
        </p:txBody>
      </p:sp>
    </p:spTree>
    <p:extLst>
      <p:ext uri="{BB962C8B-B14F-4D97-AF65-F5344CB8AC3E}">
        <p14:creationId xmlns:p14="http://schemas.microsoft.com/office/powerpoint/2010/main" val="630528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Sleeping Barber </a:t>
            </a:r>
            <a:r>
              <a:rPr lang="en-US" dirty="0" smtClean="0"/>
              <a:t>Problem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31</a:t>
            </a:fld>
            <a:endParaRPr lang="de-AT"/>
          </a:p>
        </p:txBody>
      </p:sp>
      <p:sp>
        <p:nvSpPr>
          <p:cNvPr id="4" name="Content Placeholder 3"/>
          <p:cNvSpPr>
            <a:spLocks noGrp="1"/>
          </p:cNvSpPr>
          <p:nvPr>
            <p:ph sz="quarter" idx="1"/>
          </p:nvPr>
        </p:nvSpPr>
        <p:spPr/>
        <p:txBody>
          <a:bodyPr/>
          <a:lstStyle/>
          <a:p>
            <a:r>
              <a:rPr lang="en-US" dirty="0"/>
              <a:t>Barber shop with one barber, one barber chair and N chairs to wait in. </a:t>
            </a:r>
            <a:endParaRPr lang="en-US" dirty="0" smtClean="0"/>
          </a:p>
          <a:p>
            <a:r>
              <a:rPr lang="en-US" dirty="0" smtClean="0"/>
              <a:t>When </a:t>
            </a:r>
            <a:r>
              <a:rPr lang="en-US" dirty="0"/>
              <a:t>no customers the barber goes to sleep in barber chair and must be woken when a customer comes in. </a:t>
            </a:r>
            <a:endParaRPr lang="en-US" dirty="0" smtClean="0"/>
          </a:p>
          <a:p>
            <a:endParaRPr lang="en-US" dirty="0" smtClean="0"/>
          </a:p>
          <a:p>
            <a:r>
              <a:rPr lang="en-US" dirty="0" smtClean="0"/>
              <a:t>When </a:t>
            </a:r>
            <a:r>
              <a:rPr lang="en-US" dirty="0"/>
              <a:t>barber is cutting hair new customers take empty seats to wait, or leave if no vacancy. This is basically the </a:t>
            </a:r>
            <a:r>
              <a:rPr lang="en-US" u="sng" dirty="0">
                <a:hlinkClick r:id="rId2"/>
              </a:rPr>
              <a:t>Sleeping Barber Problem.</a:t>
            </a:r>
            <a:endParaRPr lang="en-US" dirty="0"/>
          </a:p>
          <a:p>
            <a:endParaRPr lang="en-US" dirty="0"/>
          </a:p>
        </p:txBody>
      </p:sp>
    </p:spTree>
    <p:extLst>
      <p:ext uri="{BB962C8B-B14F-4D97-AF65-F5344CB8AC3E}">
        <p14:creationId xmlns:p14="http://schemas.microsoft.com/office/powerpoint/2010/main" val="221510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Sleeping Barber Problem</a:t>
            </a:r>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32</a:t>
            </a:fld>
            <a:endParaRPr lang="de-AT"/>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70463" y="2064328"/>
            <a:ext cx="8565400" cy="356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502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lstStyle/>
          <a:p>
            <a:r>
              <a:rPr lang="en-US" dirty="0" smtClean="0"/>
              <a:t>References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33</a:t>
            </a:fld>
            <a:endParaRPr lang="de-AT">
              <a:latin typeface="Calibri"/>
            </a:endParaRPr>
          </a:p>
        </p:txBody>
      </p:sp>
      <p:sp>
        <p:nvSpPr>
          <p:cNvPr id="12" name="Rectangle 11"/>
          <p:cNvSpPr/>
          <p:nvPr/>
        </p:nvSpPr>
        <p:spPr>
          <a:xfrm>
            <a:off x="711200" y="1756920"/>
            <a:ext cx="11480800" cy="1569660"/>
          </a:xfrm>
          <a:prstGeom prst="rect">
            <a:avLst/>
          </a:prstGeom>
        </p:spPr>
        <p:txBody>
          <a:bodyPr wrap="square">
            <a:spAutoFit/>
          </a:bodyPr>
          <a:lstStyle/>
          <a:p>
            <a:pPr marL="457200" indent="-457200" algn="just">
              <a:buFont typeface="Arial" panose="020B0604020202020204" pitchFamily="34" charset="0"/>
              <a:buChar char="•"/>
            </a:pPr>
            <a:endParaRPr lang="en-US" sz="3200" dirty="0" smtClean="0">
              <a:solidFill>
                <a:srgbClr val="FF0000"/>
              </a:solidFill>
            </a:endParaRPr>
          </a:p>
          <a:p>
            <a:pPr marL="457200" indent="-457200" algn="just">
              <a:buFont typeface="Arial" panose="020B0604020202020204" pitchFamily="34" charset="0"/>
              <a:buChar char="•"/>
            </a:pPr>
            <a:endParaRPr lang="en-US" sz="3200" dirty="0" smtClean="0">
              <a:solidFill>
                <a:srgbClr val="FF0000"/>
              </a:solidFill>
            </a:endParaRPr>
          </a:p>
          <a:p>
            <a:pPr marL="457200" indent="-457200" algn="just">
              <a:buFont typeface="Arial" panose="020B0604020202020204" pitchFamily="34" charset="0"/>
              <a:buChar char="•"/>
            </a:pPr>
            <a:endParaRPr lang="en-US" sz="32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530754060"/>
              </p:ext>
            </p:extLst>
          </p:nvPr>
        </p:nvGraphicFramePr>
        <p:xfrm>
          <a:off x="1662545" y="2438400"/>
          <a:ext cx="9545782" cy="1814945"/>
        </p:xfrm>
        <a:graphic>
          <a:graphicData uri="http://schemas.openxmlformats.org/drawingml/2006/table">
            <a:tbl>
              <a:tblPr firstRow="1" firstCol="1" bandRow="1">
                <a:tableStyleId>{5C22544A-7EE6-4342-B048-85BDC9FD1C3A}</a:tableStyleId>
              </a:tblPr>
              <a:tblGrid>
                <a:gridCol w="2500451"/>
                <a:gridCol w="1111992"/>
                <a:gridCol w="2026067"/>
                <a:gridCol w="1459871"/>
                <a:gridCol w="890614"/>
                <a:gridCol w="1556787"/>
              </a:tblGrid>
              <a:tr h="1814945">
                <a:tc>
                  <a:txBody>
                    <a:bodyPr/>
                    <a:lstStyle/>
                    <a:p>
                      <a:pPr marL="0" marR="0" algn="ctr">
                        <a:spcBef>
                          <a:spcPts val="0"/>
                        </a:spcBef>
                        <a:spcAft>
                          <a:spcPts val="0"/>
                        </a:spcAft>
                      </a:pPr>
                      <a:r>
                        <a:rPr lang="en-US" sz="2400">
                          <a:effectLst/>
                        </a:rPr>
                        <a:t>Operating System Concept</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10th</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Abraham Silberschatz</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Wiley</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2013</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dirty="0">
                          <a:effectLst/>
                        </a:rPr>
                        <a:t>978-1-119-32091-3</a:t>
                      </a:r>
                      <a:endParaRPr lang="en-US" sz="36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3529665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34</a:t>
            </a:fld>
            <a:endParaRPr lang="de-AT">
              <a:latin typeface="Calibri"/>
            </a:endParaRPr>
          </a:p>
        </p:txBody>
      </p:sp>
      <p:sp>
        <p:nvSpPr>
          <p:cNvPr id="6" name="Rectangle 1">
            <a:extLst>
              <a:ext uri="{FF2B5EF4-FFF2-40B4-BE49-F238E27FC236}">
                <a16:creationId xmlns:a16="http://schemas.microsoft.com/office/drawing/2014/main" xmlns="" id="{FB5D2C64-3A6C-4096-AD00-742874374673}"/>
              </a:ext>
            </a:extLst>
          </p:cNvPr>
          <p:cNvSpPr>
            <a:spLocks noChangeArrowheads="1"/>
          </p:cNvSpPr>
          <p:nvPr/>
        </p:nvSpPr>
        <p:spPr bwMode="auto">
          <a:xfrm>
            <a:off x="2658137" y="3169833"/>
            <a:ext cx="6052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6000" b="1" dirty="0">
                <a:latin typeface="Cambria" panose="02040503050406030204" pitchFamily="18" charset="0"/>
                <a:ea typeface="Calibri" panose="020F0502020204030204" pitchFamily="34" charset="0"/>
                <a:cs typeface="TimesNewRoman" charset="0"/>
              </a:rPr>
              <a:t>THANK </a:t>
            </a:r>
            <a:r>
              <a:rPr lang="en-US" altLang="en-US" sz="6000" b="1" dirty="0" smtClean="0">
                <a:latin typeface="Cambria" panose="02040503050406030204" pitchFamily="18" charset="0"/>
                <a:ea typeface="Calibri" panose="020F0502020204030204" pitchFamily="34" charset="0"/>
                <a:cs typeface="TimesNewRoman" charset="0"/>
              </a:rPr>
              <a:t>YOU</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657089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Critical Section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a:t>
            </a:fld>
            <a:endParaRPr lang="de-AT">
              <a:latin typeface="Calibri"/>
            </a:endParaRPr>
          </a:p>
        </p:txBody>
      </p:sp>
      <p:sp>
        <p:nvSpPr>
          <p:cNvPr id="9" name="Rectangle 8"/>
          <p:cNvSpPr/>
          <p:nvPr/>
        </p:nvSpPr>
        <p:spPr>
          <a:xfrm>
            <a:off x="691471" y="2102218"/>
            <a:ext cx="10347668" cy="2610843"/>
          </a:xfrm>
          <a:prstGeom prst="rect">
            <a:avLst/>
          </a:prstGeom>
        </p:spPr>
        <p:txBody>
          <a:bodyPr wrap="square">
            <a:spAutoFit/>
          </a:bodyPr>
          <a:lstStyle/>
          <a:p>
            <a:pPr marL="457200" indent="-457200" algn="just">
              <a:lnSpc>
                <a:spcPct val="150000"/>
              </a:lnSpc>
              <a:buFont typeface="Arial" pitchFamily="34" charset="0"/>
              <a:buChar char="•"/>
            </a:pPr>
            <a:r>
              <a:rPr lang="en-US" sz="2800" dirty="0"/>
              <a:t>Consider a system consisting of n processes {P0, P1, ..., Pn−1}. </a:t>
            </a:r>
            <a:endParaRPr lang="en-US" sz="2800" dirty="0" smtClean="0"/>
          </a:p>
          <a:p>
            <a:pPr marL="457200" indent="-457200" algn="just">
              <a:lnSpc>
                <a:spcPct val="150000"/>
              </a:lnSpc>
              <a:buFont typeface="Arial" pitchFamily="34" charset="0"/>
              <a:buChar char="•"/>
            </a:pPr>
            <a:r>
              <a:rPr lang="en-US" sz="2800" dirty="0" smtClean="0"/>
              <a:t>Each </a:t>
            </a:r>
            <a:r>
              <a:rPr lang="en-US" sz="2800" dirty="0"/>
              <a:t>process has a segment of code, called a critical section, in which the process may be accessing — and updating — data that is shared with at least one other process. </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348412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Critical Section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5</a:t>
            </a:fld>
            <a:endParaRPr lang="de-AT">
              <a:latin typeface="Calibri"/>
            </a:endParaRPr>
          </a:p>
        </p:txBody>
      </p:sp>
      <p:sp>
        <p:nvSpPr>
          <p:cNvPr id="9" name="Rectangle 8"/>
          <p:cNvSpPr/>
          <p:nvPr/>
        </p:nvSpPr>
        <p:spPr>
          <a:xfrm>
            <a:off x="691471" y="2102218"/>
            <a:ext cx="10347668" cy="3257174"/>
          </a:xfrm>
          <a:prstGeom prst="rect">
            <a:avLst/>
          </a:prstGeom>
        </p:spPr>
        <p:txBody>
          <a:bodyPr wrap="square">
            <a:spAutoFit/>
          </a:bodyPr>
          <a:lstStyle/>
          <a:p>
            <a:pPr marL="457200" indent="-457200" algn="just">
              <a:lnSpc>
                <a:spcPct val="150000"/>
              </a:lnSpc>
              <a:buFont typeface="Arial" pitchFamily="34" charset="0"/>
              <a:buChar char="•"/>
            </a:pPr>
            <a:r>
              <a:rPr lang="en-US" sz="2800" dirty="0"/>
              <a:t>The important feature of the system is that, when one process is executing in its critical section, no other process is allowed to execute in its critical section. </a:t>
            </a:r>
            <a:endParaRPr lang="en-US" sz="2800" dirty="0" smtClean="0"/>
          </a:p>
          <a:p>
            <a:pPr marL="457200" indent="-457200" algn="just">
              <a:lnSpc>
                <a:spcPct val="150000"/>
              </a:lnSpc>
              <a:buFont typeface="Arial" pitchFamily="34" charset="0"/>
              <a:buChar char="•"/>
            </a:pPr>
            <a:r>
              <a:rPr lang="en-US" sz="2800" dirty="0" smtClean="0"/>
              <a:t>That </a:t>
            </a:r>
            <a:r>
              <a:rPr lang="en-US" sz="2800" dirty="0"/>
              <a:t>is, no two processes are executing in their critical sections at the same time. </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09555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Critical Section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6</a:t>
            </a:fld>
            <a:endParaRPr lang="de-AT">
              <a:latin typeface="Calibri"/>
            </a:endParaRPr>
          </a:p>
        </p:txBody>
      </p:sp>
      <p:sp>
        <p:nvSpPr>
          <p:cNvPr id="9" name="Rectangle 8"/>
          <p:cNvSpPr/>
          <p:nvPr/>
        </p:nvSpPr>
        <p:spPr>
          <a:xfrm>
            <a:off x="691471" y="2102218"/>
            <a:ext cx="10347668" cy="2610843"/>
          </a:xfrm>
          <a:prstGeom prst="rect">
            <a:avLst/>
          </a:prstGeom>
        </p:spPr>
        <p:txBody>
          <a:bodyPr wrap="square">
            <a:spAutoFit/>
          </a:bodyPr>
          <a:lstStyle/>
          <a:p>
            <a:pPr marL="457200" indent="-457200" algn="just">
              <a:lnSpc>
                <a:spcPct val="150000"/>
              </a:lnSpc>
              <a:buFont typeface="Arial" pitchFamily="34" charset="0"/>
              <a:buChar char="•"/>
            </a:pPr>
            <a:r>
              <a:rPr lang="en-US" sz="2800" dirty="0"/>
              <a:t>The critical-section problem is to design a protocol that the processes can use to synchronize their activity so as to cooperatively share data. </a:t>
            </a:r>
            <a:endParaRPr lang="en-US" sz="2800" dirty="0" smtClean="0"/>
          </a:p>
          <a:p>
            <a:pPr marL="457200" indent="-457200" algn="just">
              <a:lnSpc>
                <a:spcPct val="150000"/>
              </a:lnSpc>
              <a:buFont typeface="Arial" pitchFamily="34" charset="0"/>
              <a:buChar char="•"/>
            </a:pPr>
            <a:r>
              <a:rPr lang="en-US" sz="2800" dirty="0" smtClean="0"/>
              <a:t>Each </a:t>
            </a:r>
            <a:r>
              <a:rPr lang="en-US" sz="2800" dirty="0"/>
              <a:t>process must request permission to enter its critical section.</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570489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Structure of a Process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7</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364" y="2648129"/>
            <a:ext cx="5874328" cy="326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251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Structure of a Process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8</a:t>
            </a:fld>
            <a:endParaRPr lang="de-AT">
              <a:latin typeface="Calibri"/>
            </a:endParaRPr>
          </a:p>
        </p:txBody>
      </p:sp>
      <p:sp>
        <p:nvSpPr>
          <p:cNvPr id="9" name="Rectangle 8"/>
          <p:cNvSpPr/>
          <p:nvPr/>
        </p:nvSpPr>
        <p:spPr>
          <a:xfrm>
            <a:off x="691471" y="2102218"/>
            <a:ext cx="10347668" cy="1964512"/>
          </a:xfrm>
          <a:prstGeom prst="rect">
            <a:avLst/>
          </a:prstGeom>
        </p:spPr>
        <p:txBody>
          <a:bodyPr wrap="square">
            <a:spAutoFit/>
          </a:bodyPr>
          <a:lstStyle/>
          <a:p>
            <a:pPr marL="457200" indent="-457200" algn="just">
              <a:lnSpc>
                <a:spcPct val="150000"/>
              </a:lnSpc>
              <a:buFont typeface="Arial" pitchFamily="34" charset="0"/>
              <a:buChar char="•"/>
            </a:pPr>
            <a:r>
              <a:rPr lang="en-US" sz="2800" dirty="0"/>
              <a:t>The section of code implementing this request is the entry section</a:t>
            </a:r>
            <a:r>
              <a:rPr lang="en-US" sz="2800" dirty="0" smtClean="0"/>
              <a:t>.</a:t>
            </a:r>
          </a:p>
          <a:p>
            <a:pPr marL="457200" indent="-457200" algn="just">
              <a:lnSpc>
                <a:spcPct val="150000"/>
              </a:lnSpc>
              <a:buFont typeface="Arial" pitchFamily="34" charset="0"/>
              <a:buChar char="•"/>
            </a:pPr>
            <a:r>
              <a:rPr lang="en-US" sz="2800" dirty="0" smtClean="0"/>
              <a:t> </a:t>
            </a:r>
            <a:r>
              <a:rPr lang="en-US" sz="2800" dirty="0"/>
              <a:t>The critical section may be followed by an exit section. The remaining code is the remainder section. </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513992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Autofit/>
          </a:bodyPr>
          <a:lstStyle/>
          <a:p>
            <a:pPr algn="ctr"/>
            <a:r>
              <a:rPr lang="en-US" sz="4000" dirty="0" smtClean="0"/>
              <a:t>Requirements of a solution to the Critical </a:t>
            </a:r>
            <a:r>
              <a:rPr lang="en-US" sz="4000" dirty="0"/>
              <a:t>S</a:t>
            </a:r>
            <a:r>
              <a:rPr lang="en-US" sz="4000" dirty="0" smtClean="0"/>
              <a:t>ection  problem</a:t>
            </a:r>
            <a:endParaRPr lang="en-US" sz="4000"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9</a:t>
            </a:fld>
            <a:endParaRPr lang="de-AT">
              <a:latin typeface="Calibri"/>
            </a:endParaRPr>
          </a:p>
        </p:txBody>
      </p:sp>
      <p:sp>
        <p:nvSpPr>
          <p:cNvPr id="9" name="Rectangle 8"/>
          <p:cNvSpPr/>
          <p:nvPr/>
        </p:nvSpPr>
        <p:spPr>
          <a:xfrm>
            <a:off x="691471" y="2102218"/>
            <a:ext cx="10347668" cy="3323987"/>
          </a:xfrm>
          <a:prstGeom prst="rect">
            <a:avLst/>
          </a:prstGeom>
        </p:spPr>
        <p:txBody>
          <a:bodyPr wrap="square">
            <a:spAutoFit/>
          </a:bodyPr>
          <a:lstStyle/>
          <a:p>
            <a:pPr marL="457200" indent="-457200" algn="just">
              <a:lnSpc>
                <a:spcPct val="150000"/>
              </a:lnSpc>
              <a:buFont typeface="Arial" pitchFamily="34" charset="0"/>
              <a:buChar char="•"/>
            </a:pPr>
            <a:r>
              <a:rPr lang="en-US" sz="2800" dirty="0"/>
              <a:t>A solution to the critical-section problem must satisfy the following three requirements</a:t>
            </a:r>
            <a:r>
              <a:rPr lang="en-US" sz="2800" dirty="0" smtClean="0"/>
              <a:t>:</a:t>
            </a:r>
          </a:p>
          <a:p>
            <a:pPr marL="1371600" lvl="2" indent="-457200" algn="just">
              <a:lnSpc>
                <a:spcPct val="150000"/>
              </a:lnSpc>
              <a:buFont typeface="Arial" pitchFamily="34" charset="0"/>
              <a:buChar char="•"/>
            </a:pPr>
            <a:r>
              <a:rPr lang="en-US" sz="2800" dirty="0" smtClean="0">
                <a:solidFill>
                  <a:srgbClr val="FF0000"/>
                </a:solidFill>
              </a:rPr>
              <a:t>Mutual Exclusion</a:t>
            </a:r>
          </a:p>
          <a:p>
            <a:pPr marL="1371600" lvl="2" indent="-457200" algn="just">
              <a:lnSpc>
                <a:spcPct val="150000"/>
              </a:lnSpc>
              <a:buFont typeface="Arial" pitchFamily="34" charset="0"/>
              <a:buChar char="•"/>
            </a:pPr>
            <a:r>
              <a:rPr lang="en-US" sz="2800" dirty="0" smtClean="0">
                <a:solidFill>
                  <a:srgbClr val="FF0000"/>
                </a:solidFill>
              </a:rPr>
              <a:t>Progress</a:t>
            </a:r>
          </a:p>
          <a:p>
            <a:pPr marL="1371600" lvl="2" indent="-457200" algn="just">
              <a:lnSpc>
                <a:spcPct val="150000"/>
              </a:lnSpc>
              <a:buFont typeface="Arial" pitchFamily="34" charset="0"/>
              <a:buChar char="•"/>
            </a:pPr>
            <a:r>
              <a:rPr lang="en-US" sz="2800" dirty="0" smtClean="0">
                <a:solidFill>
                  <a:srgbClr val="FF0000"/>
                </a:solidFill>
              </a:rPr>
              <a:t>Bounded Wait </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03766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9966</TotalTime>
  <Words>1244</Words>
  <Application>Microsoft Office PowerPoint</Application>
  <PresentationFormat>Custom</PresentationFormat>
  <Paragraphs>182</Paragraphs>
  <Slides>34</Slides>
  <Notes>13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Median</vt:lpstr>
      <vt:lpstr>PowerPoint Presentation</vt:lpstr>
      <vt:lpstr>Contents</vt:lpstr>
      <vt:lpstr>Process Synchronization</vt:lpstr>
      <vt:lpstr>Critical Section</vt:lpstr>
      <vt:lpstr>Critical Section</vt:lpstr>
      <vt:lpstr>Critical Section</vt:lpstr>
      <vt:lpstr>Structure of a Process</vt:lpstr>
      <vt:lpstr>Structure of a Process</vt:lpstr>
      <vt:lpstr>Requirements of a solution to the Critical Section  problem</vt:lpstr>
      <vt:lpstr>Mutual Exclusion</vt:lpstr>
      <vt:lpstr>Mutual Exclusion</vt:lpstr>
      <vt:lpstr>Progress</vt:lpstr>
      <vt:lpstr>Bounded Waiting</vt:lpstr>
      <vt:lpstr>Synchronization Hardware</vt:lpstr>
      <vt:lpstr>1. Lock Variable Synchronization</vt:lpstr>
      <vt:lpstr>1. Lock Variable Synchronization</vt:lpstr>
      <vt:lpstr>2. Test and Set</vt:lpstr>
      <vt:lpstr>2. Test and Set</vt:lpstr>
      <vt:lpstr>2. Test and Set</vt:lpstr>
      <vt:lpstr>3. Swap</vt:lpstr>
      <vt:lpstr>3. Swap</vt:lpstr>
      <vt:lpstr>3. Swap</vt:lpstr>
      <vt:lpstr>3. Swap</vt:lpstr>
      <vt:lpstr>synchronization Problems</vt:lpstr>
      <vt:lpstr>Bounded-Buffer (or Producer-Consumer) Problem</vt:lpstr>
      <vt:lpstr>Dining-Philosophers Problem</vt:lpstr>
      <vt:lpstr>Dining-Philosophers Problem</vt:lpstr>
      <vt:lpstr>Readers-Writers Problem</vt:lpstr>
      <vt:lpstr>Readers-Writers Problem</vt:lpstr>
      <vt:lpstr>Sleeping Barber Problem</vt:lpstr>
      <vt:lpstr>Sleeping Barber Problem</vt:lpstr>
      <vt:lpstr>Sleeping Barber Problem</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CUI</dc:creator>
  <cp:lastModifiedBy>HANZLA</cp:lastModifiedBy>
  <cp:revision>543</cp:revision>
  <dcterms:created xsi:type="dcterms:W3CDTF">2019-05-24T10:03:32Z</dcterms:created>
  <dcterms:modified xsi:type="dcterms:W3CDTF">2024-11-26T11:53:52Z</dcterms:modified>
</cp:coreProperties>
</file>