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handoutMasterIdLst>
    <p:handoutMasterId r:id="rId44"/>
  </p:handoutMasterIdLst>
  <p:sldIdLst>
    <p:sldId id="296" r:id="rId2"/>
    <p:sldId id="339" r:id="rId3"/>
    <p:sldId id="385" r:id="rId4"/>
    <p:sldId id="386" r:id="rId5"/>
    <p:sldId id="388" r:id="rId6"/>
    <p:sldId id="389" r:id="rId7"/>
    <p:sldId id="390" r:id="rId8"/>
    <p:sldId id="392" r:id="rId9"/>
    <p:sldId id="393" r:id="rId10"/>
    <p:sldId id="395" r:id="rId11"/>
    <p:sldId id="396" r:id="rId12"/>
    <p:sldId id="397" r:id="rId13"/>
    <p:sldId id="399" r:id="rId14"/>
    <p:sldId id="398" r:id="rId15"/>
    <p:sldId id="400" r:id="rId16"/>
    <p:sldId id="404" r:id="rId17"/>
    <p:sldId id="403" r:id="rId18"/>
    <p:sldId id="402" r:id="rId19"/>
    <p:sldId id="401" r:id="rId20"/>
    <p:sldId id="405" r:id="rId21"/>
    <p:sldId id="406" r:id="rId22"/>
    <p:sldId id="407" r:id="rId23"/>
    <p:sldId id="408" r:id="rId24"/>
    <p:sldId id="409" r:id="rId25"/>
    <p:sldId id="410" r:id="rId26"/>
    <p:sldId id="412" r:id="rId27"/>
    <p:sldId id="421" r:id="rId28"/>
    <p:sldId id="422" r:id="rId29"/>
    <p:sldId id="411" r:id="rId30"/>
    <p:sldId id="423" r:id="rId31"/>
    <p:sldId id="424" r:id="rId32"/>
    <p:sldId id="413" r:id="rId33"/>
    <p:sldId id="414" r:id="rId34"/>
    <p:sldId id="415" r:id="rId35"/>
    <p:sldId id="416" r:id="rId36"/>
    <p:sldId id="417" r:id="rId37"/>
    <p:sldId id="418" r:id="rId38"/>
    <p:sldId id="419" r:id="rId39"/>
    <p:sldId id="420" r:id="rId40"/>
    <p:sldId id="384" r:id="rId41"/>
    <p:sldId id="348"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UI" initials="C" lastIdx="1" clrIdx="0">
    <p:extLst>
      <p:ext uri="{19B8F6BF-5375-455C-9EA6-DF929625EA0E}">
        <p15:presenceInfo xmlns:p15="http://schemas.microsoft.com/office/powerpoint/2012/main" xmlns="" userId="CU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6188" autoAdjust="0"/>
  </p:normalViewPr>
  <p:slideViewPr>
    <p:cSldViewPr snapToGrid="0">
      <p:cViewPr>
        <p:scale>
          <a:sx n="70" d="100"/>
          <a:sy n="70" d="100"/>
        </p:scale>
        <p:origin x="-120" y="-72"/>
      </p:cViewPr>
      <p:guideLst>
        <p:guide orient="horz" pos="2160"/>
        <p:guide pos="3840"/>
      </p:guideLst>
    </p:cSldViewPr>
  </p:slideViewPr>
  <p:outlineViewPr>
    <p:cViewPr>
      <p:scale>
        <a:sx n="33" d="100"/>
        <a:sy n="33" d="100"/>
      </p:scale>
      <p:origin x="0" y="-228"/>
    </p:cViewPr>
  </p:outlineViewPr>
  <p:notesTextViewPr>
    <p:cViewPr>
      <p:scale>
        <a:sx n="3" d="2"/>
        <a:sy n="3" d="2"/>
      </p:scale>
      <p:origin x="0" y="0"/>
    </p:cViewPr>
  </p:notesTextViewPr>
  <p:notesViewPr>
    <p:cSldViewPr snapToGrid="0">
      <p:cViewPr varScale="1">
        <p:scale>
          <a:sx n="55" d="100"/>
          <a:sy n="55" d="100"/>
        </p:scale>
        <p:origin x="2880"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A993CE7-0ABB-4D5C-91F8-04ED64636C4B}" type="datetimeFigureOut">
              <a:rPr lang="en-US" smtClean="0"/>
              <a:t>11/30/2024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3014AD9-3015-4A74-890B-D8A3E0EA2BBD}" type="slidenum">
              <a:rPr lang="en-US" smtClean="0"/>
              <a:t>‹#›</a:t>
            </a:fld>
            <a:endParaRPr lang="en-US" dirty="0"/>
          </a:p>
        </p:txBody>
      </p:sp>
    </p:spTree>
    <p:extLst>
      <p:ext uri="{BB962C8B-B14F-4D97-AF65-F5344CB8AC3E}">
        <p14:creationId xmlns:p14="http://schemas.microsoft.com/office/powerpoint/2010/main" val="3252904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6B5066-1B40-4451-88FA-D36B2DB95695}" type="datetimeFigureOut">
              <a:rPr lang="en-US" smtClean="0"/>
              <a:t>11/30/2024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1833F2-1FF2-46AD-9558-8A772E05FF07}" type="slidenum">
              <a:rPr lang="en-US" smtClean="0"/>
              <a:t>‹#›</a:t>
            </a:fld>
            <a:endParaRPr lang="en-US" dirty="0"/>
          </a:p>
        </p:txBody>
      </p:sp>
    </p:spTree>
    <p:extLst>
      <p:ext uri="{BB962C8B-B14F-4D97-AF65-F5344CB8AC3E}">
        <p14:creationId xmlns:p14="http://schemas.microsoft.com/office/powerpoint/2010/main" val="30961337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1833F2-1FF2-46AD-9558-8A772E05FF07}" type="slidenum">
              <a:rPr lang="en-US" smtClean="0"/>
              <a:t>1</a:t>
            </a:fld>
            <a:endParaRPr lang="en-US" dirty="0"/>
          </a:p>
        </p:txBody>
      </p:sp>
    </p:spTree>
    <p:extLst>
      <p:ext uri="{BB962C8B-B14F-4D97-AF65-F5344CB8AC3E}">
        <p14:creationId xmlns:p14="http://schemas.microsoft.com/office/powerpoint/2010/main" val="3420736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1833F2-1FF2-46AD-9558-8A772E05FF07}" type="slidenum">
              <a:rPr lang="en-US" smtClean="0"/>
              <a:t>5</a:t>
            </a:fld>
            <a:endParaRPr lang="en-US" dirty="0"/>
          </a:p>
        </p:txBody>
      </p:sp>
    </p:spTree>
    <p:extLst>
      <p:ext uri="{BB962C8B-B14F-4D97-AF65-F5344CB8AC3E}">
        <p14:creationId xmlns:p14="http://schemas.microsoft.com/office/powerpoint/2010/main" val="1614763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1833F2-1FF2-46AD-9558-8A772E05FF07}" type="slidenum">
              <a:rPr lang="en-US" smtClean="0"/>
              <a:t>6</a:t>
            </a:fld>
            <a:endParaRPr lang="en-US" dirty="0"/>
          </a:p>
        </p:txBody>
      </p:sp>
    </p:spTree>
    <p:extLst>
      <p:ext uri="{BB962C8B-B14F-4D97-AF65-F5344CB8AC3E}">
        <p14:creationId xmlns:p14="http://schemas.microsoft.com/office/powerpoint/2010/main" val="16147636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1833F2-1FF2-46AD-9558-8A772E05FF07}" type="slidenum">
              <a:rPr lang="en-US" smtClean="0"/>
              <a:t>7</a:t>
            </a:fld>
            <a:endParaRPr lang="en-US" dirty="0"/>
          </a:p>
        </p:txBody>
      </p:sp>
    </p:spTree>
    <p:extLst>
      <p:ext uri="{BB962C8B-B14F-4D97-AF65-F5344CB8AC3E}">
        <p14:creationId xmlns:p14="http://schemas.microsoft.com/office/powerpoint/2010/main" val="16147636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1833F2-1FF2-46AD-9558-8A772E05FF07}" type="slidenum">
              <a:rPr lang="en-US" smtClean="0"/>
              <a:t>8</a:t>
            </a:fld>
            <a:endParaRPr lang="en-US" dirty="0"/>
          </a:p>
        </p:txBody>
      </p:sp>
    </p:spTree>
    <p:extLst>
      <p:ext uri="{BB962C8B-B14F-4D97-AF65-F5344CB8AC3E}">
        <p14:creationId xmlns:p14="http://schemas.microsoft.com/office/powerpoint/2010/main" val="16147636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1833F2-1FF2-46AD-9558-8A772E05FF07}" type="slidenum">
              <a:rPr lang="en-US" smtClean="0"/>
              <a:t>40</a:t>
            </a:fld>
            <a:endParaRPr lang="en-US" dirty="0"/>
          </a:p>
        </p:txBody>
      </p:sp>
    </p:spTree>
    <p:extLst>
      <p:ext uri="{BB962C8B-B14F-4D97-AF65-F5344CB8AC3E}">
        <p14:creationId xmlns:p14="http://schemas.microsoft.com/office/powerpoint/2010/main" val="3905619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12192" y="6053328"/>
            <a:ext cx="2999232"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1" name="Rectangle 10"/>
          <p:cNvSpPr/>
          <p:nvPr/>
        </p:nvSpPr>
        <p:spPr>
          <a:xfrm>
            <a:off x="3145536" y="6044184"/>
            <a:ext cx="90464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Title 7"/>
          <p:cNvSpPr>
            <a:spLocks noGrp="1"/>
          </p:cNvSpPr>
          <p:nvPr>
            <p:ph type="ctrTitle"/>
          </p:nvPr>
        </p:nvSpPr>
        <p:spPr>
          <a:xfrm>
            <a:off x="3149600" y="4038600"/>
            <a:ext cx="8636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3149600" y="6050037"/>
            <a:ext cx="89408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101600" y="6068699"/>
            <a:ext cx="2743200" cy="685800"/>
          </a:xfrm>
        </p:spPr>
        <p:txBody>
          <a:bodyPr>
            <a:noAutofit/>
          </a:bodyPr>
          <a:lstStyle>
            <a:lvl1pPr algn="ctr">
              <a:defRPr sz="2000">
                <a:solidFill>
                  <a:srgbClr val="FFFFFF"/>
                </a:solidFill>
              </a:defRPr>
            </a:lvl1pPr>
          </a:lstStyle>
          <a:p>
            <a:fld id="{505415D9-1936-41C9-A1E0-6C683B298A91}" type="datetime1">
              <a:rPr lang="de-AT" smtClean="0"/>
              <a:pPr/>
              <a:t>30.11.2024</a:t>
            </a:fld>
            <a:endParaRPr lang="de-AT"/>
          </a:p>
        </p:txBody>
      </p:sp>
      <p:sp>
        <p:nvSpPr>
          <p:cNvPr id="17" name="Footer Placeholder 16"/>
          <p:cNvSpPr>
            <a:spLocks noGrp="1"/>
          </p:cNvSpPr>
          <p:nvPr>
            <p:ph type="ftr" sz="quarter" idx="11"/>
          </p:nvPr>
        </p:nvSpPr>
        <p:spPr>
          <a:xfrm>
            <a:off x="2780524" y="236539"/>
            <a:ext cx="7823200" cy="365125"/>
          </a:xfrm>
        </p:spPr>
        <p:txBody>
          <a:bodyPr/>
          <a:lstStyle>
            <a:lvl1pPr algn="r">
              <a:defRPr>
                <a:solidFill>
                  <a:schemeClr val="tx2"/>
                </a:solidFill>
              </a:defRPr>
            </a:lvl1pPr>
          </a:lstStyle>
          <a:p>
            <a:endParaRPr lang="de-AT"/>
          </a:p>
        </p:txBody>
      </p:sp>
      <p:sp>
        <p:nvSpPr>
          <p:cNvPr id="29" name="Slide Number Placeholder 28"/>
          <p:cNvSpPr>
            <a:spLocks noGrp="1"/>
          </p:cNvSpPr>
          <p:nvPr>
            <p:ph type="sldNum" sz="quarter" idx="12"/>
          </p:nvPr>
        </p:nvSpPr>
        <p:spPr>
          <a:xfrm>
            <a:off x="10668000" y="228600"/>
            <a:ext cx="1117600" cy="381000"/>
          </a:xfrm>
        </p:spPr>
        <p:txBody>
          <a:bodyPr/>
          <a:lstStyle>
            <a:lvl1pPr>
              <a:defRPr>
                <a:solidFill>
                  <a:schemeClr val="tx2"/>
                </a:solidFill>
              </a:defRPr>
            </a:lvl1pPr>
          </a:lstStyle>
          <a:p>
            <a:fld id="{C47D1D47-F002-4997-8673-3C2F20FE47EE}" type="slidenum">
              <a:rPr lang="de-AT" smtClean="0"/>
              <a:pPr/>
              <a:t>‹#›</a:t>
            </a:fld>
            <a:endParaRPr lang="de-AT"/>
          </a:p>
        </p:txBody>
      </p:sp>
    </p:spTree>
    <p:extLst>
      <p:ext uri="{BB962C8B-B14F-4D97-AF65-F5344CB8AC3E}">
        <p14:creationId xmlns:p14="http://schemas.microsoft.com/office/powerpoint/2010/main" val="340088917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6FE2B5D-3138-4DEE-89D7-9496AF4A15A2}" type="datetime1">
              <a:rPr lang="de-AT" smtClean="0"/>
              <a:pPr/>
              <a:t>30.11.2024</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C47D1D47-F002-4997-8673-3C2F20FE47EE}" type="slidenum">
              <a:rPr lang="de-AT" smtClean="0"/>
              <a:pPr/>
              <a:t>‹#›</a:t>
            </a:fld>
            <a:endParaRPr lang="de-AT"/>
          </a:p>
        </p:txBody>
      </p:sp>
    </p:spTree>
    <p:extLst>
      <p:ext uri="{BB962C8B-B14F-4D97-AF65-F5344CB8AC3E}">
        <p14:creationId xmlns:p14="http://schemas.microsoft.com/office/powerpoint/2010/main" val="2469611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609601"/>
            <a:ext cx="27432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609600"/>
            <a:ext cx="74168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737600" y="6248403"/>
            <a:ext cx="2946400" cy="365125"/>
          </a:xfrm>
        </p:spPr>
        <p:txBody>
          <a:bodyPr/>
          <a:lstStyle/>
          <a:p>
            <a:fld id="{B360EDE9-3F39-4A22-851C-76D56593C099}" type="datetime1">
              <a:rPr lang="de-AT" smtClean="0"/>
              <a:pPr/>
              <a:t>30.11.2024</a:t>
            </a:fld>
            <a:endParaRPr lang="de-AT"/>
          </a:p>
        </p:txBody>
      </p:sp>
      <p:sp>
        <p:nvSpPr>
          <p:cNvPr id="5" name="Footer Placeholder 4"/>
          <p:cNvSpPr>
            <a:spLocks noGrp="1"/>
          </p:cNvSpPr>
          <p:nvPr>
            <p:ph type="ftr" sz="quarter" idx="11"/>
          </p:nvPr>
        </p:nvSpPr>
        <p:spPr>
          <a:xfrm>
            <a:off x="609602" y="6248208"/>
            <a:ext cx="7431311" cy="365125"/>
          </a:xfrm>
        </p:spPr>
        <p:txBody>
          <a:bodyPr/>
          <a:lstStyle/>
          <a:p>
            <a:endParaRPr lang="de-AT"/>
          </a:p>
        </p:txBody>
      </p:sp>
      <p:sp>
        <p:nvSpPr>
          <p:cNvPr id="7" name="Rectangle 6"/>
          <p:cNvSpPr/>
          <p:nvPr/>
        </p:nvSpPr>
        <p:spPr bwMode="white">
          <a:xfrm>
            <a:off x="8128424" y="0"/>
            <a:ext cx="42672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p:nvSpPr>
          <p:cNvPr id="8" name="Rectangle 7"/>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p:nvSpPr>
          <p:cNvPr id="9" name="Rectangle 8"/>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p:nvSpPr>
          <p:cNvPr id="6" name="Slide Number Placeholder 5"/>
          <p:cNvSpPr>
            <a:spLocks noGrp="1"/>
          </p:cNvSpPr>
          <p:nvPr>
            <p:ph type="sldNum" sz="quarter" idx="12"/>
          </p:nvPr>
        </p:nvSpPr>
        <p:spPr>
          <a:xfrm rot="5400000">
            <a:off x="8075084" y="103716"/>
            <a:ext cx="533400" cy="325968"/>
          </a:xfrm>
        </p:spPr>
        <p:txBody>
          <a:bodyPr/>
          <a:lstStyle/>
          <a:p>
            <a:fld id="{C47D1D47-F002-4997-8673-3C2F20FE47EE}" type="slidenum">
              <a:rPr lang="de-AT" smtClean="0"/>
              <a:pPr/>
              <a:t>‹#›</a:t>
            </a:fld>
            <a:endParaRPr lang="de-AT"/>
          </a:p>
        </p:txBody>
      </p:sp>
    </p:spTree>
    <p:extLst>
      <p:ext uri="{BB962C8B-B14F-4D97-AF65-F5344CB8AC3E}">
        <p14:creationId xmlns:p14="http://schemas.microsoft.com/office/powerpoint/2010/main" val="138531904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6864" y="228600"/>
            <a:ext cx="108712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5ED64CDB-9339-4236-97FE-EF9ADE7C7746}" type="datetime1">
              <a:rPr lang="de-AT" smtClean="0"/>
              <a:pPr/>
              <a:t>30.11.2024</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C47D1D47-F002-4997-8673-3C2F20FE47EE}" type="slidenum">
              <a:rPr lang="de-AT" smtClean="0"/>
              <a:pPr/>
              <a:t>‹#›</a:t>
            </a:fld>
            <a:endParaRPr lang="de-AT"/>
          </a:p>
        </p:txBody>
      </p:sp>
      <p:sp>
        <p:nvSpPr>
          <p:cNvPr id="8" name="Content Placeholder 7"/>
          <p:cNvSpPr>
            <a:spLocks noGrp="1"/>
          </p:cNvSpPr>
          <p:nvPr>
            <p:ph sz="quarter" idx="1"/>
          </p:nvPr>
        </p:nvSpPr>
        <p:spPr>
          <a:xfrm>
            <a:off x="816864" y="1600200"/>
            <a:ext cx="108712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916226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801" y="2743200"/>
            <a:ext cx="9497484"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Rectangle 8"/>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 name="Title 1"/>
          <p:cNvSpPr>
            <a:spLocks noGrp="1"/>
          </p:cNvSpPr>
          <p:nvPr>
            <p:ph type="title"/>
          </p:nvPr>
        </p:nvSpPr>
        <p:spPr>
          <a:xfrm>
            <a:off x="1828800" y="1600200"/>
            <a:ext cx="1016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A8AA14F1-10FF-4036-8489-6A75C498D7F8}" type="datetime1">
              <a:rPr lang="de-AT" smtClean="0"/>
              <a:pPr/>
              <a:t>30.11.2024</a:t>
            </a:fld>
            <a:endParaRPr lang="de-AT"/>
          </a:p>
        </p:txBody>
      </p:sp>
      <p:sp>
        <p:nvSpPr>
          <p:cNvPr id="13" name="Slide Number Placeholder 12"/>
          <p:cNvSpPr>
            <a:spLocks noGrp="1"/>
          </p:cNvSpPr>
          <p:nvPr>
            <p:ph type="sldNum" sz="quarter" idx="11"/>
          </p:nvPr>
        </p:nvSpPr>
        <p:spPr>
          <a:xfrm>
            <a:off x="0" y="1752600"/>
            <a:ext cx="1727200" cy="701676"/>
          </a:xfrm>
        </p:spPr>
        <p:txBody>
          <a:bodyPr>
            <a:noAutofit/>
          </a:bodyPr>
          <a:lstStyle>
            <a:lvl1pPr>
              <a:defRPr sz="2400">
                <a:solidFill>
                  <a:srgbClr val="FFFFFF"/>
                </a:solidFill>
              </a:defRPr>
            </a:lvl1pPr>
          </a:lstStyle>
          <a:p>
            <a:fld id="{C47D1D47-F002-4997-8673-3C2F20FE47EE}" type="slidenum">
              <a:rPr lang="de-AT" smtClean="0"/>
              <a:pPr/>
              <a:t>‹#›</a:t>
            </a:fld>
            <a:endParaRPr lang="de-AT"/>
          </a:p>
        </p:txBody>
      </p:sp>
      <p:sp>
        <p:nvSpPr>
          <p:cNvPr id="14" name="Footer Placeholder 13"/>
          <p:cNvSpPr>
            <a:spLocks noGrp="1"/>
          </p:cNvSpPr>
          <p:nvPr>
            <p:ph type="ftr" sz="quarter" idx="12"/>
          </p:nvPr>
        </p:nvSpPr>
        <p:spPr/>
        <p:txBody>
          <a:bodyPr/>
          <a:lstStyle/>
          <a:p>
            <a:endParaRPr lang="de-AT"/>
          </a:p>
        </p:txBody>
      </p:sp>
    </p:spTree>
    <p:extLst>
      <p:ext uri="{BB962C8B-B14F-4D97-AF65-F5344CB8AC3E}">
        <p14:creationId xmlns:p14="http://schemas.microsoft.com/office/powerpoint/2010/main" val="352327048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812800" y="1589567"/>
            <a:ext cx="5181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459868" y="1589567"/>
            <a:ext cx="5181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51F9CD09-A87F-41BD-878B-62ADDBEDE207}" type="datetime1">
              <a:rPr lang="de-AT" smtClean="0"/>
              <a:pPr/>
              <a:t>30.11.2024</a:t>
            </a:fld>
            <a:endParaRPr lang="de-AT"/>
          </a:p>
        </p:txBody>
      </p:sp>
      <p:sp>
        <p:nvSpPr>
          <p:cNvPr id="10" name="Slide Number Placeholder 9"/>
          <p:cNvSpPr>
            <a:spLocks noGrp="1"/>
          </p:cNvSpPr>
          <p:nvPr>
            <p:ph type="sldNum" sz="quarter" idx="16"/>
          </p:nvPr>
        </p:nvSpPr>
        <p:spPr/>
        <p:txBody>
          <a:bodyPr rtlCol="0"/>
          <a:lstStyle/>
          <a:p>
            <a:fld id="{C47D1D47-F002-4997-8673-3C2F20FE47EE}" type="slidenum">
              <a:rPr lang="de-AT" smtClean="0"/>
              <a:pPr/>
              <a:t>‹#›</a:t>
            </a:fld>
            <a:endParaRPr lang="de-AT"/>
          </a:p>
        </p:txBody>
      </p:sp>
      <p:sp>
        <p:nvSpPr>
          <p:cNvPr id="12" name="Footer Placeholder 11"/>
          <p:cNvSpPr>
            <a:spLocks noGrp="1"/>
          </p:cNvSpPr>
          <p:nvPr>
            <p:ph type="ftr" sz="quarter" idx="17"/>
          </p:nvPr>
        </p:nvSpPr>
        <p:spPr/>
        <p:txBody>
          <a:bodyPr rtlCol="0"/>
          <a:lstStyle/>
          <a:p>
            <a:endParaRPr lang="de-AT"/>
          </a:p>
        </p:txBody>
      </p:sp>
    </p:spTree>
    <p:extLst>
      <p:ext uri="{BB962C8B-B14F-4D97-AF65-F5344CB8AC3E}">
        <p14:creationId xmlns:p14="http://schemas.microsoft.com/office/powerpoint/2010/main" val="1179360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1200" y="273050"/>
            <a:ext cx="108712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812800" y="2438400"/>
            <a:ext cx="51816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400800" y="2438400"/>
            <a:ext cx="51816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8D9B8A75-8A93-42F7-83C2-E91CAA32AD2D}" type="datetime1">
              <a:rPr lang="de-AT" smtClean="0"/>
              <a:pPr/>
              <a:t>30.11.2024</a:t>
            </a:fld>
            <a:endParaRPr lang="de-AT"/>
          </a:p>
        </p:txBody>
      </p:sp>
      <p:sp>
        <p:nvSpPr>
          <p:cNvPr id="12" name="Slide Number Placeholder 11"/>
          <p:cNvSpPr>
            <a:spLocks noGrp="1"/>
          </p:cNvSpPr>
          <p:nvPr>
            <p:ph type="sldNum" sz="quarter" idx="16"/>
          </p:nvPr>
        </p:nvSpPr>
        <p:spPr/>
        <p:txBody>
          <a:bodyPr rtlCol="0"/>
          <a:lstStyle/>
          <a:p>
            <a:fld id="{C47D1D47-F002-4997-8673-3C2F20FE47EE}" type="slidenum">
              <a:rPr lang="de-AT" smtClean="0"/>
              <a:pPr/>
              <a:t>‹#›</a:t>
            </a:fld>
            <a:endParaRPr lang="de-AT"/>
          </a:p>
        </p:txBody>
      </p:sp>
      <p:sp>
        <p:nvSpPr>
          <p:cNvPr id="14" name="Footer Placeholder 13"/>
          <p:cNvSpPr>
            <a:spLocks noGrp="1"/>
          </p:cNvSpPr>
          <p:nvPr>
            <p:ph type="ftr" sz="quarter" idx="17"/>
          </p:nvPr>
        </p:nvSpPr>
        <p:spPr/>
        <p:txBody>
          <a:bodyPr rtlCol="0"/>
          <a:lstStyle/>
          <a:p>
            <a:endParaRPr lang="de-AT"/>
          </a:p>
        </p:txBody>
      </p:sp>
      <p:sp>
        <p:nvSpPr>
          <p:cNvPr id="16" name="Text Placeholder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extLst>
      <p:ext uri="{BB962C8B-B14F-4D97-AF65-F5344CB8AC3E}">
        <p14:creationId xmlns:p14="http://schemas.microsoft.com/office/powerpoint/2010/main" val="3823371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4F078DDC-8E8A-40F2-B290-DE40DC5435A2}" type="datetime1">
              <a:rPr lang="de-AT" smtClean="0"/>
              <a:pPr/>
              <a:t>30.11.2024</a:t>
            </a:fld>
            <a:endParaRPr lang="de-AT"/>
          </a:p>
        </p:txBody>
      </p:sp>
      <p:sp>
        <p:nvSpPr>
          <p:cNvPr id="4" name="Footer Placeholder 3"/>
          <p:cNvSpPr>
            <a:spLocks noGrp="1"/>
          </p:cNvSpPr>
          <p:nvPr>
            <p:ph type="ftr" sz="quarter" idx="11"/>
          </p:nvPr>
        </p:nvSpPr>
        <p:spPr/>
        <p:txBody>
          <a:bodyPr/>
          <a:lstStyle/>
          <a:p>
            <a:endParaRPr lang="de-AT"/>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C47D1D47-F002-4997-8673-3C2F20FE47EE}" type="slidenum">
              <a:rPr lang="de-AT" smtClean="0"/>
              <a:pPr/>
              <a:t>‹#›</a:t>
            </a:fld>
            <a:endParaRPr lang="de-AT"/>
          </a:p>
        </p:txBody>
      </p:sp>
    </p:spTree>
    <p:extLst>
      <p:ext uri="{BB962C8B-B14F-4D97-AF65-F5344CB8AC3E}">
        <p14:creationId xmlns:p14="http://schemas.microsoft.com/office/powerpoint/2010/main" val="415783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AAFAC3-B007-45E7-838F-EB3347319F49}" type="datetime1">
              <a:rPr lang="de-AT" smtClean="0"/>
              <a:pPr/>
              <a:t>30.11.2024</a:t>
            </a:fld>
            <a:endParaRPr lang="de-AT"/>
          </a:p>
        </p:txBody>
      </p:sp>
      <p:sp>
        <p:nvSpPr>
          <p:cNvPr id="3" name="Footer Placeholder 2"/>
          <p:cNvSpPr>
            <a:spLocks noGrp="1"/>
          </p:cNvSpPr>
          <p:nvPr>
            <p:ph type="ftr" sz="quarter" idx="11"/>
          </p:nvPr>
        </p:nvSpPr>
        <p:spPr/>
        <p:txBody>
          <a:bodyPr/>
          <a:lstStyle/>
          <a:p>
            <a:endParaRPr lang="de-AT"/>
          </a:p>
        </p:txBody>
      </p:sp>
      <p:sp>
        <p:nvSpPr>
          <p:cNvPr id="4" name="Slide Number Placeholder 3"/>
          <p:cNvSpPr>
            <a:spLocks noGrp="1"/>
          </p:cNvSpPr>
          <p:nvPr>
            <p:ph type="sldNum" sz="quarter" idx="12"/>
          </p:nvPr>
        </p:nvSpPr>
        <p:spPr>
          <a:xfrm>
            <a:off x="0" y="6248400"/>
            <a:ext cx="711200" cy="381000"/>
          </a:xfrm>
        </p:spPr>
        <p:txBody>
          <a:bodyPr/>
          <a:lstStyle>
            <a:lvl1pPr>
              <a:defRPr>
                <a:solidFill>
                  <a:schemeClr val="tx2"/>
                </a:solidFill>
              </a:defRPr>
            </a:lvl1pPr>
          </a:lstStyle>
          <a:p>
            <a:fld id="{C47D1D47-F002-4997-8673-3C2F20FE47EE}" type="slidenum">
              <a:rPr lang="de-AT" smtClean="0"/>
              <a:pPr/>
              <a:t>‹#›</a:t>
            </a:fld>
            <a:endParaRPr lang="de-AT"/>
          </a:p>
        </p:txBody>
      </p:sp>
    </p:spTree>
    <p:extLst>
      <p:ext uri="{BB962C8B-B14F-4D97-AF65-F5344CB8AC3E}">
        <p14:creationId xmlns:p14="http://schemas.microsoft.com/office/powerpoint/2010/main" val="2206216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273050"/>
            <a:ext cx="107696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16ADCF27-D490-4116-BAF6-8B3D1382E7DE}" type="datetime1">
              <a:rPr lang="de-AT" smtClean="0"/>
              <a:pPr/>
              <a:t>30.11.2024</a:t>
            </a:fld>
            <a:endParaRPr lang="de-AT"/>
          </a:p>
        </p:txBody>
      </p:sp>
      <p:sp>
        <p:nvSpPr>
          <p:cNvPr id="6" name="Footer Placeholder 5"/>
          <p:cNvSpPr>
            <a:spLocks noGrp="1"/>
          </p:cNvSpPr>
          <p:nvPr>
            <p:ph type="ftr" sz="quarter" idx="11"/>
          </p:nvPr>
        </p:nvSpPr>
        <p:spPr/>
        <p:txBody>
          <a:bodyPr/>
          <a:lstStyle/>
          <a:p>
            <a:endParaRPr lang="de-AT"/>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C47D1D47-F002-4997-8673-3C2F20FE47EE}" type="slidenum">
              <a:rPr lang="de-AT" smtClean="0"/>
              <a:pPr/>
              <a:t>‹#›</a:t>
            </a:fld>
            <a:endParaRPr lang="de-AT"/>
          </a:p>
        </p:txBody>
      </p:sp>
      <p:sp>
        <p:nvSpPr>
          <p:cNvPr id="3" name="Text Placeholder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3149600" y="1752600"/>
            <a:ext cx="85344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4073184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133600" y="5486400"/>
            <a:ext cx="97536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12192" y="4572000"/>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Rectangle 8"/>
          <p:cNvSpPr/>
          <p:nvPr/>
        </p:nvSpPr>
        <p:spPr>
          <a:xfrm>
            <a:off x="-12192" y="4663440"/>
            <a:ext cx="195072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2060448" y="4654296"/>
            <a:ext cx="10131552"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 name="Title 1"/>
          <p:cNvSpPr>
            <a:spLocks noGrp="1"/>
          </p:cNvSpPr>
          <p:nvPr>
            <p:ph type="title"/>
          </p:nvPr>
        </p:nvSpPr>
        <p:spPr>
          <a:xfrm>
            <a:off x="2133600" y="4648200"/>
            <a:ext cx="97536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930400" y="0"/>
            <a:ext cx="134112"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Date Placeholder 11"/>
          <p:cNvSpPr>
            <a:spLocks noGrp="1"/>
          </p:cNvSpPr>
          <p:nvPr>
            <p:ph type="dt" sz="half" idx="10"/>
          </p:nvPr>
        </p:nvSpPr>
        <p:spPr>
          <a:xfrm>
            <a:off x="8331200" y="6248401"/>
            <a:ext cx="3556000" cy="365125"/>
          </a:xfrm>
        </p:spPr>
        <p:txBody>
          <a:bodyPr rtlCol="0"/>
          <a:lstStyle/>
          <a:p>
            <a:fld id="{A1535E6D-1964-4096-8B13-4E6AE64D3296}" type="datetime1">
              <a:rPr lang="de-AT" smtClean="0"/>
              <a:pPr/>
              <a:t>30.11.2024</a:t>
            </a:fld>
            <a:endParaRPr lang="de-AT"/>
          </a:p>
        </p:txBody>
      </p:sp>
      <p:sp>
        <p:nvSpPr>
          <p:cNvPr id="13" name="Slide Number Placeholder 12"/>
          <p:cNvSpPr>
            <a:spLocks noGrp="1"/>
          </p:cNvSpPr>
          <p:nvPr>
            <p:ph type="sldNum" sz="quarter" idx="11"/>
          </p:nvPr>
        </p:nvSpPr>
        <p:spPr>
          <a:xfrm>
            <a:off x="0" y="4667249"/>
            <a:ext cx="1930400" cy="663578"/>
          </a:xfrm>
        </p:spPr>
        <p:txBody>
          <a:bodyPr rtlCol="0"/>
          <a:lstStyle>
            <a:lvl1pPr>
              <a:defRPr sz="2800"/>
            </a:lvl1pPr>
          </a:lstStyle>
          <a:p>
            <a:fld id="{C47D1D47-F002-4997-8673-3C2F20FE47EE}" type="slidenum">
              <a:rPr lang="de-AT" smtClean="0"/>
              <a:pPr/>
              <a:t>‹#›</a:t>
            </a:fld>
            <a:endParaRPr lang="de-AT"/>
          </a:p>
        </p:txBody>
      </p:sp>
      <p:sp>
        <p:nvSpPr>
          <p:cNvPr id="14" name="Footer Placeholder 13"/>
          <p:cNvSpPr>
            <a:spLocks noGrp="1"/>
          </p:cNvSpPr>
          <p:nvPr>
            <p:ph type="ftr" sz="quarter" idx="12"/>
          </p:nvPr>
        </p:nvSpPr>
        <p:spPr>
          <a:xfrm>
            <a:off x="2133600" y="6248207"/>
            <a:ext cx="6096000" cy="365125"/>
          </a:xfrm>
        </p:spPr>
        <p:txBody>
          <a:bodyPr rtlCol="0"/>
          <a:lstStyle/>
          <a:p>
            <a:endParaRPr lang="de-AT"/>
          </a:p>
        </p:txBody>
      </p:sp>
      <p:sp>
        <p:nvSpPr>
          <p:cNvPr id="3" name="Picture Placeholder 2"/>
          <p:cNvSpPr>
            <a:spLocks noGrp="1"/>
          </p:cNvSpPr>
          <p:nvPr>
            <p:ph type="pic" idx="1"/>
          </p:nvPr>
        </p:nvSpPr>
        <p:spPr>
          <a:xfrm>
            <a:off x="2080768" y="0"/>
            <a:ext cx="10111232" cy="4568952"/>
          </a:xfrm>
          <a:solidFill>
            <a:schemeClr val="accent1">
              <a:tint val="40000"/>
            </a:schemeClr>
          </a:solidFill>
          <a:ln>
            <a:noFill/>
          </a:ln>
        </p:spPr>
        <p:txBody>
          <a:bodyPr/>
          <a:lstStyle>
            <a:lvl1pPr marL="0" indent="0">
              <a:buNone/>
              <a:defRPr sz="3200"/>
            </a:lvl1pPr>
          </a:lstStyle>
          <a:p>
            <a:r>
              <a:rPr kumimoji="0" lang="en-US" dirty="0"/>
              <a:t>Click icon to add picture</a:t>
            </a:r>
          </a:p>
        </p:txBody>
      </p:sp>
    </p:spTree>
    <p:extLst>
      <p:ext uri="{BB962C8B-B14F-4D97-AF65-F5344CB8AC3E}">
        <p14:creationId xmlns:p14="http://schemas.microsoft.com/office/powerpoint/2010/main" val="3707823677"/>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812800" y="228600"/>
            <a:ext cx="108712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816864" y="1600200"/>
            <a:ext cx="108712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128000" y="6248401"/>
            <a:ext cx="3556000" cy="365125"/>
          </a:xfrm>
          <a:prstGeom prst="rect">
            <a:avLst/>
          </a:prstGeom>
        </p:spPr>
        <p:txBody>
          <a:bodyPr vert="horz" anchor="ctr" anchorCtr="0"/>
          <a:lstStyle>
            <a:lvl1pPr algn="l" eaLnBrk="1" latinLnBrk="0" hangingPunct="1">
              <a:defRPr kumimoji="0" sz="1400">
                <a:solidFill>
                  <a:schemeClr val="tx2"/>
                </a:solidFill>
              </a:defRPr>
            </a:lvl1pPr>
          </a:lstStyle>
          <a:p>
            <a:fld id="{35C776C6-E6A6-42FF-8A2F-70CA0241300E}" type="datetime1">
              <a:rPr lang="de-AT" smtClean="0"/>
              <a:pPr/>
              <a:t>30.11.2024</a:t>
            </a:fld>
            <a:endParaRPr lang="de-AT"/>
          </a:p>
        </p:txBody>
      </p:sp>
      <p:sp>
        <p:nvSpPr>
          <p:cNvPr id="3" name="Footer Placeholder 2"/>
          <p:cNvSpPr>
            <a:spLocks noGrp="1"/>
          </p:cNvSpPr>
          <p:nvPr>
            <p:ph type="ftr" sz="quarter" idx="3"/>
          </p:nvPr>
        </p:nvSpPr>
        <p:spPr>
          <a:xfrm>
            <a:off x="812801" y="6248207"/>
            <a:ext cx="7228111" cy="365125"/>
          </a:xfrm>
          <a:prstGeom prst="rect">
            <a:avLst/>
          </a:prstGeom>
        </p:spPr>
        <p:txBody>
          <a:bodyPr vert="horz" anchor="ctr"/>
          <a:lstStyle>
            <a:lvl1pPr algn="r" eaLnBrk="1" latinLnBrk="0" hangingPunct="1">
              <a:defRPr kumimoji="0" sz="1400">
                <a:solidFill>
                  <a:schemeClr val="tx2"/>
                </a:solidFill>
              </a:defRPr>
            </a:lvl1pPr>
          </a:lstStyle>
          <a:p>
            <a:endParaRPr lang="de-AT"/>
          </a:p>
        </p:txBody>
      </p:sp>
      <p:sp>
        <p:nvSpPr>
          <p:cNvPr id="7" name="Rectangle 6"/>
          <p:cNvSpPr/>
          <p:nvPr/>
        </p:nvSpPr>
        <p:spPr bwMode="white">
          <a:xfrm>
            <a:off x="0" y="1234440"/>
            <a:ext cx="12192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0" y="1280160"/>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Rectangle 8"/>
          <p:cNvSpPr/>
          <p:nvPr/>
        </p:nvSpPr>
        <p:spPr>
          <a:xfrm>
            <a:off x="787400" y="1280160"/>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3" name="Slide Number Placeholder 22"/>
          <p:cNvSpPr>
            <a:spLocks noGrp="1"/>
          </p:cNvSpPr>
          <p:nvPr>
            <p:ph type="sldNum" sz="quarter" idx="4"/>
          </p:nvPr>
        </p:nvSpPr>
        <p:spPr>
          <a:xfrm>
            <a:off x="0" y="1272222"/>
            <a:ext cx="7112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C47D1D47-F002-4997-8673-3C2F20FE47EE}" type="slidenum">
              <a:rPr lang="de-AT" smtClean="0"/>
              <a:pPr/>
              <a:t>‹#›</a:t>
            </a:fld>
            <a:endParaRPr lang="de-AT"/>
          </a:p>
        </p:txBody>
      </p:sp>
    </p:spTree>
    <p:extLst>
      <p:ext uri="{BB962C8B-B14F-4D97-AF65-F5344CB8AC3E}">
        <p14:creationId xmlns:p14="http://schemas.microsoft.com/office/powerpoint/2010/main" val="40696785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geeksforgeeks.org/wait-for-graph-deadlock-detection-in-distributed-system/"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26083" y="6050037"/>
            <a:ext cx="9462869" cy="685800"/>
          </a:xfrm>
        </p:spPr>
        <p:txBody>
          <a:bodyPr>
            <a:normAutofit fontScale="70000" lnSpcReduction="20000"/>
          </a:bodyPr>
          <a:lstStyle/>
          <a:p>
            <a:pPr algn="ctr"/>
            <a:r>
              <a:rPr lang="en-US" sz="4000" b="1" dirty="0" smtClean="0"/>
              <a:t>Instructor</a:t>
            </a:r>
            <a:r>
              <a:rPr lang="de-DE" sz="3800" b="1" dirty="0" smtClean="0"/>
              <a:t> Name:       Ms. Laraib Razzaq</a:t>
            </a:r>
            <a:endParaRPr lang="de-DE" sz="1400" b="1" dirty="0"/>
          </a:p>
          <a:p>
            <a:pPr algn="ctr"/>
            <a:r>
              <a:rPr lang="de-AT" sz="1900" b="1" dirty="0"/>
              <a:t>Department of Computer Science, </a:t>
            </a:r>
            <a:r>
              <a:rPr lang="de-AT" sz="1900" b="1" dirty="0" smtClean="0"/>
              <a:t>IQRA University Islamabad – H9 Campus - </a:t>
            </a:r>
            <a:r>
              <a:rPr lang="de-AT" sz="1900" b="1" dirty="0"/>
              <a:t>Pakistan</a:t>
            </a:r>
          </a:p>
        </p:txBody>
      </p:sp>
      <p:sp>
        <p:nvSpPr>
          <p:cNvPr id="4" name="TextBox 3"/>
          <p:cNvSpPr txBox="1"/>
          <p:nvPr/>
        </p:nvSpPr>
        <p:spPr>
          <a:xfrm>
            <a:off x="853912" y="1554301"/>
            <a:ext cx="9504947" cy="2554545"/>
          </a:xfrm>
          <a:prstGeom prst="rect">
            <a:avLst/>
          </a:prstGeom>
          <a:noFill/>
        </p:spPr>
        <p:txBody>
          <a:bodyPr wrap="square" rtlCol="0">
            <a:spAutoFit/>
          </a:bodyPr>
          <a:lstStyle/>
          <a:p>
            <a:pPr algn="ctr"/>
            <a:r>
              <a:rPr lang="en-US" sz="6000" b="1" dirty="0">
                <a:solidFill>
                  <a:prstClr val="black"/>
                </a:solidFill>
                <a:latin typeface="Arial Rounded MT Bold" panose="020F0704030504030204" pitchFamily="34" charset="0"/>
              </a:rPr>
              <a:t>Synchronization &amp; Deadlocks</a:t>
            </a:r>
          </a:p>
          <a:p>
            <a:pPr algn="ctr"/>
            <a:endParaRPr lang="de-AT" sz="4000" b="1" dirty="0">
              <a:solidFill>
                <a:prstClr val="black"/>
              </a:solidFill>
              <a:latin typeface="Arial Rounded MT Bold" panose="020F0704030504030204" pitchFamily="34"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1446" y="6117048"/>
            <a:ext cx="1961533" cy="57454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微軟正黑體" pitchFamily="34" charset="-120"/>
              </a:rPr>
              <a:t>Semaphore Implementation</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C47D1D47-F002-4997-8673-3C2F20FE47EE}" type="slidenum">
              <a:rPr lang="de-AT" smtClean="0"/>
              <a:pPr/>
              <a:t>10</a:t>
            </a:fld>
            <a:endParaRPr lang="de-AT"/>
          </a:p>
        </p:txBody>
      </p:sp>
      <p:sp>
        <p:nvSpPr>
          <p:cNvPr id="4" name="Content Placeholder 3"/>
          <p:cNvSpPr>
            <a:spLocks noGrp="1"/>
          </p:cNvSpPr>
          <p:nvPr>
            <p:ph sz="quarter" idx="1"/>
          </p:nvPr>
        </p:nvSpPr>
        <p:spPr/>
        <p:txBody>
          <a:bodyPr>
            <a:normAutofit fontScale="92500" lnSpcReduction="20000"/>
          </a:bodyPr>
          <a:lstStyle/>
          <a:p>
            <a:pPr algn="just"/>
            <a:r>
              <a:rPr lang="en-US" dirty="0">
                <a:ea typeface="新細明體" pitchFamily="18" charset="-120"/>
              </a:rPr>
              <a:t>The value of the semaphore </a:t>
            </a:r>
            <a:r>
              <a:rPr lang="en-US" b="1" dirty="0">
                <a:solidFill>
                  <a:srgbClr val="FF0000"/>
                </a:solidFill>
                <a:ea typeface="新細明體" pitchFamily="18" charset="-120"/>
              </a:rPr>
              <a:t>S</a:t>
            </a:r>
            <a:r>
              <a:rPr lang="en-US" b="1" dirty="0">
                <a:ea typeface="新細明體" pitchFamily="18" charset="-120"/>
              </a:rPr>
              <a:t> </a:t>
            </a:r>
            <a:r>
              <a:rPr lang="en-US" b="1" dirty="0">
                <a:solidFill>
                  <a:srgbClr val="00B050"/>
                </a:solidFill>
                <a:ea typeface="新細明體" pitchFamily="18" charset="-120"/>
              </a:rPr>
              <a:t>is the number of</a:t>
            </a:r>
            <a:r>
              <a:rPr lang="en-US" b="1" dirty="0">
                <a:ea typeface="新細明體" pitchFamily="18" charset="-120"/>
              </a:rPr>
              <a:t> </a:t>
            </a:r>
            <a:r>
              <a:rPr lang="en-US" dirty="0">
                <a:ea typeface="新細明體" pitchFamily="18" charset="-120"/>
              </a:rPr>
              <a:t>units of the resource that are </a:t>
            </a:r>
            <a:r>
              <a:rPr lang="en-US" b="1" dirty="0">
                <a:solidFill>
                  <a:srgbClr val="0070C0"/>
                </a:solidFill>
                <a:ea typeface="新細明體" pitchFamily="18" charset="-120"/>
              </a:rPr>
              <a:t>currently available</a:t>
            </a:r>
            <a:r>
              <a:rPr lang="en-US" dirty="0">
                <a:ea typeface="新細明體" pitchFamily="18" charset="-120"/>
              </a:rPr>
              <a:t>.</a:t>
            </a:r>
          </a:p>
          <a:p>
            <a:pPr algn="just"/>
            <a:r>
              <a:rPr lang="en-US" dirty="0">
                <a:ea typeface="新細明體" pitchFamily="18" charset="-120"/>
              </a:rPr>
              <a:t>The P(S) operates as follows,</a:t>
            </a:r>
          </a:p>
          <a:p>
            <a:pPr marL="641350" lvl="2" indent="0" algn="just">
              <a:buFont typeface="Wingdings 2" pitchFamily="18" charset="2"/>
              <a:buNone/>
            </a:pPr>
            <a:r>
              <a:rPr lang="en-US" sz="2500" dirty="0">
                <a:solidFill>
                  <a:srgbClr val="FF0000"/>
                </a:solidFill>
                <a:ea typeface="新細明體" pitchFamily="18" charset="-120"/>
              </a:rPr>
              <a:t>if S &gt; 0</a:t>
            </a:r>
          </a:p>
          <a:p>
            <a:pPr marL="641350" lvl="2" indent="0" algn="just">
              <a:buFont typeface="Wingdings 2" pitchFamily="18" charset="2"/>
              <a:buNone/>
            </a:pPr>
            <a:r>
              <a:rPr lang="en-US" sz="2500" dirty="0">
                <a:solidFill>
                  <a:srgbClr val="FF0000"/>
                </a:solidFill>
                <a:ea typeface="新細明體" pitchFamily="18" charset="-120"/>
              </a:rPr>
              <a:t>		then S </a:t>
            </a:r>
            <a:r>
              <a:rPr lang="en-US" sz="2500" b="1" dirty="0">
                <a:solidFill>
                  <a:srgbClr val="FF0000"/>
                </a:solidFill>
                <a:ea typeface="新細明體" pitchFamily="18" charset="-120"/>
                <a:sym typeface="Wingdings" pitchFamily="2" charset="2"/>
              </a:rPr>
              <a:t></a:t>
            </a:r>
            <a:r>
              <a:rPr lang="en-US" sz="2500" dirty="0">
                <a:solidFill>
                  <a:srgbClr val="FF0000"/>
                </a:solidFill>
                <a:ea typeface="新細明體" pitchFamily="18" charset="-120"/>
              </a:rPr>
              <a:t> S – 1</a:t>
            </a:r>
          </a:p>
          <a:p>
            <a:pPr marL="641350" lvl="2" indent="0" algn="just">
              <a:buFont typeface="Wingdings 2" pitchFamily="18" charset="2"/>
              <a:buNone/>
            </a:pPr>
            <a:r>
              <a:rPr lang="en-US" sz="2500" dirty="0">
                <a:solidFill>
                  <a:srgbClr val="FF0000"/>
                </a:solidFill>
                <a:ea typeface="新細明體" pitchFamily="18" charset="-120"/>
              </a:rPr>
              <a:t>else </a:t>
            </a:r>
          </a:p>
          <a:p>
            <a:pPr marL="641350" lvl="2" indent="0" algn="just">
              <a:buFont typeface="Wingdings 2" pitchFamily="18" charset="2"/>
              <a:buNone/>
            </a:pPr>
            <a:r>
              <a:rPr lang="en-US" sz="2500" dirty="0">
                <a:solidFill>
                  <a:srgbClr val="FF0000"/>
                </a:solidFill>
                <a:ea typeface="新細明體" pitchFamily="18" charset="-120"/>
              </a:rPr>
              <a:t>		wait on S</a:t>
            </a:r>
          </a:p>
          <a:p>
            <a:pPr algn="just"/>
            <a:r>
              <a:rPr lang="en-US" dirty="0">
                <a:ea typeface="新細明體" pitchFamily="18" charset="-120"/>
              </a:rPr>
              <a:t>V (S) operates as follows,</a:t>
            </a:r>
          </a:p>
          <a:p>
            <a:pPr marL="641350" lvl="2" indent="0" algn="just">
              <a:buFont typeface="Wingdings 2" pitchFamily="18" charset="2"/>
              <a:buNone/>
            </a:pPr>
            <a:r>
              <a:rPr lang="en-US" sz="2400" dirty="0">
                <a:solidFill>
                  <a:srgbClr val="FF0000"/>
                </a:solidFill>
                <a:ea typeface="新細明體" pitchFamily="18" charset="-120"/>
              </a:rPr>
              <a:t>if (one or more processes are waiting on S) </a:t>
            </a:r>
          </a:p>
          <a:p>
            <a:pPr marL="641350" lvl="2" indent="0" algn="just">
              <a:buFont typeface="Wingdings 2" pitchFamily="18" charset="2"/>
              <a:buNone/>
            </a:pPr>
            <a:r>
              <a:rPr lang="en-US" sz="2400" dirty="0">
                <a:solidFill>
                  <a:srgbClr val="FF0000"/>
                </a:solidFill>
                <a:ea typeface="新細明體" pitchFamily="18" charset="-120"/>
              </a:rPr>
              <a:t>		then (let of the these processes proceed)</a:t>
            </a:r>
          </a:p>
          <a:p>
            <a:pPr marL="641350" lvl="2" indent="0" algn="just">
              <a:buFont typeface="Wingdings 2" pitchFamily="18" charset="2"/>
              <a:buNone/>
            </a:pPr>
            <a:r>
              <a:rPr lang="en-US" sz="2400" dirty="0">
                <a:solidFill>
                  <a:srgbClr val="FF0000"/>
                </a:solidFill>
                <a:ea typeface="新細明體" pitchFamily="18" charset="-120"/>
              </a:rPr>
              <a:t>else </a:t>
            </a:r>
          </a:p>
          <a:p>
            <a:pPr marL="641350" lvl="2" indent="0" algn="just">
              <a:buFont typeface="Wingdings 2" pitchFamily="18" charset="2"/>
              <a:buNone/>
            </a:pPr>
            <a:r>
              <a:rPr lang="en-US" sz="2400" dirty="0">
                <a:solidFill>
                  <a:srgbClr val="FF0000"/>
                </a:solidFill>
                <a:ea typeface="新細明體" pitchFamily="18" charset="-120"/>
              </a:rPr>
              <a:t>		S</a:t>
            </a:r>
            <a:r>
              <a:rPr lang="en-US" sz="2400" b="1" dirty="0">
                <a:solidFill>
                  <a:srgbClr val="FF0000"/>
                </a:solidFill>
                <a:ea typeface="新細明體" pitchFamily="18" charset="-120"/>
                <a:sym typeface="Wingdings" pitchFamily="2" charset="2"/>
              </a:rPr>
              <a:t> </a:t>
            </a:r>
            <a:r>
              <a:rPr lang="en-US" sz="2400" dirty="0">
                <a:solidFill>
                  <a:srgbClr val="FF0000"/>
                </a:solidFill>
                <a:ea typeface="新細明體" pitchFamily="18" charset="-120"/>
              </a:rPr>
              <a:t> S+1</a:t>
            </a:r>
          </a:p>
          <a:p>
            <a:endParaRPr lang="en-US" dirty="0"/>
          </a:p>
        </p:txBody>
      </p:sp>
    </p:spTree>
    <p:extLst>
      <p:ext uri="{BB962C8B-B14F-4D97-AF65-F5344CB8AC3E}">
        <p14:creationId xmlns:p14="http://schemas.microsoft.com/office/powerpoint/2010/main" val="1036543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Types of </a:t>
            </a:r>
            <a:r>
              <a:rPr lang="en-US" dirty="0" smtClean="0"/>
              <a:t>Semaphores</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C47D1D47-F002-4997-8673-3C2F20FE47EE}" type="slidenum">
              <a:rPr lang="de-AT" smtClean="0"/>
              <a:pPr/>
              <a:t>11</a:t>
            </a:fld>
            <a:endParaRPr lang="de-AT"/>
          </a:p>
        </p:txBody>
      </p:sp>
      <p:sp>
        <p:nvSpPr>
          <p:cNvPr id="4" name="Content Placeholder 3"/>
          <p:cNvSpPr>
            <a:spLocks noGrp="1"/>
          </p:cNvSpPr>
          <p:nvPr>
            <p:ph sz="quarter" idx="1"/>
          </p:nvPr>
        </p:nvSpPr>
        <p:spPr>
          <a:xfrm>
            <a:off x="900752" y="2224584"/>
            <a:ext cx="10787312" cy="3871415"/>
          </a:xfrm>
        </p:spPr>
        <p:txBody>
          <a:bodyPr>
            <a:normAutofit/>
          </a:bodyPr>
          <a:lstStyle/>
          <a:p>
            <a:r>
              <a:rPr lang="en-US" sz="3600" dirty="0"/>
              <a:t>There are two main types of semaphores </a:t>
            </a:r>
            <a:r>
              <a:rPr lang="en-US" sz="3600" dirty="0" smtClean="0"/>
              <a:t>:</a:t>
            </a:r>
          </a:p>
          <a:p>
            <a:pPr lvl="1"/>
            <a:r>
              <a:rPr lang="en-US" sz="3200" dirty="0" smtClean="0"/>
              <a:t>Counting </a:t>
            </a:r>
            <a:r>
              <a:rPr lang="en-US" sz="3200" dirty="0"/>
              <a:t>semaphores </a:t>
            </a:r>
            <a:endParaRPr lang="en-US" sz="3200" dirty="0"/>
          </a:p>
          <a:p>
            <a:pPr lvl="1"/>
            <a:r>
              <a:rPr lang="en-US" sz="3200" dirty="0" smtClean="0"/>
              <a:t>Binary </a:t>
            </a:r>
            <a:r>
              <a:rPr lang="en-US" sz="3200" dirty="0"/>
              <a:t>semaphores.</a:t>
            </a:r>
            <a:endParaRPr lang="en-US" sz="3200" dirty="0"/>
          </a:p>
        </p:txBody>
      </p:sp>
    </p:spTree>
    <p:extLst>
      <p:ext uri="{BB962C8B-B14F-4D97-AF65-F5344CB8AC3E}">
        <p14:creationId xmlns:p14="http://schemas.microsoft.com/office/powerpoint/2010/main" val="274906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Semaphore</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C47D1D47-F002-4997-8673-3C2F20FE47EE}" type="slidenum">
              <a:rPr lang="de-AT" smtClean="0"/>
              <a:pPr/>
              <a:t>12</a:t>
            </a:fld>
            <a:endParaRPr lang="de-AT"/>
          </a:p>
        </p:txBody>
      </p:sp>
      <p:sp>
        <p:nvSpPr>
          <p:cNvPr id="4" name="Content Placeholder 3"/>
          <p:cNvSpPr>
            <a:spLocks noGrp="1"/>
          </p:cNvSpPr>
          <p:nvPr>
            <p:ph sz="quarter" idx="1"/>
          </p:nvPr>
        </p:nvSpPr>
        <p:spPr/>
        <p:txBody>
          <a:bodyPr/>
          <a:lstStyle/>
          <a:p>
            <a:r>
              <a:rPr lang="en-US" dirty="0"/>
              <a:t>These are integer value semaphores and have an unrestricted value domain. </a:t>
            </a:r>
            <a:endParaRPr lang="en-US" dirty="0" smtClean="0"/>
          </a:p>
          <a:p>
            <a:r>
              <a:rPr lang="en-US" dirty="0" smtClean="0"/>
              <a:t>These </a:t>
            </a:r>
            <a:r>
              <a:rPr lang="en-US" dirty="0"/>
              <a:t>semaphores are used to coordinate the resource access, where the semaphore count is the number of available resources. </a:t>
            </a:r>
            <a:endParaRPr lang="en-US" dirty="0" smtClean="0"/>
          </a:p>
          <a:p>
            <a:r>
              <a:rPr lang="en-US" dirty="0" smtClean="0"/>
              <a:t>If </a:t>
            </a:r>
            <a:r>
              <a:rPr lang="en-US" dirty="0"/>
              <a:t>the resources are added, semaphore count automatically incremented and if the resources are removed, the count is decremented.</a:t>
            </a:r>
            <a:endParaRPr lang="en-US" dirty="0"/>
          </a:p>
        </p:txBody>
      </p:sp>
    </p:spTree>
    <p:extLst>
      <p:ext uri="{BB962C8B-B14F-4D97-AF65-F5344CB8AC3E}">
        <p14:creationId xmlns:p14="http://schemas.microsoft.com/office/powerpoint/2010/main" val="634443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Semaphore</a:t>
            </a:r>
          </a:p>
        </p:txBody>
      </p:sp>
      <p:sp>
        <p:nvSpPr>
          <p:cNvPr id="3" name="Slide Number Placeholder 2"/>
          <p:cNvSpPr>
            <a:spLocks noGrp="1"/>
          </p:cNvSpPr>
          <p:nvPr>
            <p:ph type="sldNum" sz="quarter" idx="12"/>
          </p:nvPr>
        </p:nvSpPr>
        <p:spPr/>
        <p:txBody>
          <a:bodyPr>
            <a:normAutofit fontScale="85000" lnSpcReduction="20000"/>
          </a:bodyPr>
          <a:lstStyle/>
          <a:p>
            <a:fld id="{C47D1D47-F002-4997-8673-3C2F20FE47EE}" type="slidenum">
              <a:rPr lang="de-AT" smtClean="0"/>
              <a:pPr/>
              <a:t>13</a:t>
            </a:fld>
            <a:endParaRPr lang="de-AT"/>
          </a:p>
        </p:txBody>
      </p:sp>
      <p:sp>
        <p:nvSpPr>
          <p:cNvPr id="4" name="Content Placeholder 3"/>
          <p:cNvSpPr>
            <a:spLocks noGrp="1"/>
          </p:cNvSpPr>
          <p:nvPr>
            <p:ph sz="quarter" idx="1"/>
          </p:nvPr>
        </p:nvSpPr>
        <p:spPr>
          <a:xfrm>
            <a:off x="816864" y="1600200"/>
            <a:ext cx="6211733" cy="4495800"/>
          </a:xfrm>
        </p:spPr>
        <p:txBody>
          <a:bodyPr>
            <a:normAutofit lnSpcReduction="10000"/>
          </a:bodyPr>
          <a:lstStyle/>
          <a:p>
            <a:pPr marL="0" indent="0">
              <a:buNone/>
            </a:pPr>
            <a:r>
              <a:rPr lang="en-US" b="1" dirty="0" smtClean="0"/>
              <a:t>P(Semaphore S)</a:t>
            </a:r>
          </a:p>
          <a:p>
            <a:pPr marL="0" indent="0">
              <a:buNone/>
            </a:pPr>
            <a:r>
              <a:rPr lang="en-US" dirty="0" smtClean="0"/>
              <a:t>{</a:t>
            </a:r>
          </a:p>
          <a:p>
            <a:pPr marL="0" indent="0">
              <a:buNone/>
            </a:pPr>
            <a:r>
              <a:rPr lang="en-US" dirty="0"/>
              <a:t>w</a:t>
            </a:r>
            <a:r>
              <a:rPr lang="en-US" dirty="0" smtClean="0"/>
              <a:t>hile(S==0);</a:t>
            </a:r>
          </a:p>
          <a:p>
            <a:pPr marL="0" indent="0">
              <a:buNone/>
            </a:pPr>
            <a:r>
              <a:rPr lang="en-US" dirty="0" smtClean="0"/>
              <a:t>S=S-1;</a:t>
            </a:r>
          </a:p>
          <a:p>
            <a:pPr marL="0" indent="0">
              <a:buNone/>
            </a:pPr>
            <a:r>
              <a:rPr lang="en-US" dirty="0" smtClean="0"/>
              <a:t>}</a:t>
            </a:r>
          </a:p>
          <a:p>
            <a:pPr marL="0" indent="0">
              <a:buNone/>
            </a:pPr>
            <a:r>
              <a:rPr lang="en-US" b="1" dirty="0" smtClean="0"/>
              <a:t>V</a:t>
            </a:r>
            <a:r>
              <a:rPr lang="en-US" b="1" dirty="0"/>
              <a:t>(Semaphore S)</a:t>
            </a:r>
          </a:p>
          <a:p>
            <a:pPr marL="0" indent="0">
              <a:buNone/>
            </a:pPr>
            <a:r>
              <a:rPr lang="en-US" dirty="0" smtClean="0"/>
              <a:t>{</a:t>
            </a:r>
          </a:p>
          <a:p>
            <a:pPr marL="0" indent="0">
              <a:buNone/>
            </a:pPr>
            <a:r>
              <a:rPr lang="en-US" dirty="0" smtClean="0"/>
              <a:t>S=S+1;</a:t>
            </a:r>
            <a:endParaRPr lang="en-US" dirty="0"/>
          </a:p>
          <a:p>
            <a:pPr marL="0" indent="0">
              <a:buNone/>
            </a:pPr>
            <a:r>
              <a:rPr lang="en-US" dirty="0" smtClean="0"/>
              <a:t>}</a:t>
            </a:r>
            <a:endParaRPr lang="en-US" dirty="0"/>
          </a:p>
        </p:txBody>
      </p:sp>
      <p:sp>
        <p:nvSpPr>
          <p:cNvPr id="5" name="TextBox 4"/>
          <p:cNvSpPr txBox="1"/>
          <p:nvPr/>
        </p:nvSpPr>
        <p:spPr>
          <a:xfrm>
            <a:off x="7519916" y="1937982"/>
            <a:ext cx="2866030" cy="2677656"/>
          </a:xfrm>
          <a:prstGeom prst="rect">
            <a:avLst/>
          </a:prstGeom>
          <a:noFill/>
        </p:spPr>
        <p:txBody>
          <a:bodyPr wrap="square" rtlCol="0">
            <a:spAutoFit/>
          </a:bodyPr>
          <a:lstStyle/>
          <a:p>
            <a:r>
              <a:rPr lang="en-US" sz="2800" b="1" dirty="0" smtClean="0"/>
              <a:t>Workflow</a:t>
            </a:r>
          </a:p>
          <a:p>
            <a:endParaRPr lang="en-US" sz="2800" dirty="0"/>
          </a:p>
          <a:p>
            <a:r>
              <a:rPr lang="en-US" sz="2800" dirty="0" smtClean="0"/>
              <a:t>P(S)</a:t>
            </a:r>
          </a:p>
          <a:p>
            <a:r>
              <a:rPr lang="en-US" sz="2800" dirty="0" smtClean="0"/>
              <a:t>CS</a:t>
            </a:r>
          </a:p>
          <a:p>
            <a:r>
              <a:rPr lang="en-US" sz="2800" dirty="0" smtClean="0"/>
              <a:t>V(S)</a:t>
            </a:r>
          </a:p>
          <a:p>
            <a:r>
              <a:rPr lang="en-US" sz="2800" dirty="0" smtClean="0"/>
              <a:t>RS</a:t>
            </a:r>
            <a:endParaRPr lang="en-US" sz="2800" dirty="0"/>
          </a:p>
        </p:txBody>
      </p:sp>
    </p:spTree>
    <p:extLst>
      <p:ext uri="{BB962C8B-B14F-4D97-AF65-F5344CB8AC3E}">
        <p14:creationId xmlns:p14="http://schemas.microsoft.com/office/powerpoint/2010/main" val="1782932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Counting Semaphore</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C47D1D47-F002-4997-8673-3C2F20FE47EE}" type="slidenum">
              <a:rPr lang="de-AT" smtClean="0"/>
              <a:pPr/>
              <a:t>14</a:t>
            </a:fld>
            <a:endParaRPr lang="de-AT"/>
          </a:p>
        </p:txBody>
      </p:sp>
      <p:sp>
        <p:nvSpPr>
          <p:cNvPr id="4" name="Content Placeholder 3"/>
          <p:cNvSpPr>
            <a:spLocks noGrp="1"/>
          </p:cNvSpPr>
          <p:nvPr>
            <p:ph sz="quarter" idx="1"/>
          </p:nvPr>
        </p:nvSpPr>
        <p:spPr/>
        <p:txBody>
          <a:bodyPr>
            <a:normAutofit/>
          </a:bodyPr>
          <a:lstStyle/>
          <a:p>
            <a:r>
              <a:rPr lang="en-US" sz="3200" dirty="0"/>
              <a:t>The binary semaphores are like counting semaphores but their value is restricted to 0 and 1. </a:t>
            </a:r>
            <a:endParaRPr lang="en-US" sz="3200" dirty="0" smtClean="0"/>
          </a:p>
          <a:p>
            <a:r>
              <a:rPr lang="en-US" sz="3200" dirty="0" smtClean="0"/>
              <a:t>The </a:t>
            </a:r>
            <a:r>
              <a:rPr lang="en-US" sz="3200" dirty="0"/>
              <a:t>wait operation only works when the semaphore is 1 and the signal operation succeeds when semaphore is 0. </a:t>
            </a:r>
            <a:endParaRPr lang="en-US" sz="3200" dirty="0" smtClean="0"/>
          </a:p>
          <a:p>
            <a:r>
              <a:rPr lang="en-US" sz="3200" dirty="0" smtClean="0"/>
              <a:t>It </a:t>
            </a:r>
            <a:r>
              <a:rPr lang="en-US" sz="3200" dirty="0"/>
              <a:t>is sometimes easier to implement binary semaphores than counting semaphores.</a:t>
            </a:r>
            <a:endParaRPr lang="en-US" sz="3200" dirty="0"/>
          </a:p>
        </p:txBody>
      </p:sp>
    </p:spTree>
    <p:extLst>
      <p:ext uri="{BB962C8B-B14F-4D97-AF65-F5344CB8AC3E}">
        <p14:creationId xmlns:p14="http://schemas.microsoft.com/office/powerpoint/2010/main" val="3884754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Monitors</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C47D1D47-F002-4997-8673-3C2F20FE47EE}" type="slidenum">
              <a:rPr lang="de-AT" smtClean="0"/>
              <a:pPr/>
              <a:t>15</a:t>
            </a:fld>
            <a:endParaRPr lang="de-AT"/>
          </a:p>
        </p:txBody>
      </p:sp>
      <p:sp>
        <p:nvSpPr>
          <p:cNvPr id="4" name="Content Placeholder 3"/>
          <p:cNvSpPr>
            <a:spLocks noGrp="1"/>
          </p:cNvSpPr>
          <p:nvPr>
            <p:ph sz="quarter" idx="1"/>
          </p:nvPr>
        </p:nvSpPr>
        <p:spPr/>
        <p:txBody>
          <a:bodyPr/>
          <a:lstStyle/>
          <a:p>
            <a:r>
              <a:rPr lang="en-US" dirty="0"/>
              <a:t>Monitors are a higher-level synchronization construct that simplifies process synchronization by providing a high-level abstraction for data access and synchronization. </a:t>
            </a:r>
            <a:endParaRPr lang="en-US" dirty="0" smtClean="0"/>
          </a:p>
          <a:p>
            <a:endParaRPr lang="en-US" dirty="0"/>
          </a:p>
          <a:p>
            <a:r>
              <a:rPr lang="en-US" dirty="0" smtClean="0"/>
              <a:t>Monitors </a:t>
            </a:r>
            <a:r>
              <a:rPr lang="en-US" dirty="0"/>
              <a:t>are implemented as programming language constructs, typically in object-oriented languages, and provide mutual exclusion, condition variables, and data encapsulation in a single construct.</a:t>
            </a:r>
            <a:endParaRPr lang="en-US" dirty="0"/>
          </a:p>
        </p:txBody>
      </p:sp>
    </p:spTree>
    <p:extLst>
      <p:ext uri="{BB962C8B-B14F-4D97-AF65-F5344CB8AC3E}">
        <p14:creationId xmlns:p14="http://schemas.microsoft.com/office/powerpoint/2010/main" val="26090320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Monitors</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C47D1D47-F002-4997-8673-3C2F20FE47EE}" type="slidenum">
              <a:rPr lang="de-AT" smtClean="0"/>
              <a:pPr/>
              <a:t>16</a:t>
            </a:fld>
            <a:endParaRPr lang="de-AT"/>
          </a:p>
        </p:txBody>
      </p:sp>
      <p:sp>
        <p:nvSpPr>
          <p:cNvPr id="4" name="Content Placeholder 3"/>
          <p:cNvSpPr>
            <a:spLocks noGrp="1"/>
          </p:cNvSpPr>
          <p:nvPr>
            <p:ph sz="quarter" idx="1"/>
          </p:nvPr>
        </p:nvSpPr>
        <p:spPr/>
        <p:txBody>
          <a:bodyPr/>
          <a:lstStyle/>
          <a:p>
            <a:r>
              <a:rPr lang="en-US" dirty="0"/>
              <a:t>A monitor is essentially a module that encapsulates a shared resource and provides access to that resource through a set of procedures. </a:t>
            </a:r>
            <a:endParaRPr lang="en-US" dirty="0" smtClean="0"/>
          </a:p>
          <a:p>
            <a:endParaRPr lang="en-US" dirty="0"/>
          </a:p>
          <a:p>
            <a:r>
              <a:rPr lang="en-US" dirty="0" smtClean="0"/>
              <a:t>The </a:t>
            </a:r>
            <a:r>
              <a:rPr lang="en-US" dirty="0"/>
              <a:t>procedures provided by a monitor ensure that only one process can access the shared resource at any given time, and that processes waiting for the resource are suspended until it becomes available.</a:t>
            </a:r>
          </a:p>
          <a:p>
            <a:endParaRPr lang="en-US" dirty="0"/>
          </a:p>
        </p:txBody>
      </p:sp>
    </p:spTree>
    <p:extLst>
      <p:ext uri="{BB962C8B-B14F-4D97-AF65-F5344CB8AC3E}">
        <p14:creationId xmlns:p14="http://schemas.microsoft.com/office/powerpoint/2010/main" val="33400707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Monitors</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C47D1D47-F002-4997-8673-3C2F20FE47EE}" type="slidenum">
              <a:rPr lang="de-AT" smtClean="0"/>
              <a:pPr/>
              <a:t>17</a:t>
            </a:fld>
            <a:endParaRPr lang="de-AT"/>
          </a:p>
        </p:txBody>
      </p:sp>
      <p:sp>
        <p:nvSpPr>
          <p:cNvPr id="4" name="Content Placeholder 3"/>
          <p:cNvSpPr>
            <a:spLocks noGrp="1"/>
          </p:cNvSpPr>
          <p:nvPr>
            <p:ph sz="quarter" idx="1"/>
          </p:nvPr>
        </p:nvSpPr>
        <p:spPr/>
        <p:txBody>
          <a:bodyPr/>
          <a:lstStyle/>
          <a:p>
            <a:pPr algn="just"/>
            <a:r>
              <a:rPr lang="en-US" dirty="0"/>
              <a:t>Monitors are used to simplify the implementation of concurrent programs by providing a higher-level abstraction that hides the details of synchronization. </a:t>
            </a:r>
            <a:endParaRPr lang="en-US" dirty="0" smtClean="0"/>
          </a:p>
          <a:p>
            <a:pPr algn="just"/>
            <a:endParaRPr lang="en-US" dirty="0"/>
          </a:p>
          <a:p>
            <a:pPr algn="just"/>
            <a:r>
              <a:rPr lang="en-US" dirty="0" smtClean="0"/>
              <a:t>Monitors </a:t>
            </a:r>
            <a:r>
              <a:rPr lang="en-US" dirty="0"/>
              <a:t>provide a structured way of sharing data and synchronization information, and eliminate the need for complex synchronization primitives such as semaphores and locks.</a:t>
            </a:r>
          </a:p>
          <a:p>
            <a:pPr algn="just"/>
            <a:endParaRPr lang="en-US" dirty="0"/>
          </a:p>
        </p:txBody>
      </p:sp>
    </p:spTree>
    <p:extLst>
      <p:ext uri="{BB962C8B-B14F-4D97-AF65-F5344CB8AC3E}">
        <p14:creationId xmlns:p14="http://schemas.microsoft.com/office/powerpoint/2010/main" val="27832667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Monitors</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C47D1D47-F002-4997-8673-3C2F20FE47EE}" type="slidenum">
              <a:rPr lang="de-AT" smtClean="0"/>
              <a:pPr/>
              <a:t>18</a:t>
            </a:fld>
            <a:endParaRPr lang="de-AT"/>
          </a:p>
        </p:txBody>
      </p:sp>
      <p:sp>
        <p:nvSpPr>
          <p:cNvPr id="4" name="Content Placeholder 3"/>
          <p:cNvSpPr>
            <a:spLocks noGrp="1"/>
          </p:cNvSpPr>
          <p:nvPr>
            <p:ph sz="quarter" idx="1"/>
          </p:nvPr>
        </p:nvSpPr>
        <p:spPr/>
        <p:txBody>
          <a:bodyPr/>
          <a:lstStyle/>
          <a:p>
            <a:r>
              <a:rPr lang="en-US" dirty="0"/>
              <a:t>The key advantage of using monitors for process synchronization is that they provide a simple, high-level abstraction that can be used to implement complex concurrent systems. </a:t>
            </a:r>
            <a:endParaRPr lang="en-US" dirty="0" smtClean="0"/>
          </a:p>
          <a:p>
            <a:endParaRPr lang="en-US" dirty="0"/>
          </a:p>
          <a:p>
            <a:r>
              <a:rPr lang="en-US" dirty="0" smtClean="0"/>
              <a:t>Monitors </a:t>
            </a:r>
            <a:r>
              <a:rPr lang="en-US" dirty="0"/>
              <a:t>also ensure that synchronization is encapsulated within the module, making it easier to reason about the correctness of the system.</a:t>
            </a:r>
          </a:p>
          <a:p>
            <a:endParaRPr lang="en-US" dirty="0"/>
          </a:p>
        </p:txBody>
      </p:sp>
    </p:spTree>
    <p:extLst>
      <p:ext uri="{BB962C8B-B14F-4D97-AF65-F5344CB8AC3E}">
        <p14:creationId xmlns:p14="http://schemas.microsoft.com/office/powerpoint/2010/main" val="9253760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Monitors</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C47D1D47-F002-4997-8673-3C2F20FE47EE}" type="slidenum">
              <a:rPr lang="de-AT" smtClean="0"/>
              <a:pPr/>
              <a:t>19</a:t>
            </a:fld>
            <a:endParaRPr lang="de-AT"/>
          </a:p>
        </p:txBody>
      </p:sp>
      <p:pic>
        <p:nvPicPr>
          <p:cNvPr id="102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3476711" y="1498033"/>
            <a:ext cx="5626346" cy="4639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4446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940" y="228600"/>
            <a:ext cx="10871200" cy="990600"/>
          </a:xfrm>
        </p:spPr>
        <p:txBody>
          <a:bodyPr/>
          <a:lstStyle/>
          <a:p>
            <a:r>
              <a:rPr lang="en-US" dirty="0" smtClean="0"/>
              <a:t>Contents</a:t>
            </a:r>
            <a:endParaRPr lang="en-US" dirty="0"/>
          </a:p>
        </p:txBody>
      </p:sp>
      <p:sp>
        <p:nvSpPr>
          <p:cNvPr id="3" name="Content Placeholder 2"/>
          <p:cNvSpPr>
            <a:spLocks noGrp="1"/>
          </p:cNvSpPr>
          <p:nvPr>
            <p:ph sz="quarter" idx="1"/>
          </p:nvPr>
        </p:nvSpPr>
        <p:spPr>
          <a:xfrm>
            <a:off x="693613" y="1685128"/>
            <a:ext cx="10871201" cy="5052556"/>
          </a:xfrm>
        </p:spPr>
        <p:txBody>
          <a:bodyPr>
            <a:normAutofit/>
          </a:bodyPr>
          <a:lstStyle/>
          <a:p>
            <a:pPr lvl="0"/>
            <a:r>
              <a:rPr lang="en-US" sz="3200" dirty="0" smtClean="0"/>
              <a:t>Semaphores</a:t>
            </a:r>
          </a:p>
          <a:p>
            <a:pPr lvl="0"/>
            <a:r>
              <a:rPr lang="en-US" sz="3200" dirty="0" smtClean="0"/>
              <a:t>Monitors</a:t>
            </a:r>
          </a:p>
          <a:p>
            <a:pPr lvl="0"/>
            <a:r>
              <a:rPr lang="en-US" sz="3200" dirty="0"/>
              <a:t>D</a:t>
            </a:r>
            <a:r>
              <a:rPr lang="en-US" sz="3200" dirty="0" smtClean="0"/>
              <a:t>eadlocks</a:t>
            </a:r>
            <a:endParaRPr lang="en-US" sz="3200" dirty="0"/>
          </a:p>
          <a:p>
            <a:r>
              <a:rPr lang="en-US" sz="3200" dirty="0"/>
              <a:t>Detecting and recovering from </a:t>
            </a:r>
            <a:r>
              <a:rPr lang="en-US" sz="3200" dirty="0" smtClean="0"/>
              <a:t>deadlocks</a:t>
            </a:r>
            <a:endParaRPr lang="en-US" dirty="0" smtClean="0"/>
          </a:p>
          <a:p>
            <a:endParaRPr lang="en-US" dirty="0"/>
          </a:p>
          <a:p>
            <a:endParaRPr lang="en-US" dirty="0" smtClean="0"/>
          </a:p>
          <a:p>
            <a:pPr marL="365760" lvl="1" indent="0">
              <a:buNone/>
            </a:pPr>
            <a:endParaRPr lang="en-US" dirty="0"/>
          </a:p>
        </p:txBody>
      </p:sp>
      <p:pic>
        <p:nvPicPr>
          <p:cNvPr id="18434" name="Picture 2"/>
          <p:cNvPicPr>
            <a:picLocks noChangeAspect="1" noChangeArrowheads="1"/>
          </p:cNvPicPr>
          <p:nvPr/>
        </p:nvPicPr>
        <p:blipFill>
          <a:blip r:embed="rId2" cstate="print"/>
          <a:srcRect/>
          <a:stretch>
            <a:fillRect/>
          </a:stretch>
        </p:blipFill>
        <p:spPr bwMode="auto">
          <a:xfrm rot="21373913">
            <a:off x="8442204" y="3849388"/>
            <a:ext cx="3691394" cy="1898768"/>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normAutofit fontScale="85000" lnSpcReduction="20000"/>
          </a:bodyPr>
          <a:lstStyle/>
          <a:p>
            <a:fld id="{C47D1D47-F002-4997-8673-3C2F20FE47EE}" type="slidenum">
              <a:rPr lang="de-AT">
                <a:latin typeface="Calibri"/>
              </a:rPr>
              <a:pPr/>
              <a:t>2</a:t>
            </a:fld>
            <a:endParaRPr lang="de-AT">
              <a:latin typeface="Calibri"/>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58373" y="1111618"/>
            <a:ext cx="1961533" cy="574545"/>
          </a:xfrm>
          <a:prstGeom prst="rect">
            <a:avLst/>
          </a:prstGeom>
        </p:spPr>
      </p:pic>
    </p:spTree>
    <p:extLst>
      <p:ext uri="{BB962C8B-B14F-4D97-AF65-F5344CB8AC3E}">
        <p14:creationId xmlns:p14="http://schemas.microsoft.com/office/powerpoint/2010/main" val="6834824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
            </a:r>
            <a:r>
              <a:rPr lang="en-US" dirty="0" smtClean="0"/>
              <a:t>eadlocks</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C47D1D47-F002-4997-8673-3C2F20FE47EE}" type="slidenum">
              <a:rPr lang="de-AT" smtClean="0"/>
              <a:pPr/>
              <a:t>20</a:t>
            </a:fld>
            <a:endParaRPr lang="de-AT"/>
          </a:p>
        </p:txBody>
      </p:sp>
      <p:sp>
        <p:nvSpPr>
          <p:cNvPr id="4" name="Content Placeholder 3"/>
          <p:cNvSpPr>
            <a:spLocks noGrp="1"/>
          </p:cNvSpPr>
          <p:nvPr>
            <p:ph sz="quarter" idx="1"/>
          </p:nvPr>
        </p:nvSpPr>
        <p:spPr/>
        <p:txBody>
          <a:bodyPr/>
          <a:lstStyle/>
          <a:p>
            <a:pPr fontAlgn="base"/>
            <a:r>
              <a:rPr lang="en-US" dirty="0"/>
              <a:t>Deadlock is a situation in computing where two or more processes are unable to proceed because each is waiting for the other to release resources. </a:t>
            </a:r>
            <a:endParaRPr lang="en-US" dirty="0" smtClean="0"/>
          </a:p>
          <a:p>
            <a:pPr fontAlgn="base"/>
            <a:r>
              <a:rPr lang="en-US" dirty="0" smtClean="0"/>
              <a:t>Key </a:t>
            </a:r>
            <a:r>
              <a:rPr lang="en-US" dirty="0"/>
              <a:t>concepts include mutual exclusion, resource holding, circular wait, and no preemption.</a:t>
            </a:r>
          </a:p>
          <a:p>
            <a:pPr fontAlgn="base"/>
            <a:r>
              <a:rPr lang="en-US" dirty="0"/>
              <a:t>Consider an example when two trains are coming toward each other on the same track and there is only one track, none of the trains can move once they are in front of each other. This is a practical example of deadlock.</a:t>
            </a:r>
          </a:p>
          <a:p>
            <a:endParaRPr lang="en-US" dirty="0"/>
          </a:p>
        </p:txBody>
      </p:sp>
    </p:spTree>
    <p:extLst>
      <p:ext uri="{BB962C8B-B14F-4D97-AF65-F5344CB8AC3E}">
        <p14:creationId xmlns:p14="http://schemas.microsoft.com/office/powerpoint/2010/main" val="36123136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sz="3600" b="1" dirty="0"/>
              <a:t>How Does Deadlock occur in the Operating System?</a:t>
            </a:r>
          </a:p>
        </p:txBody>
      </p:sp>
      <p:sp>
        <p:nvSpPr>
          <p:cNvPr id="3" name="Slide Number Placeholder 2"/>
          <p:cNvSpPr>
            <a:spLocks noGrp="1"/>
          </p:cNvSpPr>
          <p:nvPr>
            <p:ph type="sldNum" sz="quarter" idx="12"/>
          </p:nvPr>
        </p:nvSpPr>
        <p:spPr/>
        <p:txBody>
          <a:bodyPr>
            <a:normAutofit fontScale="85000" lnSpcReduction="20000"/>
          </a:bodyPr>
          <a:lstStyle/>
          <a:p>
            <a:fld id="{C47D1D47-F002-4997-8673-3C2F20FE47EE}" type="slidenum">
              <a:rPr lang="de-AT" smtClean="0"/>
              <a:pPr/>
              <a:t>21</a:t>
            </a:fld>
            <a:endParaRPr lang="de-AT"/>
          </a:p>
        </p:txBody>
      </p:sp>
      <p:sp>
        <p:nvSpPr>
          <p:cNvPr id="4" name="Content Placeholder 3"/>
          <p:cNvSpPr>
            <a:spLocks noGrp="1"/>
          </p:cNvSpPr>
          <p:nvPr>
            <p:ph sz="quarter" idx="1"/>
          </p:nvPr>
        </p:nvSpPr>
        <p:spPr/>
        <p:txBody>
          <a:bodyPr/>
          <a:lstStyle/>
          <a:p>
            <a:pPr fontAlgn="base"/>
            <a:r>
              <a:rPr lang="en-US" dirty="0"/>
              <a:t>Before going into detail about how deadlock occurs in the Operating System, let’s first discuss how the Operating System uses the resources present. A process in an operating system uses resources in the following way. </a:t>
            </a:r>
          </a:p>
          <a:p>
            <a:pPr fontAlgn="base"/>
            <a:r>
              <a:rPr lang="en-US" dirty="0"/>
              <a:t>Requests a resource </a:t>
            </a:r>
          </a:p>
          <a:p>
            <a:pPr fontAlgn="base"/>
            <a:r>
              <a:rPr lang="en-US" dirty="0"/>
              <a:t>Use the resource </a:t>
            </a:r>
          </a:p>
          <a:p>
            <a:pPr fontAlgn="base"/>
            <a:r>
              <a:rPr lang="en-US" dirty="0"/>
              <a:t>Releases the resource </a:t>
            </a:r>
          </a:p>
          <a:p>
            <a:pPr fontAlgn="base"/>
            <a:endParaRPr lang="en-US" dirty="0"/>
          </a:p>
        </p:txBody>
      </p:sp>
    </p:spTree>
    <p:extLst>
      <p:ext uri="{BB962C8B-B14F-4D97-AF65-F5344CB8AC3E}">
        <p14:creationId xmlns:p14="http://schemas.microsoft.com/office/powerpoint/2010/main" val="22839398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sz="3600" b="1" dirty="0"/>
              <a:t>How Does Deadlock occur in the Operating System?</a:t>
            </a:r>
          </a:p>
        </p:txBody>
      </p:sp>
      <p:sp>
        <p:nvSpPr>
          <p:cNvPr id="3" name="Slide Number Placeholder 2"/>
          <p:cNvSpPr>
            <a:spLocks noGrp="1"/>
          </p:cNvSpPr>
          <p:nvPr>
            <p:ph type="sldNum" sz="quarter" idx="12"/>
          </p:nvPr>
        </p:nvSpPr>
        <p:spPr/>
        <p:txBody>
          <a:bodyPr>
            <a:normAutofit fontScale="85000" lnSpcReduction="20000"/>
          </a:bodyPr>
          <a:lstStyle/>
          <a:p>
            <a:fld id="{C47D1D47-F002-4997-8673-3C2F20FE47EE}" type="slidenum">
              <a:rPr lang="de-AT" smtClean="0"/>
              <a:pPr/>
              <a:t>22</a:t>
            </a:fld>
            <a:endParaRPr lang="de-AT"/>
          </a:p>
        </p:txBody>
      </p:sp>
      <p:pic>
        <p:nvPicPr>
          <p:cNvPr id="2050"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3157610" y="1840722"/>
            <a:ext cx="6191106" cy="4014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7106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sz="4000" b="1" dirty="0"/>
              <a:t>Examples of </a:t>
            </a:r>
            <a:r>
              <a:rPr lang="en-US" sz="4000" b="1" dirty="0" smtClean="0"/>
              <a:t>Deadlock</a:t>
            </a:r>
            <a:endParaRPr lang="en-US" sz="3600" b="1" dirty="0"/>
          </a:p>
        </p:txBody>
      </p:sp>
      <p:sp>
        <p:nvSpPr>
          <p:cNvPr id="3" name="Slide Number Placeholder 2"/>
          <p:cNvSpPr>
            <a:spLocks noGrp="1"/>
          </p:cNvSpPr>
          <p:nvPr>
            <p:ph type="sldNum" sz="quarter" idx="12"/>
          </p:nvPr>
        </p:nvSpPr>
        <p:spPr/>
        <p:txBody>
          <a:bodyPr>
            <a:normAutofit fontScale="85000" lnSpcReduction="20000"/>
          </a:bodyPr>
          <a:lstStyle/>
          <a:p>
            <a:fld id="{C47D1D47-F002-4997-8673-3C2F20FE47EE}" type="slidenum">
              <a:rPr lang="de-AT" smtClean="0"/>
              <a:pPr/>
              <a:t>23</a:t>
            </a:fld>
            <a:endParaRPr lang="de-AT"/>
          </a:p>
        </p:txBody>
      </p:sp>
      <p:sp>
        <p:nvSpPr>
          <p:cNvPr id="4" name="Content Placeholder 3"/>
          <p:cNvSpPr>
            <a:spLocks noGrp="1"/>
          </p:cNvSpPr>
          <p:nvPr>
            <p:ph sz="quarter" idx="1"/>
          </p:nvPr>
        </p:nvSpPr>
        <p:spPr/>
        <p:txBody>
          <a:bodyPr>
            <a:normAutofit fontScale="92500" lnSpcReduction="20000"/>
          </a:bodyPr>
          <a:lstStyle/>
          <a:p>
            <a:pPr fontAlgn="base"/>
            <a:r>
              <a:rPr lang="en-US" dirty="0"/>
              <a:t>There are several examples of deadlock. </a:t>
            </a:r>
            <a:r>
              <a:rPr lang="en-US" dirty="0" smtClean="0"/>
              <a:t>Some of </a:t>
            </a:r>
            <a:r>
              <a:rPr lang="en-US" dirty="0"/>
              <a:t>them are mentioned below.</a:t>
            </a:r>
          </a:p>
          <a:p>
            <a:pPr marL="514350" indent="-514350" fontAlgn="base">
              <a:buFont typeface="+mj-lt"/>
              <a:buAutoNum type="arabicPeriod"/>
            </a:pPr>
            <a:r>
              <a:rPr lang="en-US" dirty="0" smtClean="0"/>
              <a:t>The </a:t>
            </a:r>
            <a:r>
              <a:rPr lang="en-US" dirty="0"/>
              <a:t>system has 2 tape drives. P0 and P1 each hold one tape drive and each needs another one.</a:t>
            </a:r>
          </a:p>
          <a:p>
            <a:pPr marL="514350" indent="-514350" fontAlgn="base">
              <a:buFont typeface="+mj-lt"/>
              <a:buAutoNum type="arabicPeriod"/>
            </a:pPr>
            <a:r>
              <a:rPr lang="en-US" dirty="0" smtClean="0"/>
              <a:t>Semaphores </a:t>
            </a:r>
            <a:r>
              <a:rPr lang="en-US" dirty="0"/>
              <a:t>A and B, initialized to 1, P0, and P1 are in deadlock as follows:</a:t>
            </a:r>
          </a:p>
          <a:p>
            <a:pPr lvl="1" fontAlgn="base"/>
            <a:r>
              <a:rPr lang="en-US" dirty="0"/>
              <a:t>P0 executes wait(A) and preempts.</a:t>
            </a:r>
          </a:p>
          <a:p>
            <a:pPr lvl="1" fontAlgn="base"/>
            <a:r>
              <a:rPr lang="en-US" dirty="0"/>
              <a:t>P1 executes wait(B).</a:t>
            </a:r>
          </a:p>
          <a:p>
            <a:pPr lvl="1" fontAlgn="base"/>
            <a:r>
              <a:rPr lang="en-US" dirty="0"/>
              <a:t>Now P0 and P1 enter in deadlock</a:t>
            </a:r>
            <a:r>
              <a:rPr lang="en-US" dirty="0" smtClean="0"/>
              <a:t>.</a:t>
            </a:r>
          </a:p>
          <a:p>
            <a:pPr marL="514350" indent="-514350" fontAlgn="base">
              <a:buFont typeface="+mj-lt"/>
              <a:buAutoNum type="arabicPeriod"/>
            </a:pPr>
            <a:r>
              <a:rPr lang="en-US" dirty="0" smtClean="0"/>
              <a:t>Assume </a:t>
            </a:r>
            <a:r>
              <a:rPr lang="en-US" dirty="0"/>
              <a:t>the space is available for allocation of 200K bytes, and the following sequence of events occurs.</a:t>
            </a:r>
          </a:p>
        </p:txBody>
      </p:sp>
    </p:spTree>
    <p:extLst>
      <p:ext uri="{BB962C8B-B14F-4D97-AF65-F5344CB8AC3E}">
        <p14:creationId xmlns:p14="http://schemas.microsoft.com/office/powerpoint/2010/main" val="18764155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sz="4000" b="1" dirty="0"/>
              <a:t>Necessary Conditions for Deadlock in OS</a:t>
            </a:r>
          </a:p>
        </p:txBody>
      </p:sp>
      <p:sp>
        <p:nvSpPr>
          <p:cNvPr id="3" name="Slide Number Placeholder 2"/>
          <p:cNvSpPr>
            <a:spLocks noGrp="1"/>
          </p:cNvSpPr>
          <p:nvPr>
            <p:ph type="sldNum" sz="quarter" idx="12"/>
          </p:nvPr>
        </p:nvSpPr>
        <p:spPr/>
        <p:txBody>
          <a:bodyPr>
            <a:normAutofit fontScale="85000" lnSpcReduction="20000"/>
          </a:bodyPr>
          <a:lstStyle/>
          <a:p>
            <a:fld id="{C47D1D47-F002-4997-8673-3C2F20FE47EE}" type="slidenum">
              <a:rPr lang="de-AT" smtClean="0"/>
              <a:pPr/>
              <a:t>24</a:t>
            </a:fld>
            <a:endParaRPr lang="de-AT"/>
          </a:p>
        </p:txBody>
      </p:sp>
      <p:sp>
        <p:nvSpPr>
          <p:cNvPr id="4" name="Content Placeholder 3"/>
          <p:cNvSpPr>
            <a:spLocks noGrp="1"/>
          </p:cNvSpPr>
          <p:nvPr>
            <p:ph sz="quarter" idx="1"/>
          </p:nvPr>
        </p:nvSpPr>
        <p:spPr/>
        <p:txBody>
          <a:bodyPr>
            <a:normAutofit/>
          </a:bodyPr>
          <a:lstStyle/>
          <a:p>
            <a:pPr fontAlgn="base"/>
            <a:r>
              <a:rPr lang="en-US" dirty="0"/>
              <a:t>Deadlock can arise if the following four conditions hold simultaneously (Necessary Conditions) </a:t>
            </a:r>
          </a:p>
          <a:p>
            <a:pPr marL="880110" lvl="1" indent="-514350" fontAlgn="base">
              <a:buFont typeface="+mj-lt"/>
              <a:buAutoNum type="arabicPeriod"/>
            </a:pPr>
            <a:r>
              <a:rPr lang="en-US" b="1" dirty="0"/>
              <a:t>Mutual Exclusion:</a:t>
            </a:r>
            <a:r>
              <a:rPr lang="en-US" dirty="0"/>
              <a:t> Two or more resources are non-shareable (Only one process can use at a time).</a:t>
            </a:r>
          </a:p>
          <a:p>
            <a:pPr marL="880110" lvl="1" indent="-514350" fontAlgn="base">
              <a:buFont typeface="+mj-lt"/>
              <a:buAutoNum type="arabicPeriod"/>
            </a:pPr>
            <a:r>
              <a:rPr lang="en-US" b="1" dirty="0"/>
              <a:t>Hold and Wait:</a:t>
            </a:r>
            <a:r>
              <a:rPr lang="en-US" dirty="0"/>
              <a:t> A process is holding at least one resource and waiting for resources. </a:t>
            </a:r>
          </a:p>
          <a:p>
            <a:pPr marL="880110" lvl="1" indent="-514350" fontAlgn="base">
              <a:buFont typeface="+mj-lt"/>
              <a:buAutoNum type="arabicPeriod"/>
            </a:pPr>
            <a:r>
              <a:rPr lang="en-US" b="1" dirty="0"/>
              <a:t>No Preemption:</a:t>
            </a:r>
            <a:r>
              <a:rPr lang="en-US" dirty="0"/>
              <a:t> A resource cannot be taken from a process unless the process releases the resource. </a:t>
            </a:r>
          </a:p>
          <a:p>
            <a:pPr marL="880110" lvl="1" indent="-514350" fontAlgn="base">
              <a:buFont typeface="+mj-lt"/>
              <a:buAutoNum type="arabicPeriod"/>
            </a:pPr>
            <a:r>
              <a:rPr lang="en-US" b="1" dirty="0"/>
              <a:t>Circular Wait:</a:t>
            </a:r>
            <a:r>
              <a:rPr lang="en-US" dirty="0"/>
              <a:t> A set of processes waiting for each other in circular form.</a:t>
            </a:r>
          </a:p>
        </p:txBody>
      </p:sp>
    </p:spTree>
    <p:extLst>
      <p:ext uri="{BB962C8B-B14F-4D97-AF65-F5344CB8AC3E}">
        <p14:creationId xmlns:p14="http://schemas.microsoft.com/office/powerpoint/2010/main" val="21734656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Deadlock </a:t>
            </a:r>
            <a:r>
              <a:rPr lang="en-US" b="1" dirty="0" smtClean="0"/>
              <a:t>Detection</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C47D1D47-F002-4997-8673-3C2F20FE47EE}" type="slidenum">
              <a:rPr lang="de-AT" smtClean="0"/>
              <a:pPr/>
              <a:t>25</a:t>
            </a:fld>
            <a:endParaRPr lang="de-AT"/>
          </a:p>
        </p:txBody>
      </p:sp>
      <p:sp>
        <p:nvSpPr>
          <p:cNvPr id="4" name="Content Placeholder 3"/>
          <p:cNvSpPr>
            <a:spLocks noGrp="1"/>
          </p:cNvSpPr>
          <p:nvPr>
            <p:ph sz="quarter" idx="1"/>
          </p:nvPr>
        </p:nvSpPr>
        <p:spPr/>
        <p:txBody>
          <a:bodyPr/>
          <a:lstStyle/>
          <a:p>
            <a:pPr marL="0" indent="0" fontAlgn="base">
              <a:buNone/>
            </a:pPr>
            <a:r>
              <a:rPr lang="en-US" b="1" dirty="0"/>
              <a:t>1. If Resources Have a Single Instance</a:t>
            </a:r>
          </a:p>
          <a:p>
            <a:pPr fontAlgn="base"/>
            <a:r>
              <a:rPr lang="en-US" dirty="0"/>
              <a:t>In this case for Deadlock detection, we can run an algorithm to check for the cycle in the Resource Allocation Graph. The presence of a cycle in the graph is a sufficient condition for deadlock. </a:t>
            </a:r>
          </a:p>
          <a:p>
            <a:pPr marL="0" indent="0">
              <a:buNone/>
            </a:pP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8450" y="3666272"/>
            <a:ext cx="4010025" cy="260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19558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Deadlock </a:t>
            </a:r>
            <a:r>
              <a:rPr lang="en-US" b="1" dirty="0" smtClean="0"/>
              <a:t>Detection</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C47D1D47-F002-4997-8673-3C2F20FE47EE}" type="slidenum">
              <a:rPr lang="de-AT" smtClean="0"/>
              <a:pPr/>
              <a:t>26</a:t>
            </a:fld>
            <a:endParaRPr lang="de-AT"/>
          </a:p>
        </p:txBody>
      </p:sp>
      <p:sp>
        <p:nvSpPr>
          <p:cNvPr id="4" name="Content Placeholder 3"/>
          <p:cNvSpPr>
            <a:spLocks noGrp="1"/>
          </p:cNvSpPr>
          <p:nvPr>
            <p:ph sz="quarter" idx="1"/>
          </p:nvPr>
        </p:nvSpPr>
        <p:spPr/>
        <p:txBody>
          <a:bodyPr/>
          <a:lstStyle/>
          <a:p>
            <a:pPr marL="0" indent="0" fontAlgn="base">
              <a:buNone/>
            </a:pPr>
            <a:r>
              <a:rPr lang="en-US" b="1" dirty="0" smtClean="0"/>
              <a:t> </a:t>
            </a:r>
            <a:r>
              <a:rPr lang="en-US" b="1" dirty="0"/>
              <a:t>Wait-For Graph Algorithm</a:t>
            </a:r>
          </a:p>
          <a:p>
            <a:pPr fontAlgn="base"/>
            <a:r>
              <a:rPr lang="en-US" dirty="0"/>
              <a:t>The </a:t>
            </a:r>
            <a:r>
              <a:rPr lang="en-US" u="sng" dirty="0">
                <a:hlinkClick r:id="rId2"/>
              </a:rPr>
              <a:t>Wait-For Graph Algorithm</a:t>
            </a:r>
            <a:r>
              <a:rPr lang="en-US" dirty="0"/>
              <a:t> is a deadlock detection algorithm used to detect deadlocks in a system where resources can have multiple instances. The algorithm works by constructing a Wait-For Graph, which is a directed graph that represents the dependencies between processes and resources.</a:t>
            </a:r>
          </a:p>
          <a:p>
            <a:pPr marL="0" indent="0">
              <a:buNone/>
            </a:pPr>
            <a:endParaRPr lang="en-US" dirty="0"/>
          </a:p>
        </p:txBody>
      </p:sp>
    </p:spTree>
    <p:extLst>
      <p:ext uri="{BB962C8B-B14F-4D97-AF65-F5344CB8AC3E}">
        <p14:creationId xmlns:p14="http://schemas.microsoft.com/office/powerpoint/2010/main" val="26568582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Deadlock </a:t>
            </a:r>
            <a:r>
              <a:rPr lang="en-US" b="1" dirty="0" smtClean="0"/>
              <a:t>Detection</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C47D1D47-F002-4997-8673-3C2F20FE47EE}" type="slidenum">
              <a:rPr lang="de-AT" smtClean="0"/>
              <a:pPr/>
              <a:t>27</a:t>
            </a:fld>
            <a:endParaRPr lang="de-AT"/>
          </a:p>
        </p:txBody>
      </p:sp>
      <p:sp>
        <p:nvSpPr>
          <p:cNvPr id="4" name="Content Placeholder 3"/>
          <p:cNvSpPr>
            <a:spLocks noGrp="1"/>
          </p:cNvSpPr>
          <p:nvPr>
            <p:ph sz="quarter" idx="1"/>
          </p:nvPr>
        </p:nvSpPr>
        <p:spPr/>
        <p:txBody>
          <a:bodyPr/>
          <a:lstStyle/>
          <a:p>
            <a:pPr marL="0" indent="0" fontAlgn="base">
              <a:buNone/>
            </a:pPr>
            <a:r>
              <a:rPr lang="en-US" b="1" dirty="0" smtClean="0"/>
              <a:t> Resource Allocation and Wait-For </a:t>
            </a:r>
            <a:r>
              <a:rPr lang="en-US" b="1" dirty="0"/>
              <a:t>Graph </a:t>
            </a:r>
            <a:r>
              <a:rPr lang="en-US" b="1" dirty="0" smtClean="0"/>
              <a:t>Algorithm Example</a:t>
            </a:r>
            <a:endParaRPr lang="en-US" b="1" dirty="0"/>
          </a:p>
          <a:p>
            <a:pPr marL="0" indent="0">
              <a:buNone/>
            </a:pP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753" y="2456504"/>
            <a:ext cx="5122460" cy="3473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6987" y="2757760"/>
            <a:ext cx="4512858" cy="3577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07480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Deadlock </a:t>
            </a:r>
            <a:r>
              <a:rPr lang="en-US" b="1" dirty="0" smtClean="0"/>
              <a:t>Detection</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C47D1D47-F002-4997-8673-3C2F20FE47EE}" type="slidenum">
              <a:rPr lang="de-AT" smtClean="0"/>
              <a:pPr/>
              <a:t>28</a:t>
            </a:fld>
            <a:endParaRPr lang="de-AT"/>
          </a:p>
        </p:txBody>
      </p:sp>
      <p:sp>
        <p:nvSpPr>
          <p:cNvPr id="4" name="Content Placeholder 3"/>
          <p:cNvSpPr>
            <a:spLocks noGrp="1"/>
          </p:cNvSpPr>
          <p:nvPr>
            <p:ph sz="quarter" idx="1"/>
          </p:nvPr>
        </p:nvSpPr>
        <p:spPr/>
        <p:txBody>
          <a:bodyPr/>
          <a:lstStyle/>
          <a:p>
            <a:pPr marL="0" indent="0" fontAlgn="base">
              <a:buNone/>
            </a:pPr>
            <a:r>
              <a:rPr lang="en-US" b="1" dirty="0" smtClean="0"/>
              <a:t> Resource Allocation graph is available. Detect deadlock by making wait for graph.</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6043" y="2290803"/>
            <a:ext cx="4865001" cy="3558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72515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Deadlock </a:t>
            </a:r>
            <a:r>
              <a:rPr lang="en-US" b="1" dirty="0" smtClean="0"/>
              <a:t>Detection</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C47D1D47-F002-4997-8673-3C2F20FE47EE}" type="slidenum">
              <a:rPr lang="de-AT" smtClean="0"/>
              <a:pPr/>
              <a:t>29</a:t>
            </a:fld>
            <a:endParaRPr lang="de-AT"/>
          </a:p>
        </p:txBody>
      </p:sp>
      <p:sp>
        <p:nvSpPr>
          <p:cNvPr id="4" name="Content Placeholder 3"/>
          <p:cNvSpPr>
            <a:spLocks noGrp="1"/>
          </p:cNvSpPr>
          <p:nvPr>
            <p:ph sz="quarter" idx="1"/>
          </p:nvPr>
        </p:nvSpPr>
        <p:spPr/>
        <p:txBody>
          <a:bodyPr/>
          <a:lstStyle/>
          <a:p>
            <a:pPr marL="0" indent="0" fontAlgn="base">
              <a:buNone/>
            </a:pPr>
            <a:r>
              <a:rPr lang="en-US" b="1" dirty="0"/>
              <a:t>2. If There are Multiple Instances of Resources</a:t>
            </a:r>
          </a:p>
          <a:p>
            <a:pPr fontAlgn="base"/>
            <a:r>
              <a:rPr lang="en-US" dirty="0"/>
              <a:t>Detection of the cycle is necessary but not a sufficient condition for deadlock detection, in this case, the system may or may not be in deadlock varies according to different situations.</a:t>
            </a:r>
          </a:p>
          <a:p>
            <a:pPr marL="0" indent="0">
              <a:buNone/>
            </a:pPr>
            <a:endParaRPr lang="en-US" dirty="0"/>
          </a:p>
        </p:txBody>
      </p:sp>
    </p:spTree>
    <p:extLst>
      <p:ext uri="{BB962C8B-B14F-4D97-AF65-F5344CB8AC3E}">
        <p14:creationId xmlns:p14="http://schemas.microsoft.com/office/powerpoint/2010/main" val="3451050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微軟正黑體" pitchFamily="34" charset="-120"/>
              </a:rPr>
              <a:t>Semaphore</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C47D1D47-F002-4997-8673-3C2F20FE47EE}" type="slidenum">
              <a:rPr lang="de-AT" smtClean="0"/>
              <a:pPr/>
              <a:t>3</a:t>
            </a:fld>
            <a:endParaRPr lang="de-AT"/>
          </a:p>
        </p:txBody>
      </p:sp>
      <p:sp>
        <p:nvSpPr>
          <p:cNvPr id="4" name="Content Placeholder 3"/>
          <p:cNvSpPr>
            <a:spLocks noGrp="1"/>
          </p:cNvSpPr>
          <p:nvPr>
            <p:ph sz="quarter" idx="1"/>
          </p:nvPr>
        </p:nvSpPr>
        <p:spPr/>
        <p:txBody>
          <a:bodyPr/>
          <a:lstStyle/>
          <a:p>
            <a:pPr algn="just"/>
            <a:r>
              <a:rPr lang="en-US" sz="3200" dirty="0">
                <a:solidFill>
                  <a:srgbClr val="0070C0"/>
                </a:solidFill>
                <a:ea typeface="新細明體" pitchFamily="18" charset="-120"/>
              </a:rPr>
              <a:t>A semaphore is a variable (non –ive integer) that,</a:t>
            </a:r>
          </a:p>
          <a:p>
            <a:pPr lvl="1" algn="just"/>
            <a:r>
              <a:rPr lang="en-US" sz="3200" dirty="0">
                <a:ea typeface="新細明體" pitchFamily="18" charset="-120"/>
              </a:rPr>
              <a:t>Controlling access by multiple processes to a common resource in a parallel programming environment.</a:t>
            </a:r>
          </a:p>
          <a:p>
            <a:pPr lvl="1" algn="just"/>
            <a:r>
              <a:rPr lang="en-US" sz="3200" dirty="0">
                <a:ea typeface="新細明體" pitchFamily="18" charset="-120"/>
              </a:rPr>
              <a:t>A useful way to think of a semaphore is as a record of how many units of a particular resource are available (without race conditions) adjust that record as units are required or become free, and if  necessary wait until a unit of the resource becomes available.</a:t>
            </a:r>
          </a:p>
          <a:p>
            <a:endParaRPr lang="en-US" dirty="0"/>
          </a:p>
        </p:txBody>
      </p:sp>
    </p:spTree>
    <p:extLst>
      <p:ext uri="{BB962C8B-B14F-4D97-AF65-F5344CB8AC3E}">
        <p14:creationId xmlns:p14="http://schemas.microsoft.com/office/powerpoint/2010/main" val="18382147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Banker’s Algorithm</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C47D1D47-F002-4997-8673-3C2F20FE47EE}" type="slidenum">
              <a:rPr lang="de-AT" smtClean="0"/>
              <a:pPr/>
              <a:t>30</a:t>
            </a:fld>
            <a:endParaRPr lang="de-AT"/>
          </a:p>
        </p:txBody>
      </p:sp>
      <p:pic>
        <p:nvPicPr>
          <p:cNvPr id="614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209110" y="1651379"/>
            <a:ext cx="9951628" cy="4720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74609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Banker’s Algorithm</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C47D1D47-F002-4997-8673-3C2F20FE47EE}" type="slidenum">
              <a:rPr lang="de-AT" smtClean="0"/>
              <a:pPr/>
              <a:t>31</a:t>
            </a:fld>
            <a:endParaRPr lang="de-AT"/>
          </a:p>
        </p:txBody>
      </p:sp>
      <p:sp>
        <p:nvSpPr>
          <p:cNvPr id="4" name="Content Placeholder 3"/>
          <p:cNvSpPr>
            <a:spLocks noGrp="1"/>
          </p:cNvSpPr>
          <p:nvPr>
            <p:ph sz="quarter" idx="1"/>
          </p:nvPr>
        </p:nvSpPr>
        <p:spPr/>
        <p:txBody>
          <a:bodyPr/>
          <a:lstStyle/>
          <a:p>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5882" y="1647209"/>
            <a:ext cx="9745282" cy="47067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33099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Deadlock </a:t>
            </a:r>
            <a:r>
              <a:rPr lang="en-US" b="1" dirty="0" smtClean="0"/>
              <a:t>Recovery</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C47D1D47-F002-4997-8673-3C2F20FE47EE}" type="slidenum">
              <a:rPr lang="de-AT" smtClean="0"/>
              <a:pPr/>
              <a:t>32</a:t>
            </a:fld>
            <a:endParaRPr lang="de-AT"/>
          </a:p>
        </p:txBody>
      </p:sp>
      <p:sp>
        <p:nvSpPr>
          <p:cNvPr id="4" name="Content Placeholder 3"/>
          <p:cNvSpPr>
            <a:spLocks noGrp="1"/>
          </p:cNvSpPr>
          <p:nvPr>
            <p:ph sz="quarter" idx="1"/>
          </p:nvPr>
        </p:nvSpPr>
        <p:spPr/>
        <p:txBody>
          <a:bodyPr>
            <a:normAutofit/>
          </a:bodyPr>
          <a:lstStyle/>
          <a:p>
            <a:pPr fontAlgn="base"/>
            <a:r>
              <a:rPr lang="en-US" sz="3600" dirty="0"/>
              <a:t>There are several Deadlock Recovery Techniques:</a:t>
            </a:r>
          </a:p>
          <a:p>
            <a:pPr lvl="1" fontAlgn="base"/>
            <a:r>
              <a:rPr lang="en-US" sz="3300" dirty="0"/>
              <a:t>Manual Intervention</a:t>
            </a:r>
          </a:p>
          <a:p>
            <a:pPr lvl="1" fontAlgn="base"/>
            <a:r>
              <a:rPr lang="en-US" sz="3300" dirty="0"/>
              <a:t>Automatic Recovery</a:t>
            </a:r>
          </a:p>
          <a:p>
            <a:pPr lvl="1" fontAlgn="base"/>
            <a:r>
              <a:rPr lang="en-US" sz="3300" dirty="0"/>
              <a:t>Process Termination</a:t>
            </a:r>
          </a:p>
          <a:p>
            <a:pPr lvl="1" fontAlgn="base"/>
            <a:r>
              <a:rPr lang="en-US" sz="3300" dirty="0"/>
              <a:t>Resource Preemption</a:t>
            </a:r>
          </a:p>
          <a:p>
            <a:endParaRPr lang="en-US" sz="3600" dirty="0"/>
          </a:p>
        </p:txBody>
      </p:sp>
    </p:spTree>
    <p:extLst>
      <p:ext uri="{BB962C8B-B14F-4D97-AF65-F5344CB8AC3E}">
        <p14:creationId xmlns:p14="http://schemas.microsoft.com/office/powerpoint/2010/main" val="2956591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Deadlock </a:t>
            </a:r>
            <a:r>
              <a:rPr lang="en-US" b="1" dirty="0" smtClean="0"/>
              <a:t>Recovery</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C47D1D47-F002-4997-8673-3C2F20FE47EE}" type="slidenum">
              <a:rPr lang="de-AT" smtClean="0"/>
              <a:pPr/>
              <a:t>33</a:t>
            </a:fld>
            <a:endParaRPr lang="de-AT"/>
          </a:p>
        </p:txBody>
      </p:sp>
      <p:sp>
        <p:nvSpPr>
          <p:cNvPr id="4" name="Content Placeholder 3"/>
          <p:cNvSpPr>
            <a:spLocks noGrp="1"/>
          </p:cNvSpPr>
          <p:nvPr>
            <p:ph sz="quarter" idx="1"/>
          </p:nvPr>
        </p:nvSpPr>
        <p:spPr/>
        <p:txBody>
          <a:bodyPr>
            <a:normAutofit/>
          </a:bodyPr>
          <a:lstStyle/>
          <a:p>
            <a:pPr marL="0" indent="0" fontAlgn="base">
              <a:buNone/>
            </a:pPr>
            <a:r>
              <a:rPr lang="en-US" sz="3600" b="1" dirty="0"/>
              <a:t>1. Manual Intervention</a:t>
            </a:r>
          </a:p>
          <a:p>
            <a:pPr lvl="1" fontAlgn="base"/>
            <a:r>
              <a:rPr lang="en-US" sz="3300" dirty="0"/>
              <a:t>When a deadlock is detected, one option is to inform the operator and let them handle the situation manually</a:t>
            </a:r>
            <a:r>
              <a:rPr lang="en-US" sz="3300" dirty="0" smtClean="0"/>
              <a:t>.</a:t>
            </a:r>
          </a:p>
          <a:p>
            <a:pPr lvl="1" fontAlgn="base"/>
            <a:r>
              <a:rPr lang="en-US" sz="3300" dirty="0" smtClean="0"/>
              <a:t> </a:t>
            </a:r>
            <a:r>
              <a:rPr lang="en-US" sz="3300" dirty="0"/>
              <a:t>While this approach allows for human judgment and decision-making, it can be time-consuming and may not be feasible in large-scale systems.</a:t>
            </a:r>
          </a:p>
          <a:p>
            <a:endParaRPr lang="en-US" sz="3600" dirty="0"/>
          </a:p>
        </p:txBody>
      </p:sp>
    </p:spTree>
    <p:extLst>
      <p:ext uri="{BB962C8B-B14F-4D97-AF65-F5344CB8AC3E}">
        <p14:creationId xmlns:p14="http://schemas.microsoft.com/office/powerpoint/2010/main" val="5540481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Deadlock </a:t>
            </a:r>
            <a:r>
              <a:rPr lang="en-US" b="1" dirty="0" smtClean="0"/>
              <a:t>Recovery</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C47D1D47-F002-4997-8673-3C2F20FE47EE}" type="slidenum">
              <a:rPr lang="de-AT" smtClean="0"/>
              <a:pPr/>
              <a:t>34</a:t>
            </a:fld>
            <a:endParaRPr lang="de-AT"/>
          </a:p>
        </p:txBody>
      </p:sp>
      <p:sp>
        <p:nvSpPr>
          <p:cNvPr id="4" name="Content Placeholder 3"/>
          <p:cNvSpPr>
            <a:spLocks noGrp="1"/>
          </p:cNvSpPr>
          <p:nvPr>
            <p:ph sz="quarter" idx="1"/>
          </p:nvPr>
        </p:nvSpPr>
        <p:spPr/>
        <p:txBody>
          <a:bodyPr>
            <a:normAutofit/>
          </a:bodyPr>
          <a:lstStyle/>
          <a:p>
            <a:pPr marL="0" indent="0">
              <a:buNone/>
            </a:pPr>
            <a:r>
              <a:rPr lang="en-US" sz="3600" b="1" dirty="0"/>
              <a:t>2. Automatic Recovery</a:t>
            </a:r>
          </a:p>
          <a:p>
            <a:r>
              <a:rPr lang="en-US" sz="3600" dirty="0" smtClean="0"/>
              <a:t>An </a:t>
            </a:r>
            <a:r>
              <a:rPr lang="en-US" sz="3600" dirty="0"/>
              <a:t>alternative approach is to enable the system to recover from deadlock automatically. </a:t>
            </a:r>
            <a:endParaRPr lang="en-US" sz="3600" dirty="0" smtClean="0"/>
          </a:p>
          <a:p>
            <a:r>
              <a:rPr lang="en-US" sz="3600" dirty="0" smtClean="0"/>
              <a:t>This </a:t>
            </a:r>
            <a:r>
              <a:rPr lang="en-US" sz="3600" dirty="0"/>
              <a:t>method involves breaking the deadlock cycle by either aborting processes or preempting resources. </a:t>
            </a:r>
            <a:endParaRPr lang="en-US" sz="3600" dirty="0"/>
          </a:p>
        </p:txBody>
      </p:sp>
    </p:spTree>
    <p:extLst>
      <p:ext uri="{BB962C8B-B14F-4D97-AF65-F5344CB8AC3E}">
        <p14:creationId xmlns:p14="http://schemas.microsoft.com/office/powerpoint/2010/main" val="25042353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Deadlock </a:t>
            </a:r>
            <a:r>
              <a:rPr lang="en-US" b="1" dirty="0" smtClean="0"/>
              <a:t>Recovery</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C47D1D47-F002-4997-8673-3C2F20FE47EE}" type="slidenum">
              <a:rPr lang="de-AT" smtClean="0"/>
              <a:pPr/>
              <a:t>35</a:t>
            </a:fld>
            <a:endParaRPr lang="de-AT"/>
          </a:p>
        </p:txBody>
      </p:sp>
      <p:sp>
        <p:nvSpPr>
          <p:cNvPr id="4" name="Content Placeholder 3"/>
          <p:cNvSpPr>
            <a:spLocks noGrp="1"/>
          </p:cNvSpPr>
          <p:nvPr>
            <p:ph sz="quarter" idx="1"/>
          </p:nvPr>
        </p:nvSpPr>
        <p:spPr/>
        <p:txBody>
          <a:bodyPr>
            <a:normAutofit/>
          </a:bodyPr>
          <a:lstStyle/>
          <a:p>
            <a:pPr marL="0" indent="0">
              <a:buNone/>
            </a:pPr>
            <a:r>
              <a:rPr lang="en-US" sz="3600" b="1" dirty="0"/>
              <a:t>3. Process Termination</a:t>
            </a:r>
          </a:p>
          <a:p>
            <a:pPr fontAlgn="base"/>
            <a:r>
              <a:rPr lang="en-US" b="1" dirty="0"/>
              <a:t>Abort all Deadlocked Processes</a:t>
            </a:r>
            <a:endParaRPr lang="en-US" dirty="0"/>
          </a:p>
          <a:p>
            <a:pPr lvl="1" fontAlgn="base"/>
            <a:r>
              <a:rPr lang="en-US" dirty="0"/>
              <a:t>This approach breaks the deadlock cycle, but it comes at a significant cost. The processes that were aborted may have executed for a considerable amount of time, resulting in the loss of partial computations. These computations may need to be recomputed later.</a:t>
            </a:r>
          </a:p>
          <a:p>
            <a:endParaRPr lang="en-US" sz="3600" dirty="0"/>
          </a:p>
        </p:txBody>
      </p:sp>
    </p:spTree>
    <p:extLst>
      <p:ext uri="{BB962C8B-B14F-4D97-AF65-F5344CB8AC3E}">
        <p14:creationId xmlns:p14="http://schemas.microsoft.com/office/powerpoint/2010/main" val="24430597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Deadlock </a:t>
            </a:r>
            <a:r>
              <a:rPr lang="en-US" b="1" dirty="0" smtClean="0"/>
              <a:t>Recovery</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C47D1D47-F002-4997-8673-3C2F20FE47EE}" type="slidenum">
              <a:rPr lang="de-AT" smtClean="0"/>
              <a:pPr/>
              <a:t>36</a:t>
            </a:fld>
            <a:endParaRPr lang="de-AT"/>
          </a:p>
        </p:txBody>
      </p:sp>
      <p:sp>
        <p:nvSpPr>
          <p:cNvPr id="4" name="Content Placeholder 3"/>
          <p:cNvSpPr>
            <a:spLocks noGrp="1"/>
          </p:cNvSpPr>
          <p:nvPr>
            <p:ph sz="quarter" idx="1"/>
          </p:nvPr>
        </p:nvSpPr>
        <p:spPr/>
        <p:txBody>
          <a:bodyPr>
            <a:normAutofit fontScale="92500" lnSpcReduction="20000"/>
          </a:bodyPr>
          <a:lstStyle/>
          <a:p>
            <a:pPr algn="just" fontAlgn="base"/>
            <a:r>
              <a:rPr lang="en-US" b="1" dirty="0"/>
              <a:t>Abort one process at a time</a:t>
            </a:r>
            <a:endParaRPr lang="en-US" dirty="0"/>
          </a:p>
          <a:p>
            <a:pPr lvl="1" algn="just" fontAlgn="base"/>
            <a:r>
              <a:rPr lang="en-US" dirty="0"/>
              <a:t>Instead of aborting all deadlocked processes simultaneously, this strategy involves selectively aborting one process at a time until the deadlock cycle is eliminated. </a:t>
            </a:r>
            <a:endParaRPr lang="en-US" dirty="0" smtClean="0"/>
          </a:p>
          <a:p>
            <a:pPr lvl="1" algn="just" fontAlgn="base"/>
            <a:r>
              <a:rPr lang="en-US" dirty="0" smtClean="0"/>
              <a:t>However</a:t>
            </a:r>
            <a:r>
              <a:rPr lang="en-US" dirty="0"/>
              <a:t>, this incurs overhead as a deadlock-detection algorithm must be invoked after each process termination to determine if any processes are still deadlocked.</a:t>
            </a:r>
          </a:p>
          <a:p>
            <a:pPr lvl="1" algn="just" fontAlgn="base"/>
            <a:r>
              <a:rPr lang="en-US" b="1" dirty="0"/>
              <a:t>Factors for choosing the termination order:</a:t>
            </a:r>
            <a:endParaRPr lang="en-US" dirty="0"/>
          </a:p>
          <a:p>
            <a:pPr lvl="3" algn="just" fontAlgn="base"/>
            <a:r>
              <a:rPr lang="en-US" dirty="0"/>
              <a:t>The process’s priority</a:t>
            </a:r>
          </a:p>
          <a:p>
            <a:pPr lvl="3" algn="just" fontAlgn="base"/>
            <a:r>
              <a:rPr lang="en-US" dirty="0"/>
              <a:t>Completion time and the progress made so far</a:t>
            </a:r>
          </a:p>
          <a:p>
            <a:pPr lvl="3" algn="just" fontAlgn="base"/>
            <a:r>
              <a:rPr lang="en-US" dirty="0"/>
              <a:t>Resources consumed by the process</a:t>
            </a:r>
          </a:p>
          <a:p>
            <a:pPr lvl="3" algn="just" fontAlgn="base"/>
            <a:r>
              <a:rPr lang="en-US" dirty="0"/>
              <a:t>Resources required to complete the process</a:t>
            </a:r>
          </a:p>
          <a:p>
            <a:pPr lvl="3" algn="just" fontAlgn="base"/>
            <a:r>
              <a:rPr lang="en-US" dirty="0"/>
              <a:t>Number of processes to be terminated</a:t>
            </a:r>
          </a:p>
          <a:p>
            <a:pPr lvl="3" algn="just" fontAlgn="base"/>
            <a:r>
              <a:rPr lang="en-US" dirty="0"/>
              <a:t>Process type (interactive or batch)</a:t>
            </a:r>
          </a:p>
          <a:p>
            <a:pPr algn="just"/>
            <a:endParaRPr lang="en-US" sz="3600" dirty="0"/>
          </a:p>
        </p:txBody>
      </p:sp>
    </p:spTree>
    <p:extLst>
      <p:ext uri="{BB962C8B-B14F-4D97-AF65-F5344CB8AC3E}">
        <p14:creationId xmlns:p14="http://schemas.microsoft.com/office/powerpoint/2010/main" val="10358103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Deadlock </a:t>
            </a:r>
            <a:r>
              <a:rPr lang="en-US" b="1" dirty="0" smtClean="0"/>
              <a:t>Recovery</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C47D1D47-F002-4997-8673-3C2F20FE47EE}" type="slidenum">
              <a:rPr lang="de-AT" smtClean="0"/>
              <a:pPr/>
              <a:t>37</a:t>
            </a:fld>
            <a:endParaRPr lang="de-AT"/>
          </a:p>
        </p:txBody>
      </p:sp>
      <p:sp>
        <p:nvSpPr>
          <p:cNvPr id="4" name="Content Placeholder 3"/>
          <p:cNvSpPr>
            <a:spLocks noGrp="1"/>
          </p:cNvSpPr>
          <p:nvPr>
            <p:ph sz="quarter" idx="1"/>
          </p:nvPr>
        </p:nvSpPr>
        <p:spPr/>
        <p:txBody>
          <a:bodyPr>
            <a:normAutofit/>
          </a:bodyPr>
          <a:lstStyle/>
          <a:p>
            <a:pPr marL="0" indent="0" fontAlgn="base">
              <a:buNone/>
            </a:pPr>
            <a:r>
              <a:rPr lang="en-US" b="1" dirty="0"/>
              <a:t>4. Resource </a:t>
            </a:r>
            <a:r>
              <a:rPr lang="en-US" b="1" dirty="0" smtClean="0"/>
              <a:t>Preemption</a:t>
            </a:r>
          </a:p>
          <a:p>
            <a:pPr fontAlgn="base"/>
            <a:r>
              <a:rPr lang="en-US" b="1" dirty="0"/>
              <a:t>Selecting a Victim</a:t>
            </a:r>
            <a:endParaRPr lang="en-US" dirty="0"/>
          </a:p>
          <a:p>
            <a:pPr lvl="1" fontAlgn="base"/>
            <a:r>
              <a:rPr lang="en-US" dirty="0" smtClean="0"/>
              <a:t>Resource </a:t>
            </a:r>
            <a:r>
              <a:rPr lang="en-US" dirty="0"/>
              <a:t>preemption involves choosing which resources and processes should be preempted to break the deadlock. The selection order aims to minimize the overall cost of recovery. Factors considered for victim selection may include the number of resources held by a deadlocked process and the amount of time the process has consumed.</a:t>
            </a:r>
          </a:p>
          <a:p>
            <a:endParaRPr lang="en-US" sz="3600" dirty="0"/>
          </a:p>
        </p:txBody>
      </p:sp>
    </p:spTree>
    <p:extLst>
      <p:ext uri="{BB962C8B-B14F-4D97-AF65-F5344CB8AC3E}">
        <p14:creationId xmlns:p14="http://schemas.microsoft.com/office/powerpoint/2010/main" val="5089417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Deadlock </a:t>
            </a:r>
            <a:r>
              <a:rPr lang="en-US" b="1" dirty="0" smtClean="0"/>
              <a:t>Recovery</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C47D1D47-F002-4997-8673-3C2F20FE47EE}" type="slidenum">
              <a:rPr lang="de-AT" smtClean="0"/>
              <a:pPr/>
              <a:t>38</a:t>
            </a:fld>
            <a:endParaRPr lang="de-AT"/>
          </a:p>
        </p:txBody>
      </p:sp>
      <p:sp>
        <p:nvSpPr>
          <p:cNvPr id="4" name="Content Placeholder 3"/>
          <p:cNvSpPr>
            <a:spLocks noGrp="1"/>
          </p:cNvSpPr>
          <p:nvPr>
            <p:ph sz="quarter" idx="1"/>
          </p:nvPr>
        </p:nvSpPr>
        <p:spPr/>
        <p:txBody>
          <a:bodyPr>
            <a:normAutofit/>
          </a:bodyPr>
          <a:lstStyle/>
          <a:p>
            <a:pPr marL="0" indent="0" fontAlgn="base">
              <a:buNone/>
            </a:pPr>
            <a:r>
              <a:rPr lang="en-US" b="1" dirty="0"/>
              <a:t>4. Resource </a:t>
            </a:r>
            <a:r>
              <a:rPr lang="en-US" b="1" dirty="0" smtClean="0"/>
              <a:t>Preemption</a:t>
            </a:r>
          </a:p>
          <a:p>
            <a:pPr fontAlgn="base"/>
            <a:r>
              <a:rPr lang="en-US" b="1" dirty="0"/>
              <a:t>Rollback</a:t>
            </a:r>
            <a:endParaRPr lang="en-US" dirty="0"/>
          </a:p>
          <a:p>
            <a:pPr lvl="1" fontAlgn="base"/>
            <a:r>
              <a:rPr lang="en-US" dirty="0"/>
              <a:t>If a resource is preempted from a process, the process cannot continue its normal execution as it lacks the required resource. </a:t>
            </a:r>
            <a:endParaRPr lang="en-US" dirty="0" smtClean="0"/>
          </a:p>
          <a:p>
            <a:pPr lvl="1" fontAlgn="base"/>
            <a:r>
              <a:rPr lang="en-US" dirty="0" smtClean="0"/>
              <a:t>Rolling </a:t>
            </a:r>
            <a:r>
              <a:rPr lang="en-US" dirty="0"/>
              <a:t>back the process to a safe state and restarting it is a common approach. </a:t>
            </a:r>
            <a:endParaRPr lang="en-US" dirty="0" smtClean="0"/>
          </a:p>
          <a:p>
            <a:pPr lvl="1" fontAlgn="base"/>
            <a:r>
              <a:rPr lang="en-US" dirty="0" smtClean="0"/>
              <a:t>Determining </a:t>
            </a:r>
            <a:r>
              <a:rPr lang="en-US" dirty="0"/>
              <a:t>a safe state can be challenging, leading to the use of total rollback, where the process is aborted and restarted from scratch.</a:t>
            </a:r>
          </a:p>
          <a:p>
            <a:endParaRPr lang="en-US" sz="3600" dirty="0"/>
          </a:p>
        </p:txBody>
      </p:sp>
    </p:spTree>
    <p:extLst>
      <p:ext uri="{BB962C8B-B14F-4D97-AF65-F5344CB8AC3E}">
        <p14:creationId xmlns:p14="http://schemas.microsoft.com/office/powerpoint/2010/main" val="32622155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Deadlock </a:t>
            </a:r>
            <a:r>
              <a:rPr lang="en-US" b="1" dirty="0" smtClean="0"/>
              <a:t>Recovery</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C47D1D47-F002-4997-8673-3C2F20FE47EE}" type="slidenum">
              <a:rPr lang="de-AT" smtClean="0"/>
              <a:pPr/>
              <a:t>39</a:t>
            </a:fld>
            <a:endParaRPr lang="de-AT"/>
          </a:p>
        </p:txBody>
      </p:sp>
      <p:sp>
        <p:nvSpPr>
          <p:cNvPr id="4" name="Content Placeholder 3"/>
          <p:cNvSpPr>
            <a:spLocks noGrp="1"/>
          </p:cNvSpPr>
          <p:nvPr>
            <p:ph sz="quarter" idx="1"/>
          </p:nvPr>
        </p:nvSpPr>
        <p:spPr/>
        <p:txBody>
          <a:bodyPr>
            <a:normAutofit/>
          </a:bodyPr>
          <a:lstStyle/>
          <a:p>
            <a:pPr marL="0" indent="0" fontAlgn="base">
              <a:buNone/>
            </a:pPr>
            <a:r>
              <a:rPr lang="en-US" b="1" dirty="0"/>
              <a:t>4. Resource </a:t>
            </a:r>
            <a:r>
              <a:rPr lang="en-US" b="1" dirty="0" smtClean="0"/>
              <a:t>Preemption</a:t>
            </a:r>
          </a:p>
          <a:p>
            <a:pPr fontAlgn="base"/>
            <a:r>
              <a:rPr lang="en-US" b="1" dirty="0"/>
              <a:t>Starvation Prevention</a:t>
            </a:r>
            <a:endParaRPr lang="en-US" dirty="0"/>
          </a:p>
          <a:p>
            <a:pPr lvl="1" fontAlgn="base"/>
            <a:r>
              <a:rPr lang="en-US" dirty="0"/>
              <a:t>To prevent resource starvation, it is essential to ensure that the same process is not always chosen as a victim. </a:t>
            </a:r>
            <a:endParaRPr lang="en-US" dirty="0" smtClean="0"/>
          </a:p>
          <a:p>
            <a:pPr lvl="1" fontAlgn="base"/>
            <a:r>
              <a:rPr lang="en-US" dirty="0" smtClean="0"/>
              <a:t>If </a:t>
            </a:r>
            <a:r>
              <a:rPr lang="en-US" dirty="0"/>
              <a:t>victim selection is solely based on cost factors, one process might repeatedly lose its resources and never complete its designated task. </a:t>
            </a:r>
            <a:endParaRPr lang="en-US" dirty="0" smtClean="0"/>
          </a:p>
          <a:p>
            <a:pPr lvl="1" fontAlgn="base"/>
            <a:r>
              <a:rPr lang="en-US" dirty="0" smtClean="0"/>
              <a:t>To </a:t>
            </a:r>
            <a:r>
              <a:rPr lang="en-US" dirty="0"/>
              <a:t>address this, it is advisable to limit the number of times a process can be chosen as a victim, including the number of rollbacks in the cost factor.</a:t>
            </a:r>
          </a:p>
          <a:p>
            <a:endParaRPr lang="en-US" sz="3600" dirty="0"/>
          </a:p>
        </p:txBody>
      </p:sp>
    </p:spTree>
    <p:extLst>
      <p:ext uri="{BB962C8B-B14F-4D97-AF65-F5344CB8AC3E}">
        <p14:creationId xmlns:p14="http://schemas.microsoft.com/office/powerpoint/2010/main" val="783467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微軟正黑體" pitchFamily="34" charset="-120"/>
              </a:rPr>
              <a:t>Semaphore</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C47D1D47-F002-4997-8673-3C2F20FE47EE}" type="slidenum">
              <a:rPr lang="de-AT" smtClean="0"/>
              <a:pPr/>
              <a:t>4</a:t>
            </a:fld>
            <a:endParaRPr lang="de-AT"/>
          </a:p>
        </p:txBody>
      </p:sp>
      <p:sp>
        <p:nvSpPr>
          <p:cNvPr id="4" name="Content Placeholder 3"/>
          <p:cNvSpPr>
            <a:spLocks noGrp="1"/>
          </p:cNvSpPr>
          <p:nvPr>
            <p:ph sz="quarter" idx="1"/>
          </p:nvPr>
        </p:nvSpPr>
        <p:spPr/>
        <p:txBody>
          <a:bodyPr/>
          <a:lstStyle/>
          <a:p>
            <a:pPr algn="just"/>
            <a:r>
              <a:rPr lang="en-US" dirty="0">
                <a:solidFill>
                  <a:srgbClr val="0070C0"/>
                </a:solidFill>
                <a:ea typeface="新細明體" pitchFamily="18" charset="-120"/>
              </a:rPr>
              <a:t>Semaphores are a useful tool in the prevention of race conditions.</a:t>
            </a:r>
          </a:p>
          <a:p>
            <a:pPr algn="just"/>
            <a:r>
              <a:rPr lang="en-US" dirty="0">
                <a:ea typeface="新細明體" pitchFamily="18" charset="-120"/>
              </a:rPr>
              <a:t>Semaphores which allow an arbitrary resource count are called </a:t>
            </a:r>
            <a:r>
              <a:rPr lang="en-US" b="1" dirty="0">
                <a:solidFill>
                  <a:srgbClr val="FF0000"/>
                </a:solidFill>
                <a:ea typeface="新細明體" pitchFamily="18" charset="-120"/>
              </a:rPr>
              <a:t>counting semaphores</a:t>
            </a:r>
            <a:r>
              <a:rPr lang="en-US" dirty="0">
                <a:ea typeface="新細明體" pitchFamily="18" charset="-120"/>
              </a:rPr>
              <a:t>, while semaphores which are restricted to the values </a:t>
            </a:r>
            <a:r>
              <a:rPr lang="en-US" b="1" dirty="0">
                <a:ea typeface="新細明體" pitchFamily="18" charset="-120"/>
              </a:rPr>
              <a:t>0 and 1</a:t>
            </a:r>
            <a:r>
              <a:rPr lang="en-US" dirty="0">
                <a:ea typeface="新細明體" pitchFamily="18" charset="-120"/>
              </a:rPr>
              <a:t> (or locked/unlocked, unavailable/available) are called </a:t>
            </a:r>
            <a:r>
              <a:rPr lang="en-US" b="1" dirty="0">
                <a:solidFill>
                  <a:srgbClr val="FF0000"/>
                </a:solidFill>
                <a:ea typeface="新細明體" pitchFamily="18" charset="-120"/>
              </a:rPr>
              <a:t>binary semaphores</a:t>
            </a:r>
            <a:r>
              <a:rPr lang="en-US" dirty="0">
                <a:ea typeface="新細明體" pitchFamily="18" charset="-120"/>
              </a:rPr>
              <a:t>.</a:t>
            </a:r>
          </a:p>
          <a:p>
            <a:pPr algn="just"/>
            <a:r>
              <a:rPr lang="en-US" dirty="0">
                <a:solidFill>
                  <a:srgbClr val="0070C0"/>
                </a:solidFill>
                <a:ea typeface="新細明體" pitchFamily="18" charset="-120"/>
              </a:rPr>
              <a:t>Semaphores</a:t>
            </a:r>
            <a:r>
              <a:rPr lang="en-US" dirty="0">
                <a:ea typeface="新細明體" pitchFamily="18" charset="-120"/>
              </a:rPr>
              <a:t> could be thought of as an all-purpose lock. When a thread needs to enter the critical area, semaphores keep track of a counter and decrease it. The running thread becomes immobilized if the counter decreases </a:t>
            </a:r>
          </a:p>
          <a:p>
            <a:endParaRPr lang="en-US" dirty="0"/>
          </a:p>
        </p:txBody>
      </p:sp>
    </p:spTree>
    <p:extLst>
      <p:ext uri="{BB962C8B-B14F-4D97-AF65-F5344CB8AC3E}">
        <p14:creationId xmlns:p14="http://schemas.microsoft.com/office/powerpoint/2010/main" val="4444889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429" y="228600"/>
            <a:ext cx="10871200" cy="990600"/>
          </a:xfrm>
        </p:spPr>
        <p:txBody>
          <a:bodyPr/>
          <a:lstStyle/>
          <a:p>
            <a:r>
              <a:rPr lang="en-US" dirty="0" smtClean="0"/>
              <a:t>References</a:t>
            </a:r>
            <a:endParaRPr lang="en-US" dirty="0"/>
          </a:p>
        </p:txBody>
      </p:sp>
      <p:sp>
        <p:nvSpPr>
          <p:cNvPr id="7" name="Slide Number Placeholder 6"/>
          <p:cNvSpPr>
            <a:spLocks noGrp="1"/>
          </p:cNvSpPr>
          <p:nvPr>
            <p:ph type="sldNum" sz="quarter" idx="12"/>
          </p:nvPr>
        </p:nvSpPr>
        <p:spPr/>
        <p:txBody>
          <a:bodyPr>
            <a:normAutofit fontScale="85000" lnSpcReduction="20000"/>
          </a:bodyPr>
          <a:lstStyle/>
          <a:p>
            <a:fld id="{C47D1D47-F002-4997-8673-3C2F20FE47EE}" type="slidenum">
              <a:rPr lang="de-AT">
                <a:latin typeface="Calibri"/>
              </a:rPr>
              <a:pPr/>
              <a:t>40</a:t>
            </a:fld>
            <a:endParaRPr lang="de-AT">
              <a:latin typeface="Calibri"/>
            </a:endParaRPr>
          </a:p>
        </p:txBody>
      </p:sp>
      <p:sp>
        <p:nvSpPr>
          <p:cNvPr id="12" name="Rectangle 11"/>
          <p:cNvSpPr/>
          <p:nvPr/>
        </p:nvSpPr>
        <p:spPr>
          <a:xfrm>
            <a:off x="711200" y="1756920"/>
            <a:ext cx="11480800" cy="1569660"/>
          </a:xfrm>
          <a:prstGeom prst="rect">
            <a:avLst/>
          </a:prstGeom>
        </p:spPr>
        <p:txBody>
          <a:bodyPr wrap="square">
            <a:spAutoFit/>
          </a:bodyPr>
          <a:lstStyle/>
          <a:p>
            <a:pPr marL="457200" indent="-457200" algn="just">
              <a:buFont typeface="Arial" panose="020B0604020202020204" pitchFamily="34" charset="0"/>
              <a:buChar char="•"/>
            </a:pPr>
            <a:endParaRPr lang="en-US" sz="3200" dirty="0" smtClean="0">
              <a:solidFill>
                <a:srgbClr val="FF0000"/>
              </a:solidFill>
            </a:endParaRPr>
          </a:p>
          <a:p>
            <a:pPr marL="457200" indent="-457200" algn="just">
              <a:buFont typeface="Arial" panose="020B0604020202020204" pitchFamily="34" charset="0"/>
              <a:buChar char="•"/>
            </a:pPr>
            <a:endParaRPr lang="en-US" sz="3200" dirty="0" smtClean="0">
              <a:solidFill>
                <a:srgbClr val="FF0000"/>
              </a:solidFill>
            </a:endParaRPr>
          </a:p>
          <a:p>
            <a:pPr marL="457200" indent="-457200" algn="just">
              <a:buFont typeface="Arial" panose="020B0604020202020204" pitchFamily="34" charset="0"/>
              <a:buChar char="•"/>
            </a:pPr>
            <a:endParaRPr lang="en-US" sz="3200" dirty="0">
              <a:solidFill>
                <a:srgbClr val="FF0000"/>
              </a:solidFill>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58373" y="1111618"/>
            <a:ext cx="1961533" cy="574545"/>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530754060"/>
              </p:ext>
            </p:extLst>
          </p:nvPr>
        </p:nvGraphicFramePr>
        <p:xfrm>
          <a:off x="1662545" y="2438400"/>
          <a:ext cx="9545782" cy="1814945"/>
        </p:xfrm>
        <a:graphic>
          <a:graphicData uri="http://schemas.openxmlformats.org/drawingml/2006/table">
            <a:tbl>
              <a:tblPr firstRow="1" firstCol="1" bandRow="1">
                <a:tableStyleId>{5C22544A-7EE6-4342-B048-85BDC9FD1C3A}</a:tableStyleId>
              </a:tblPr>
              <a:tblGrid>
                <a:gridCol w="2500451"/>
                <a:gridCol w="1111992"/>
                <a:gridCol w="2026067"/>
                <a:gridCol w="1459871"/>
                <a:gridCol w="890614"/>
                <a:gridCol w="1556787"/>
              </a:tblGrid>
              <a:tr h="1814945">
                <a:tc>
                  <a:txBody>
                    <a:bodyPr/>
                    <a:lstStyle/>
                    <a:p>
                      <a:pPr marL="0" marR="0" algn="ctr">
                        <a:spcBef>
                          <a:spcPts val="0"/>
                        </a:spcBef>
                        <a:spcAft>
                          <a:spcPts val="0"/>
                        </a:spcAft>
                      </a:pPr>
                      <a:r>
                        <a:rPr lang="en-US" sz="2400">
                          <a:effectLst/>
                        </a:rPr>
                        <a:t>Operating System Concept</a:t>
                      </a:r>
                      <a:endParaRPr lang="en-US" sz="36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2400">
                          <a:effectLst/>
                        </a:rPr>
                        <a:t>10th</a:t>
                      </a:r>
                      <a:endParaRPr lang="en-US" sz="36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2400">
                          <a:effectLst/>
                        </a:rPr>
                        <a:t>Abraham Silberschatz</a:t>
                      </a:r>
                      <a:endParaRPr lang="en-US" sz="36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2400">
                          <a:effectLst/>
                        </a:rPr>
                        <a:t>Wiley</a:t>
                      </a:r>
                      <a:endParaRPr lang="en-US" sz="36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2400">
                          <a:effectLst/>
                        </a:rPr>
                        <a:t>2013</a:t>
                      </a:r>
                      <a:endParaRPr lang="en-US" sz="3600">
                        <a:effectLst/>
                        <a:latin typeface="Times New Roman"/>
                        <a:ea typeface="Times New Roman"/>
                      </a:endParaRPr>
                    </a:p>
                  </a:txBody>
                  <a:tcPr marL="68580" marR="68580" marT="0" marB="0" anchor="ctr"/>
                </a:tc>
                <a:tc>
                  <a:txBody>
                    <a:bodyPr/>
                    <a:lstStyle/>
                    <a:p>
                      <a:pPr marL="0" marR="0" algn="ctr">
                        <a:spcBef>
                          <a:spcPts val="0"/>
                        </a:spcBef>
                        <a:spcAft>
                          <a:spcPts val="0"/>
                        </a:spcAft>
                      </a:pPr>
                      <a:r>
                        <a:rPr lang="en-US" sz="2400" dirty="0">
                          <a:effectLst/>
                        </a:rPr>
                        <a:t>978-1-119-32091-3</a:t>
                      </a:r>
                      <a:endParaRPr lang="en-US" sz="3600" dirty="0">
                        <a:effectLst/>
                        <a:latin typeface="Times New Roman"/>
                        <a:ea typeface="Times New Roman"/>
                      </a:endParaRPr>
                    </a:p>
                  </a:txBody>
                  <a:tcPr marL="68580" marR="68580" marT="0" marB="0" anchor="ctr"/>
                </a:tc>
              </a:tr>
            </a:tbl>
          </a:graphicData>
        </a:graphic>
      </p:graphicFrame>
    </p:spTree>
    <p:extLst>
      <p:ext uri="{BB962C8B-B14F-4D97-AF65-F5344CB8AC3E}">
        <p14:creationId xmlns:p14="http://schemas.microsoft.com/office/powerpoint/2010/main" val="352966563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normAutofit fontScale="85000" lnSpcReduction="20000"/>
          </a:bodyPr>
          <a:lstStyle/>
          <a:p>
            <a:fld id="{C47D1D47-F002-4997-8673-3C2F20FE47EE}" type="slidenum">
              <a:rPr lang="de-AT">
                <a:latin typeface="Calibri"/>
              </a:rPr>
              <a:pPr/>
              <a:t>41</a:t>
            </a:fld>
            <a:endParaRPr lang="de-AT">
              <a:latin typeface="Calibri"/>
            </a:endParaRPr>
          </a:p>
        </p:txBody>
      </p:sp>
      <p:sp>
        <p:nvSpPr>
          <p:cNvPr id="6" name="Rectangle 1">
            <a:extLst>
              <a:ext uri="{FF2B5EF4-FFF2-40B4-BE49-F238E27FC236}">
                <a16:creationId xmlns="" xmlns:a16="http://schemas.microsoft.com/office/drawing/2014/main" id="{FB5D2C64-3A6C-4096-AD00-742874374673}"/>
              </a:ext>
            </a:extLst>
          </p:cNvPr>
          <p:cNvSpPr>
            <a:spLocks noChangeArrowheads="1"/>
          </p:cNvSpPr>
          <p:nvPr/>
        </p:nvSpPr>
        <p:spPr bwMode="auto">
          <a:xfrm>
            <a:off x="2658137" y="3169833"/>
            <a:ext cx="605272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6000" b="1" dirty="0">
                <a:latin typeface="Cambria" panose="02040503050406030204" pitchFamily="18" charset="0"/>
                <a:ea typeface="Calibri" panose="020F0502020204030204" pitchFamily="34" charset="0"/>
                <a:cs typeface="TimesNewRoman" charset="0"/>
              </a:rPr>
              <a:t>THANK </a:t>
            </a:r>
            <a:r>
              <a:rPr lang="en-US" altLang="en-US" sz="6000" b="1" dirty="0" smtClean="0">
                <a:latin typeface="Cambria" panose="02040503050406030204" pitchFamily="18" charset="0"/>
                <a:ea typeface="Calibri" panose="020F0502020204030204" pitchFamily="34" charset="0"/>
                <a:cs typeface="TimesNewRoman" charset="0"/>
              </a:rPr>
              <a:t>YOU</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373" y="1111618"/>
            <a:ext cx="1961533" cy="574545"/>
          </a:xfrm>
          <a:prstGeom prst="rect">
            <a:avLst/>
          </a:prstGeom>
        </p:spPr>
      </p:pic>
    </p:spTree>
    <p:extLst>
      <p:ext uri="{BB962C8B-B14F-4D97-AF65-F5344CB8AC3E}">
        <p14:creationId xmlns:p14="http://schemas.microsoft.com/office/powerpoint/2010/main" val="6570894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a typeface="微軟正黑體" pitchFamily="34" charset="-120"/>
              </a:rPr>
              <a:t>Semaphore Example</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C47D1D47-F002-4997-8673-3C2F20FE47EE}" type="slidenum">
              <a:rPr lang="de-AT" smtClean="0"/>
              <a:pPr/>
              <a:t>5</a:t>
            </a:fld>
            <a:endParaRPr lang="de-AT"/>
          </a:p>
        </p:txBody>
      </p:sp>
      <p:sp>
        <p:nvSpPr>
          <p:cNvPr id="4" name="Content Placeholder 3"/>
          <p:cNvSpPr>
            <a:spLocks noGrp="1"/>
          </p:cNvSpPr>
          <p:nvPr>
            <p:ph sz="quarter" idx="1"/>
          </p:nvPr>
        </p:nvSpPr>
        <p:spPr/>
        <p:txBody>
          <a:bodyPr/>
          <a:lstStyle/>
          <a:p>
            <a:pPr algn="just"/>
            <a:r>
              <a:rPr lang="en-US" sz="2800" dirty="0">
                <a:solidFill>
                  <a:srgbClr val="0070C0"/>
                </a:solidFill>
                <a:ea typeface="新細明體" pitchFamily="18" charset="-120"/>
              </a:rPr>
              <a:t>Suppose a library has 10 identical study rooms, intended to be used by one student at a time.</a:t>
            </a:r>
          </a:p>
          <a:p>
            <a:pPr lvl="1" algn="just"/>
            <a:r>
              <a:rPr lang="en-US" sz="2800" dirty="0">
                <a:ea typeface="新細明體" pitchFamily="18" charset="-120"/>
              </a:rPr>
              <a:t>To prevent disputes, students must request a room from the </a:t>
            </a:r>
            <a:r>
              <a:rPr lang="en-US" sz="2800" b="1" dirty="0">
                <a:solidFill>
                  <a:srgbClr val="FF0000"/>
                </a:solidFill>
                <a:ea typeface="新細明體" pitchFamily="18" charset="-120"/>
              </a:rPr>
              <a:t>front counter</a:t>
            </a:r>
            <a:r>
              <a:rPr lang="en-US" sz="2800" dirty="0">
                <a:ea typeface="新細明體" pitchFamily="18" charset="-120"/>
              </a:rPr>
              <a:t> if they wish to make use of a study room. </a:t>
            </a:r>
          </a:p>
          <a:p>
            <a:pPr lvl="1" algn="just"/>
            <a:r>
              <a:rPr lang="en-US" sz="2800" dirty="0">
                <a:ea typeface="新細明體" pitchFamily="18" charset="-120"/>
              </a:rPr>
              <a:t>When a student has finished using a room, the  student must </a:t>
            </a:r>
            <a:r>
              <a:rPr lang="en-US" sz="2800" b="1" dirty="0">
                <a:solidFill>
                  <a:srgbClr val="FF0000"/>
                </a:solidFill>
                <a:ea typeface="新細明體" pitchFamily="18" charset="-120"/>
              </a:rPr>
              <a:t>return to the counter</a:t>
            </a:r>
            <a:r>
              <a:rPr lang="en-US" sz="2800" dirty="0">
                <a:ea typeface="新細明體" pitchFamily="18" charset="-120"/>
              </a:rPr>
              <a:t> and indicate that one room has become free. </a:t>
            </a:r>
          </a:p>
          <a:p>
            <a:pPr lvl="1" algn="just"/>
            <a:r>
              <a:rPr lang="en-US" sz="2800" dirty="0">
                <a:ea typeface="新細明體" pitchFamily="18" charset="-120"/>
              </a:rPr>
              <a:t>If no rooms are free, students </a:t>
            </a:r>
            <a:r>
              <a:rPr lang="en-US" sz="2800" b="1" dirty="0">
                <a:solidFill>
                  <a:srgbClr val="FF0000"/>
                </a:solidFill>
                <a:ea typeface="新細明體" pitchFamily="18" charset="-120"/>
              </a:rPr>
              <a:t>wait at the counter</a:t>
            </a:r>
            <a:r>
              <a:rPr lang="en-US" sz="2800" dirty="0">
                <a:ea typeface="新細明體" pitchFamily="18" charset="-120"/>
              </a:rPr>
              <a:t>  until someone free a room.</a:t>
            </a:r>
          </a:p>
          <a:p>
            <a:endParaRPr lang="en-US" dirty="0"/>
          </a:p>
        </p:txBody>
      </p:sp>
    </p:spTree>
    <p:extLst>
      <p:ext uri="{BB962C8B-B14F-4D97-AF65-F5344CB8AC3E}">
        <p14:creationId xmlns:p14="http://schemas.microsoft.com/office/powerpoint/2010/main" val="2044149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a typeface="微軟正黑體" pitchFamily="34" charset="-120"/>
              </a:rPr>
              <a:t>Semaphore Example</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C47D1D47-F002-4997-8673-3C2F20FE47EE}" type="slidenum">
              <a:rPr lang="de-AT" smtClean="0"/>
              <a:pPr/>
              <a:t>6</a:t>
            </a:fld>
            <a:endParaRPr lang="de-AT"/>
          </a:p>
        </p:txBody>
      </p:sp>
      <p:sp>
        <p:nvSpPr>
          <p:cNvPr id="4" name="Content Placeholder 3"/>
          <p:cNvSpPr>
            <a:spLocks noGrp="1"/>
          </p:cNvSpPr>
          <p:nvPr>
            <p:ph sz="quarter" idx="1"/>
          </p:nvPr>
        </p:nvSpPr>
        <p:spPr/>
        <p:txBody>
          <a:bodyPr>
            <a:noAutofit/>
          </a:bodyPr>
          <a:lstStyle/>
          <a:p>
            <a:pPr algn="just"/>
            <a:r>
              <a:rPr lang="en-US" sz="3200" dirty="0">
                <a:solidFill>
                  <a:srgbClr val="0070C0"/>
                </a:solidFill>
                <a:ea typeface="新細明體" pitchFamily="18" charset="-120"/>
              </a:rPr>
              <a:t> The clerk at the </a:t>
            </a:r>
            <a:r>
              <a:rPr lang="en-US" sz="3200" dirty="0">
                <a:solidFill>
                  <a:srgbClr val="FF0000"/>
                </a:solidFill>
                <a:ea typeface="新細明體" pitchFamily="18" charset="-120"/>
              </a:rPr>
              <a:t>front desk</a:t>
            </a:r>
            <a:r>
              <a:rPr lang="en-US" sz="3200" dirty="0">
                <a:solidFill>
                  <a:srgbClr val="0070C0"/>
                </a:solidFill>
                <a:ea typeface="新細明體" pitchFamily="18" charset="-120"/>
              </a:rPr>
              <a:t> </a:t>
            </a:r>
            <a:r>
              <a:rPr lang="en-US" sz="3200" dirty="0">
                <a:solidFill>
                  <a:srgbClr val="00B050"/>
                </a:solidFill>
                <a:ea typeface="新細明體" pitchFamily="18" charset="-120"/>
              </a:rPr>
              <a:t>does not keep track of which room is occupied</a:t>
            </a:r>
            <a:r>
              <a:rPr lang="en-US" sz="3200" dirty="0">
                <a:solidFill>
                  <a:srgbClr val="0070C0"/>
                </a:solidFill>
                <a:ea typeface="新細明體" pitchFamily="18" charset="-120"/>
              </a:rPr>
              <a:t>, </a:t>
            </a:r>
            <a:r>
              <a:rPr lang="en-US" sz="3200" dirty="0">
                <a:solidFill>
                  <a:srgbClr val="FF0000"/>
                </a:solidFill>
                <a:ea typeface="新細明體" pitchFamily="18" charset="-120"/>
              </a:rPr>
              <a:t>only the number of free rooms available</a:t>
            </a:r>
            <a:r>
              <a:rPr lang="en-US" sz="3200" dirty="0">
                <a:solidFill>
                  <a:srgbClr val="0070C0"/>
                </a:solidFill>
                <a:ea typeface="新細明體" pitchFamily="18" charset="-120"/>
              </a:rPr>
              <a:t>. </a:t>
            </a:r>
          </a:p>
          <a:p>
            <a:pPr lvl="1" algn="just"/>
            <a:r>
              <a:rPr lang="en-US" sz="2800" dirty="0">
                <a:ea typeface="新細明體" pitchFamily="18" charset="-120"/>
              </a:rPr>
              <a:t>When a student </a:t>
            </a:r>
            <a:r>
              <a:rPr lang="en-US" sz="2800" dirty="0">
                <a:solidFill>
                  <a:srgbClr val="0070C0"/>
                </a:solidFill>
                <a:ea typeface="新細明體" pitchFamily="18" charset="-120"/>
              </a:rPr>
              <a:t>requests a room</a:t>
            </a:r>
            <a:r>
              <a:rPr lang="en-US" sz="2800" dirty="0">
                <a:ea typeface="新細明體" pitchFamily="18" charset="-120"/>
              </a:rPr>
              <a:t>, the clerk </a:t>
            </a:r>
            <a:r>
              <a:rPr lang="en-US" sz="2800" dirty="0">
                <a:solidFill>
                  <a:srgbClr val="FF0000"/>
                </a:solidFill>
                <a:ea typeface="新細明體" pitchFamily="18" charset="-120"/>
              </a:rPr>
              <a:t>decreases this number</a:t>
            </a:r>
            <a:r>
              <a:rPr lang="en-US" sz="2800" dirty="0">
                <a:ea typeface="新細明體" pitchFamily="18" charset="-120"/>
              </a:rPr>
              <a:t>, if available. </a:t>
            </a:r>
          </a:p>
          <a:p>
            <a:pPr lvl="1" algn="just"/>
            <a:r>
              <a:rPr lang="en-US" sz="2800" dirty="0">
                <a:ea typeface="新細明體" pitchFamily="18" charset="-120"/>
              </a:rPr>
              <a:t>When a student </a:t>
            </a:r>
            <a:r>
              <a:rPr lang="en-US" sz="2800" dirty="0">
                <a:solidFill>
                  <a:srgbClr val="C00000"/>
                </a:solidFill>
                <a:ea typeface="新細明體" pitchFamily="18" charset="-120"/>
              </a:rPr>
              <a:t>releases a room</a:t>
            </a:r>
            <a:r>
              <a:rPr lang="en-US" sz="2800" dirty="0">
                <a:ea typeface="新細明體" pitchFamily="18" charset="-120"/>
              </a:rPr>
              <a:t>, the </a:t>
            </a:r>
            <a:r>
              <a:rPr lang="en-US" sz="2800" dirty="0">
                <a:solidFill>
                  <a:srgbClr val="00B050"/>
                </a:solidFill>
                <a:ea typeface="新細明體" pitchFamily="18" charset="-120"/>
              </a:rPr>
              <a:t>clerk increases this number</a:t>
            </a:r>
            <a:r>
              <a:rPr lang="en-US" sz="2800" dirty="0">
                <a:ea typeface="新細明體" pitchFamily="18" charset="-120"/>
              </a:rPr>
              <a:t>. </a:t>
            </a:r>
          </a:p>
          <a:p>
            <a:pPr lvl="1" algn="just"/>
            <a:r>
              <a:rPr lang="en-US" sz="2800" dirty="0">
                <a:ea typeface="新細明體" pitchFamily="18" charset="-120"/>
              </a:rPr>
              <a:t>Once access to a room is </a:t>
            </a:r>
            <a:r>
              <a:rPr lang="en-US" sz="2800" b="1" dirty="0">
                <a:ea typeface="新細明體" pitchFamily="18" charset="-120"/>
              </a:rPr>
              <a:t>granted</a:t>
            </a:r>
            <a:r>
              <a:rPr lang="en-US" sz="2800" dirty="0">
                <a:ea typeface="新細明體" pitchFamily="18" charset="-120"/>
              </a:rPr>
              <a:t>, the room can be used for as long as desired, and so it is not possible to book rooms ahead of time</a:t>
            </a:r>
          </a:p>
        </p:txBody>
      </p:sp>
    </p:spTree>
    <p:extLst>
      <p:ext uri="{BB962C8B-B14F-4D97-AF65-F5344CB8AC3E}">
        <p14:creationId xmlns:p14="http://schemas.microsoft.com/office/powerpoint/2010/main" val="1349469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a typeface="微軟正黑體" pitchFamily="34" charset="-120"/>
              </a:rPr>
              <a:t>Semaphore Example</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C47D1D47-F002-4997-8673-3C2F20FE47EE}" type="slidenum">
              <a:rPr lang="de-AT" smtClean="0"/>
              <a:pPr/>
              <a:t>7</a:t>
            </a:fld>
            <a:endParaRPr lang="de-AT"/>
          </a:p>
        </p:txBody>
      </p:sp>
      <p:sp>
        <p:nvSpPr>
          <p:cNvPr id="4" name="Content Placeholder 3"/>
          <p:cNvSpPr>
            <a:spLocks noGrp="1"/>
          </p:cNvSpPr>
          <p:nvPr>
            <p:ph sz="quarter" idx="1"/>
          </p:nvPr>
        </p:nvSpPr>
        <p:spPr/>
        <p:txBody>
          <a:bodyPr>
            <a:noAutofit/>
          </a:bodyPr>
          <a:lstStyle/>
          <a:p>
            <a:pPr algn="just"/>
            <a:r>
              <a:rPr lang="en-US" sz="2700" dirty="0">
                <a:ea typeface="新細明體" pitchFamily="18" charset="-120"/>
              </a:rPr>
              <a:t> In this scenario the </a:t>
            </a:r>
            <a:r>
              <a:rPr lang="en-US" sz="2700" b="1" dirty="0">
                <a:solidFill>
                  <a:srgbClr val="0070C0"/>
                </a:solidFill>
                <a:ea typeface="新細明體" pitchFamily="18" charset="-120"/>
              </a:rPr>
              <a:t>front desk represents</a:t>
            </a:r>
            <a:r>
              <a:rPr lang="en-US" sz="2700" dirty="0">
                <a:ea typeface="新細明體" pitchFamily="18" charset="-120"/>
              </a:rPr>
              <a:t> a </a:t>
            </a:r>
            <a:r>
              <a:rPr lang="en-US" sz="2700" b="1" dirty="0">
                <a:solidFill>
                  <a:srgbClr val="FF0000"/>
                </a:solidFill>
                <a:ea typeface="新細明體" pitchFamily="18" charset="-120"/>
              </a:rPr>
              <a:t>semaphore</a:t>
            </a:r>
            <a:r>
              <a:rPr lang="en-US" sz="2700" dirty="0">
                <a:ea typeface="新細明體" pitchFamily="18" charset="-120"/>
              </a:rPr>
              <a:t>, </a:t>
            </a:r>
            <a:r>
              <a:rPr lang="en-US" sz="2700" dirty="0">
                <a:solidFill>
                  <a:srgbClr val="00B050"/>
                </a:solidFill>
                <a:ea typeface="新細明體" pitchFamily="18" charset="-120"/>
              </a:rPr>
              <a:t>the rooms are the resources</a:t>
            </a:r>
            <a:r>
              <a:rPr lang="en-US" sz="2700" dirty="0">
                <a:ea typeface="新細明體" pitchFamily="18" charset="-120"/>
              </a:rPr>
              <a:t>, and </a:t>
            </a:r>
            <a:r>
              <a:rPr lang="en-US" sz="2700" dirty="0">
                <a:solidFill>
                  <a:srgbClr val="C00000"/>
                </a:solidFill>
                <a:ea typeface="新細明體" pitchFamily="18" charset="-120"/>
              </a:rPr>
              <a:t>the students represent processes</a:t>
            </a:r>
            <a:r>
              <a:rPr lang="en-US" sz="2700" dirty="0">
                <a:ea typeface="新細明體" pitchFamily="18" charset="-120"/>
              </a:rPr>
              <a:t>. </a:t>
            </a:r>
          </a:p>
          <a:p>
            <a:pPr lvl="1" algn="just"/>
            <a:r>
              <a:rPr lang="en-US" sz="2700" dirty="0">
                <a:ea typeface="新細明體" pitchFamily="18" charset="-120"/>
              </a:rPr>
              <a:t>The value of the semaphore in this scenario is </a:t>
            </a:r>
            <a:r>
              <a:rPr lang="en-US" sz="2700" b="1" dirty="0">
                <a:ea typeface="新細明體" pitchFamily="18" charset="-120"/>
              </a:rPr>
              <a:t>initially 10 (assume)</a:t>
            </a:r>
            <a:r>
              <a:rPr lang="en-US" sz="2700" dirty="0">
                <a:ea typeface="新細明體" pitchFamily="18" charset="-120"/>
              </a:rPr>
              <a:t>. </a:t>
            </a:r>
          </a:p>
          <a:p>
            <a:pPr lvl="1" algn="just"/>
            <a:r>
              <a:rPr lang="en-US" sz="2700" dirty="0">
                <a:ea typeface="新細明體" pitchFamily="18" charset="-120"/>
              </a:rPr>
              <a:t>When a student </a:t>
            </a:r>
            <a:r>
              <a:rPr lang="en-US" sz="2700" b="1" dirty="0">
                <a:ea typeface="新細明體" pitchFamily="18" charset="-120"/>
              </a:rPr>
              <a:t>requests</a:t>
            </a:r>
            <a:r>
              <a:rPr lang="en-US" sz="2700" dirty="0">
                <a:ea typeface="新細明體" pitchFamily="18" charset="-120"/>
              </a:rPr>
              <a:t> a room he or she is </a:t>
            </a:r>
            <a:r>
              <a:rPr lang="en-US" sz="2700" b="1" dirty="0">
                <a:ea typeface="新細明體" pitchFamily="18" charset="-120"/>
              </a:rPr>
              <a:t>granted access</a:t>
            </a:r>
            <a:r>
              <a:rPr lang="en-US" sz="2700" dirty="0">
                <a:ea typeface="新細明體" pitchFamily="18" charset="-120"/>
              </a:rPr>
              <a:t> and the value of the semaphore is </a:t>
            </a:r>
            <a:r>
              <a:rPr lang="en-US" sz="2700" b="1" dirty="0">
                <a:ea typeface="新細明體" pitchFamily="18" charset="-120"/>
              </a:rPr>
              <a:t>changed to 9</a:t>
            </a:r>
            <a:r>
              <a:rPr lang="en-US" sz="2700" dirty="0">
                <a:ea typeface="新細明體" pitchFamily="18" charset="-120"/>
              </a:rPr>
              <a:t>. After the next student comes, it drops  to 8, then 7 and so on. </a:t>
            </a:r>
          </a:p>
          <a:p>
            <a:pPr lvl="1" algn="just"/>
            <a:r>
              <a:rPr lang="en-US" sz="2700" dirty="0">
                <a:ea typeface="新細明體" pitchFamily="18" charset="-120"/>
              </a:rPr>
              <a:t>If someone </a:t>
            </a:r>
            <a:r>
              <a:rPr lang="en-US" sz="2700" b="1" dirty="0">
                <a:solidFill>
                  <a:srgbClr val="00B0F0"/>
                </a:solidFill>
                <a:ea typeface="新細明體" pitchFamily="18" charset="-120"/>
              </a:rPr>
              <a:t>requests a room</a:t>
            </a:r>
            <a:r>
              <a:rPr lang="en-US" sz="2700" dirty="0">
                <a:ea typeface="新細明體" pitchFamily="18" charset="-120"/>
              </a:rPr>
              <a:t> and the resulting value of the </a:t>
            </a:r>
            <a:r>
              <a:rPr lang="en-US" sz="2700" b="1" dirty="0">
                <a:ea typeface="新細明體" pitchFamily="18" charset="-120"/>
              </a:rPr>
              <a:t>semaphore is negative</a:t>
            </a:r>
            <a:r>
              <a:rPr lang="en-US" sz="2700" dirty="0">
                <a:ea typeface="新細明體" pitchFamily="18" charset="-120"/>
              </a:rPr>
              <a:t>, </a:t>
            </a:r>
            <a:r>
              <a:rPr lang="en-US" sz="2700" dirty="0">
                <a:solidFill>
                  <a:srgbClr val="00B050"/>
                </a:solidFill>
                <a:ea typeface="新細明體" pitchFamily="18" charset="-120"/>
              </a:rPr>
              <a:t>they are forced to  wait</a:t>
            </a:r>
            <a:r>
              <a:rPr lang="en-US" sz="2700" dirty="0">
                <a:ea typeface="新細明體" pitchFamily="18" charset="-120"/>
              </a:rPr>
              <a:t>. </a:t>
            </a:r>
          </a:p>
        </p:txBody>
      </p:sp>
    </p:spTree>
    <p:extLst>
      <p:ext uri="{BB962C8B-B14F-4D97-AF65-F5344CB8AC3E}">
        <p14:creationId xmlns:p14="http://schemas.microsoft.com/office/powerpoint/2010/main" val="3041845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a typeface="微軟正黑體" pitchFamily="34" charset="-120"/>
              </a:rPr>
              <a:t>Semaphore Example</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C47D1D47-F002-4997-8673-3C2F20FE47EE}" type="slidenum">
              <a:rPr lang="de-AT" smtClean="0"/>
              <a:pPr/>
              <a:t>8</a:t>
            </a:fld>
            <a:endParaRPr lang="de-AT"/>
          </a:p>
        </p:txBody>
      </p:sp>
      <p:sp>
        <p:nvSpPr>
          <p:cNvPr id="4" name="Content Placeholder 3"/>
          <p:cNvSpPr>
            <a:spLocks noGrp="1"/>
          </p:cNvSpPr>
          <p:nvPr>
            <p:ph sz="quarter" idx="1"/>
          </p:nvPr>
        </p:nvSpPr>
        <p:spPr/>
        <p:txBody>
          <a:bodyPr>
            <a:noAutofit/>
          </a:bodyPr>
          <a:lstStyle/>
          <a:p>
            <a:pPr algn="just"/>
            <a:r>
              <a:rPr lang="en-US" sz="3200" dirty="0">
                <a:ea typeface="新細明體" pitchFamily="18" charset="-120"/>
              </a:rPr>
              <a:t>When multiple people are waiting, they will either wait in a queue, or use Round-robin scheduling and  race back to the counter when someone releases a  room.</a:t>
            </a:r>
          </a:p>
          <a:p>
            <a:pPr algn="just"/>
            <a:r>
              <a:rPr lang="en-US" sz="3200" dirty="0">
                <a:ea typeface="新細明體" pitchFamily="18" charset="-120"/>
              </a:rPr>
              <a:t>Semaphore operations are commonly implemented in  the nucleus of the OS where process state switching is controlled.</a:t>
            </a:r>
          </a:p>
        </p:txBody>
      </p:sp>
    </p:spTree>
    <p:extLst>
      <p:ext uri="{BB962C8B-B14F-4D97-AF65-F5344CB8AC3E}">
        <p14:creationId xmlns:p14="http://schemas.microsoft.com/office/powerpoint/2010/main" val="33034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微軟正黑體" pitchFamily="34" charset="-120"/>
              </a:rPr>
              <a:t>Semaphore Implementation</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C47D1D47-F002-4997-8673-3C2F20FE47EE}" type="slidenum">
              <a:rPr lang="de-AT" smtClean="0"/>
              <a:pPr/>
              <a:t>9</a:t>
            </a:fld>
            <a:endParaRPr lang="de-AT"/>
          </a:p>
        </p:txBody>
      </p:sp>
      <p:sp>
        <p:nvSpPr>
          <p:cNvPr id="4" name="Content Placeholder 3"/>
          <p:cNvSpPr>
            <a:spLocks noGrp="1"/>
          </p:cNvSpPr>
          <p:nvPr>
            <p:ph sz="quarter" idx="1"/>
          </p:nvPr>
        </p:nvSpPr>
        <p:spPr/>
        <p:txBody>
          <a:bodyPr/>
          <a:lstStyle/>
          <a:p>
            <a:pPr algn="just"/>
            <a:r>
              <a:rPr lang="en-US" sz="2800" dirty="0">
                <a:solidFill>
                  <a:srgbClr val="0070C0"/>
                </a:solidFill>
                <a:ea typeface="新細明體" pitchFamily="18" charset="-120"/>
              </a:rPr>
              <a:t>One important property of the semaphore variables is that its value cannot be changed except by using the wait() and signal() functions.</a:t>
            </a:r>
          </a:p>
          <a:p>
            <a:pPr lvl="1" algn="just"/>
            <a:r>
              <a:rPr lang="en-US" sz="2700" dirty="0">
                <a:ea typeface="新細明體" pitchFamily="18" charset="-120"/>
              </a:rPr>
              <a:t>Counting semaphores are equipped with two operations, </a:t>
            </a:r>
          </a:p>
          <a:p>
            <a:pPr lvl="1" algn="just"/>
            <a:r>
              <a:rPr lang="en-US" sz="2700" b="1" dirty="0">
                <a:solidFill>
                  <a:srgbClr val="FF0000"/>
                </a:solidFill>
                <a:ea typeface="新細明體" pitchFamily="18" charset="-120"/>
              </a:rPr>
              <a:t>V </a:t>
            </a:r>
            <a:r>
              <a:rPr lang="en-US" sz="2700" b="1" dirty="0">
                <a:solidFill>
                  <a:srgbClr val="FF0000"/>
                </a:solidFill>
                <a:ea typeface="新細明體" pitchFamily="18" charset="-120"/>
                <a:sym typeface="Wingdings" pitchFamily="2" charset="2"/>
              </a:rPr>
              <a:t></a:t>
            </a:r>
            <a:r>
              <a:rPr lang="en-US" sz="2700" b="1" dirty="0">
                <a:solidFill>
                  <a:srgbClr val="FF0000"/>
                </a:solidFill>
                <a:ea typeface="新細明體" pitchFamily="18" charset="-120"/>
              </a:rPr>
              <a:t> signal()</a:t>
            </a:r>
            <a:r>
              <a:rPr lang="en-US" sz="2700" b="1" dirty="0">
                <a:ea typeface="新細明體" pitchFamily="18" charset="-120"/>
              </a:rPr>
              <a:t>      </a:t>
            </a:r>
            <a:r>
              <a:rPr lang="en-US" sz="2700" dirty="0">
                <a:ea typeface="新細明體" pitchFamily="18" charset="-120"/>
              </a:rPr>
              <a:t>and</a:t>
            </a:r>
          </a:p>
          <a:p>
            <a:pPr lvl="1" algn="just"/>
            <a:r>
              <a:rPr lang="en-US" sz="2700" b="1" dirty="0">
                <a:solidFill>
                  <a:srgbClr val="FF0000"/>
                </a:solidFill>
                <a:ea typeface="新細明體" pitchFamily="18" charset="-120"/>
              </a:rPr>
              <a:t>P </a:t>
            </a:r>
            <a:r>
              <a:rPr lang="en-US" sz="2700" b="1" dirty="0">
                <a:solidFill>
                  <a:srgbClr val="FF0000"/>
                </a:solidFill>
                <a:ea typeface="新細明體" pitchFamily="18" charset="-120"/>
                <a:sym typeface="Wingdings" pitchFamily="2" charset="2"/>
              </a:rPr>
              <a:t></a:t>
            </a:r>
            <a:r>
              <a:rPr lang="en-US" sz="2700" b="1" dirty="0">
                <a:solidFill>
                  <a:srgbClr val="FF0000"/>
                </a:solidFill>
                <a:ea typeface="新細明體" pitchFamily="18" charset="-120"/>
              </a:rPr>
              <a:t> wait()</a:t>
            </a:r>
          </a:p>
          <a:p>
            <a:pPr lvl="1" algn="just"/>
            <a:r>
              <a:rPr lang="en-US" sz="2700" dirty="0">
                <a:ea typeface="新細明體" pitchFamily="18" charset="-120"/>
              </a:rPr>
              <a:t>Operation </a:t>
            </a:r>
            <a:r>
              <a:rPr lang="en-US" sz="2700" b="1" dirty="0">
                <a:solidFill>
                  <a:srgbClr val="FF0000"/>
                </a:solidFill>
                <a:ea typeface="新細明體" pitchFamily="18" charset="-120"/>
              </a:rPr>
              <a:t>V</a:t>
            </a:r>
            <a:r>
              <a:rPr lang="en-US" sz="2700" b="1" dirty="0">
                <a:ea typeface="新細明體" pitchFamily="18" charset="-120"/>
              </a:rPr>
              <a:t> increments the semaphore </a:t>
            </a:r>
            <a:r>
              <a:rPr lang="en-US" sz="2700" b="1" dirty="0">
                <a:solidFill>
                  <a:srgbClr val="FF0000"/>
                </a:solidFill>
                <a:ea typeface="新細明體" pitchFamily="18" charset="-120"/>
              </a:rPr>
              <a:t>S</a:t>
            </a:r>
            <a:r>
              <a:rPr lang="en-US" sz="2700" b="1" dirty="0">
                <a:ea typeface="新細明體" pitchFamily="18" charset="-120"/>
              </a:rPr>
              <a:t>, and, </a:t>
            </a:r>
          </a:p>
          <a:p>
            <a:pPr lvl="1" algn="just"/>
            <a:r>
              <a:rPr lang="en-US" sz="2700" dirty="0">
                <a:ea typeface="新細明體" pitchFamily="18" charset="-120"/>
              </a:rPr>
              <a:t>Operation </a:t>
            </a:r>
            <a:r>
              <a:rPr lang="en-US" sz="2700" b="1" dirty="0">
                <a:solidFill>
                  <a:srgbClr val="00B050"/>
                </a:solidFill>
                <a:ea typeface="新細明體" pitchFamily="18" charset="-120"/>
              </a:rPr>
              <a:t>P</a:t>
            </a:r>
            <a:r>
              <a:rPr lang="en-US" sz="2700" b="1" dirty="0">
                <a:ea typeface="新細明體" pitchFamily="18" charset="-120"/>
              </a:rPr>
              <a:t> decrements it(</a:t>
            </a:r>
            <a:r>
              <a:rPr lang="en-US" sz="2700" b="1" dirty="0">
                <a:solidFill>
                  <a:srgbClr val="00B050"/>
                </a:solidFill>
                <a:ea typeface="新細明體" pitchFamily="18" charset="-120"/>
              </a:rPr>
              <a:t>S</a:t>
            </a:r>
            <a:r>
              <a:rPr lang="en-US" sz="2700" b="1" dirty="0">
                <a:ea typeface="新細明體" pitchFamily="18" charset="-120"/>
              </a:rPr>
              <a:t>). </a:t>
            </a:r>
          </a:p>
          <a:p>
            <a:pPr lvl="1" algn="just"/>
            <a:r>
              <a:rPr lang="en-US" sz="2700" dirty="0">
                <a:ea typeface="新細明體" pitchFamily="18" charset="-120"/>
              </a:rPr>
              <a:t>The operations are </a:t>
            </a:r>
            <a:r>
              <a:rPr lang="en-US" sz="2700" b="1" dirty="0">
                <a:ea typeface="新細明體" pitchFamily="18" charset="-120"/>
              </a:rPr>
              <a:t>atomic</a:t>
            </a:r>
            <a:r>
              <a:rPr lang="en-US" sz="2700" dirty="0">
                <a:ea typeface="新細明體" pitchFamily="18" charset="-120"/>
              </a:rPr>
              <a:t>(</a:t>
            </a:r>
            <a:r>
              <a:rPr lang="en-US" sz="2200" dirty="0">
                <a:ea typeface="新細明體" pitchFamily="18" charset="-120"/>
              </a:rPr>
              <a:t>The process is either executed completely, or not at all;</a:t>
            </a:r>
            <a:r>
              <a:rPr lang="en-US" sz="2700" dirty="0">
                <a:ea typeface="新細明體" pitchFamily="18" charset="-120"/>
              </a:rPr>
              <a:t> ).</a:t>
            </a:r>
          </a:p>
          <a:p>
            <a:endParaRPr lang="en-US" dirty="0"/>
          </a:p>
        </p:txBody>
      </p:sp>
    </p:spTree>
    <p:extLst>
      <p:ext uri="{BB962C8B-B14F-4D97-AF65-F5344CB8AC3E}">
        <p14:creationId xmlns:p14="http://schemas.microsoft.com/office/powerpoint/2010/main" val="85920327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11609</TotalTime>
  <Words>1921</Words>
  <Application>Microsoft Office PowerPoint</Application>
  <PresentationFormat>Custom</PresentationFormat>
  <Paragraphs>239</Paragraphs>
  <Slides>41</Slides>
  <Notes>6</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Median</vt:lpstr>
      <vt:lpstr>PowerPoint Presentation</vt:lpstr>
      <vt:lpstr>Contents</vt:lpstr>
      <vt:lpstr>Semaphore</vt:lpstr>
      <vt:lpstr>Semaphore</vt:lpstr>
      <vt:lpstr>Semaphore Example</vt:lpstr>
      <vt:lpstr>Semaphore Example</vt:lpstr>
      <vt:lpstr>Semaphore Example</vt:lpstr>
      <vt:lpstr>Semaphore Example</vt:lpstr>
      <vt:lpstr>Semaphore Implementation</vt:lpstr>
      <vt:lpstr>Semaphore Implementation</vt:lpstr>
      <vt:lpstr>Types of Semaphores</vt:lpstr>
      <vt:lpstr>Binary Semaphore</vt:lpstr>
      <vt:lpstr>Binary Semaphore</vt:lpstr>
      <vt:lpstr>Counting Semaphore</vt:lpstr>
      <vt:lpstr>Monitors</vt:lpstr>
      <vt:lpstr>Monitors</vt:lpstr>
      <vt:lpstr>Monitors</vt:lpstr>
      <vt:lpstr>Monitors</vt:lpstr>
      <vt:lpstr>Monitors</vt:lpstr>
      <vt:lpstr>Deadlocks</vt:lpstr>
      <vt:lpstr>How Does Deadlock occur in the Operating System?</vt:lpstr>
      <vt:lpstr>How Does Deadlock occur in the Operating System?</vt:lpstr>
      <vt:lpstr>Examples of Deadlock</vt:lpstr>
      <vt:lpstr>Necessary Conditions for Deadlock in OS</vt:lpstr>
      <vt:lpstr>Deadlock Detection</vt:lpstr>
      <vt:lpstr>Deadlock Detection</vt:lpstr>
      <vt:lpstr>Deadlock Detection</vt:lpstr>
      <vt:lpstr>Deadlock Detection</vt:lpstr>
      <vt:lpstr>Deadlock Detection</vt:lpstr>
      <vt:lpstr>Banker’s Algorithm</vt:lpstr>
      <vt:lpstr>Banker’s Algorithm</vt:lpstr>
      <vt:lpstr>Deadlock Recovery</vt:lpstr>
      <vt:lpstr>Deadlock Recovery</vt:lpstr>
      <vt:lpstr>Deadlock Recovery</vt:lpstr>
      <vt:lpstr>Deadlock Recovery</vt:lpstr>
      <vt:lpstr>Deadlock Recovery</vt:lpstr>
      <vt:lpstr>Deadlock Recovery</vt:lpstr>
      <vt:lpstr>Deadlock Recovery</vt:lpstr>
      <vt:lpstr>Deadlock Recovery</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CUI</dc:creator>
  <cp:lastModifiedBy>HANZLA</cp:lastModifiedBy>
  <cp:revision>561</cp:revision>
  <dcterms:created xsi:type="dcterms:W3CDTF">2019-05-24T10:03:32Z</dcterms:created>
  <dcterms:modified xsi:type="dcterms:W3CDTF">2024-12-01T14:59:07Z</dcterms:modified>
</cp:coreProperties>
</file>