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5"/>
  </p:handoutMasterIdLst>
  <p:sldIdLst>
    <p:sldId id="296" r:id="rId3"/>
    <p:sldId id="339" r:id="rId5"/>
    <p:sldId id="385" r:id="rId6"/>
    <p:sldId id="436" r:id="rId7"/>
    <p:sldId id="439" r:id="rId8"/>
    <p:sldId id="440" r:id="rId9"/>
    <p:sldId id="442" r:id="rId10"/>
    <p:sldId id="441" r:id="rId11"/>
    <p:sldId id="444" r:id="rId12"/>
    <p:sldId id="445" r:id="rId13"/>
    <p:sldId id="446" r:id="rId14"/>
    <p:sldId id="447" r:id="rId15"/>
    <p:sldId id="478" r:id="rId16"/>
    <p:sldId id="448" r:id="rId17"/>
    <p:sldId id="449" r:id="rId18"/>
    <p:sldId id="450" r:id="rId19"/>
    <p:sldId id="451" r:id="rId20"/>
    <p:sldId id="454" r:id="rId21"/>
    <p:sldId id="455" r:id="rId22"/>
    <p:sldId id="456" r:id="rId23"/>
    <p:sldId id="457" r:id="rId24"/>
    <p:sldId id="458" r:id="rId25"/>
    <p:sldId id="459" r:id="rId26"/>
    <p:sldId id="460" r:id="rId27"/>
    <p:sldId id="461" r:id="rId28"/>
    <p:sldId id="462" r:id="rId29"/>
    <p:sldId id="463" r:id="rId30"/>
    <p:sldId id="464" r:id="rId31"/>
    <p:sldId id="465" r:id="rId32"/>
    <p:sldId id="466" r:id="rId33"/>
    <p:sldId id="467" r:id="rId34"/>
    <p:sldId id="468" r:id="rId35"/>
    <p:sldId id="469" r:id="rId36"/>
    <p:sldId id="470" r:id="rId37"/>
    <p:sldId id="471" r:id="rId38"/>
    <p:sldId id="472" r:id="rId39"/>
    <p:sldId id="473" r:id="rId40"/>
    <p:sldId id="474" r:id="rId41"/>
    <p:sldId id="475" r:id="rId42"/>
    <p:sldId id="384" r:id="rId43"/>
    <p:sldId id="34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I"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188" autoAdjust="0"/>
  </p:normalViewPr>
  <p:slideViewPr>
    <p:cSldViewPr snapToGrid="0" showGuides="1">
      <p:cViewPr>
        <p:scale>
          <a:sx n="70" d="100"/>
          <a:sy n="70" d="100"/>
        </p:scale>
        <p:origin x="-120" y="-72"/>
      </p:cViewPr>
      <p:guideLst>
        <p:guide orient="horz" pos="2160"/>
        <p:guide pos="3840"/>
      </p:guideLst>
    </p:cSldViewPr>
  </p:slideViewPr>
  <p:outlineViewPr>
    <p:cViewPr>
      <p:scale>
        <a:sx n="33" d="100"/>
        <a:sy n="33" d="100"/>
      </p:scale>
      <p:origin x="0" y="-228"/>
    </p:cViewPr>
  </p:outlineViewPr>
  <p:notesTextViewPr>
    <p:cViewPr>
      <p:scale>
        <a:sx n="3" d="2"/>
        <a:sy n="3" d="2"/>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993CE7-0ABB-4D5C-91F8-04ED64636C4B}"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014AD9-3015-4A74-890B-D8A3E0EA2BBD}"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B5066-1B40-4451-88FA-D36B2DB95695}"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833F2-1FF2-46AD-9558-8A772E05FF07}"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505415D9-1936-41C9-A1E0-6C683B298A91}" type="datetime1">
              <a:rPr lang="de-AT" smtClean="0"/>
            </a:fld>
            <a:endParaRPr lang="de-AT"/>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de-AT"/>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C47D1D47-F002-4997-8673-3C2F20FE47EE}" type="slidenum">
              <a:rPr lang="de-AT" smtClean="0"/>
            </a:fld>
            <a:endParaRPr lang="de-A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FE2B5D-3138-4DEE-89D7-9496AF4A15A2}" type="datetime1">
              <a:rPr lang="de-AT" smtClean="0"/>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C47D1D47-F002-4997-8673-3C2F20FE47EE}" type="slidenum">
              <a:rPr lang="de-AT" smtClean="0"/>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B360EDE9-3F39-4A22-851C-76D56593C099}" type="datetime1">
              <a:rPr lang="de-AT" smtClean="0"/>
            </a:fld>
            <a:endParaRPr lang="de-AT"/>
          </a:p>
        </p:txBody>
      </p:sp>
      <p:sp>
        <p:nvSpPr>
          <p:cNvPr id="5" name="Footer Placeholder 4"/>
          <p:cNvSpPr>
            <a:spLocks noGrp="1"/>
          </p:cNvSpPr>
          <p:nvPr>
            <p:ph type="ftr" sz="quarter" idx="11"/>
          </p:nvPr>
        </p:nvSpPr>
        <p:spPr>
          <a:xfrm>
            <a:off x="609602" y="6248208"/>
            <a:ext cx="7431311" cy="365125"/>
          </a:xfrm>
        </p:spPr>
        <p:txBody>
          <a:bodyPr/>
          <a:lstStyle/>
          <a:p>
            <a:endParaRPr lang="de-AT"/>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rot="5400000">
            <a:off x="8075084" y="103716"/>
            <a:ext cx="533400" cy="325968"/>
          </a:xfrm>
        </p:spPr>
        <p:txBody>
          <a:bodyPr/>
          <a:lstStyle/>
          <a:p>
            <a:fld id="{C47D1D47-F002-4997-8673-3C2F20FE47EE}" type="slidenum">
              <a:rPr lang="de-AT" smtClean="0"/>
            </a:fld>
            <a:endParaRPr lang="de-AT"/>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60000"/>
            <a:ext cx="10800000" cy="720000"/>
          </a:xfrm>
        </p:spPr>
        <p:txBody>
          <a:bodyPr wrap="square" lIns="0" tIns="0" rIns="0" bIns="0">
            <a:normAutofit/>
          </a:bodyPr>
          <a:lstStyle>
            <a:lvl1pPr algn="l" fontAlgn="base">
              <a:defRPr sz="3200">
                <a:solidFill>
                  <a:schemeClr val="tx1"/>
                </a:solidFill>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fld id="{5ED64CDB-9339-4236-97FE-EF9ADE7C7746}" type="datetime1">
              <a:rPr lang="de-AT" smtClean="0"/>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47D1D47-F002-4997-8673-3C2F20FE47EE}" type="slidenum">
              <a:rPr lang="de-AT" smtClean="0"/>
            </a:fld>
            <a:endParaRPr lang="de-AT"/>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endParaRPr kumimoji="0" lang="en-US"/>
          </a:p>
        </p:txBody>
      </p:sp>
      <p:sp>
        <p:nvSpPr>
          <p:cNvPr id="12" name="Date Placeholder 11"/>
          <p:cNvSpPr>
            <a:spLocks noGrp="1"/>
          </p:cNvSpPr>
          <p:nvPr>
            <p:ph type="dt" sz="half" idx="10"/>
          </p:nvPr>
        </p:nvSpPr>
        <p:spPr/>
        <p:txBody>
          <a:bodyPr/>
          <a:lstStyle/>
          <a:p>
            <a:fld id="{A8AA14F1-10FF-4036-8489-6A75C498D7F8}" type="datetime1">
              <a:rPr lang="de-AT" smtClean="0"/>
            </a:fld>
            <a:endParaRPr lang="de-AT"/>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C47D1D47-F002-4997-8673-3C2F20FE47EE}" type="slidenum">
              <a:rPr lang="de-AT" smtClean="0"/>
            </a:fld>
            <a:endParaRPr lang="de-AT"/>
          </a:p>
        </p:txBody>
      </p:sp>
      <p:sp>
        <p:nvSpPr>
          <p:cNvPr id="14" name="Footer Placeholder 13"/>
          <p:cNvSpPr>
            <a:spLocks noGrp="1"/>
          </p:cNvSpPr>
          <p:nvPr>
            <p:ph type="ftr" sz="quarter" idx="12"/>
          </p:nvPr>
        </p:nvSpPr>
        <p:spPr/>
        <p:txBody>
          <a:bodyPr/>
          <a:lstStyle/>
          <a:p>
            <a:endParaRPr lang="de-AT"/>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51F9CD09-A87F-41BD-878B-62ADDBEDE207}" type="datetime1">
              <a:rPr lang="de-AT" smtClean="0"/>
            </a:fld>
            <a:endParaRPr lang="de-AT"/>
          </a:p>
        </p:txBody>
      </p:sp>
      <p:sp>
        <p:nvSpPr>
          <p:cNvPr id="10" name="Slide Number Placeholder 9"/>
          <p:cNvSpPr>
            <a:spLocks noGrp="1"/>
          </p:cNvSpPr>
          <p:nvPr>
            <p:ph type="sldNum" sz="quarter" idx="16"/>
          </p:nvPr>
        </p:nvSpPr>
        <p:spPr/>
        <p:txBody>
          <a:bodyPr rtlCol="0"/>
          <a:lstStyle/>
          <a:p>
            <a:fld id="{C47D1D47-F002-4997-8673-3C2F20FE47EE}" type="slidenum">
              <a:rPr lang="de-AT" smtClean="0"/>
            </a:fld>
            <a:endParaRPr lang="de-AT"/>
          </a:p>
        </p:txBody>
      </p:sp>
      <p:sp>
        <p:nvSpPr>
          <p:cNvPr id="12" name="Footer Placeholder 11"/>
          <p:cNvSpPr>
            <a:spLocks noGrp="1"/>
          </p:cNvSpPr>
          <p:nvPr>
            <p:ph type="ftr" sz="quarter" idx="17"/>
          </p:nvPr>
        </p:nvSpPr>
        <p:spPr/>
        <p:txBody>
          <a:bodyPr rtlCol="0"/>
          <a:lstStyle/>
          <a:p>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8D9B8A75-8A93-42F7-83C2-E91CAA32AD2D}" type="datetime1">
              <a:rPr lang="de-AT" smtClean="0"/>
            </a:fld>
            <a:endParaRPr lang="de-AT"/>
          </a:p>
        </p:txBody>
      </p:sp>
      <p:sp>
        <p:nvSpPr>
          <p:cNvPr id="12" name="Slide Number Placeholder 11"/>
          <p:cNvSpPr>
            <a:spLocks noGrp="1"/>
          </p:cNvSpPr>
          <p:nvPr>
            <p:ph type="sldNum" sz="quarter" idx="16"/>
          </p:nvPr>
        </p:nvSpPr>
        <p:spPr/>
        <p:txBody>
          <a:bodyPr rtlCol="0"/>
          <a:lstStyle/>
          <a:p>
            <a:fld id="{C47D1D47-F002-4997-8673-3C2F20FE47EE}" type="slidenum">
              <a:rPr lang="de-AT" smtClean="0"/>
            </a:fld>
            <a:endParaRPr lang="de-AT"/>
          </a:p>
        </p:txBody>
      </p:sp>
      <p:sp>
        <p:nvSpPr>
          <p:cNvPr id="14" name="Footer Placeholder 13"/>
          <p:cNvSpPr>
            <a:spLocks noGrp="1"/>
          </p:cNvSpPr>
          <p:nvPr>
            <p:ph type="ftr" sz="quarter" idx="17"/>
          </p:nvPr>
        </p:nvSpPr>
        <p:spPr/>
        <p:txBody>
          <a:bodyPr rtlCol="0"/>
          <a:lstStyle/>
          <a:p>
            <a:endParaRPr lang="de-AT"/>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4F078DDC-8E8A-40F2-B290-DE40DC5435A2}" type="datetime1">
              <a:rPr lang="de-AT" smtClean="0"/>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47D1D47-F002-4997-8673-3C2F20FE47EE}" type="slidenum">
              <a:rPr lang="de-AT" smtClean="0"/>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AFAC3-B007-45E7-838F-EB3347319F49}" type="datetime1">
              <a:rPr lang="de-AT" smtClean="0"/>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C47D1D47-F002-4997-8673-3C2F20FE47EE}" type="slidenum">
              <a:rPr lang="de-AT" smtClean="0"/>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16ADCF27-D490-4116-BAF6-8B3D1382E7DE}" type="datetime1">
              <a:rPr lang="de-AT" smtClean="0"/>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47D1D47-F002-4997-8673-3C2F20FE47EE}" type="slidenum">
              <a:rPr lang="de-AT" smtClean="0"/>
            </a:fld>
            <a:endParaRPr lang="de-AT"/>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Date Placeholder 11"/>
          <p:cNvSpPr>
            <a:spLocks noGrp="1"/>
          </p:cNvSpPr>
          <p:nvPr>
            <p:ph type="dt" sz="half" idx="10"/>
          </p:nvPr>
        </p:nvSpPr>
        <p:spPr>
          <a:xfrm>
            <a:off x="8331200" y="6248401"/>
            <a:ext cx="3556000" cy="365125"/>
          </a:xfrm>
        </p:spPr>
        <p:txBody>
          <a:bodyPr rtlCol="0"/>
          <a:lstStyle/>
          <a:p>
            <a:fld id="{A1535E6D-1964-4096-8B13-4E6AE64D3296}" type="datetime1">
              <a:rPr lang="de-AT" smtClean="0"/>
            </a:fld>
            <a:endParaRPr lang="de-AT"/>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C47D1D47-F002-4997-8673-3C2F20FE47EE}" type="slidenum">
              <a:rPr lang="de-AT" smtClean="0"/>
            </a:fld>
            <a:endParaRPr lang="de-AT"/>
          </a:p>
        </p:txBody>
      </p:sp>
      <p:sp>
        <p:nvSpPr>
          <p:cNvPr id="14" name="Footer Placeholder 13"/>
          <p:cNvSpPr>
            <a:spLocks noGrp="1"/>
          </p:cNvSpPr>
          <p:nvPr>
            <p:ph type="ftr" sz="quarter" idx="12"/>
          </p:nvPr>
        </p:nvSpPr>
        <p:spPr>
          <a:xfrm>
            <a:off x="2133600" y="6248207"/>
            <a:ext cx="6096000" cy="365125"/>
          </a:xfrm>
        </p:spPr>
        <p:txBody>
          <a:bodyPr rtlCol="0"/>
          <a:lstStyle/>
          <a:p>
            <a:endParaRPr lang="de-AT"/>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dirty="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35C776C6-E6A6-42FF-8A2F-70CA0241300E}" type="datetime1">
              <a:rPr lang="de-AT" smtClean="0"/>
            </a:fld>
            <a:endParaRPr lang="de-AT"/>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de-AT"/>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47D1D47-F002-4997-8673-3C2F20FE47EE}" type="slidenum">
              <a:rPr lang="de-AT" smtClean="0"/>
            </a:fld>
            <a:endParaRPr lang="de-A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6083" y="6050037"/>
            <a:ext cx="9462869" cy="685800"/>
          </a:xfrm>
        </p:spPr>
        <p:txBody>
          <a:bodyPr>
            <a:normAutofit fontScale="70000" lnSpcReduction="20000"/>
          </a:bodyPr>
          <a:lstStyle/>
          <a:p>
            <a:pPr algn="ctr"/>
            <a:r>
              <a:rPr lang="en-US" sz="4000" b="1" dirty="0" smtClean="0"/>
              <a:t>Instructor</a:t>
            </a:r>
            <a:r>
              <a:rPr lang="de-DE" sz="3800" b="1" dirty="0" smtClean="0"/>
              <a:t> Name:       Ms. Laraib Razzaq</a:t>
            </a:r>
            <a:endParaRPr lang="de-DE" sz="1400" b="1" dirty="0"/>
          </a:p>
          <a:p>
            <a:pPr algn="ctr"/>
            <a:r>
              <a:rPr lang="de-AT" sz="1900" b="1" dirty="0"/>
              <a:t>Department of Computer Science, </a:t>
            </a:r>
            <a:r>
              <a:rPr lang="de-AT" sz="1900" b="1" dirty="0" smtClean="0"/>
              <a:t>IQRA University Islamabad – H9 Campus - </a:t>
            </a:r>
            <a:r>
              <a:rPr lang="de-AT" sz="1900" b="1" dirty="0"/>
              <a:t>Pakistan</a:t>
            </a:r>
            <a:endParaRPr lang="de-AT" sz="1900" b="1" dirty="0"/>
          </a:p>
        </p:txBody>
      </p:sp>
      <p:sp>
        <p:nvSpPr>
          <p:cNvPr id="4" name="TextBox 3"/>
          <p:cNvSpPr txBox="1"/>
          <p:nvPr/>
        </p:nvSpPr>
        <p:spPr>
          <a:xfrm>
            <a:off x="853912" y="1554301"/>
            <a:ext cx="9504947" cy="1014730"/>
          </a:xfrm>
          <a:prstGeom prst="rect">
            <a:avLst/>
          </a:prstGeom>
          <a:noFill/>
        </p:spPr>
        <p:txBody>
          <a:bodyPr wrap="square" rtlCol="0">
            <a:spAutoFit/>
          </a:bodyPr>
          <a:lstStyle/>
          <a:p>
            <a:pPr algn="ctr"/>
            <a:r>
              <a:rPr lang="en-US" sz="6000" b="1" dirty="0">
                <a:solidFill>
                  <a:prstClr val="black"/>
                </a:solidFill>
                <a:latin typeface="Arial Rounded MT Bold" panose="020F0704030504030204" pitchFamily="34" charset="0"/>
              </a:rPr>
              <a:t>Memory Management</a:t>
            </a:r>
            <a:endParaRPr lang="de-AT" sz="4000" b="1" dirty="0">
              <a:solidFill>
                <a:prstClr val="black"/>
              </a:solidFill>
              <a:latin typeface="Arial Rounded MT Bold" panose="020F0704030504030204" pitchFamily="34"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1446" y="6117048"/>
            <a:ext cx="1961533" cy="5745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Basic Hardware cont..</a:t>
            </a:r>
            <a:endParaRPr lang="en-US"/>
          </a:p>
        </p:txBody>
      </p:sp>
      <p:sp>
        <p:nvSpPr>
          <p:cNvPr id="3" name="Content Placeholder 2"/>
          <p:cNvSpPr>
            <a:spLocks noGrp="1"/>
          </p:cNvSpPr>
          <p:nvPr>
            <p:ph sz="quarter" idx="1"/>
          </p:nvPr>
        </p:nvSpPr>
        <p:spPr/>
        <p:txBody>
          <a:bodyPr/>
          <a:p>
            <a:r>
              <a:rPr lang="en-US" altLang="en-US"/>
              <a:t>The base register holds the smallest legal physical memory address; the limit register specifies the size of the range. </a:t>
            </a:r>
            <a:endParaRPr lang="en-US" altLang="en-US"/>
          </a:p>
          <a:p>
            <a:endParaRPr lang="en-US" altLang="en-US"/>
          </a:p>
          <a:p>
            <a:r>
              <a:rPr lang="en-US" altLang="en-US" b="1"/>
              <a:t>For example</a:t>
            </a:r>
            <a:r>
              <a:rPr lang="en-US" altLang="en-US"/>
              <a:t>, if the base register holds 300040 and the limit register is 120900, then the program can legally access all addresses from 300040 through 420939 (inclusive).</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Basic Hardware cont..</a:t>
            </a:r>
            <a:endParaRPr lang="en-US"/>
          </a:p>
        </p:txBody>
      </p:sp>
      <p:pic>
        <p:nvPicPr>
          <p:cNvPr id="5" name="Content Placeholder 4"/>
          <p:cNvPicPr>
            <a:picLocks noChangeAspect="1"/>
          </p:cNvPicPr>
          <p:nvPr>
            <p:ph sz="quarter" idx="1"/>
          </p:nvPr>
        </p:nvPicPr>
        <p:blipFill>
          <a:blip r:embed="rId1"/>
          <a:stretch>
            <a:fillRect/>
          </a:stretch>
        </p:blipFill>
        <p:spPr>
          <a:xfrm>
            <a:off x="3788410" y="1644650"/>
            <a:ext cx="4926330" cy="4406265"/>
          </a:xfrm>
          <a:prstGeom prst="rect">
            <a:avLst/>
          </a:prstGeom>
        </p:spPr>
      </p:pic>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Basic Hardware cont..</a:t>
            </a:r>
            <a:endParaRPr lang="en-US"/>
          </a:p>
        </p:txBody>
      </p:sp>
      <p:sp>
        <p:nvSpPr>
          <p:cNvPr id="3" name="Content Placeholder 2"/>
          <p:cNvSpPr>
            <a:spLocks noGrp="1"/>
          </p:cNvSpPr>
          <p:nvPr>
            <p:ph sz="quarter" idx="1"/>
          </p:nvPr>
        </p:nvSpPr>
        <p:spPr/>
        <p:txBody>
          <a:bodyPr>
            <a:normAutofit/>
          </a:bodyPr>
          <a:p>
            <a:r>
              <a:rPr lang="en-US" altLang="en-US"/>
              <a:t>Protection of memory space is accomplished by having the CPU hardware</a:t>
            </a:r>
            <a:endParaRPr lang="en-US" altLang="en-US"/>
          </a:p>
          <a:p>
            <a:r>
              <a:rPr lang="en-US" altLang="en-US"/>
              <a:t>Compare every address generated in user mode with the registers. Any attempt by a program executing in user mode to access operating-system memory or other users’ memory results in a trap to the operating system.</a:t>
            </a:r>
            <a:endParaRPr lang="en-US" altLang="en-US"/>
          </a:p>
          <a:p>
            <a:r>
              <a:rPr lang="en-US" altLang="en-US"/>
              <a:t> This scheme prevents a user program from (accidentally or deliberately) modifying the code or data structures of either the operating system or other users.</a:t>
            </a:r>
            <a:endParaRPr lang="en-US" altLang="en-US"/>
          </a:p>
          <a:p>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Basic Hardware cont..</a:t>
            </a:r>
            <a:endParaRPr lang="en-US"/>
          </a:p>
        </p:txBody>
      </p:sp>
      <p:pic>
        <p:nvPicPr>
          <p:cNvPr id="5" name="Content Placeholder 4"/>
          <p:cNvPicPr>
            <a:picLocks noChangeAspect="1"/>
          </p:cNvPicPr>
          <p:nvPr>
            <p:ph sz="quarter" idx="1"/>
          </p:nvPr>
        </p:nvPicPr>
        <p:blipFill>
          <a:blip r:embed="rId1"/>
          <a:stretch>
            <a:fillRect/>
          </a:stretch>
        </p:blipFill>
        <p:spPr>
          <a:xfrm>
            <a:off x="2427605" y="1994535"/>
            <a:ext cx="7648575" cy="3705860"/>
          </a:xfrm>
          <a:prstGeom prst="rect">
            <a:avLst/>
          </a:prstGeom>
        </p:spPr>
      </p:pic>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Address Binding</a:t>
            </a:r>
            <a:endParaRPr lang="en-US" altLang="en-US"/>
          </a:p>
        </p:txBody>
      </p:sp>
      <p:sp>
        <p:nvSpPr>
          <p:cNvPr id="3" name="Content Placeholder 2"/>
          <p:cNvSpPr>
            <a:spLocks noGrp="1"/>
          </p:cNvSpPr>
          <p:nvPr>
            <p:ph sz="quarter" idx="1"/>
          </p:nvPr>
        </p:nvSpPr>
        <p:spPr/>
        <p:txBody>
          <a:bodyPr>
            <a:normAutofit/>
          </a:bodyPr>
          <a:p>
            <a:r>
              <a:rPr lang="en-US" altLang="en-US"/>
              <a:t>Usually, a program resides on a disk as a binary executable file. To run, the program must be brought into memory and placed within the context of a process , where it becomes eligible for execution on an available CPU. </a:t>
            </a:r>
            <a:endParaRPr lang="en-US" altLang="en-US"/>
          </a:p>
          <a:p>
            <a:r>
              <a:rPr lang="en-US" altLang="en-US"/>
              <a:t>As the process executes, it accesses instructions and data from memory. </a:t>
            </a:r>
            <a:endParaRPr lang="en-US" altLang="en-US"/>
          </a:p>
          <a:p>
            <a:r>
              <a:rPr lang="en-US" altLang="en-US"/>
              <a:t>Eventually, the process terminates, and its memory is reclaimed for use by other processes.</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Address Binding cont..</a:t>
            </a:r>
            <a:endParaRPr lang="en-US"/>
          </a:p>
        </p:txBody>
      </p:sp>
      <p:sp>
        <p:nvSpPr>
          <p:cNvPr id="3" name="Content Placeholder 2"/>
          <p:cNvSpPr>
            <a:spLocks noGrp="1"/>
          </p:cNvSpPr>
          <p:nvPr>
            <p:ph sz="quarter" idx="1"/>
          </p:nvPr>
        </p:nvSpPr>
        <p:spPr/>
        <p:txBody>
          <a:bodyPr>
            <a:normAutofit/>
          </a:bodyPr>
          <a:p>
            <a:r>
              <a:rPr lang="en-US" altLang="en-US"/>
              <a:t>In most cases, a user program goes through several steps—some of which may be optional—before being executed. </a:t>
            </a:r>
            <a:endParaRPr lang="en-US" altLang="en-US"/>
          </a:p>
          <a:p>
            <a:r>
              <a:rPr lang="en-US" altLang="en-US"/>
              <a:t>Addresses may be represented in different ways during these steps. Addresses in the source program are generally symbolic.</a:t>
            </a:r>
            <a:endParaRPr lang="en-US" altLang="en-US"/>
          </a:p>
          <a:p>
            <a:r>
              <a:rPr lang="en-US" altLang="en-US"/>
              <a:t> A compiler typically binds these symbolic addresses to relocatable addresses (such as “14 bytes from the beginning of this module”).</a:t>
            </a:r>
            <a:endParaRPr lang="en-US" altLang="en-US"/>
          </a:p>
          <a:p>
            <a:r>
              <a:rPr lang="en-US" altLang="en-US"/>
              <a:t> The linker or loader in turn binds the relocatable addresses to absolute addresses (such as 74014). Each binding is a mapping from one address space to another.</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Address Binding cont..</a:t>
            </a:r>
            <a:endParaRPr lang="en-US"/>
          </a:p>
        </p:txBody>
      </p:sp>
      <p:pic>
        <p:nvPicPr>
          <p:cNvPr id="5" name="Content Placeholder 4"/>
          <p:cNvPicPr>
            <a:picLocks noChangeAspect="1"/>
          </p:cNvPicPr>
          <p:nvPr>
            <p:ph sz="quarter" idx="1"/>
          </p:nvPr>
        </p:nvPicPr>
        <p:blipFill>
          <a:blip r:embed="rId1"/>
          <a:stretch>
            <a:fillRect/>
          </a:stretch>
        </p:blipFill>
        <p:spPr>
          <a:xfrm>
            <a:off x="4168775" y="1529080"/>
            <a:ext cx="3762375" cy="5432425"/>
          </a:xfrm>
          <a:prstGeom prst="rect">
            <a:avLst/>
          </a:prstGeom>
        </p:spPr>
      </p:pic>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Address Binding cont..</a:t>
            </a:r>
            <a:endParaRPr lang="en-US"/>
          </a:p>
        </p:txBody>
      </p:sp>
      <p:sp>
        <p:nvSpPr>
          <p:cNvPr id="3" name="Content Placeholder 2"/>
          <p:cNvSpPr>
            <a:spLocks noGrp="1"/>
          </p:cNvSpPr>
          <p:nvPr>
            <p:ph sz="quarter" idx="1"/>
          </p:nvPr>
        </p:nvSpPr>
        <p:spPr/>
        <p:txBody>
          <a:bodyPr>
            <a:normAutofit/>
          </a:bodyPr>
          <a:p>
            <a:r>
              <a:rPr lang="en-US" altLang="en-US" b="1"/>
              <a:t>Compile time:</a:t>
            </a:r>
            <a:endParaRPr lang="en-US" altLang="en-US" b="1"/>
          </a:p>
          <a:p>
            <a:r>
              <a:rPr lang="en-US" altLang="en-US"/>
              <a:t> If you know at compile time where the process will reside in</a:t>
            </a:r>
            <a:endParaRPr lang="en-US" altLang="en-US"/>
          </a:p>
          <a:p>
            <a:r>
              <a:rPr lang="en-US" altLang="en-US"/>
              <a:t>memory, then absolute code can be generated. </a:t>
            </a:r>
            <a:endParaRPr lang="en-US" altLang="en-US"/>
          </a:p>
          <a:p>
            <a:r>
              <a:rPr lang="en-US" altLang="en-US" b="1"/>
              <a:t>For example,</a:t>
            </a:r>
            <a:r>
              <a:rPr lang="en-US" altLang="en-US"/>
              <a:t> if you know that a user process will reside starting at location R, then the generated compiler code will start at that location and extend up from there. If, at some later time, the starting location changes, then it will be necessary to recompile this code.</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Address Binding cont..</a:t>
            </a:r>
            <a:endParaRPr lang="en-US"/>
          </a:p>
        </p:txBody>
      </p:sp>
      <p:sp>
        <p:nvSpPr>
          <p:cNvPr id="3" name="Content Placeholder 2"/>
          <p:cNvSpPr>
            <a:spLocks noGrp="1"/>
          </p:cNvSpPr>
          <p:nvPr>
            <p:ph sz="quarter" idx="1"/>
          </p:nvPr>
        </p:nvSpPr>
        <p:spPr/>
        <p:txBody>
          <a:bodyPr/>
          <a:p>
            <a:r>
              <a:rPr lang="en-US" altLang="en-US" b="1"/>
              <a:t>Load time:</a:t>
            </a:r>
            <a:endParaRPr lang="en-US" altLang="en-US" b="1"/>
          </a:p>
          <a:p>
            <a:r>
              <a:rPr lang="en-US" altLang="en-US"/>
              <a:t>If it is not known at compile time where the process will reside in memory, then the compiler must generate relocatable code. </a:t>
            </a:r>
            <a:endParaRPr lang="en-US" altLang="en-US"/>
          </a:p>
          <a:p>
            <a:r>
              <a:rPr lang="en-US" altLang="en-US"/>
              <a:t>In this case, final binding is delayed until load time. </a:t>
            </a:r>
            <a:endParaRPr lang="en-US" altLang="en-US"/>
          </a:p>
          <a:p>
            <a:r>
              <a:rPr lang="en-US" altLang="en-US"/>
              <a:t>If the starting address changes, we need only reload the user code to incorporate this changed value.</a:t>
            </a:r>
            <a:endParaRPr lang="en-US" altLang="en-US"/>
          </a:p>
          <a:p>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Address Binding cont..</a:t>
            </a:r>
            <a:endParaRPr lang="en-US"/>
          </a:p>
        </p:txBody>
      </p:sp>
      <p:sp>
        <p:nvSpPr>
          <p:cNvPr id="3" name="Content Placeholder 2"/>
          <p:cNvSpPr>
            <a:spLocks noGrp="1"/>
          </p:cNvSpPr>
          <p:nvPr>
            <p:ph sz="quarter" idx="1"/>
          </p:nvPr>
        </p:nvSpPr>
        <p:spPr/>
        <p:txBody>
          <a:bodyPr/>
          <a:p>
            <a:r>
              <a:rPr lang="en-US" altLang="en-US" b="1"/>
              <a:t>Execution time:</a:t>
            </a:r>
            <a:r>
              <a:rPr lang="en-US" altLang="en-US"/>
              <a:t> </a:t>
            </a:r>
            <a:endParaRPr lang="en-US" altLang="en-US"/>
          </a:p>
          <a:p>
            <a:r>
              <a:rPr lang="en-US" altLang="en-US"/>
              <a:t>If the process can be moved during its execution from one memory segment to another, then binding must be delayed until run time.</a:t>
            </a:r>
            <a:endParaRPr lang="en-US" altLang="en-US"/>
          </a:p>
          <a:p>
            <a:endParaRPr lang="en-US" altLang="en-US"/>
          </a:p>
          <a:p>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40" y="228600"/>
            <a:ext cx="10871200" cy="990600"/>
          </a:xfrm>
        </p:spPr>
        <p:txBody>
          <a:bodyPr/>
          <a:lstStyle/>
          <a:p>
            <a:r>
              <a:rPr lang="en-US" dirty="0" smtClean="0"/>
              <a:t>Contents</a:t>
            </a:r>
            <a:endParaRPr lang="en-US" dirty="0"/>
          </a:p>
        </p:txBody>
      </p:sp>
      <p:sp>
        <p:nvSpPr>
          <p:cNvPr id="3" name="Content Placeholder 2"/>
          <p:cNvSpPr>
            <a:spLocks noGrp="1"/>
          </p:cNvSpPr>
          <p:nvPr>
            <p:ph sz="quarter" idx="1"/>
          </p:nvPr>
        </p:nvSpPr>
        <p:spPr>
          <a:xfrm>
            <a:off x="693613" y="1685128"/>
            <a:ext cx="10871201" cy="5052556"/>
          </a:xfrm>
        </p:spPr>
        <p:txBody>
          <a:bodyPr>
            <a:normAutofit/>
          </a:bodyPr>
          <a:lstStyle/>
          <a:p>
            <a:r>
              <a:rPr lang="en-US" sz="3200" dirty="0" smtClean="0"/>
              <a:t>Background</a:t>
            </a:r>
            <a:endParaRPr lang="en-US" sz="3200" dirty="0" smtClean="0"/>
          </a:p>
          <a:p>
            <a:r>
              <a:rPr lang="en-US" sz="3200" dirty="0" smtClean="0"/>
              <a:t>Basic Hardware</a:t>
            </a:r>
            <a:endParaRPr lang="en-US" sz="3200" dirty="0" smtClean="0"/>
          </a:p>
          <a:p>
            <a:r>
              <a:rPr lang="en-US" sz="3200" dirty="0" smtClean="0"/>
              <a:t>Address Binding</a:t>
            </a:r>
            <a:endParaRPr lang="en-US" sz="3200" dirty="0" smtClean="0"/>
          </a:p>
          <a:p>
            <a:r>
              <a:rPr lang="en-US" sz="3200" dirty="0" smtClean="0"/>
              <a:t>Logical Versus Physical Address Space</a:t>
            </a:r>
            <a:endParaRPr lang="en-US" sz="3200" dirty="0" smtClean="0"/>
          </a:p>
          <a:p>
            <a:r>
              <a:rPr lang="en-US" sz="3200" dirty="0" smtClean="0"/>
              <a:t>Dynamic Loading</a:t>
            </a:r>
            <a:endParaRPr lang="en-US" sz="3200" dirty="0" smtClean="0"/>
          </a:p>
          <a:p>
            <a:r>
              <a:rPr lang="en-US" sz="3200" dirty="0" smtClean="0"/>
              <a:t>Dynamic Linking and Shared Libraries</a:t>
            </a:r>
            <a:endParaRPr lang="en-US" sz="3200" dirty="0" smtClean="0"/>
          </a:p>
          <a:p>
            <a:r>
              <a:rPr lang="en-US" sz="3200" dirty="0" smtClean="0"/>
              <a:t>Swapping</a:t>
            </a:r>
            <a:endParaRPr lang="en-US" dirty="0"/>
          </a:p>
          <a:p>
            <a:endParaRPr lang="en-US" dirty="0" smtClean="0"/>
          </a:p>
          <a:p>
            <a:pPr marL="365760" lvl="1" indent="0">
              <a:buNone/>
            </a:pPr>
            <a:endParaRPr lang="en-US" dirty="0"/>
          </a:p>
        </p:txBody>
      </p:sp>
      <p:pic>
        <p:nvPicPr>
          <p:cNvPr id="18434" name="Picture 2"/>
          <p:cNvPicPr>
            <a:picLocks noChangeAspect="1" noChangeArrowheads="1"/>
          </p:cNvPicPr>
          <p:nvPr/>
        </p:nvPicPr>
        <p:blipFill>
          <a:blip r:embed="rId1" cstate="print"/>
          <a:srcRect/>
          <a:stretch>
            <a:fillRect/>
          </a:stretch>
        </p:blipFill>
        <p:spPr bwMode="auto">
          <a:xfrm rot="21373913">
            <a:off x="8442204" y="3849388"/>
            <a:ext cx="3691394" cy="189876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panose="020F0502020204030204"/>
              </a:rPr>
            </a:fld>
            <a:endParaRPr lang="de-AT">
              <a:latin typeface="Calibri" panose="020F0502020204030204"/>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Logical Versus Physical Address Space</a:t>
            </a:r>
            <a:endParaRPr lang="en-US" altLang="en-US"/>
          </a:p>
        </p:txBody>
      </p:sp>
      <p:sp>
        <p:nvSpPr>
          <p:cNvPr id="3" name="Content Placeholder 2"/>
          <p:cNvSpPr>
            <a:spLocks noGrp="1"/>
          </p:cNvSpPr>
          <p:nvPr>
            <p:ph sz="quarter" idx="1"/>
          </p:nvPr>
        </p:nvSpPr>
        <p:spPr/>
        <p:txBody>
          <a:bodyPr/>
          <a:p>
            <a:r>
              <a:rPr lang="en-US" altLang="en-US"/>
              <a:t>An address generated by the CPU is commonly referred to as a logical address, whereas an address seen by the memory unit— that is, the one loaded into the memory-address register of the memory—is commonly referred to as a physical address.</a:t>
            </a:r>
            <a:endParaRPr lang="en-US" altLang="en-US"/>
          </a:p>
          <a:p>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Logical Versus Physical Address Space cont..</a:t>
            </a:r>
            <a:endParaRPr lang="en-US"/>
          </a:p>
        </p:txBody>
      </p:sp>
      <p:sp>
        <p:nvSpPr>
          <p:cNvPr id="3" name="Content Placeholder 2"/>
          <p:cNvSpPr>
            <a:spLocks noGrp="1"/>
          </p:cNvSpPr>
          <p:nvPr>
            <p:ph sz="quarter" idx="1"/>
          </p:nvPr>
        </p:nvSpPr>
        <p:spPr/>
        <p:txBody>
          <a:bodyPr>
            <a:normAutofit lnSpcReduction="10000"/>
          </a:bodyPr>
          <a:p>
            <a:r>
              <a:rPr lang="en-US" altLang="en-US"/>
              <a:t>However, the execution-time address-binding scheme results in differing logical and physical addresses. </a:t>
            </a:r>
            <a:endParaRPr lang="en-US" altLang="en-US"/>
          </a:p>
          <a:p>
            <a:r>
              <a:rPr lang="en-US" altLang="en-US"/>
              <a:t>In this case, we usually refer to the logical address as a virtual address. We use logical address and virtual address interchangeably in this text. </a:t>
            </a:r>
            <a:endParaRPr lang="en-US" altLang="en-US"/>
          </a:p>
          <a:p>
            <a:r>
              <a:rPr lang="en-US" altLang="en-US"/>
              <a:t>The set of all logical addresses generated by a program is a logical address space. The set of all physical addresses corresponding to these logical addresses is a physical address space. </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Logical Versus Physical Address Space cont..</a:t>
            </a:r>
            <a:endParaRPr lang="en-US"/>
          </a:p>
        </p:txBody>
      </p:sp>
      <p:sp>
        <p:nvSpPr>
          <p:cNvPr id="3" name="Content Placeholder 2"/>
          <p:cNvSpPr>
            <a:spLocks noGrp="1"/>
          </p:cNvSpPr>
          <p:nvPr>
            <p:ph sz="quarter" idx="1"/>
          </p:nvPr>
        </p:nvSpPr>
        <p:spPr/>
        <p:txBody>
          <a:bodyPr>
            <a:normAutofit lnSpcReduction="20000"/>
          </a:bodyPr>
          <a:p>
            <a:r>
              <a:rPr lang="en-US" altLang="en-US"/>
              <a:t>The run-time mapping from virtual to physical addresses is done by a hardware device called the memory-management unit (MMU) .</a:t>
            </a:r>
            <a:endParaRPr lang="en-US" altLang="en-US"/>
          </a:p>
          <a:p>
            <a:r>
              <a:rPr lang="en-US" altLang="en-US"/>
              <a:t>The value in the relocation register is added to every address generated by a user process at the time the address is sent to memory.</a:t>
            </a:r>
            <a:endParaRPr lang="en-US" altLang="en-US"/>
          </a:p>
          <a:p>
            <a:r>
              <a:rPr lang="en-US" altLang="en-US"/>
              <a:t>For example, if the base is at 14000, then an attempt by the user to address location 0 is dynamically relocated to location 14000; an access to location 346 is mapped to location 14346.</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Logical Versus Physical Address Space cont..</a:t>
            </a:r>
            <a:endParaRPr lang="en-US"/>
          </a:p>
        </p:txBody>
      </p:sp>
      <p:sp>
        <p:nvSpPr>
          <p:cNvPr id="3" name="Content Placeholder 2"/>
          <p:cNvSpPr>
            <a:spLocks noGrp="1"/>
          </p:cNvSpPr>
          <p:nvPr>
            <p:ph sz="quarter" idx="1"/>
          </p:nvPr>
        </p:nvSpPr>
        <p:spPr/>
        <p:txBody>
          <a:bodyPr>
            <a:normAutofit lnSpcReduction="10000"/>
          </a:bodyPr>
          <a:p>
            <a:r>
              <a:rPr lang="en-US" altLang="en-US"/>
              <a:t>We now have two different types of addresses: logical addresses (in the range 0 to max) and physical addresses (in the range R + 0 to R + max for a base value R). </a:t>
            </a:r>
            <a:endParaRPr lang="en-US" altLang="en-US"/>
          </a:p>
          <a:p>
            <a:r>
              <a:rPr lang="en-US" altLang="en-US"/>
              <a:t>The user program generates only logical addresses and thinks that the process runs in memory locations from 0 to max. </a:t>
            </a:r>
            <a:endParaRPr lang="en-US" altLang="en-US"/>
          </a:p>
          <a:p>
            <a:r>
              <a:rPr lang="en-US" altLang="en-US"/>
              <a:t>However, these logical addresses must be mapped to physical addresses before they are used. </a:t>
            </a:r>
            <a:endParaRPr lang="en-US" altLang="en-US"/>
          </a:p>
          <a:p>
            <a:r>
              <a:rPr lang="en-US" altLang="en-US"/>
              <a:t>The concept of a logical address space that is bound to a separate physical address space is central to proper memory management.</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Logical Versus Physical Address Space cont..</a:t>
            </a:r>
            <a:endParaRPr lang="en-US"/>
          </a:p>
        </p:txBody>
      </p:sp>
      <p:pic>
        <p:nvPicPr>
          <p:cNvPr id="5" name="Content Placeholder 4"/>
          <p:cNvPicPr>
            <a:picLocks noChangeAspect="1"/>
          </p:cNvPicPr>
          <p:nvPr>
            <p:ph sz="quarter" idx="1"/>
          </p:nvPr>
        </p:nvPicPr>
        <p:blipFill>
          <a:blip r:embed="rId1"/>
          <a:stretch>
            <a:fillRect/>
          </a:stretch>
        </p:blipFill>
        <p:spPr>
          <a:xfrm>
            <a:off x="2678430" y="1666240"/>
            <a:ext cx="7146290" cy="4363085"/>
          </a:xfrm>
          <a:prstGeom prst="rect">
            <a:avLst/>
          </a:prstGeom>
        </p:spPr>
      </p:pic>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 Dynamic Loading</a:t>
            </a:r>
            <a:endParaRPr lang="en-US" altLang="en-US"/>
          </a:p>
        </p:txBody>
      </p:sp>
      <p:sp>
        <p:nvSpPr>
          <p:cNvPr id="3" name="Content Placeholder 2"/>
          <p:cNvSpPr>
            <a:spLocks noGrp="1"/>
          </p:cNvSpPr>
          <p:nvPr>
            <p:ph sz="quarter" idx="1"/>
          </p:nvPr>
        </p:nvSpPr>
        <p:spPr/>
        <p:txBody>
          <a:bodyPr>
            <a:normAutofit lnSpcReduction="20000"/>
          </a:bodyPr>
          <a:p>
            <a:r>
              <a:rPr lang="en-US" altLang="en-US"/>
              <a:t>The size of a process has thus been limited to the size of physical memory. To obtain better memory-space utilization, we can use dynamic loading. </a:t>
            </a:r>
            <a:endParaRPr lang="en-US" altLang="en-US"/>
          </a:p>
          <a:p>
            <a:r>
              <a:rPr lang="en-US" altLang="en-US"/>
              <a:t>With dynamic loading, a routine is not loaded until it is called. All routines are kept on disk in a relocatable load format. The main program is loaded into memory and is executed.</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Dynamic Loading cont..</a:t>
            </a:r>
            <a:endParaRPr lang="en-US"/>
          </a:p>
        </p:txBody>
      </p:sp>
      <p:sp>
        <p:nvSpPr>
          <p:cNvPr id="3" name="Content Placeholder 2"/>
          <p:cNvSpPr>
            <a:spLocks noGrp="1"/>
          </p:cNvSpPr>
          <p:nvPr>
            <p:ph sz="quarter" idx="1"/>
          </p:nvPr>
        </p:nvSpPr>
        <p:spPr/>
        <p:txBody>
          <a:bodyPr/>
          <a:p>
            <a:r>
              <a:rPr lang="en-US" altLang="en-US"/>
              <a:t>When a routine needs to call another routine, the calling routine first checks to see whether the other routine has been loaded. </a:t>
            </a:r>
            <a:endParaRPr lang="en-US" altLang="en-US"/>
          </a:p>
          <a:p>
            <a:r>
              <a:rPr lang="en-US" altLang="en-US"/>
              <a:t>If it has not, the relocatable linking loader is called to load the desired routine into memory and to update the program’s address tables to reflect this change. Then control is passed to the newly loaded routine.</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Dynamic Loading cont..</a:t>
            </a:r>
            <a:endParaRPr lang="en-US"/>
          </a:p>
        </p:txBody>
      </p:sp>
      <p:sp>
        <p:nvSpPr>
          <p:cNvPr id="3" name="Content Placeholder 2"/>
          <p:cNvSpPr>
            <a:spLocks noGrp="1"/>
          </p:cNvSpPr>
          <p:nvPr>
            <p:ph sz="quarter" idx="1"/>
          </p:nvPr>
        </p:nvSpPr>
        <p:spPr/>
        <p:txBody>
          <a:bodyPr/>
          <a:p>
            <a:r>
              <a:rPr lang="en-US" altLang="en-US"/>
              <a:t>The advantage of dynamic loading is that a routine is loaded only when it is needed. </a:t>
            </a:r>
            <a:endParaRPr lang="en-US" altLang="en-US"/>
          </a:p>
          <a:p>
            <a:r>
              <a:rPr lang="en-US" altLang="en-US"/>
              <a:t>This method is particularly useful when large amounts of code are needed to handle infrequently occurring cases, such as error routines.</a:t>
            </a:r>
            <a:endParaRPr lang="en-US" altLang="en-US"/>
          </a:p>
          <a:p>
            <a:r>
              <a:rPr lang="en-US" altLang="en-US"/>
              <a:t> In such a situation, although the total program size may be large, the portion that is used (and hence loaded) may be much smaller.</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 Dynamic Linking and Shared Libraries</a:t>
            </a:r>
            <a:endParaRPr lang="en-US" altLang="en-US"/>
          </a:p>
        </p:txBody>
      </p:sp>
      <p:sp>
        <p:nvSpPr>
          <p:cNvPr id="3" name="Content Placeholder 2"/>
          <p:cNvSpPr>
            <a:spLocks noGrp="1"/>
          </p:cNvSpPr>
          <p:nvPr>
            <p:ph sz="quarter" idx="1"/>
          </p:nvPr>
        </p:nvSpPr>
        <p:spPr/>
        <p:txBody>
          <a:bodyPr/>
          <a:p>
            <a:r>
              <a:rPr lang="en-US" altLang="en-US"/>
              <a:t>Dynamically linked libraries (DLLs) are system libraries that are linked to user programs when the programs are run ). </a:t>
            </a:r>
            <a:endParaRPr lang="en-US" altLang="en-US"/>
          </a:p>
          <a:p>
            <a:r>
              <a:rPr lang="en-US" altLang="en-US"/>
              <a:t>Some operating systems support only static linking, in which system libraries are treated like any other object module and are combined by the loader into the binary program image. </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Dynamic Linking and Shared Libraries cont..</a:t>
            </a:r>
            <a:endParaRPr lang="en-US"/>
          </a:p>
        </p:txBody>
      </p:sp>
      <p:sp>
        <p:nvSpPr>
          <p:cNvPr id="3" name="Content Placeholder 2"/>
          <p:cNvSpPr>
            <a:spLocks noGrp="1"/>
          </p:cNvSpPr>
          <p:nvPr>
            <p:ph sz="quarter" idx="1"/>
          </p:nvPr>
        </p:nvSpPr>
        <p:spPr/>
        <p:txBody>
          <a:bodyPr>
            <a:normAutofit/>
          </a:bodyPr>
          <a:p>
            <a:r>
              <a:rPr lang="en-US" altLang="en-US"/>
              <a:t> Dynamic linking, in contrast, is similar to dynamic loading. Here, though, linking, rather than loading, is postponed until execution time.</a:t>
            </a:r>
            <a:endParaRPr lang="en-US" altLang="en-US"/>
          </a:p>
          <a:p>
            <a:r>
              <a:rPr lang="en-US" altLang="en-US"/>
              <a:t>This feature is usually used with system libraries, such as the standard C language library. Without this facility, each program on a system must include a copy of its language library (or at least the routines referenced by the program) in the executable image. </a:t>
            </a:r>
            <a:endParaRPr lang="en-US" altLang="en-US"/>
          </a:p>
          <a:p>
            <a:r>
              <a:rPr lang="en-US" altLang="en-US"/>
              <a:t>This requirement not only increases the size of an executable image but also may waste main memory.</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icrosoft JhengHei" panose="020B0604030504040204" pitchFamily="34" charset="-120"/>
              </a:rPr>
              <a:t>Background</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fld>
            <a:endParaRPr lang="de-AT"/>
          </a:p>
        </p:txBody>
      </p:sp>
      <p:sp>
        <p:nvSpPr>
          <p:cNvPr id="4" name="Content Placeholder 3"/>
          <p:cNvSpPr>
            <a:spLocks noGrp="1"/>
          </p:cNvSpPr>
          <p:nvPr>
            <p:ph sz="quarter" idx="1"/>
          </p:nvPr>
        </p:nvSpPr>
        <p:spPr/>
        <p:txBody>
          <a:bodyPr/>
          <a:lstStyle/>
          <a:p>
            <a:pPr algn="just"/>
            <a:r>
              <a:rPr lang="en-US" altLang="en-US"/>
              <a:t>Memory consists of a large array of bytes, each with its own address. </a:t>
            </a:r>
            <a:endParaRPr lang="en-US" altLang="en-US"/>
          </a:p>
          <a:p>
            <a:pPr algn="just"/>
            <a:r>
              <a:rPr lang="en-US" altLang="en-US"/>
              <a:t>The CPU fetches instructions from memory according to the value of the program counter. </a:t>
            </a:r>
            <a:endParaRPr lang="en-US" altLang="en-US"/>
          </a:p>
          <a:p>
            <a:pPr algn="just"/>
            <a:r>
              <a:rPr lang="en-US" altLang="en-US"/>
              <a:t>These instructions may cause additional loading from and storing to specific memory addresses.</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Dynamic Linking and Shared Libraries cont..</a:t>
            </a:r>
            <a:endParaRPr lang="en-US"/>
          </a:p>
        </p:txBody>
      </p:sp>
      <p:sp>
        <p:nvSpPr>
          <p:cNvPr id="3" name="Content Placeholder 2"/>
          <p:cNvSpPr>
            <a:spLocks noGrp="1"/>
          </p:cNvSpPr>
          <p:nvPr>
            <p:ph sz="quarter" idx="1"/>
          </p:nvPr>
        </p:nvSpPr>
        <p:spPr/>
        <p:txBody>
          <a:bodyPr/>
          <a:p>
            <a:r>
              <a:rPr lang="en-US" altLang="en-US"/>
              <a:t>Unlike dynamic loading, dynamic linking and shared libraries generally require help from the operating system. </a:t>
            </a:r>
            <a:endParaRPr lang="en-US" altLang="en-US"/>
          </a:p>
          <a:p>
            <a:r>
              <a:rPr lang="en-US" altLang="en-US"/>
              <a:t>If the processes in memory are protected from one another, then the operating system is the only entity that can check to see whether the needed routine is in another process’s memory space or that can allow multiple processes to access the same memory addresses.</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Swapping in Operating System</a:t>
            </a:r>
            <a:endParaRPr lang="en-US"/>
          </a:p>
        </p:txBody>
      </p:sp>
      <p:sp>
        <p:nvSpPr>
          <p:cNvPr id="3" name="Content Placeholder 2"/>
          <p:cNvSpPr>
            <a:spLocks noGrp="1"/>
          </p:cNvSpPr>
          <p:nvPr>
            <p:ph sz="quarter" idx="1"/>
          </p:nvPr>
        </p:nvSpPr>
        <p:spPr/>
        <p:txBody>
          <a:bodyPr/>
          <a:p>
            <a:r>
              <a:rPr lang="en-US" altLang="en-US"/>
              <a:t>To increase CPU utilization in multiprogramming, a memory management scheme known as swapping can be used. </a:t>
            </a:r>
            <a:endParaRPr lang="en-US" altLang="en-US"/>
          </a:p>
          <a:p>
            <a:r>
              <a:rPr lang="en-US" altLang="en-US"/>
              <a:t>Swapping is the process of bringing a process into memory and then temporarily copying it to the disc after it has run for a while. </a:t>
            </a:r>
            <a:endParaRPr lang="en-US" altLang="en-US"/>
          </a:p>
          <a:p>
            <a:r>
              <a:rPr lang="en-US" altLang="en-US"/>
              <a:t>The purpose of swapping in an operating system is to access data on a hard disc and move it to RAM so that application programs can use it.</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What is Swapping in the Operating System?</a:t>
            </a:r>
            <a:endParaRPr lang="en-US" altLang="en-US"/>
          </a:p>
        </p:txBody>
      </p:sp>
      <p:sp>
        <p:nvSpPr>
          <p:cNvPr id="3" name="Content Placeholder 2"/>
          <p:cNvSpPr>
            <a:spLocks noGrp="1"/>
          </p:cNvSpPr>
          <p:nvPr>
            <p:ph sz="quarter" idx="1"/>
          </p:nvPr>
        </p:nvSpPr>
        <p:spPr/>
        <p:txBody>
          <a:bodyPr/>
          <a:p>
            <a:r>
              <a:rPr lang="en-US" altLang="en-US"/>
              <a:t>Swapping in an operating system is a process that moves data or programs between the computer’s main memory (RAM) and a secondary storage (usually a hard disk or SSD). </a:t>
            </a:r>
            <a:endParaRPr lang="en-US" altLang="en-US"/>
          </a:p>
          <a:p>
            <a:r>
              <a:rPr lang="en-US" altLang="en-US"/>
              <a:t>This helps manage the limited space in RAM and allows the system to run more programs than it could otherwise handle simultaneously.</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What is Swapping in the Operating System? cont..</a:t>
            </a:r>
            <a:endParaRPr lang="en-US"/>
          </a:p>
        </p:txBody>
      </p:sp>
      <p:sp>
        <p:nvSpPr>
          <p:cNvPr id="3" name="Content Placeholder 2"/>
          <p:cNvSpPr>
            <a:spLocks noGrp="1"/>
          </p:cNvSpPr>
          <p:nvPr>
            <p:ph sz="quarter" idx="1"/>
          </p:nvPr>
        </p:nvSpPr>
        <p:spPr/>
        <p:txBody>
          <a:bodyPr/>
          <a:p>
            <a:r>
              <a:rPr lang="en-US" altLang="en-US"/>
              <a:t>It’s important to remember that swapping is only used when data isn’t available in RAM. </a:t>
            </a:r>
            <a:endParaRPr lang="en-US" altLang="en-US"/>
          </a:p>
          <a:p>
            <a:r>
              <a:rPr lang="en-US" altLang="en-US"/>
              <a:t>Although the swapping process degrades system performance, it allows larger and multiple processes to run concurrently. </a:t>
            </a:r>
            <a:endParaRPr lang="en-US" altLang="en-US"/>
          </a:p>
          <a:p>
            <a:r>
              <a:rPr lang="en-US" altLang="en-US"/>
              <a:t>Because of this, swapping is also known as memory compaction. </a:t>
            </a:r>
            <a:endParaRPr lang="en-US" altLang="en-US"/>
          </a:p>
          <a:p>
            <a:r>
              <a:rPr lang="en-US" altLang="en-US"/>
              <a:t>The CPU scheduler determines which processes are swapped in and which are swapped out. Consider a multiprogramming environment that employs a priority-based scheduling algorithm.</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What is Swapping in the Operating System? cont..</a:t>
            </a:r>
            <a:endParaRPr lang="en-US"/>
          </a:p>
        </p:txBody>
      </p:sp>
      <p:sp>
        <p:nvSpPr>
          <p:cNvPr id="3" name="Content Placeholder 2"/>
          <p:cNvSpPr>
            <a:spLocks noGrp="1"/>
          </p:cNvSpPr>
          <p:nvPr>
            <p:ph sz="quarter" idx="1"/>
          </p:nvPr>
        </p:nvSpPr>
        <p:spPr/>
        <p:txBody>
          <a:bodyPr/>
          <a:p>
            <a:r>
              <a:rPr lang="en-US" altLang="en-US"/>
              <a:t>When a high-priority process enters the input queue, a low-priority process is swapped out so the high-priority process can be loaded and executed. </a:t>
            </a:r>
            <a:endParaRPr lang="en-US" altLang="en-US"/>
          </a:p>
          <a:p>
            <a:r>
              <a:rPr lang="en-US" altLang="en-US"/>
              <a:t>When this process terminates, the low-priority process is swapped back into memory to continue its execution.</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What is Swapping in the Operating System? cont..</a:t>
            </a:r>
            <a:endParaRPr lang="en-US"/>
          </a:p>
        </p:txBody>
      </p:sp>
      <p:pic>
        <p:nvPicPr>
          <p:cNvPr id="5" name="Content Placeholder 4"/>
          <p:cNvPicPr>
            <a:picLocks noChangeAspect="1"/>
          </p:cNvPicPr>
          <p:nvPr>
            <p:ph sz="quarter" idx="1"/>
          </p:nvPr>
        </p:nvPicPr>
        <p:blipFill>
          <a:blip r:embed="rId1"/>
          <a:stretch>
            <a:fillRect/>
          </a:stretch>
        </p:blipFill>
        <p:spPr>
          <a:xfrm>
            <a:off x="3747770" y="1718310"/>
            <a:ext cx="5008245" cy="4799330"/>
          </a:xfrm>
          <a:prstGeom prst="rect">
            <a:avLst/>
          </a:prstGeom>
        </p:spPr>
      </p:pic>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What is Swapping in the Operating System? cont..</a:t>
            </a:r>
            <a:endParaRPr lang="en-US"/>
          </a:p>
        </p:txBody>
      </p:sp>
      <p:sp>
        <p:nvSpPr>
          <p:cNvPr id="3" name="Content Placeholder 2"/>
          <p:cNvSpPr>
            <a:spLocks noGrp="1"/>
          </p:cNvSpPr>
          <p:nvPr>
            <p:ph sz="quarter" idx="1"/>
          </p:nvPr>
        </p:nvSpPr>
        <p:spPr/>
        <p:txBody>
          <a:bodyPr/>
          <a:p>
            <a:r>
              <a:rPr lang="en-US" altLang="en-US"/>
              <a:t>Swapping has been subdivided into two concepts: swap-in and swap-out</a:t>
            </a:r>
            <a:endParaRPr lang="en-US" altLang="en-US"/>
          </a:p>
          <a:p>
            <a:endParaRPr lang="en-US" altLang="en-US"/>
          </a:p>
          <a:p>
            <a:pPr lvl="1"/>
            <a:r>
              <a:rPr lang="en-US" altLang="en-US" b="1"/>
              <a:t>Swap-out</a:t>
            </a:r>
            <a:r>
              <a:rPr lang="en-US" altLang="en-US"/>
              <a:t> is a technique for moving a process from RAM to the hard disc.</a:t>
            </a:r>
            <a:endParaRPr lang="en-US" altLang="en-US"/>
          </a:p>
          <a:p>
            <a:pPr lvl="1"/>
            <a:r>
              <a:rPr lang="en-US" altLang="en-US" b="1"/>
              <a:t>Swap-in</a:t>
            </a:r>
            <a:r>
              <a:rPr lang="en-US" altLang="en-US"/>
              <a:t> is a method of transferring a program from a hard disc to main memory, or RAM.</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What is Swapping in the Operating System? cont..</a:t>
            </a:r>
            <a:endParaRPr lang="en-US"/>
          </a:p>
        </p:txBody>
      </p:sp>
      <p:sp>
        <p:nvSpPr>
          <p:cNvPr id="3" name="Content Placeholder 2"/>
          <p:cNvSpPr>
            <a:spLocks noGrp="1"/>
          </p:cNvSpPr>
          <p:nvPr>
            <p:ph sz="quarter" idx="1"/>
          </p:nvPr>
        </p:nvSpPr>
        <p:spPr/>
        <p:txBody>
          <a:bodyPr/>
          <a:p>
            <a:r>
              <a:rPr lang="en-US" altLang="en-US"/>
              <a:t>When the RAM is full and a new program needs to run, the operating system selects a program or data that is currently in RAM but not actively being used.</a:t>
            </a:r>
            <a:endParaRPr lang="en-US" altLang="en-US"/>
          </a:p>
          <a:p>
            <a:r>
              <a:rPr lang="en-US" altLang="en-US"/>
              <a:t>The selected data is moved to the secondary storage, making space in RAM for the new program.</a:t>
            </a:r>
            <a:endParaRPr lang="en-US" altLang="en-US"/>
          </a:p>
          <a:p>
            <a:r>
              <a:rPr lang="en-US" altLang="en-US"/>
              <a:t>When the swapped-out program is needed again, it can be swapped back into RAM, replacing another inactive program or data if necessary.</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Real Life Example of Swapping</a:t>
            </a:r>
            <a:endParaRPr lang="en-US" altLang="en-US"/>
          </a:p>
        </p:txBody>
      </p:sp>
      <p:sp>
        <p:nvSpPr>
          <p:cNvPr id="3" name="Content Placeholder 2"/>
          <p:cNvSpPr>
            <a:spLocks noGrp="1"/>
          </p:cNvSpPr>
          <p:nvPr>
            <p:ph sz="quarter" idx="1"/>
          </p:nvPr>
        </p:nvSpPr>
        <p:spPr/>
        <p:txBody>
          <a:bodyPr/>
          <a:p>
            <a:r>
              <a:rPr lang="en-US" altLang="en-US"/>
              <a:t>magine you have a disk (RAM) that is too small to hold all your books and papers (programs). </a:t>
            </a:r>
            <a:endParaRPr lang="en-US" altLang="en-US"/>
          </a:p>
          <a:p>
            <a:r>
              <a:rPr lang="en-US" altLang="en-US"/>
              <a:t>You keep the most important items on the desk and store the rest in a cabinet (secondary storage). </a:t>
            </a:r>
            <a:endParaRPr lang="en-US" altLang="en-US"/>
          </a:p>
          <a:p>
            <a:r>
              <a:rPr lang="en-US" altLang="en-US"/>
              <a:t>When you need something from the cabinet, you swap it with something on your desk. This way, you can work with more items than your desk alone could hold.</a:t>
            </a:r>
            <a:endParaRPr lang="en-US" altLang="en-US"/>
          </a:p>
          <a:p>
            <a:endParaRPr lang="en-US" altLang="en-US"/>
          </a:p>
          <a:p>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of Swapping</a:t>
            </a:r>
            <a:endParaRPr lang="en-US"/>
          </a:p>
        </p:txBody>
      </p:sp>
      <p:sp>
        <p:nvSpPr>
          <p:cNvPr id="3" name="Content Placeholder 2"/>
          <p:cNvSpPr>
            <a:spLocks noGrp="1"/>
          </p:cNvSpPr>
          <p:nvPr>
            <p:ph sz="quarter" idx="1"/>
          </p:nvPr>
        </p:nvSpPr>
        <p:spPr/>
        <p:txBody>
          <a:bodyPr>
            <a:normAutofit lnSpcReduction="10000"/>
          </a:bodyPr>
          <a:p>
            <a:r>
              <a:rPr lang="en-US" altLang="en-US"/>
              <a:t>If there is low main memory so some processes may has to wait for much long but by using swapping process do not have to wait long for execution on CPU.</a:t>
            </a:r>
            <a:endParaRPr lang="en-US" altLang="en-US"/>
          </a:p>
          <a:p>
            <a:r>
              <a:rPr lang="en-US" altLang="en-US"/>
              <a:t>It utilize the main memory.</a:t>
            </a:r>
            <a:endParaRPr lang="en-US" altLang="en-US"/>
          </a:p>
          <a:p>
            <a:r>
              <a:rPr lang="en-US" altLang="en-US"/>
              <a:t>Using only single main memory, multiple process can be run by CPU using swap partition.</a:t>
            </a:r>
            <a:endParaRPr lang="en-US" altLang="en-US"/>
          </a:p>
          <a:p>
            <a:r>
              <a:rPr lang="en-US" altLang="en-US"/>
              <a:t>The concept of virtual memory start from here and it utilize it in better way.</a:t>
            </a:r>
            <a:endParaRPr lang="en-US" altLang="en-US"/>
          </a:p>
          <a:p>
            <a:r>
              <a:rPr lang="en-US" altLang="en-US"/>
              <a:t>This concept can be useful in priority based scheduling to optimize the swapping process.</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ea typeface="Microsoft JhengHei" panose="020B0604030504040204" pitchFamily="34" charset="-120"/>
                <a:sym typeface="+mn-ea"/>
              </a:rPr>
              <a:t>Background cont..</a:t>
            </a:r>
            <a:endParaRPr lang="en-US"/>
          </a:p>
        </p:txBody>
      </p:sp>
      <p:sp>
        <p:nvSpPr>
          <p:cNvPr id="3" name="Content Placeholder 2"/>
          <p:cNvSpPr>
            <a:spLocks noGrp="1"/>
          </p:cNvSpPr>
          <p:nvPr>
            <p:ph sz="quarter" idx="1"/>
          </p:nvPr>
        </p:nvSpPr>
        <p:spPr/>
        <p:txBody>
          <a:bodyPr>
            <a:normAutofit fontScale="90000" lnSpcReduction="20000"/>
          </a:bodyPr>
          <a:p>
            <a:r>
              <a:rPr lang="en-US" altLang="en-US"/>
              <a:t>A typical instruction-execution cycle, for example, first fetches an instruction from memory. </a:t>
            </a:r>
            <a:endParaRPr lang="en-US" altLang="en-US"/>
          </a:p>
          <a:p>
            <a:r>
              <a:rPr lang="en-US" altLang="en-US"/>
              <a:t>The instruction is then decoded and may cause operands to be fetched from memory. </a:t>
            </a:r>
            <a:endParaRPr lang="en-US" altLang="en-US"/>
          </a:p>
          <a:p>
            <a:r>
              <a:rPr lang="en-US" altLang="en-US"/>
              <a:t>After the instruction has been executed on the operands, results may be stored back in memory. </a:t>
            </a:r>
            <a:endParaRPr lang="en-US" altLang="en-US"/>
          </a:p>
          <a:p>
            <a:r>
              <a:rPr lang="en-US" altLang="en-US"/>
              <a:t>The memory unit sees only a stream of memory addresses; it does not know how they are generated (by the instruction counter, indexing, indirection, literal addresses, and so on) or what they are for (instructions or data). </a:t>
            </a:r>
            <a:endParaRPr lang="en-US" altLang="en-US"/>
          </a:p>
          <a:p>
            <a:r>
              <a:rPr lang="en-US" altLang="en-US"/>
              <a:t>Accordingly, we can ignore how a program generates a memory address. We are interested only in the sequence of memory addresses generated by the running program.</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lstStyle/>
          <a:p>
            <a:r>
              <a:rPr lang="en-US" dirty="0" smtClean="0"/>
              <a:t>References</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panose="020F0502020204030204"/>
              </a:rPr>
            </a:fld>
            <a:endParaRPr lang="de-AT">
              <a:latin typeface="Calibri" panose="020F0502020204030204"/>
            </a:endParaRPr>
          </a:p>
        </p:txBody>
      </p:sp>
      <p:sp>
        <p:nvSpPr>
          <p:cNvPr id="12" name="Rectangle 11"/>
          <p:cNvSpPr/>
          <p:nvPr/>
        </p:nvSpPr>
        <p:spPr>
          <a:xfrm>
            <a:off x="711200" y="1756920"/>
            <a:ext cx="11480800" cy="1569660"/>
          </a:xfrm>
          <a:prstGeom prst="rect">
            <a:avLst/>
          </a:prstGeom>
        </p:spPr>
        <p:txBody>
          <a:bodyPr wrap="square">
            <a:spAutoFit/>
          </a:bodyPr>
          <a:lstStyle/>
          <a:p>
            <a:pPr marL="457200" indent="-457200" algn="just">
              <a:buFont typeface="Arial" panose="020B0604020202020204" pitchFamily="34" charset="0"/>
              <a:buChar char="•"/>
            </a:pPr>
            <a:endParaRPr lang="en-US" sz="3200" dirty="0" smtClean="0">
              <a:solidFill>
                <a:srgbClr val="FF0000"/>
              </a:solidFill>
            </a:endParaRPr>
          </a:p>
          <a:p>
            <a:pPr marL="457200" indent="-457200" algn="just">
              <a:buFont typeface="Arial" panose="020B0604020202020204" pitchFamily="34" charset="0"/>
              <a:buChar char="•"/>
            </a:pPr>
            <a:endParaRPr lang="en-US" sz="3200" dirty="0" smtClean="0">
              <a:solidFill>
                <a:srgbClr val="FF0000"/>
              </a:solidFill>
            </a:endParaRPr>
          </a:p>
          <a:p>
            <a:pPr marL="457200" indent="-457200" algn="just">
              <a:buFont typeface="Arial" panose="020B0604020202020204" pitchFamily="34" charset="0"/>
              <a:buChar char="•"/>
            </a:pPr>
            <a:endParaRPr lang="en-US" sz="3200" dirty="0">
              <a:solidFill>
                <a:srgbClr val="FF0000"/>
              </a:solidFill>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graphicFrame>
        <p:nvGraphicFramePr>
          <p:cNvPr id="3" name="Table 2"/>
          <p:cNvGraphicFramePr>
            <a:graphicFrameLocks noGrp="1"/>
          </p:cNvGraphicFramePr>
          <p:nvPr/>
        </p:nvGraphicFramePr>
        <p:xfrm>
          <a:off x="1662545" y="2438400"/>
          <a:ext cx="9545782" cy="1814945"/>
        </p:xfrm>
        <a:graphic>
          <a:graphicData uri="http://schemas.openxmlformats.org/drawingml/2006/table">
            <a:tbl>
              <a:tblPr firstRow="1" firstCol="1" bandRow="1">
                <a:tableStyleId>{5C22544A-7EE6-4342-B048-85BDC9FD1C3A}</a:tableStyleId>
              </a:tblPr>
              <a:tblGrid>
                <a:gridCol w="2500451"/>
                <a:gridCol w="1111992"/>
                <a:gridCol w="2026067"/>
                <a:gridCol w="1459871"/>
                <a:gridCol w="890614"/>
                <a:gridCol w="1556787"/>
              </a:tblGrid>
              <a:tr h="1814945">
                <a:tc>
                  <a:txBody>
                    <a:bodyPr/>
                    <a:lstStyle/>
                    <a:p>
                      <a:pPr marL="0" marR="0" algn="ctr">
                        <a:spcBef>
                          <a:spcPts val="0"/>
                        </a:spcBef>
                        <a:spcAft>
                          <a:spcPts val="0"/>
                        </a:spcAft>
                      </a:pPr>
                      <a:r>
                        <a:rPr lang="en-US" sz="2400">
                          <a:effectLst/>
                        </a:rPr>
                        <a:t>Operating System Concept</a:t>
                      </a:r>
                      <a:endParaRPr lang="en-US" sz="3600">
                        <a:effectLst/>
                        <a:latin typeface="Times New Roman" panose="02020603050405020304"/>
                        <a:ea typeface="Times New Roman" panose="02020603050405020304"/>
                      </a:endParaRPr>
                    </a:p>
                  </a:txBody>
                  <a:tcPr marL="68580" marR="68580" marT="0" marB="0" anchor="ctr"/>
                </a:tc>
                <a:tc>
                  <a:txBody>
                    <a:bodyPr/>
                    <a:lstStyle/>
                    <a:p>
                      <a:pPr marL="0" marR="0" algn="ctr">
                        <a:spcBef>
                          <a:spcPts val="0"/>
                        </a:spcBef>
                        <a:spcAft>
                          <a:spcPts val="0"/>
                        </a:spcAft>
                      </a:pPr>
                      <a:r>
                        <a:rPr lang="en-US" sz="2400">
                          <a:effectLst/>
                        </a:rPr>
                        <a:t>10th</a:t>
                      </a:r>
                      <a:endParaRPr lang="en-US" sz="3600">
                        <a:effectLst/>
                        <a:latin typeface="Times New Roman" panose="02020603050405020304"/>
                        <a:ea typeface="Times New Roman" panose="02020603050405020304"/>
                      </a:endParaRPr>
                    </a:p>
                  </a:txBody>
                  <a:tcPr marL="68580" marR="68580" marT="0" marB="0" anchor="ctr"/>
                </a:tc>
                <a:tc>
                  <a:txBody>
                    <a:bodyPr/>
                    <a:lstStyle/>
                    <a:p>
                      <a:pPr marL="0" marR="0" algn="ctr">
                        <a:spcBef>
                          <a:spcPts val="0"/>
                        </a:spcBef>
                        <a:spcAft>
                          <a:spcPts val="0"/>
                        </a:spcAft>
                      </a:pPr>
                      <a:r>
                        <a:rPr lang="en-US" sz="2400">
                          <a:effectLst/>
                        </a:rPr>
                        <a:t>Abraham Silberschatz</a:t>
                      </a:r>
                      <a:endParaRPr lang="en-US" sz="3600">
                        <a:effectLst/>
                        <a:latin typeface="Times New Roman" panose="02020603050405020304"/>
                        <a:ea typeface="Times New Roman" panose="02020603050405020304"/>
                      </a:endParaRPr>
                    </a:p>
                  </a:txBody>
                  <a:tcPr marL="68580" marR="68580" marT="0" marB="0" anchor="ctr"/>
                </a:tc>
                <a:tc>
                  <a:txBody>
                    <a:bodyPr/>
                    <a:lstStyle/>
                    <a:p>
                      <a:pPr marL="0" marR="0" algn="ctr">
                        <a:spcBef>
                          <a:spcPts val="0"/>
                        </a:spcBef>
                        <a:spcAft>
                          <a:spcPts val="0"/>
                        </a:spcAft>
                      </a:pPr>
                      <a:r>
                        <a:rPr lang="en-US" sz="2400">
                          <a:effectLst/>
                        </a:rPr>
                        <a:t>Wiley</a:t>
                      </a:r>
                      <a:endParaRPr lang="en-US" sz="3600">
                        <a:effectLst/>
                        <a:latin typeface="Times New Roman" panose="02020603050405020304"/>
                        <a:ea typeface="Times New Roman" panose="02020603050405020304"/>
                      </a:endParaRPr>
                    </a:p>
                  </a:txBody>
                  <a:tcPr marL="68580" marR="68580" marT="0" marB="0" anchor="ctr"/>
                </a:tc>
                <a:tc>
                  <a:txBody>
                    <a:bodyPr/>
                    <a:lstStyle/>
                    <a:p>
                      <a:pPr marL="0" marR="0" algn="ctr">
                        <a:spcBef>
                          <a:spcPts val="0"/>
                        </a:spcBef>
                        <a:spcAft>
                          <a:spcPts val="0"/>
                        </a:spcAft>
                      </a:pPr>
                      <a:r>
                        <a:rPr lang="en-US" sz="2400">
                          <a:effectLst/>
                        </a:rPr>
                        <a:t>2013</a:t>
                      </a:r>
                      <a:endParaRPr lang="en-US" sz="3600">
                        <a:effectLst/>
                        <a:latin typeface="Times New Roman" panose="02020603050405020304"/>
                        <a:ea typeface="Times New Roman" panose="02020603050405020304"/>
                      </a:endParaRPr>
                    </a:p>
                  </a:txBody>
                  <a:tcPr marL="68580" marR="68580" marT="0" marB="0" anchor="ctr"/>
                </a:tc>
                <a:tc>
                  <a:txBody>
                    <a:bodyPr/>
                    <a:lstStyle/>
                    <a:p>
                      <a:pPr marL="0" marR="0" algn="ctr">
                        <a:spcBef>
                          <a:spcPts val="0"/>
                        </a:spcBef>
                        <a:spcAft>
                          <a:spcPts val="0"/>
                        </a:spcAft>
                      </a:pPr>
                      <a:r>
                        <a:rPr lang="en-US" sz="2400" dirty="0">
                          <a:effectLst/>
                        </a:rPr>
                        <a:t>978-1-119-32091-3</a:t>
                      </a:r>
                      <a:endParaRPr lang="en-US" sz="3600" dirty="0">
                        <a:effectLst/>
                        <a:latin typeface="Times New Roman" panose="02020603050405020304"/>
                        <a:ea typeface="Times New Roman" panose="02020603050405020304"/>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panose="020F0502020204030204"/>
              </a:rPr>
            </a:fld>
            <a:endParaRPr lang="de-AT">
              <a:latin typeface="Calibri" panose="020F0502020204030204"/>
            </a:endParaRPr>
          </a:p>
        </p:txBody>
      </p:sp>
      <p:sp>
        <p:nvSpPr>
          <p:cNvPr id="6" name="Rectangle 1"/>
          <p:cNvSpPr>
            <a:spLocks noChangeArrowheads="1"/>
          </p:cNvSpPr>
          <p:nvPr/>
        </p:nvSpPr>
        <p:spPr bwMode="auto">
          <a:xfrm>
            <a:off x="2658137" y="3169833"/>
            <a:ext cx="6052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6000" b="1" dirty="0">
                <a:latin typeface="Cambria" panose="02040503050406030204" pitchFamily="18" charset="0"/>
                <a:ea typeface="Calibri" panose="020F0502020204030204" pitchFamily="34" charset="0"/>
                <a:cs typeface="TimesNewRoman" charset="0"/>
              </a:rPr>
              <a:t>THANK </a:t>
            </a:r>
            <a:r>
              <a:rPr lang="en-US" altLang="en-US" sz="6000" b="1" dirty="0" smtClean="0">
                <a:latin typeface="Cambria" panose="02040503050406030204" pitchFamily="18" charset="0"/>
                <a:ea typeface="Calibri" panose="020F0502020204030204" pitchFamily="34" charset="0"/>
                <a:cs typeface="TimesNewRoman" charset="0"/>
              </a:rPr>
              <a:t>YOU</a:t>
            </a:r>
            <a:endParaRPr lang="en-US" altLang="en-US" sz="6000" b="1" dirty="0" smtClean="0">
              <a:latin typeface="Cambria" panose="02040503050406030204" pitchFamily="18" charset="0"/>
              <a:ea typeface="Calibri" panose="020F0502020204030204" pitchFamily="34" charset="0"/>
              <a:cs typeface="TimesNewRoman"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Basic Hardware</a:t>
            </a:r>
            <a:endParaRPr lang="en-US"/>
          </a:p>
        </p:txBody>
      </p:sp>
      <p:sp>
        <p:nvSpPr>
          <p:cNvPr id="3" name="Content Placeholder 2"/>
          <p:cNvSpPr>
            <a:spLocks noGrp="1"/>
          </p:cNvSpPr>
          <p:nvPr>
            <p:ph sz="quarter" idx="1"/>
          </p:nvPr>
        </p:nvSpPr>
        <p:spPr/>
        <p:txBody>
          <a:bodyPr>
            <a:normAutofit fontScale="90000"/>
          </a:bodyPr>
          <a:p>
            <a:r>
              <a:rPr lang="en-US" altLang="en-US"/>
              <a:t>Main memory and the registers built into each processing core are the only</a:t>
            </a:r>
            <a:endParaRPr lang="en-US" altLang="en-US"/>
          </a:p>
          <a:p>
            <a:r>
              <a:rPr lang="en-US" altLang="en-US"/>
              <a:t>general-purpose storage that the CPU can access directly. </a:t>
            </a:r>
            <a:endParaRPr lang="en-US" altLang="en-US"/>
          </a:p>
          <a:p>
            <a:r>
              <a:rPr lang="en-US" altLang="en-US"/>
              <a:t>There are machine instructions that take memory addresses as arguments, but none that take disk addresses. </a:t>
            </a:r>
            <a:endParaRPr lang="en-US" altLang="en-US"/>
          </a:p>
          <a:p>
            <a:r>
              <a:rPr lang="en-US" altLang="en-US"/>
              <a:t>Therefore, any instructions in execution, and any data being used by the instructions, must be in one of these direct-access storage devices. </a:t>
            </a:r>
            <a:endParaRPr lang="en-US" altLang="en-US"/>
          </a:p>
          <a:p>
            <a:r>
              <a:rPr lang="en-US" altLang="en-US"/>
              <a:t>If the data are not in memory, they must be moved there before the CPU can operate on them.</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Basic Hardware cont..</a:t>
            </a:r>
            <a:endParaRPr lang="en-US"/>
          </a:p>
        </p:txBody>
      </p:sp>
      <p:sp>
        <p:nvSpPr>
          <p:cNvPr id="3" name="Content Placeholder 2"/>
          <p:cNvSpPr>
            <a:spLocks noGrp="1"/>
          </p:cNvSpPr>
          <p:nvPr>
            <p:ph sz="quarter" idx="1"/>
          </p:nvPr>
        </p:nvSpPr>
        <p:spPr/>
        <p:txBody>
          <a:bodyPr>
            <a:normAutofit fontScale="90000"/>
          </a:bodyPr>
          <a:p>
            <a:r>
              <a:rPr lang="en-US" altLang="en-US"/>
              <a:t>Registers that are built into each CPU core are generally accessible within</a:t>
            </a:r>
            <a:endParaRPr lang="en-US" altLang="en-US"/>
          </a:p>
          <a:p>
            <a:r>
              <a:rPr lang="en-US" altLang="en-US"/>
              <a:t>one cycle of the CPU clock. </a:t>
            </a:r>
            <a:endParaRPr lang="en-US" altLang="en-US"/>
          </a:p>
          <a:p>
            <a:r>
              <a:rPr lang="en-US" altLang="en-US"/>
              <a:t>Some CPU cores can decode instructions and perform simple operations on register contents at the rate of one or more operations per clock tick. </a:t>
            </a:r>
            <a:endParaRPr lang="en-US" altLang="en-US"/>
          </a:p>
          <a:p>
            <a:r>
              <a:rPr lang="en-US" altLang="en-US"/>
              <a:t>The same cannot be said of main memory, which is accessed via a transaction on the memory bus. </a:t>
            </a:r>
            <a:endParaRPr lang="en-US" altLang="en-US"/>
          </a:p>
          <a:p>
            <a:r>
              <a:rPr lang="en-US" altLang="en-US"/>
              <a:t>Completing a memory access may take many cycles of the CPU clock. </a:t>
            </a:r>
            <a:endParaRPr lang="en-US" altLang="en-US"/>
          </a:p>
          <a:p>
            <a:r>
              <a:rPr lang="en-US" altLang="en-US"/>
              <a:t>In such cases, the processor normally needs to stall, since it does not have the data required to complete the instruction that it is executing. </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Basic Hardware cont..</a:t>
            </a:r>
            <a:endParaRPr lang="en-US"/>
          </a:p>
        </p:txBody>
      </p:sp>
      <p:sp>
        <p:nvSpPr>
          <p:cNvPr id="3" name="Content Placeholder 2"/>
          <p:cNvSpPr>
            <a:spLocks noGrp="1"/>
          </p:cNvSpPr>
          <p:nvPr>
            <p:ph sz="quarter" idx="1"/>
          </p:nvPr>
        </p:nvSpPr>
        <p:spPr/>
        <p:txBody>
          <a:bodyPr>
            <a:normAutofit/>
          </a:bodyPr>
          <a:p>
            <a:r>
              <a:rPr lang="en-US" altLang="en-US"/>
              <a:t>This situation is intolerable because of the frequency of memory accesses. </a:t>
            </a:r>
            <a:endParaRPr lang="en-US" altLang="en-US"/>
          </a:p>
          <a:p>
            <a:r>
              <a:rPr lang="en-US" altLang="en-US"/>
              <a:t>The remedy is to add fast memory between the CPU and main memory, typically on the CPU chip for fast access.  </a:t>
            </a:r>
            <a:endParaRPr lang="en-US" altLang="en-US"/>
          </a:p>
          <a:p>
            <a:r>
              <a:rPr lang="en-US" altLang="en-US"/>
              <a:t>To manage a cache built into the CPU, the hardware automatically speeds up memory access without any operating-system control. </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Basic Hardware cont..</a:t>
            </a:r>
            <a:endParaRPr lang="en-US"/>
          </a:p>
        </p:txBody>
      </p:sp>
      <p:sp>
        <p:nvSpPr>
          <p:cNvPr id="3" name="Content Placeholder 2"/>
          <p:cNvSpPr>
            <a:spLocks noGrp="1"/>
          </p:cNvSpPr>
          <p:nvPr>
            <p:ph sz="quarter" idx="1"/>
          </p:nvPr>
        </p:nvSpPr>
        <p:spPr/>
        <p:txBody>
          <a:bodyPr>
            <a:normAutofit lnSpcReduction="20000"/>
          </a:bodyPr>
          <a:p>
            <a:r>
              <a:rPr lang="en-US" altLang="en-US"/>
              <a:t>Not only are we concerned with the relative speed of accessing physical memory, but we also must ensure correct operation. </a:t>
            </a:r>
            <a:endParaRPr lang="en-US" altLang="en-US"/>
          </a:p>
          <a:p>
            <a:r>
              <a:rPr lang="en-US" altLang="en-US"/>
              <a:t>For proper system operation, we must protect the operating system from access by user processes, as well as protect user processes from one another. </a:t>
            </a:r>
            <a:endParaRPr lang="en-US" altLang="en-US"/>
          </a:p>
          <a:p>
            <a:r>
              <a:rPr lang="en-US" altLang="en-US"/>
              <a:t>This protection must be provided by the hardware, because the operating system doesn’t usually intervene between the CPU and its memory accesses (because of the resulting performance penalty). </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Basic Hardware cont..</a:t>
            </a:r>
            <a:endParaRPr lang="en-US"/>
          </a:p>
        </p:txBody>
      </p:sp>
      <p:sp>
        <p:nvSpPr>
          <p:cNvPr id="3" name="Content Placeholder 2"/>
          <p:cNvSpPr>
            <a:spLocks noGrp="1"/>
          </p:cNvSpPr>
          <p:nvPr>
            <p:ph sz="quarter" idx="1"/>
          </p:nvPr>
        </p:nvSpPr>
        <p:spPr/>
        <p:txBody>
          <a:bodyPr>
            <a:normAutofit/>
          </a:bodyPr>
          <a:p>
            <a:r>
              <a:rPr lang="en-US" altLang="en-US"/>
              <a:t>We first need to make sure that each process has a separate memory space.</a:t>
            </a:r>
            <a:endParaRPr lang="en-US" altLang="en-US"/>
          </a:p>
          <a:p>
            <a:r>
              <a:rPr lang="en-US" altLang="en-US"/>
              <a:t>Separate per-process memory space protects the processes from each other and is fundamental to having multiple processes loaded in memory for concurrent execution. </a:t>
            </a:r>
            <a:endParaRPr lang="en-US" altLang="en-US"/>
          </a:p>
          <a:p>
            <a:r>
              <a:rPr lang="en-US" altLang="en-US"/>
              <a:t>To separate memory spaces, we need the ability to determine the range of legal addresses that the process may access and to ensure that the process can access only these legal addresses. </a:t>
            </a:r>
            <a:endParaRPr lang="en-US" altLang="en-US"/>
          </a:p>
        </p:txBody>
      </p:sp>
      <p:sp>
        <p:nvSpPr>
          <p:cNvPr id="4" name="Slide Number Placeholder 3"/>
          <p:cNvSpPr>
            <a:spLocks noGrp="1"/>
          </p:cNvSpPr>
          <p:nvPr>
            <p:ph type="sldNum" sz="quarter" idx="12"/>
          </p:nvPr>
        </p:nvSpPr>
        <p:spPr/>
        <p:txBody>
          <a:bodyPr/>
          <a:p>
            <a:fld id="{C47D1D47-F002-4997-8673-3C2F20FE47EE}" type="slidenum">
              <a:rPr lang="de-AT" smtClean="0"/>
            </a:fld>
            <a:endParaRPr lang="de-AT"/>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13698</Words>
  <Application>WPS Presentation</Application>
  <PresentationFormat>Custom</PresentationFormat>
  <Paragraphs>331</Paragraphs>
  <Slides>41</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41</vt:i4>
      </vt:variant>
    </vt:vector>
  </HeadingPairs>
  <TitlesOfParts>
    <vt:vector size="58" baseType="lpstr">
      <vt:lpstr>Arial</vt:lpstr>
      <vt:lpstr>SimSun</vt:lpstr>
      <vt:lpstr>Wingdings</vt:lpstr>
      <vt:lpstr>Wingdings</vt:lpstr>
      <vt:lpstr>Wingdings 2</vt:lpstr>
      <vt:lpstr>Wingdings</vt:lpstr>
      <vt:lpstr>Arial Rounded MT Bold</vt:lpstr>
      <vt:lpstr>Calibri</vt:lpstr>
      <vt:lpstr>Microsoft JhengHei</vt:lpstr>
      <vt:lpstr>Microsoft YaHei</vt:lpstr>
      <vt:lpstr>Arial Unicode MS</vt:lpstr>
      <vt:lpstr>Times New Roman</vt:lpstr>
      <vt:lpstr>Cambria</vt:lpstr>
      <vt:lpstr>Calibri</vt:lpstr>
      <vt:lpstr>TimesNewRoman</vt:lpstr>
      <vt:lpstr>Segoe Print</vt:lpstr>
      <vt:lpstr>Median</vt:lpstr>
      <vt:lpstr>PowerPoint 演示文稿</vt:lpstr>
      <vt:lpstr>Contents</vt:lpstr>
      <vt:lpstr>Background</vt:lpstr>
      <vt:lpstr>Background cont..</vt:lpstr>
      <vt:lpstr>Basic Hardware</vt:lpstr>
      <vt:lpstr>Basic Hardware cont..</vt:lpstr>
      <vt:lpstr>Basic Hardware cont..</vt:lpstr>
      <vt:lpstr>Basic Hardware cont..</vt:lpstr>
      <vt:lpstr>Basic Hardware cont..</vt:lpstr>
      <vt:lpstr>Basic Hardware cont..</vt:lpstr>
      <vt:lpstr>Basic Hardware cont..</vt:lpstr>
      <vt:lpstr>Basic Hardware cont..</vt:lpstr>
      <vt:lpstr>PowerPoint 演示文稿</vt:lpstr>
      <vt:lpstr>Address Binding</vt:lpstr>
      <vt:lpstr>Address Binding cont..</vt:lpstr>
      <vt:lpstr>Address Binding cont..</vt:lpstr>
      <vt:lpstr>Address Binding cont..</vt:lpstr>
      <vt:lpstr>Address Binding cont..</vt:lpstr>
      <vt:lpstr>Address Binding cont..</vt:lpstr>
      <vt:lpstr>Logical Versus Physical Address Space</vt:lpstr>
      <vt:lpstr>Logical Versus Physical Address Space cont..</vt:lpstr>
      <vt:lpstr>Logical Versus Physical Address Space cont..</vt:lpstr>
      <vt:lpstr>Logical Versus Physical Address Space cont..</vt:lpstr>
      <vt:lpstr>Logical Versus Physical Address Space cont..</vt:lpstr>
      <vt:lpstr> Dynamic Loading</vt:lpstr>
      <vt:lpstr>Dynamic Loading cont..</vt:lpstr>
      <vt:lpstr>Dynamic Loading cont..</vt:lpstr>
      <vt:lpstr> Dynamic Linking and Shared Libraries</vt:lpstr>
      <vt:lpstr>Dynamic Linking and Shared Libraries cont..</vt:lpstr>
      <vt:lpstr>Dynamic Linking and Shared Libraries cont..</vt:lpstr>
      <vt:lpstr>Swapping in Operating System</vt:lpstr>
      <vt:lpstr>What is Swapping in the Operating System?</vt:lpstr>
      <vt:lpstr>What is Swapping in the Operating System? cont..</vt:lpstr>
      <vt:lpstr>What is Swapping in the Operating System? cont..</vt:lpstr>
      <vt:lpstr>What is Swapping in the Operating System? cont..</vt:lpstr>
      <vt:lpstr>What is Swapping in the Operating System? cont..</vt:lpstr>
      <vt:lpstr>What is Swapping in the Operating System? cont..</vt:lpstr>
      <vt:lpstr>Real Life Example of Swapping</vt:lpstr>
      <vt:lpstr>Advantages of Swapping</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CUI</dc:creator>
  <cp:lastModifiedBy>Billie Ramsey</cp:lastModifiedBy>
  <cp:revision>581</cp:revision>
  <dcterms:created xsi:type="dcterms:W3CDTF">2019-05-24T10:03:00Z</dcterms:created>
  <dcterms:modified xsi:type="dcterms:W3CDTF">2024-12-19T17:31:34Z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A4874FD8B29E4B43A61229ADB3576042_13</vt:lpwstr>
  </property>
  <property fmtid="{D5CDD505-2E9C-101B-9397-08002B2CF9AE}" pid="3" name="KSOProductBuildVer">
    <vt:lpwstr>1033-12.2.0.19307</vt:lpwstr>
  </property>
</Properties>
</file>