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96" r:id="rId2"/>
    <p:sldId id="339" r:id="rId3"/>
    <p:sldId id="400"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 id="436" r:id="rId18"/>
    <p:sldId id="475" r:id="rId19"/>
    <p:sldId id="437" r:id="rId20"/>
    <p:sldId id="439" r:id="rId21"/>
    <p:sldId id="438" r:id="rId22"/>
    <p:sldId id="440" r:id="rId23"/>
    <p:sldId id="441" r:id="rId24"/>
    <p:sldId id="442" r:id="rId25"/>
    <p:sldId id="443" r:id="rId26"/>
    <p:sldId id="461" r:id="rId27"/>
    <p:sldId id="444" r:id="rId28"/>
    <p:sldId id="445" r:id="rId29"/>
    <p:sldId id="446" r:id="rId30"/>
    <p:sldId id="447" r:id="rId31"/>
    <p:sldId id="448" r:id="rId32"/>
    <p:sldId id="449" r:id="rId33"/>
    <p:sldId id="450" r:id="rId34"/>
    <p:sldId id="451" r:id="rId35"/>
    <p:sldId id="455" r:id="rId36"/>
    <p:sldId id="456" r:id="rId37"/>
    <p:sldId id="457" r:id="rId38"/>
    <p:sldId id="452" r:id="rId39"/>
    <p:sldId id="459" r:id="rId40"/>
    <p:sldId id="460" r:id="rId41"/>
    <p:sldId id="453" r:id="rId42"/>
    <p:sldId id="454" r:id="rId43"/>
    <p:sldId id="458" r:id="rId44"/>
    <p:sldId id="384" r:id="rId45"/>
    <p:sldId id="34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initials="C" lastIdx="1" clrIdx="0">
    <p:extLst>
      <p:ext uri="{19B8F6BF-5375-455C-9EA6-DF929625EA0E}">
        <p15:presenceInfo xmlns:p15="http://schemas.microsoft.com/office/powerpoint/2012/main" xmlns="" userId="C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188" autoAdjust="0"/>
  </p:normalViewPr>
  <p:slideViewPr>
    <p:cSldViewPr snapToGrid="0">
      <p:cViewPr>
        <p:scale>
          <a:sx n="69" d="100"/>
          <a:sy n="69" d="100"/>
        </p:scale>
        <p:origin x="-768" y="138"/>
      </p:cViewPr>
      <p:guideLst>
        <p:guide orient="horz" pos="2160"/>
        <p:guide pos="3840"/>
      </p:guideLst>
    </p:cSldViewPr>
  </p:slideViewPr>
  <p:outlineViewPr>
    <p:cViewPr>
      <p:scale>
        <a:sx n="33" d="100"/>
        <a:sy n="33" d="100"/>
      </p:scale>
      <p:origin x="0" y="-228"/>
    </p:cViewPr>
  </p:outlineViewPr>
  <p:notesTextViewPr>
    <p:cViewPr>
      <p:scale>
        <a:sx n="3" d="2"/>
        <a:sy n="3" d="2"/>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993CE7-0ABB-4D5C-91F8-04ED64636C4B}" type="datetimeFigureOut">
              <a:rPr lang="en-US" smtClean="0"/>
              <a:t>11/15/2024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014AD9-3015-4A74-890B-D8A3E0EA2BBD}" type="slidenum">
              <a:rPr lang="en-US" smtClean="0"/>
              <a:t>‹#›</a:t>
            </a:fld>
            <a:endParaRPr lang="en-US" dirty="0"/>
          </a:p>
        </p:txBody>
      </p:sp>
    </p:spTree>
    <p:extLst>
      <p:ext uri="{BB962C8B-B14F-4D97-AF65-F5344CB8AC3E}">
        <p14:creationId xmlns:p14="http://schemas.microsoft.com/office/powerpoint/2010/main" val="325290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B5066-1B40-4451-88FA-D36B2DB95695}" type="datetimeFigureOut">
              <a:rPr lang="en-US" smtClean="0"/>
              <a:t>11/15/2024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833F2-1FF2-46AD-9558-8A772E05FF07}" type="slidenum">
              <a:rPr lang="en-US" smtClean="0"/>
              <a:t>‹#›</a:t>
            </a:fld>
            <a:endParaRPr lang="en-US" dirty="0"/>
          </a:p>
        </p:txBody>
      </p:sp>
    </p:spTree>
    <p:extLst>
      <p:ext uri="{BB962C8B-B14F-4D97-AF65-F5344CB8AC3E}">
        <p14:creationId xmlns:p14="http://schemas.microsoft.com/office/powerpoint/2010/main" val="309613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a:t>
            </a:fld>
            <a:endParaRPr lang="en-US" dirty="0"/>
          </a:p>
        </p:txBody>
      </p:sp>
    </p:spTree>
    <p:extLst>
      <p:ext uri="{BB962C8B-B14F-4D97-AF65-F5344CB8AC3E}">
        <p14:creationId xmlns:p14="http://schemas.microsoft.com/office/powerpoint/2010/main" val="342073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11</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12</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14</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15</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16</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17</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18</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19</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20</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21</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22</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24</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25</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26</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27</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28</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29</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30</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31</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32</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34</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35</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36</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37</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38</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39</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40</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5</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41</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42</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43</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44</a:t>
            </a:fld>
            <a:endParaRPr lang="en-US" dirty="0"/>
          </a:p>
        </p:txBody>
      </p:sp>
    </p:spTree>
    <p:extLst>
      <p:ext uri="{BB962C8B-B14F-4D97-AF65-F5344CB8AC3E}">
        <p14:creationId xmlns:p14="http://schemas.microsoft.com/office/powerpoint/2010/main" val="390561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6</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7</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8</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9</a:t>
            </a:fld>
            <a:endParaRPr lang="en-US"/>
          </a:p>
        </p:txBody>
      </p:sp>
    </p:spTree>
    <p:extLst>
      <p:ext uri="{BB962C8B-B14F-4D97-AF65-F5344CB8AC3E}">
        <p14:creationId xmlns:p14="http://schemas.microsoft.com/office/powerpoint/2010/main" val="337408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10</a:t>
            </a:fld>
            <a:endParaRPr lang="en-US"/>
          </a:p>
        </p:txBody>
      </p:sp>
    </p:spTree>
    <p:extLst>
      <p:ext uri="{BB962C8B-B14F-4D97-AF65-F5344CB8AC3E}">
        <p14:creationId xmlns:p14="http://schemas.microsoft.com/office/powerpoint/2010/main" val="337408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05415D9-1936-41C9-A1E0-6C683B298A91}" type="datetime1">
              <a:rPr lang="de-AT" smtClean="0"/>
              <a:pPr/>
              <a:t>15.11.2024</a:t>
            </a:fld>
            <a:endParaRPr lang="de-AT"/>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de-AT"/>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34008891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FE2B5D-3138-4DEE-89D7-9496AF4A15A2}" type="datetime1">
              <a:rPr lang="de-AT" smtClean="0"/>
              <a:pPr/>
              <a:t>15.11.2024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47D1D47-F002-4997-8673-3C2F20FE47EE}" type="slidenum">
              <a:rPr lang="de-AT" smtClean="0"/>
              <a:pPr/>
              <a:t>‹#›</a:t>
            </a:fld>
            <a:endParaRPr lang="de-AT"/>
          </a:p>
        </p:txBody>
      </p:sp>
    </p:spTree>
    <p:extLst>
      <p:ext uri="{BB962C8B-B14F-4D97-AF65-F5344CB8AC3E}">
        <p14:creationId xmlns:p14="http://schemas.microsoft.com/office/powerpoint/2010/main" val="246961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B360EDE9-3F39-4A22-851C-76D56593C099}" type="datetime1">
              <a:rPr lang="de-AT" smtClean="0"/>
              <a:pPr/>
              <a:t>15.11.2024</a:t>
            </a:fld>
            <a:endParaRPr lang="de-AT"/>
          </a:p>
        </p:txBody>
      </p:sp>
      <p:sp>
        <p:nvSpPr>
          <p:cNvPr id="5" name="Footer Placeholder 4"/>
          <p:cNvSpPr>
            <a:spLocks noGrp="1"/>
          </p:cNvSpPr>
          <p:nvPr>
            <p:ph type="ftr" sz="quarter" idx="11"/>
          </p:nvPr>
        </p:nvSpPr>
        <p:spPr>
          <a:xfrm>
            <a:off x="609602" y="6248208"/>
            <a:ext cx="7431311" cy="365125"/>
          </a:xfrm>
        </p:spPr>
        <p:txBody>
          <a:bodyPr/>
          <a:lstStyle/>
          <a:p>
            <a:endParaRPr lang="de-AT"/>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fld id="{C47D1D47-F002-4997-8673-3C2F20FE47EE}" type="slidenum">
              <a:rPr lang="de-AT" smtClean="0"/>
              <a:pPr/>
              <a:t>‹#›</a:t>
            </a:fld>
            <a:endParaRPr lang="de-AT"/>
          </a:p>
        </p:txBody>
      </p:sp>
    </p:spTree>
    <p:extLst>
      <p:ext uri="{BB962C8B-B14F-4D97-AF65-F5344CB8AC3E}">
        <p14:creationId xmlns:p14="http://schemas.microsoft.com/office/powerpoint/2010/main" val="13853190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ED64CDB-9339-4236-97FE-EF9ADE7C7746}" type="datetime1">
              <a:rPr lang="de-AT" smtClean="0"/>
              <a:pPr/>
              <a:t>15.11.2024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1622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8AA14F1-10FF-4036-8489-6A75C498D7F8}" type="datetime1">
              <a:rPr lang="de-AT" smtClean="0"/>
              <a:pPr/>
              <a:t>15.11.2024</a:t>
            </a:fld>
            <a:endParaRPr lang="de-AT"/>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47D1D47-F002-4997-8673-3C2F20FE47EE}" type="slidenum">
              <a:rPr lang="de-AT" smtClean="0"/>
              <a:pPr/>
              <a:t>‹#›</a:t>
            </a:fld>
            <a:endParaRPr lang="de-AT"/>
          </a:p>
        </p:txBody>
      </p:sp>
      <p:sp>
        <p:nvSpPr>
          <p:cNvPr id="14" name="Footer Placeholder 13"/>
          <p:cNvSpPr>
            <a:spLocks noGrp="1"/>
          </p:cNvSpPr>
          <p:nvPr>
            <p:ph type="ftr" sz="quarter" idx="12"/>
          </p:nvPr>
        </p:nvSpPr>
        <p:spPr/>
        <p:txBody>
          <a:bodyPr/>
          <a:lstStyle/>
          <a:p>
            <a:endParaRPr lang="de-AT"/>
          </a:p>
        </p:txBody>
      </p:sp>
    </p:spTree>
    <p:extLst>
      <p:ext uri="{BB962C8B-B14F-4D97-AF65-F5344CB8AC3E}">
        <p14:creationId xmlns:p14="http://schemas.microsoft.com/office/powerpoint/2010/main" val="35232704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1F9CD09-A87F-41BD-878B-62ADDBEDE207}" type="datetime1">
              <a:rPr lang="de-AT" smtClean="0"/>
              <a:pPr/>
              <a:t>15.11.2024</a:t>
            </a:fld>
            <a:endParaRPr lang="de-AT"/>
          </a:p>
        </p:txBody>
      </p:sp>
      <p:sp>
        <p:nvSpPr>
          <p:cNvPr id="10" name="Slide Number Placeholder 9"/>
          <p:cNvSpPr>
            <a:spLocks noGrp="1"/>
          </p:cNvSpPr>
          <p:nvPr>
            <p:ph type="sldNum" sz="quarter" idx="16"/>
          </p:nvPr>
        </p:nvSpPr>
        <p:spPr/>
        <p:txBody>
          <a:bodyPr rtlCol="0"/>
          <a:lstStyle/>
          <a:p>
            <a:fld id="{C47D1D47-F002-4997-8673-3C2F20FE47EE}" type="slidenum">
              <a:rPr lang="de-AT" smtClean="0"/>
              <a:pPr/>
              <a:t>‹#›</a:t>
            </a:fld>
            <a:endParaRPr lang="de-AT"/>
          </a:p>
        </p:txBody>
      </p:sp>
      <p:sp>
        <p:nvSpPr>
          <p:cNvPr id="12" name="Footer Placeholder 11"/>
          <p:cNvSpPr>
            <a:spLocks noGrp="1"/>
          </p:cNvSpPr>
          <p:nvPr>
            <p:ph type="ftr" sz="quarter" idx="17"/>
          </p:nvPr>
        </p:nvSpPr>
        <p:spPr/>
        <p:txBody>
          <a:bodyPr rtlCol="0"/>
          <a:lstStyle/>
          <a:p>
            <a:endParaRPr lang="de-AT"/>
          </a:p>
        </p:txBody>
      </p:sp>
    </p:spTree>
    <p:extLst>
      <p:ext uri="{BB962C8B-B14F-4D97-AF65-F5344CB8AC3E}">
        <p14:creationId xmlns:p14="http://schemas.microsoft.com/office/powerpoint/2010/main" val="117936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D9B8A75-8A93-42F7-83C2-E91CAA32AD2D}" type="datetime1">
              <a:rPr lang="de-AT" smtClean="0"/>
              <a:pPr/>
              <a:t>15.11.2024</a:t>
            </a:fld>
            <a:endParaRPr lang="de-AT"/>
          </a:p>
        </p:txBody>
      </p:sp>
      <p:sp>
        <p:nvSpPr>
          <p:cNvPr id="12" name="Slide Number Placeholder 11"/>
          <p:cNvSpPr>
            <a:spLocks noGrp="1"/>
          </p:cNvSpPr>
          <p:nvPr>
            <p:ph type="sldNum" sz="quarter" idx="16"/>
          </p:nvPr>
        </p:nvSpPr>
        <p:spPr/>
        <p:txBody>
          <a:bodyPr rtlCol="0"/>
          <a:lstStyle/>
          <a:p>
            <a:fld id="{C47D1D47-F002-4997-8673-3C2F20FE47EE}" type="slidenum">
              <a:rPr lang="de-AT" smtClean="0"/>
              <a:pPr/>
              <a:t>‹#›</a:t>
            </a:fld>
            <a:endParaRPr lang="de-AT"/>
          </a:p>
        </p:txBody>
      </p:sp>
      <p:sp>
        <p:nvSpPr>
          <p:cNvPr id="14" name="Footer Placeholder 13"/>
          <p:cNvSpPr>
            <a:spLocks noGrp="1"/>
          </p:cNvSpPr>
          <p:nvPr>
            <p:ph type="ftr" sz="quarter" idx="17"/>
          </p:nvPr>
        </p:nvSpPr>
        <p:spPr/>
        <p:txBody>
          <a:bodyPr rtlCol="0"/>
          <a:lstStyle/>
          <a:p>
            <a:endParaRPr lang="de-AT"/>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82337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078DDC-8E8A-40F2-B290-DE40DC5435A2}" type="datetime1">
              <a:rPr lang="de-AT" smtClean="0"/>
              <a:pPr/>
              <a:t>15.11.2024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4157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AFAC3-B007-45E7-838F-EB3347319F49}" type="datetime1">
              <a:rPr lang="de-AT" smtClean="0"/>
              <a:pPr/>
              <a:t>15.11.2024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220621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6ADCF27-D490-4116-BAF6-8B3D1382E7DE}" type="datetime1">
              <a:rPr lang="de-AT" smtClean="0"/>
              <a:pPr/>
              <a:t>15.11.2024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7318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fld id="{A1535E6D-1964-4096-8B13-4E6AE64D3296}" type="datetime1">
              <a:rPr lang="de-AT" smtClean="0"/>
              <a:pPr/>
              <a:t>15.11.2024</a:t>
            </a:fld>
            <a:endParaRPr lang="de-AT"/>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47D1D47-F002-4997-8673-3C2F20FE47EE}" type="slidenum">
              <a:rPr lang="de-AT" smtClean="0"/>
              <a:pPr/>
              <a:t>‹#›</a:t>
            </a:fld>
            <a:endParaRPr lang="de-AT"/>
          </a:p>
        </p:txBody>
      </p:sp>
      <p:sp>
        <p:nvSpPr>
          <p:cNvPr id="14" name="Footer Placeholder 13"/>
          <p:cNvSpPr>
            <a:spLocks noGrp="1"/>
          </p:cNvSpPr>
          <p:nvPr>
            <p:ph type="ftr" sz="quarter" idx="12"/>
          </p:nvPr>
        </p:nvSpPr>
        <p:spPr>
          <a:xfrm>
            <a:off x="2133600" y="6248207"/>
            <a:ext cx="6096000" cy="365125"/>
          </a:xfrm>
        </p:spPr>
        <p:txBody>
          <a:bodyPr rtlCol="0"/>
          <a:lstStyle/>
          <a:p>
            <a:endParaRPr lang="de-AT"/>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37078236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35C776C6-E6A6-42FF-8A2F-70CA0241300E}" type="datetime1">
              <a:rPr lang="de-AT" smtClean="0"/>
              <a:pPr/>
              <a:t>15.11.2024</a:t>
            </a:fld>
            <a:endParaRPr lang="de-AT"/>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de-AT"/>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4069678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6083" y="6050037"/>
            <a:ext cx="9462869" cy="685800"/>
          </a:xfrm>
        </p:spPr>
        <p:txBody>
          <a:bodyPr>
            <a:normAutofit fontScale="70000" lnSpcReduction="20000"/>
          </a:bodyPr>
          <a:lstStyle/>
          <a:p>
            <a:pPr algn="ctr"/>
            <a:r>
              <a:rPr lang="en-US" sz="4000" b="1" dirty="0" smtClean="0"/>
              <a:t>Instructor</a:t>
            </a:r>
            <a:r>
              <a:rPr lang="de-DE" sz="3800" b="1" dirty="0" smtClean="0"/>
              <a:t> Name:       </a:t>
            </a:r>
            <a:r>
              <a:rPr lang="de-DE" sz="3800" b="1" dirty="0" smtClean="0"/>
              <a:t>Ms. Laraib Razzaq</a:t>
            </a:r>
            <a:endParaRPr lang="de-DE" sz="1400" b="1" dirty="0"/>
          </a:p>
          <a:p>
            <a:pPr algn="ctr"/>
            <a:r>
              <a:rPr lang="de-AT" sz="1900" b="1" dirty="0"/>
              <a:t>Department of Computer Science, </a:t>
            </a:r>
            <a:r>
              <a:rPr lang="de-AT" sz="1900" b="1" dirty="0" smtClean="0"/>
              <a:t>IQRA University Islamabad – H9 Campus - </a:t>
            </a:r>
            <a:r>
              <a:rPr lang="de-AT" sz="1900" b="1" dirty="0"/>
              <a:t>Pakistan</a:t>
            </a:r>
          </a:p>
        </p:txBody>
      </p:sp>
      <p:sp>
        <p:nvSpPr>
          <p:cNvPr id="4" name="TextBox 3"/>
          <p:cNvSpPr txBox="1"/>
          <p:nvPr/>
        </p:nvSpPr>
        <p:spPr>
          <a:xfrm>
            <a:off x="1440765" y="1166111"/>
            <a:ext cx="9504947" cy="1631216"/>
          </a:xfrm>
          <a:prstGeom prst="rect">
            <a:avLst/>
          </a:prstGeom>
          <a:noFill/>
        </p:spPr>
        <p:txBody>
          <a:bodyPr wrap="square" rtlCol="0">
            <a:spAutoFit/>
          </a:bodyPr>
          <a:lstStyle/>
          <a:p>
            <a:pPr algn="ctr"/>
            <a:r>
              <a:rPr lang="en-US" sz="6000" b="1" dirty="0">
                <a:solidFill>
                  <a:prstClr val="black"/>
                </a:solidFill>
                <a:latin typeface="Arial Rounded MT Bold" panose="020F0704030504030204" pitchFamily="34" charset="0"/>
              </a:rPr>
              <a:t>Thread Scheduling</a:t>
            </a:r>
          </a:p>
          <a:p>
            <a:pPr algn="ctr"/>
            <a:endParaRPr lang="de-AT" sz="4000" b="1" dirty="0">
              <a:solidFill>
                <a:prstClr val="black"/>
              </a:solidFill>
              <a:latin typeface="Arial Rounded MT Bold" panose="020F07040305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46" y="6117048"/>
            <a:ext cx="1961533" cy="5745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10</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510145" y="318654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4052841124"/>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92195546"/>
              </p:ext>
            </p:extLst>
          </p:nvPr>
        </p:nvGraphicFramePr>
        <p:xfrm>
          <a:off x="1750264" y="3903728"/>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694399" y="4788789"/>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Auxiliary Queue</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2174634407"/>
              </p:ext>
            </p:extLst>
          </p:nvPr>
        </p:nvGraphicFramePr>
        <p:xfrm>
          <a:off x="1851654" y="5538564"/>
          <a:ext cx="56896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tblGrid>
              <a:tr h="370840">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707223" y="4305739"/>
            <a:ext cx="288862" cy="338554"/>
          </a:xfrm>
          <a:prstGeom prst="rect">
            <a:avLst/>
          </a:prstGeom>
          <a:noFill/>
        </p:spPr>
        <p:txBody>
          <a:bodyPr wrap="none" rtlCol="0">
            <a:spAutoFit/>
          </a:bodyPr>
          <a:lstStyle/>
          <a:p>
            <a:r>
              <a:rPr lang="en-US" sz="1600" b="1" dirty="0" smtClean="0"/>
              <a:t>0</a:t>
            </a:r>
            <a:endParaRPr lang="en-US" sz="1600" b="1" dirty="0"/>
          </a:p>
        </p:txBody>
      </p:sp>
      <p:sp>
        <p:nvSpPr>
          <p:cNvPr id="13" name="TextBox 12"/>
          <p:cNvSpPr txBox="1"/>
          <p:nvPr/>
        </p:nvSpPr>
        <p:spPr>
          <a:xfrm>
            <a:off x="3188102" y="4328891"/>
            <a:ext cx="288862" cy="338554"/>
          </a:xfrm>
          <a:prstGeom prst="rect">
            <a:avLst/>
          </a:prstGeom>
          <a:noFill/>
        </p:spPr>
        <p:txBody>
          <a:bodyPr wrap="none" rtlCol="0">
            <a:spAutoFit/>
          </a:bodyPr>
          <a:lstStyle/>
          <a:p>
            <a:r>
              <a:rPr lang="en-US" sz="1600" b="1" dirty="0"/>
              <a:t>4</a:t>
            </a:r>
            <a:endParaRPr lang="en-US" sz="1600" b="1" dirty="0"/>
          </a:p>
        </p:txBody>
      </p:sp>
      <p:sp>
        <p:nvSpPr>
          <p:cNvPr id="14" name="TextBox 13"/>
          <p:cNvSpPr txBox="1"/>
          <p:nvPr/>
        </p:nvSpPr>
        <p:spPr>
          <a:xfrm>
            <a:off x="2398393" y="4328891"/>
            <a:ext cx="288862" cy="338554"/>
          </a:xfrm>
          <a:prstGeom prst="rect">
            <a:avLst/>
          </a:prstGeom>
          <a:noFill/>
        </p:spPr>
        <p:txBody>
          <a:bodyPr wrap="none" rtlCol="0">
            <a:spAutoFit/>
          </a:bodyPr>
          <a:lstStyle/>
          <a:p>
            <a:r>
              <a:rPr lang="en-US" sz="1600" b="1" dirty="0"/>
              <a:t>1</a:t>
            </a:r>
            <a:endParaRPr lang="en-US" sz="1600" b="1" dirty="0"/>
          </a:p>
        </p:txBody>
      </p:sp>
      <p:sp>
        <p:nvSpPr>
          <p:cNvPr id="15" name="TextBox 14"/>
          <p:cNvSpPr txBox="1"/>
          <p:nvPr/>
        </p:nvSpPr>
        <p:spPr>
          <a:xfrm>
            <a:off x="4005520" y="4328891"/>
            <a:ext cx="288862" cy="338554"/>
          </a:xfrm>
          <a:prstGeom prst="rect">
            <a:avLst/>
          </a:prstGeom>
          <a:noFill/>
        </p:spPr>
        <p:txBody>
          <a:bodyPr wrap="none" rtlCol="0">
            <a:spAutoFit/>
          </a:bodyPr>
          <a:lstStyle/>
          <a:p>
            <a:r>
              <a:rPr lang="en-US" sz="1600" b="1" dirty="0"/>
              <a:t>6</a:t>
            </a:r>
            <a:endParaRPr lang="en-US" sz="1600" b="1" dirty="0"/>
          </a:p>
        </p:txBody>
      </p:sp>
      <p:sp>
        <p:nvSpPr>
          <p:cNvPr id="16" name="TextBox 15"/>
          <p:cNvSpPr txBox="1"/>
          <p:nvPr/>
        </p:nvSpPr>
        <p:spPr>
          <a:xfrm>
            <a:off x="4850648" y="4338188"/>
            <a:ext cx="288862" cy="338554"/>
          </a:xfrm>
          <a:prstGeom prst="rect">
            <a:avLst/>
          </a:prstGeom>
          <a:noFill/>
        </p:spPr>
        <p:txBody>
          <a:bodyPr wrap="none" rtlCol="0">
            <a:spAutoFit/>
          </a:bodyPr>
          <a:lstStyle/>
          <a:p>
            <a:r>
              <a:rPr lang="en-US" sz="1600" b="1" dirty="0"/>
              <a:t>9</a:t>
            </a:r>
            <a:endParaRPr lang="en-US" sz="1600" b="1" dirty="0"/>
          </a:p>
        </p:txBody>
      </p:sp>
    </p:spTree>
    <p:extLst>
      <p:ext uri="{BB962C8B-B14F-4D97-AF65-F5344CB8AC3E}">
        <p14:creationId xmlns:p14="http://schemas.microsoft.com/office/powerpoint/2010/main" val="3861132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11</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510145" y="318654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366640912"/>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42340845"/>
              </p:ext>
            </p:extLst>
          </p:nvPr>
        </p:nvGraphicFramePr>
        <p:xfrm>
          <a:off x="1750264" y="3903728"/>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579417" y="4736626"/>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Auxiliary Queue</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396656266"/>
              </p:ext>
            </p:extLst>
          </p:nvPr>
        </p:nvGraphicFramePr>
        <p:xfrm>
          <a:off x="1819536" y="5497000"/>
          <a:ext cx="56896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tblGrid>
              <a:tr h="370840">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671545" y="4262643"/>
            <a:ext cx="288862" cy="338554"/>
          </a:xfrm>
          <a:prstGeom prst="rect">
            <a:avLst/>
          </a:prstGeom>
          <a:noFill/>
        </p:spPr>
        <p:txBody>
          <a:bodyPr wrap="none" rtlCol="0">
            <a:spAutoFit/>
          </a:bodyPr>
          <a:lstStyle/>
          <a:p>
            <a:r>
              <a:rPr lang="en-US" sz="1600" b="1" dirty="0" smtClean="0"/>
              <a:t>0</a:t>
            </a:r>
            <a:endParaRPr lang="en-US" sz="1600" b="1" dirty="0"/>
          </a:p>
        </p:txBody>
      </p:sp>
      <p:sp>
        <p:nvSpPr>
          <p:cNvPr id="13" name="TextBox 12"/>
          <p:cNvSpPr txBox="1"/>
          <p:nvPr/>
        </p:nvSpPr>
        <p:spPr>
          <a:xfrm>
            <a:off x="2426102" y="4262643"/>
            <a:ext cx="288862" cy="338554"/>
          </a:xfrm>
          <a:prstGeom prst="rect">
            <a:avLst/>
          </a:prstGeom>
          <a:noFill/>
        </p:spPr>
        <p:txBody>
          <a:bodyPr wrap="none" rtlCol="0">
            <a:spAutoFit/>
          </a:bodyPr>
          <a:lstStyle/>
          <a:p>
            <a:r>
              <a:rPr lang="en-US" sz="1600" b="1" dirty="0"/>
              <a:t>1</a:t>
            </a:r>
            <a:endParaRPr lang="en-US" sz="1600" b="1" dirty="0"/>
          </a:p>
        </p:txBody>
      </p:sp>
      <p:sp>
        <p:nvSpPr>
          <p:cNvPr id="14" name="TextBox 13"/>
          <p:cNvSpPr txBox="1"/>
          <p:nvPr/>
        </p:nvSpPr>
        <p:spPr>
          <a:xfrm>
            <a:off x="3188102" y="4299650"/>
            <a:ext cx="288862" cy="338554"/>
          </a:xfrm>
          <a:prstGeom prst="rect">
            <a:avLst/>
          </a:prstGeom>
          <a:noFill/>
        </p:spPr>
        <p:txBody>
          <a:bodyPr wrap="none" rtlCol="0">
            <a:spAutoFit/>
          </a:bodyPr>
          <a:lstStyle/>
          <a:p>
            <a:r>
              <a:rPr lang="en-US" sz="1600" b="1" dirty="0"/>
              <a:t>4</a:t>
            </a:r>
            <a:endParaRPr lang="en-US" sz="1600" b="1" dirty="0"/>
          </a:p>
        </p:txBody>
      </p:sp>
      <p:sp>
        <p:nvSpPr>
          <p:cNvPr id="15" name="TextBox 14"/>
          <p:cNvSpPr txBox="1"/>
          <p:nvPr/>
        </p:nvSpPr>
        <p:spPr>
          <a:xfrm>
            <a:off x="4033230" y="4285795"/>
            <a:ext cx="288862" cy="338554"/>
          </a:xfrm>
          <a:prstGeom prst="rect">
            <a:avLst/>
          </a:prstGeom>
          <a:noFill/>
        </p:spPr>
        <p:txBody>
          <a:bodyPr wrap="none" rtlCol="0">
            <a:spAutoFit/>
          </a:bodyPr>
          <a:lstStyle/>
          <a:p>
            <a:r>
              <a:rPr lang="en-US" sz="1600" b="1" dirty="0"/>
              <a:t>6</a:t>
            </a:r>
            <a:endParaRPr lang="en-US" sz="1600" b="1" dirty="0"/>
          </a:p>
        </p:txBody>
      </p:sp>
      <p:sp>
        <p:nvSpPr>
          <p:cNvPr id="16" name="TextBox 15"/>
          <p:cNvSpPr txBox="1"/>
          <p:nvPr/>
        </p:nvSpPr>
        <p:spPr>
          <a:xfrm>
            <a:off x="4822938" y="4285795"/>
            <a:ext cx="288862" cy="338554"/>
          </a:xfrm>
          <a:prstGeom prst="rect">
            <a:avLst/>
          </a:prstGeom>
          <a:noFill/>
        </p:spPr>
        <p:txBody>
          <a:bodyPr wrap="none" rtlCol="0">
            <a:spAutoFit/>
          </a:bodyPr>
          <a:lstStyle/>
          <a:p>
            <a:r>
              <a:rPr lang="en-US" sz="1600" b="1" dirty="0"/>
              <a:t>9</a:t>
            </a:r>
            <a:endParaRPr lang="en-US" sz="1600" b="1" dirty="0"/>
          </a:p>
        </p:txBody>
      </p:sp>
      <p:sp>
        <p:nvSpPr>
          <p:cNvPr id="17" name="TextBox 16"/>
          <p:cNvSpPr txBox="1"/>
          <p:nvPr/>
        </p:nvSpPr>
        <p:spPr>
          <a:xfrm>
            <a:off x="5662180" y="4271940"/>
            <a:ext cx="393056" cy="338554"/>
          </a:xfrm>
          <a:prstGeom prst="rect">
            <a:avLst/>
          </a:prstGeom>
          <a:noFill/>
        </p:spPr>
        <p:txBody>
          <a:bodyPr wrap="none" rtlCol="0">
            <a:spAutoFit/>
          </a:bodyPr>
          <a:lstStyle/>
          <a:p>
            <a:r>
              <a:rPr lang="en-US" sz="1600" b="1" dirty="0" smtClean="0"/>
              <a:t>12</a:t>
            </a:r>
            <a:endParaRPr lang="en-US" sz="1600" b="1" dirty="0"/>
          </a:p>
        </p:txBody>
      </p:sp>
      <p:sp>
        <p:nvSpPr>
          <p:cNvPr id="18" name="TextBox 17"/>
          <p:cNvSpPr txBox="1"/>
          <p:nvPr/>
        </p:nvSpPr>
        <p:spPr>
          <a:xfrm>
            <a:off x="6471630" y="4285795"/>
            <a:ext cx="393056" cy="338554"/>
          </a:xfrm>
          <a:prstGeom prst="rect">
            <a:avLst/>
          </a:prstGeom>
          <a:noFill/>
        </p:spPr>
        <p:txBody>
          <a:bodyPr wrap="none" rtlCol="0">
            <a:spAutoFit/>
          </a:bodyPr>
          <a:lstStyle/>
          <a:p>
            <a:r>
              <a:rPr lang="en-US" sz="1600" b="1" dirty="0" smtClean="0"/>
              <a:t>13</a:t>
            </a:r>
            <a:endParaRPr lang="en-US" sz="1600" b="1" dirty="0"/>
          </a:p>
        </p:txBody>
      </p:sp>
    </p:spTree>
    <p:extLst>
      <p:ext uri="{BB962C8B-B14F-4D97-AF65-F5344CB8AC3E}">
        <p14:creationId xmlns:p14="http://schemas.microsoft.com/office/powerpoint/2010/main" val="2635172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12</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510145" y="318654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3170141365"/>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22804328"/>
              </p:ext>
            </p:extLst>
          </p:nvPr>
        </p:nvGraphicFramePr>
        <p:xfrm>
          <a:off x="1750264" y="3903728"/>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510145" y="5039797"/>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Auxiliary Queue</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1690505695"/>
              </p:ext>
            </p:extLst>
          </p:nvPr>
        </p:nvGraphicFramePr>
        <p:xfrm>
          <a:off x="1750263" y="5829509"/>
          <a:ext cx="56896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tblGrid>
              <a:tr h="370840">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596387" y="4290352"/>
            <a:ext cx="288862" cy="338554"/>
          </a:xfrm>
          <a:prstGeom prst="rect">
            <a:avLst/>
          </a:prstGeom>
          <a:noFill/>
        </p:spPr>
        <p:txBody>
          <a:bodyPr wrap="none" rtlCol="0">
            <a:spAutoFit/>
          </a:bodyPr>
          <a:lstStyle/>
          <a:p>
            <a:r>
              <a:rPr lang="en-US" sz="1600" b="1" dirty="0" smtClean="0"/>
              <a:t>0</a:t>
            </a:r>
            <a:endParaRPr lang="en-US" sz="1600" b="1" dirty="0"/>
          </a:p>
        </p:txBody>
      </p:sp>
      <p:sp>
        <p:nvSpPr>
          <p:cNvPr id="13" name="TextBox 12"/>
          <p:cNvSpPr txBox="1"/>
          <p:nvPr/>
        </p:nvSpPr>
        <p:spPr>
          <a:xfrm>
            <a:off x="2481521" y="4299649"/>
            <a:ext cx="288862" cy="338554"/>
          </a:xfrm>
          <a:prstGeom prst="rect">
            <a:avLst/>
          </a:prstGeom>
          <a:noFill/>
        </p:spPr>
        <p:txBody>
          <a:bodyPr wrap="none" rtlCol="0">
            <a:spAutoFit/>
          </a:bodyPr>
          <a:lstStyle/>
          <a:p>
            <a:r>
              <a:rPr lang="en-US" sz="1600" b="1" dirty="0"/>
              <a:t>1</a:t>
            </a:r>
            <a:endParaRPr lang="en-US" sz="1600" b="1" dirty="0"/>
          </a:p>
        </p:txBody>
      </p:sp>
      <p:sp>
        <p:nvSpPr>
          <p:cNvPr id="14" name="TextBox 13"/>
          <p:cNvSpPr txBox="1"/>
          <p:nvPr/>
        </p:nvSpPr>
        <p:spPr>
          <a:xfrm>
            <a:off x="3229666" y="4290352"/>
            <a:ext cx="288862" cy="338554"/>
          </a:xfrm>
          <a:prstGeom prst="rect">
            <a:avLst/>
          </a:prstGeom>
          <a:noFill/>
        </p:spPr>
        <p:txBody>
          <a:bodyPr wrap="none" rtlCol="0">
            <a:spAutoFit/>
          </a:bodyPr>
          <a:lstStyle/>
          <a:p>
            <a:r>
              <a:rPr lang="en-US" sz="1600" b="1" dirty="0"/>
              <a:t>4</a:t>
            </a:r>
            <a:endParaRPr lang="en-US" sz="1600" b="1" dirty="0"/>
          </a:p>
        </p:txBody>
      </p:sp>
      <p:sp>
        <p:nvSpPr>
          <p:cNvPr id="15" name="TextBox 14"/>
          <p:cNvSpPr txBox="1"/>
          <p:nvPr/>
        </p:nvSpPr>
        <p:spPr>
          <a:xfrm>
            <a:off x="4047084" y="4290352"/>
            <a:ext cx="288862" cy="338554"/>
          </a:xfrm>
          <a:prstGeom prst="rect">
            <a:avLst/>
          </a:prstGeom>
          <a:noFill/>
        </p:spPr>
        <p:txBody>
          <a:bodyPr wrap="none" rtlCol="0">
            <a:spAutoFit/>
          </a:bodyPr>
          <a:lstStyle/>
          <a:p>
            <a:r>
              <a:rPr lang="en-US" sz="1600" b="1" dirty="0"/>
              <a:t>6</a:t>
            </a:r>
            <a:endParaRPr lang="en-US" sz="1600" b="1" dirty="0"/>
          </a:p>
        </p:txBody>
      </p:sp>
      <p:sp>
        <p:nvSpPr>
          <p:cNvPr id="16" name="TextBox 15"/>
          <p:cNvSpPr txBox="1"/>
          <p:nvPr/>
        </p:nvSpPr>
        <p:spPr>
          <a:xfrm>
            <a:off x="4836794" y="4299649"/>
            <a:ext cx="288862" cy="338554"/>
          </a:xfrm>
          <a:prstGeom prst="rect">
            <a:avLst/>
          </a:prstGeom>
          <a:noFill/>
        </p:spPr>
        <p:txBody>
          <a:bodyPr wrap="none" rtlCol="0">
            <a:spAutoFit/>
          </a:bodyPr>
          <a:lstStyle/>
          <a:p>
            <a:r>
              <a:rPr lang="en-US" sz="1600" b="1" dirty="0"/>
              <a:t>9</a:t>
            </a:r>
            <a:endParaRPr lang="en-US" sz="1600" b="1" dirty="0"/>
          </a:p>
        </p:txBody>
      </p:sp>
      <p:sp>
        <p:nvSpPr>
          <p:cNvPr id="17" name="TextBox 16"/>
          <p:cNvSpPr txBox="1"/>
          <p:nvPr/>
        </p:nvSpPr>
        <p:spPr>
          <a:xfrm>
            <a:off x="5626502" y="4299649"/>
            <a:ext cx="393056" cy="338554"/>
          </a:xfrm>
          <a:prstGeom prst="rect">
            <a:avLst/>
          </a:prstGeom>
          <a:noFill/>
        </p:spPr>
        <p:txBody>
          <a:bodyPr wrap="none" rtlCol="0">
            <a:spAutoFit/>
          </a:bodyPr>
          <a:lstStyle/>
          <a:p>
            <a:r>
              <a:rPr lang="en-US" sz="1600" b="1" dirty="0" smtClean="0"/>
              <a:t>12</a:t>
            </a:r>
            <a:endParaRPr lang="en-US" sz="1600" b="1" dirty="0"/>
          </a:p>
        </p:txBody>
      </p:sp>
      <p:sp>
        <p:nvSpPr>
          <p:cNvPr id="18" name="TextBox 17"/>
          <p:cNvSpPr txBox="1"/>
          <p:nvPr/>
        </p:nvSpPr>
        <p:spPr>
          <a:xfrm>
            <a:off x="6443921" y="4290352"/>
            <a:ext cx="393056" cy="338554"/>
          </a:xfrm>
          <a:prstGeom prst="rect">
            <a:avLst/>
          </a:prstGeom>
          <a:noFill/>
        </p:spPr>
        <p:txBody>
          <a:bodyPr wrap="none" rtlCol="0">
            <a:spAutoFit/>
          </a:bodyPr>
          <a:lstStyle/>
          <a:p>
            <a:r>
              <a:rPr lang="en-US" sz="1600" b="1" dirty="0" smtClean="0"/>
              <a:t>13</a:t>
            </a:r>
            <a:endParaRPr lang="en-US" sz="1600" b="1" dirty="0"/>
          </a:p>
        </p:txBody>
      </p:sp>
      <p:sp>
        <p:nvSpPr>
          <p:cNvPr id="19" name="TextBox 18"/>
          <p:cNvSpPr txBox="1"/>
          <p:nvPr/>
        </p:nvSpPr>
        <p:spPr>
          <a:xfrm>
            <a:off x="7275193" y="4290352"/>
            <a:ext cx="393056" cy="338554"/>
          </a:xfrm>
          <a:prstGeom prst="rect">
            <a:avLst/>
          </a:prstGeom>
          <a:noFill/>
        </p:spPr>
        <p:txBody>
          <a:bodyPr wrap="none" rtlCol="0">
            <a:spAutoFit/>
          </a:bodyPr>
          <a:lstStyle/>
          <a:p>
            <a:r>
              <a:rPr lang="en-US" sz="1600" b="1" dirty="0" smtClean="0"/>
              <a:t>15</a:t>
            </a:r>
            <a:endParaRPr lang="en-US" sz="1600" b="1" dirty="0"/>
          </a:p>
        </p:txBody>
      </p:sp>
    </p:spTree>
    <p:extLst>
      <p:ext uri="{BB962C8B-B14F-4D97-AF65-F5344CB8AC3E}">
        <p14:creationId xmlns:p14="http://schemas.microsoft.com/office/powerpoint/2010/main" val="2048295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13</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510145" y="318654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70888559"/>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3248037"/>
              </p:ext>
            </p:extLst>
          </p:nvPr>
        </p:nvGraphicFramePr>
        <p:xfrm>
          <a:off x="1750264" y="3903728"/>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579417" y="4998236"/>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Auxiliary Queue</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1694847512"/>
              </p:ext>
            </p:extLst>
          </p:nvPr>
        </p:nvGraphicFramePr>
        <p:xfrm>
          <a:off x="1985790" y="5843364"/>
          <a:ext cx="56896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tblGrid>
              <a:tr h="370840">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642278" y="4262643"/>
            <a:ext cx="288862" cy="338554"/>
          </a:xfrm>
          <a:prstGeom prst="rect">
            <a:avLst/>
          </a:prstGeom>
          <a:noFill/>
        </p:spPr>
        <p:txBody>
          <a:bodyPr wrap="none" rtlCol="0">
            <a:spAutoFit/>
          </a:bodyPr>
          <a:lstStyle/>
          <a:p>
            <a:r>
              <a:rPr lang="en-US" sz="1600" b="1" dirty="0" smtClean="0"/>
              <a:t>0</a:t>
            </a:r>
            <a:endParaRPr lang="en-US" sz="1600" b="1" dirty="0"/>
          </a:p>
        </p:txBody>
      </p:sp>
      <p:sp>
        <p:nvSpPr>
          <p:cNvPr id="13" name="TextBox 12"/>
          <p:cNvSpPr txBox="1"/>
          <p:nvPr/>
        </p:nvSpPr>
        <p:spPr>
          <a:xfrm>
            <a:off x="2412248" y="4262643"/>
            <a:ext cx="288862" cy="338554"/>
          </a:xfrm>
          <a:prstGeom prst="rect">
            <a:avLst/>
          </a:prstGeom>
          <a:noFill/>
        </p:spPr>
        <p:txBody>
          <a:bodyPr wrap="none" rtlCol="0">
            <a:spAutoFit/>
          </a:bodyPr>
          <a:lstStyle/>
          <a:p>
            <a:r>
              <a:rPr lang="en-US" sz="1600" b="1" dirty="0"/>
              <a:t>1</a:t>
            </a:r>
            <a:endParaRPr lang="en-US" sz="1600" b="1" dirty="0"/>
          </a:p>
        </p:txBody>
      </p:sp>
      <p:sp>
        <p:nvSpPr>
          <p:cNvPr id="14" name="TextBox 13"/>
          <p:cNvSpPr txBox="1"/>
          <p:nvPr/>
        </p:nvSpPr>
        <p:spPr>
          <a:xfrm>
            <a:off x="3201957" y="4262643"/>
            <a:ext cx="288862" cy="338554"/>
          </a:xfrm>
          <a:prstGeom prst="rect">
            <a:avLst/>
          </a:prstGeom>
          <a:noFill/>
        </p:spPr>
        <p:txBody>
          <a:bodyPr wrap="none" rtlCol="0">
            <a:spAutoFit/>
          </a:bodyPr>
          <a:lstStyle/>
          <a:p>
            <a:r>
              <a:rPr lang="en-US" sz="1600" b="1" dirty="0"/>
              <a:t>4</a:t>
            </a:r>
            <a:endParaRPr lang="en-US" sz="1600" b="1" dirty="0"/>
          </a:p>
        </p:txBody>
      </p:sp>
      <p:sp>
        <p:nvSpPr>
          <p:cNvPr id="15" name="TextBox 14"/>
          <p:cNvSpPr txBox="1"/>
          <p:nvPr/>
        </p:nvSpPr>
        <p:spPr>
          <a:xfrm>
            <a:off x="4047084" y="4271940"/>
            <a:ext cx="288862" cy="338554"/>
          </a:xfrm>
          <a:prstGeom prst="rect">
            <a:avLst/>
          </a:prstGeom>
          <a:noFill/>
        </p:spPr>
        <p:txBody>
          <a:bodyPr wrap="none" rtlCol="0">
            <a:spAutoFit/>
          </a:bodyPr>
          <a:lstStyle/>
          <a:p>
            <a:r>
              <a:rPr lang="en-US" sz="1600" b="1" dirty="0"/>
              <a:t>6</a:t>
            </a:r>
            <a:endParaRPr lang="en-US" sz="1600" b="1" dirty="0"/>
          </a:p>
        </p:txBody>
      </p:sp>
      <p:sp>
        <p:nvSpPr>
          <p:cNvPr id="16" name="TextBox 15"/>
          <p:cNvSpPr txBox="1"/>
          <p:nvPr/>
        </p:nvSpPr>
        <p:spPr>
          <a:xfrm>
            <a:off x="4850648" y="4281237"/>
            <a:ext cx="288862" cy="338554"/>
          </a:xfrm>
          <a:prstGeom prst="rect">
            <a:avLst/>
          </a:prstGeom>
          <a:noFill/>
        </p:spPr>
        <p:txBody>
          <a:bodyPr wrap="none" rtlCol="0">
            <a:spAutoFit/>
          </a:bodyPr>
          <a:lstStyle/>
          <a:p>
            <a:r>
              <a:rPr lang="en-US" sz="1600" b="1" dirty="0"/>
              <a:t>9</a:t>
            </a:r>
            <a:endParaRPr lang="en-US" sz="1600" b="1" dirty="0"/>
          </a:p>
        </p:txBody>
      </p:sp>
      <p:sp>
        <p:nvSpPr>
          <p:cNvPr id="17" name="TextBox 16"/>
          <p:cNvSpPr txBox="1"/>
          <p:nvPr/>
        </p:nvSpPr>
        <p:spPr>
          <a:xfrm>
            <a:off x="5612648" y="4271940"/>
            <a:ext cx="393056" cy="338554"/>
          </a:xfrm>
          <a:prstGeom prst="rect">
            <a:avLst/>
          </a:prstGeom>
          <a:noFill/>
        </p:spPr>
        <p:txBody>
          <a:bodyPr wrap="none" rtlCol="0">
            <a:spAutoFit/>
          </a:bodyPr>
          <a:lstStyle/>
          <a:p>
            <a:r>
              <a:rPr lang="en-US" sz="1600" b="1" dirty="0" smtClean="0"/>
              <a:t>12</a:t>
            </a:r>
            <a:endParaRPr lang="en-US" sz="1600" b="1" dirty="0"/>
          </a:p>
        </p:txBody>
      </p:sp>
      <p:sp>
        <p:nvSpPr>
          <p:cNvPr id="18" name="TextBox 17"/>
          <p:cNvSpPr txBox="1"/>
          <p:nvPr/>
        </p:nvSpPr>
        <p:spPr>
          <a:xfrm>
            <a:off x="6430066" y="4262643"/>
            <a:ext cx="393056" cy="338554"/>
          </a:xfrm>
          <a:prstGeom prst="rect">
            <a:avLst/>
          </a:prstGeom>
          <a:noFill/>
        </p:spPr>
        <p:txBody>
          <a:bodyPr wrap="none" rtlCol="0">
            <a:spAutoFit/>
          </a:bodyPr>
          <a:lstStyle/>
          <a:p>
            <a:r>
              <a:rPr lang="en-US" sz="1600" b="1" dirty="0" smtClean="0"/>
              <a:t>13</a:t>
            </a:r>
            <a:endParaRPr lang="en-US" sz="1600" b="1" dirty="0"/>
          </a:p>
        </p:txBody>
      </p:sp>
      <p:sp>
        <p:nvSpPr>
          <p:cNvPr id="19" name="TextBox 18"/>
          <p:cNvSpPr txBox="1"/>
          <p:nvPr/>
        </p:nvSpPr>
        <p:spPr>
          <a:xfrm>
            <a:off x="7289048" y="4281237"/>
            <a:ext cx="393056" cy="338554"/>
          </a:xfrm>
          <a:prstGeom prst="rect">
            <a:avLst/>
          </a:prstGeom>
          <a:noFill/>
        </p:spPr>
        <p:txBody>
          <a:bodyPr wrap="none" rtlCol="0">
            <a:spAutoFit/>
          </a:bodyPr>
          <a:lstStyle/>
          <a:p>
            <a:r>
              <a:rPr lang="en-US" sz="1600" b="1" dirty="0" smtClean="0"/>
              <a:t>15</a:t>
            </a:r>
            <a:endParaRPr lang="en-US" sz="1600" b="1" dirty="0"/>
          </a:p>
        </p:txBody>
      </p:sp>
      <p:sp>
        <p:nvSpPr>
          <p:cNvPr id="20" name="TextBox 19"/>
          <p:cNvSpPr txBox="1"/>
          <p:nvPr/>
        </p:nvSpPr>
        <p:spPr>
          <a:xfrm>
            <a:off x="8037193" y="4271940"/>
            <a:ext cx="393056" cy="338554"/>
          </a:xfrm>
          <a:prstGeom prst="rect">
            <a:avLst/>
          </a:prstGeom>
          <a:noFill/>
        </p:spPr>
        <p:txBody>
          <a:bodyPr wrap="none" rtlCol="0">
            <a:spAutoFit/>
          </a:bodyPr>
          <a:lstStyle/>
          <a:p>
            <a:r>
              <a:rPr lang="en-US" sz="1600" b="1" dirty="0" smtClean="0"/>
              <a:t>16</a:t>
            </a:r>
            <a:endParaRPr lang="en-US" sz="1600" b="1" dirty="0"/>
          </a:p>
        </p:txBody>
      </p:sp>
    </p:spTree>
    <p:extLst>
      <p:ext uri="{BB962C8B-B14F-4D97-AF65-F5344CB8AC3E}">
        <p14:creationId xmlns:p14="http://schemas.microsoft.com/office/powerpoint/2010/main" val="596523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14</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510145" y="318654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84699276"/>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68124765"/>
              </p:ext>
            </p:extLst>
          </p:nvPr>
        </p:nvGraphicFramePr>
        <p:xfrm>
          <a:off x="1750264" y="3903728"/>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676399" y="5195452"/>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Auxiliary Queue</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4096784471"/>
              </p:ext>
            </p:extLst>
          </p:nvPr>
        </p:nvGraphicFramePr>
        <p:xfrm>
          <a:off x="1819536" y="5898782"/>
          <a:ext cx="56896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tblGrid>
              <a:tr h="370840">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1676399" y="4276497"/>
            <a:ext cx="288862" cy="338554"/>
          </a:xfrm>
          <a:prstGeom prst="rect">
            <a:avLst/>
          </a:prstGeom>
          <a:noFill/>
        </p:spPr>
        <p:txBody>
          <a:bodyPr wrap="none" rtlCol="0">
            <a:spAutoFit/>
          </a:bodyPr>
          <a:lstStyle/>
          <a:p>
            <a:r>
              <a:rPr lang="en-US" sz="1600" b="1" dirty="0" smtClean="0"/>
              <a:t>0</a:t>
            </a:r>
            <a:endParaRPr lang="en-US" sz="1600" b="1" dirty="0"/>
          </a:p>
        </p:txBody>
      </p:sp>
      <p:sp>
        <p:nvSpPr>
          <p:cNvPr id="13" name="TextBox 12"/>
          <p:cNvSpPr txBox="1"/>
          <p:nvPr/>
        </p:nvSpPr>
        <p:spPr>
          <a:xfrm>
            <a:off x="2412248" y="4299649"/>
            <a:ext cx="288862" cy="338554"/>
          </a:xfrm>
          <a:prstGeom prst="rect">
            <a:avLst/>
          </a:prstGeom>
          <a:noFill/>
        </p:spPr>
        <p:txBody>
          <a:bodyPr wrap="none" rtlCol="0">
            <a:spAutoFit/>
          </a:bodyPr>
          <a:lstStyle/>
          <a:p>
            <a:r>
              <a:rPr lang="en-US" sz="1600" b="1" dirty="0"/>
              <a:t>1</a:t>
            </a:r>
            <a:endParaRPr lang="en-US" sz="1600" b="1" dirty="0"/>
          </a:p>
        </p:txBody>
      </p:sp>
      <p:sp>
        <p:nvSpPr>
          <p:cNvPr id="14" name="TextBox 13"/>
          <p:cNvSpPr txBox="1"/>
          <p:nvPr/>
        </p:nvSpPr>
        <p:spPr>
          <a:xfrm>
            <a:off x="3188102" y="4299649"/>
            <a:ext cx="288862" cy="338554"/>
          </a:xfrm>
          <a:prstGeom prst="rect">
            <a:avLst/>
          </a:prstGeom>
          <a:noFill/>
        </p:spPr>
        <p:txBody>
          <a:bodyPr wrap="none" rtlCol="0">
            <a:spAutoFit/>
          </a:bodyPr>
          <a:lstStyle/>
          <a:p>
            <a:r>
              <a:rPr lang="en-US" sz="1600" b="1" dirty="0"/>
              <a:t>4</a:t>
            </a:r>
            <a:endParaRPr lang="en-US" sz="1600" b="1" dirty="0"/>
          </a:p>
        </p:txBody>
      </p:sp>
      <p:sp>
        <p:nvSpPr>
          <p:cNvPr id="15" name="TextBox 14"/>
          <p:cNvSpPr txBox="1"/>
          <p:nvPr/>
        </p:nvSpPr>
        <p:spPr>
          <a:xfrm>
            <a:off x="4033229" y="4276497"/>
            <a:ext cx="288862" cy="338554"/>
          </a:xfrm>
          <a:prstGeom prst="rect">
            <a:avLst/>
          </a:prstGeom>
          <a:noFill/>
        </p:spPr>
        <p:txBody>
          <a:bodyPr wrap="none" rtlCol="0">
            <a:spAutoFit/>
          </a:bodyPr>
          <a:lstStyle/>
          <a:p>
            <a:r>
              <a:rPr lang="en-US" sz="1600" b="1" dirty="0"/>
              <a:t>6</a:t>
            </a:r>
            <a:endParaRPr lang="en-US" sz="1600" b="1" dirty="0"/>
          </a:p>
        </p:txBody>
      </p:sp>
      <p:sp>
        <p:nvSpPr>
          <p:cNvPr id="16" name="TextBox 15"/>
          <p:cNvSpPr txBox="1"/>
          <p:nvPr/>
        </p:nvSpPr>
        <p:spPr>
          <a:xfrm>
            <a:off x="4850648" y="4276497"/>
            <a:ext cx="288862" cy="338554"/>
          </a:xfrm>
          <a:prstGeom prst="rect">
            <a:avLst/>
          </a:prstGeom>
          <a:noFill/>
        </p:spPr>
        <p:txBody>
          <a:bodyPr wrap="none" rtlCol="0">
            <a:spAutoFit/>
          </a:bodyPr>
          <a:lstStyle/>
          <a:p>
            <a:r>
              <a:rPr lang="en-US" sz="1600" b="1" dirty="0"/>
              <a:t>9</a:t>
            </a:r>
            <a:endParaRPr lang="en-US" sz="1600" b="1" dirty="0"/>
          </a:p>
        </p:txBody>
      </p:sp>
      <p:sp>
        <p:nvSpPr>
          <p:cNvPr id="17" name="TextBox 16"/>
          <p:cNvSpPr txBox="1"/>
          <p:nvPr/>
        </p:nvSpPr>
        <p:spPr>
          <a:xfrm>
            <a:off x="5724010" y="4276497"/>
            <a:ext cx="393056" cy="338554"/>
          </a:xfrm>
          <a:prstGeom prst="rect">
            <a:avLst/>
          </a:prstGeom>
          <a:noFill/>
        </p:spPr>
        <p:txBody>
          <a:bodyPr wrap="none" rtlCol="0">
            <a:spAutoFit/>
          </a:bodyPr>
          <a:lstStyle/>
          <a:p>
            <a:r>
              <a:rPr lang="en-US" sz="1600" b="1" dirty="0" smtClean="0"/>
              <a:t>12</a:t>
            </a:r>
            <a:endParaRPr lang="en-US" sz="1600" b="1" dirty="0"/>
          </a:p>
        </p:txBody>
      </p:sp>
      <p:sp>
        <p:nvSpPr>
          <p:cNvPr id="18" name="TextBox 17"/>
          <p:cNvSpPr txBox="1"/>
          <p:nvPr/>
        </p:nvSpPr>
        <p:spPr>
          <a:xfrm>
            <a:off x="6443921" y="4299649"/>
            <a:ext cx="393056" cy="338554"/>
          </a:xfrm>
          <a:prstGeom prst="rect">
            <a:avLst/>
          </a:prstGeom>
          <a:noFill/>
        </p:spPr>
        <p:txBody>
          <a:bodyPr wrap="none" rtlCol="0">
            <a:spAutoFit/>
          </a:bodyPr>
          <a:lstStyle/>
          <a:p>
            <a:r>
              <a:rPr lang="en-US" sz="1600" b="1" dirty="0" smtClean="0"/>
              <a:t>13</a:t>
            </a:r>
            <a:endParaRPr lang="en-US" sz="1600" b="1" dirty="0"/>
          </a:p>
        </p:txBody>
      </p:sp>
      <p:sp>
        <p:nvSpPr>
          <p:cNvPr id="19" name="TextBox 18"/>
          <p:cNvSpPr txBox="1"/>
          <p:nvPr/>
        </p:nvSpPr>
        <p:spPr>
          <a:xfrm>
            <a:off x="7275194" y="4295092"/>
            <a:ext cx="393056" cy="338554"/>
          </a:xfrm>
          <a:prstGeom prst="rect">
            <a:avLst/>
          </a:prstGeom>
          <a:noFill/>
        </p:spPr>
        <p:txBody>
          <a:bodyPr wrap="none" rtlCol="0">
            <a:spAutoFit/>
          </a:bodyPr>
          <a:lstStyle/>
          <a:p>
            <a:r>
              <a:rPr lang="en-US" sz="1600" b="1" dirty="0" smtClean="0"/>
              <a:t>15</a:t>
            </a:r>
            <a:endParaRPr lang="en-US" sz="1600" b="1" dirty="0"/>
          </a:p>
        </p:txBody>
      </p:sp>
      <p:sp>
        <p:nvSpPr>
          <p:cNvPr id="20" name="TextBox 19"/>
          <p:cNvSpPr txBox="1"/>
          <p:nvPr/>
        </p:nvSpPr>
        <p:spPr>
          <a:xfrm>
            <a:off x="8120320" y="4276497"/>
            <a:ext cx="393056" cy="338554"/>
          </a:xfrm>
          <a:prstGeom prst="rect">
            <a:avLst/>
          </a:prstGeom>
          <a:noFill/>
        </p:spPr>
        <p:txBody>
          <a:bodyPr wrap="none" rtlCol="0">
            <a:spAutoFit/>
          </a:bodyPr>
          <a:lstStyle/>
          <a:p>
            <a:r>
              <a:rPr lang="en-US" sz="1600" b="1" dirty="0" smtClean="0"/>
              <a:t>16</a:t>
            </a:r>
            <a:endParaRPr lang="en-US" sz="1600" b="1" dirty="0"/>
          </a:p>
        </p:txBody>
      </p:sp>
      <p:sp>
        <p:nvSpPr>
          <p:cNvPr id="21" name="TextBox 20"/>
          <p:cNvSpPr txBox="1"/>
          <p:nvPr/>
        </p:nvSpPr>
        <p:spPr>
          <a:xfrm>
            <a:off x="8868466" y="4295092"/>
            <a:ext cx="393056" cy="338554"/>
          </a:xfrm>
          <a:prstGeom prst="rect">
            <a:avLst/>
          </a:prstGeom>
          <a:noFill/>
        </p:spPr>
        <p:txBody>
          <a:bodyPr wrap="none" rtlCol="0">
            <a:spAutoFit/>
          </a:bodyPr>
          <a:lstStyle/>
          <a:p>
            <a:r>
              <a:rPr lang="en-US" sz="1600" b="1" dirty="0" smtClean="0"/>
              <a:t>17</a:t>
            </a:r>
            <a:endParaRPr lang="en-US" sz="1600" b="1" dirty="0"/>
          </a:p>
        </p:txBody>
      </p:sp>
    </p:spTree>
    <p:extLst>
      <p:ext uri="{BB962C8B-B14F-4D97-AF65-F5344CB8AC3E}">
        <p14:creationId xmlns:p14="http://schemas.microsoft.com/office/powerpoint/2010/main" val="2770597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 Solution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15</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767893469"/>
              </p:ext>
            </p:extLst>
          </p:nvPr>
        </p:nvGraphicFramePr>
        <p:xfrm>
          <a:off x="1648691" y="1686163"/>
          <a:ext cx="8128002" cy="2926080"/>
        </p:xfrm>
        <a:graphic>
          <a:graphicData uri="http://schemas.openxmlformats.org/drawingml/2006/table">
            <a:tbl>
              <a:tblPr firstRow="1" bandRow="1">
                <a:tableStyleId>{793D81CF-94F2-401A-BA57-92F5A7B2D0C5}</a:tableStyleId>
              </a:tblPr>
              <a:tblGrid>
                <a:gridCol w="1354667"/>
                <a:gridCol w="1354667"/>
                <a:gridCol w="1354667"/>
                <a:gridCol w="1354667"/>
                <a:gridCol w="1354667"/>
                <a:gridCol w="1354667"/>
              </a:tblGrid>
              <a:tr h="370840">
                <a:tc>
                  <a:txBody>
                    <a:bodyPr/>
                    <a:lstStyle/>
                    <a:p>
                      <a:r>
                        <a:rPr lang="en-US" sz="2400" dirty="0" smtClean="0"/>
                        <a:t>Process</a:t>
                      </a:r>
                      <a:endParaRPr lang="en-US" sz="2400" dirty="0"/>
                    </a:p>
                  </a:txBody>
                  <a:tcPr/>
                </a:tc>
                <a:tc>
                  <a:txBody>
                    <a:bodyPr/>
                    <a:lstStyle/>
                    <a:p>
                      <a:r>
                        <a:rPr lang="en-US" sz="2400" dirty="0" smtClean="0"/>
                        <a:t>Arrival Time</a:t>
                      </a:r>
                      <a:endParaRPr lang="en-US" sz="2400" dirty="0"/>
                    </a:p>
                  </a:txBody>
                  <a:tcPr/>
                </a:tc>
                <a:tc>
                  <a:txBody>
                    <a:bodyPr/>
                    <a:lstStyle/>
                    <a:p>
                      <a:r>
                        <a:rPr lang="en-US" sz="2400" dirty="0" smtClean="0"/>
                        <a:t>Burst Time</a:t>
                      </a:r>
                      <a:endParaRPr lang="en-US" sz="2400" dirty="0"/>
                    </a:p>
                  </a:txBody>
                  <a:tcPr/>
                </a:tc>
                <a:tc>
                  <a:txBody>
                    <a:bodyPr/>
                    <a:lstStyle/>
                    <a:p>
                      <a:r>
                        <a:rPr lang="en-US" sz="2400" dirty="0" smtClean="0"/>
                        <a:t>Completion Time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Turn Around Time</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Wait Time</a:t>
                      </a:r>
                    </a:p>
                    <a:p>
                      <a:endParaRPr lang="en-US" sz="2400" dirty="0"/>
                    </a:p>
                  </a:txBody>
                  <a:tcPr/>
                </a:tc>
              </a:tr>
              <a:tr h="370840">
                <a:tc>
                  <a:txBody>
                    <a:bodyPr/>
                    <a:lstStyle/>
                    <a:p>
                      <a:r>
                        <a:rPr lang="en-US" sz="2400" dirty="0" smtClean="0"/>
                        <a:t>P1</a:t>
                      </a:r>
                      <a:endParaRPr lang="en-US" sz="2400" dirty="0"/>
                    </a:p>
                  </a:txBody>
                  <a:tcPr/>
                </a:tc>
                <a:tc>
                  <a:txBody>
                    <a:bodyPr/>
                    <a:lstStyle/>
                    <a:p>
                      <a:r>
                        <a:rPr lang="en-US" sz="2400" dirty="0" smtClean="0"/>
                        <a:t>1</a:t>
                      </a:r>
                      <a:endParaRPr lang="en-US" sz="2400" dirty="0"/>
                    </a:p>
                  </a:txBody>
                  <a:tcPr/>
                </a:tc>
                <a:tc>
                  <a:txBody>
                    <a:bodyPr/>
                    <a:lstStyle/>
                    <a:p>
                      <a:r>
                        <a:rPr lang="en-US" sz="2400" dirty="0" smtClean="0"/>
                        <a:t>7</a:t>
                      </a:r>
                      <a:endParaRPr lang="en-US" sz="2400" dirty="0"/>
                    </a:p>
                  </a:txBody>
                  <a:tcPr/>
                </a:tc>
                <a:tc>
                  <a:txBody>
                    <a:bodyPr/>
                    <a:lstStyle/>
                    <a:p>
                      <a:r>
                        <a:rPr lang="en-US" sz="2400" dirty="0" smtClean="0"/>
                        <a:t>16</a:t>
                      </a:r>
                      <a:endParaRPr lang="en-US" sz="2400" dirty="0"/>
                    </a:p>
                  </a:txBody>
                  <a:tcPr/>
                </a:tc>
                <a:tc>
                  <a:txBody>
                    <a:bodyPr/>
                    <a:lstStyle/>
                    <a:p>
                      <a:r>
                        <a:rPr lang="en-US" sz="2400" dirty="0" smtClean="0"/>
                        <a:t>15</a:t>
                      </a:r>
                      <a:endParaRPr lang="en-US" sz="2400" dirty="0"/>
                    </a:p>
                  </a:txBody>
                  <a:tcPr/>
                </a:tc>
                <a:tc>
                  <a:txBody>
                    <a:bodyPr/>
                    <a:lstStyle/>
                    <a:p>
                      <a:r>
                        <a:rPr lang="en-US" sz="2400" dirty="0" smtClean="0"/>
                        <a:t>8</a:t>
                      </a:r>
                      <a:endParaRPr lang="en-US" sz="2400" dirty="0"/>
                    </a:p>
                  </a:txBody>
                  <a:tcPr/>
                </a:tc>
              </a:tr>
              <a:tr h="370840">
                <a:tc>
                  <a:txBody>
                    <a:bodyPr/>
                    <a:lstStyle/>
                    <a:p>
                      <a:r>
                        <a:rPr lang="en-US" sz="2400" dirty="0" smtClean="0"/>
                        <a:t>P2</a:t>
                      </a:r>
                      <a:endParaRPr lang="en-US" sz="2400" dirty="0"/>
                    </a:p>
                  </a:txBody>
                  <a:tcPr/>
                </a:tc>
                <a:tc>
                  <a:txBody>
                    <a:bodyPr/>
                    <a:lstStyle/>
                    <a:p>
                      <a:r>
                        <a:rPr lang="en-US" sz="2400" dirty="0" smtClean="0"/>
                        <a:t>2</a:t>
                      </a:r>
                      <a:endParaRPr lang="en-US" sz="2400" dirty="0"/>
                    </a:p>
                  </a:txBody>
                  <a:tcPr/>
                </a:tc>
                <a:tc>
                  <a:txBody>
                    <a:bodyPr/>
                    <a:lstStyle/>
                    <a:p>
                      <a:r>
                        <a:rPr lang="en-US" sz="2400" dirty="0" smtClean="0"/>
                        <a:t>4</a:t>
                      </a:r>
                      <a:endParaRPr lang="en-US" sz="2400" dirty="0"/>
                    </a:p>
                  </a:txBody>
                  <a:tcPr/>
                </a:tc>
                <a:tc>
                  <a:txBody>
                    <a:bodyPr/>
                    <a:lstStyle/>
                    <a:p>
                      <a:r>
                        <a:rPr lang="en-US" sz="2400" dirty="0" smtClean="0"/>
                        <a:t>17</a:t>
                      </a:r>
                      <a:endParaRPr lang="en-US" sz="2400" dirty="0"/>
                    </a:p>
                  </a:txBody>
                  <a:tcPr/>
                </a:tc>
                <a:tc>
                  <a:txBody>
                    <a:bodyPr/>
                    <a:lstStyle/>
                    <a:p>
                      <a:r>
                        <a:rPr lang="en-US" sz="2400" dirty="0" smtClean="0"/>
                        <a:t>15</a:t>
                      </a:r>
                      <a:endParaRPr lang="en-US" sz="2400" dirty="0"/>
                    </a:p>
                  </a:txBody>
                  <a:tcPr/>
                </a:tc>
                <a:tc>
                  <a:txBody>
                    <a:bodyPr/>
                    <a:lstStyle/>
                    <a:p>
                      <a:r>
                        <a:rPr lang="en-US" sz="2400" dirty="0" smtClean="0"/>
                        <a:t>11</a:t>
                      </a:r>
                      <a:endParaRPr lang="en-US" sz="2400" dirty="0"/>
                    </a:p>
                  </a:txBody>
                  <a:tcPr/>
                </a:tc>
              </a:tr>
              <a:tr h="370840">
                <a:tc>
                  <a:txBody>
                    <a:bodyPr/>
                    <a:lstStyle/>
                    <a:p>
                      <a:r>
                        <a:rPr lang="en-US" sz="2400" dirty="0" smtClean="0"/>
                        <a:t>P3</a:t>
                      </a:r>
                      <a:endParaRPr lang="en-US" sz="2400" dirty="0"/>
                    </a:p>
                  </a:txBody>
                  <a:tcPr/>
                </a:tc>
                <a:tc>
                  <a:txBody>
                    <a:bodyPr/>
                    <a:lstStyle/>
                    <a:p>
                      <a:r>
                        <a:rPr lang="en-US" sz="2400" dirty="0" smtClean="0"/>
                        <a:t>3</a:t>
                      </a:r>
                      <a:endParaRPr lang="en-US" sz="2400" dirty="0"/>
                    </a:p>
                  </a:txBody>
                  <a:tcPr/>
                </a:tc>
                <a:tc>
                  <a:txBody>
                    <a:bodyPr/>
                    <a:lstStyle/>
                    <a:p>
                      <a:r>
                        <a:rPr lang="en-US" sz="2400" dirty="0" smtClean="0"/>
                        <a:t>5</a:t>
                      </a:r>
                      <a:endParaRPr lang="en-US" sz="2400" dirty="0"/>
                    </a:p>
                  </a:txBody>
                  <a:tcPr/>
                </a:tc>
                <a:tc>
                  <a:txBody>
                    <a:bodyPr/>
                    <a:lstStyle/>
                    <a:p>
                      <a:r>
                        <a:rPr lang="en-US" sz="2400" dirty="0" smtClean="0"/>
                        <a:t>15</a:t>
                      </a:r>
                      <a:endParaRPr lang="en-US" sz="2400" dirty="0"/>
                    </a:p>
                  </a:txBody>
                  <a:tcPr/>
                </a:tc>
                <a:tc>
                  <a:txBody>
                    <a:bodyPr/>
                    <a:lstStyle/>
                    <a:p>
                      <a:r>
                        <a:rPr lang="en-US" sz="2400" dirty="0" smtClean="0"/>
                        <a:t>12</a:t>
                      </a:r>
                      <a:endParaRPr lang="en-US" sz="2400" dirty="0"/>
                    </a:p>
                  </a:txBody>
                  <a:tcPr/>
                </a:tc>
                <a:tc>
                  <a:txBody>
                    <a:bodyPr/>
                    <a:lstStyle/>
                    <a:p>
                      <a:r>
                        <a:rPr lang="en-US" sz="2400" dirty="0" smtClean="0"/>
                        <a:t>7</a:t>
                      </a:r>
                      <a:endParaRPr lang="en-US" sz="2400" dirty="0"/>
                    </a:p>
                  </a:txBody>
                  <a:tcPr/>
                </a:tc>
              </a:tr>
            </a:tbl>
          </a:graphicData>
        </a:graphic>
      </p:graphicFrame>
      <p:sp>
        <p:nvSpPr>
          <p:cNvPr id="4" name="TextBox 3"/>
          <p:cNvSpPr txBox="1"/>
          <p:nvPr/>
        </p:nvSpPr>
        <p:spPr>
          <a:xfrm>
            <a:off x="1648691" y="5112327"/>
            <a:ext cx="9005454" cy="954107"/>
          </a:xfrm>
          <a:prstGeom prst="rect">
            <a:avLst/>
          </a:prstGeom>
          <a:noFill/>
        </p:spPr>
        <p:txBody>
          <a:bodyPr wrap="square" rtlCol="0">
            <a:spAutoFit/>
          </a:bodyPr>
          <a:lstStyle/>
          <a:p>
            <a:pPr marL="285750" indent="-285750">
              <a:buFont typeface="Arial" pitchFamily="34" charset="0"/>
              <a:buChar char="•"/>
            </a:pPr>
            <a:r>
              <a:rPr lang="en-US" sz="2800" b="1" dirty="0" smtClean="0"/>
              <a:t>TAT= </a:t>
            </a:r>
            <a:r>
              <a:rPr lang="en-US" sz="2800" dirty="0" smtClean="0"/>
              <a:t>CT-AT</a:t>
            </a:r>
          </a:p>
          <a:p>
            <a:pPr marL="285750" indent="-285750">
              <a:buFont typeface="Arial" pitchFamily="34" charset="0"/>
              <a:buChar char="•"/>
            </a:pPr>
            <a:r>
              <a:rPr lang="en-US" sz="2800" b="1" dirty="0" smtClean="0"/>
              <a:t>WT= </a:t>
            </a:r>
            <a:r>
              <a:rPr lang="en-US" sz="2800" dirty="0" smtClean="0"/>
              <a:t>TAT-BT</a:t>
            </a:r>
            <a:endParaRPr lang="en-US" sz="2800" dirty="0"/>
          </a:p>
        </p:txBody>
      </p:sp>
    </p:spTree>
    <p:extLst>
      <p:ext uri="{BB962C8B-B14F-4D97-AF65-F5344CB8AC3E}">
        <p14:creationId xmlns:p14="http://schemas.microsoft.com/office/powerpoint/2010/main" val="718517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a:t>
            </a:r>
            <a:r>
              <a:rPr lang="en-US" dirty="0" smtClean="0"/>
              <a:t>Round-Robin (Your Task)</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16</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118990941"/>
              </p:ext>
            </p:extLst>
          </p:nvPr>
        </p:nvGraphicFramePr>
        <p:xfrm>
          <a:off x="1630218" y="2132829"/>
          <a:ext cx="8127999" cy="1828800"/>
        </p:xfrm>
        <a:graphic>
          <a:graphicData uri="http://schemas.openxmlformats.org/drawingml/2006/table">
            <a:tbl>
              <a:tblPr firstRow="1" bandRow="1">
                <a:tableStyleId>{793D81CF-94F2-401A-BA57-92F5A7B2D0C5}</a:tableStyleId>
              </a:tblPr>
              <a:tblGrid>
                <a:gridCol w="2709333"/>
                <a:gridCol w="2709333"/>
                <a:gridCol w="2709333"/>
              </a:tblGrid>
              <a:tr h="370840">
                <a:tc>
                  <a:txBody>
                    <a:bodyPr/>
                    <a:lstStyle/>
                    <a:p>
                      <a:r>
                        <a:rPr lang="en-US" sz="2400" dirty="0" smtClean="0"/>
                        <a:t>Process</a:t>
                      </a:r>
                      <a:endParaRPr lang="en-US" sz="2400" dirty="0"/>
                    </a:p>
                  </a:txBody>
                  <a:tcPr/>
                </a:tc>
                <a:tc>
                  <a:txBody>
                    <a:bodyPr/>
                    <a:lstStyle/>
                    <a:p>
                      <a:r>
                        <a:rPr lang="en-US" sz="2400" dirty="0" smtClean="0"/>
                        <a:t>Arrival Time</a:t>
                      </a:r>
                      <a:endParaRPr lang="en-US" sz="2400" dirty="0"/>
                    </a:p>
                  </a:txBody>
                  <a:tcPr/>
                </a:tc>
                <a:tc>
                  <a:txBody>
                    <a:bodyPr/>
                    <a:lstStyle/>
                    <a:p>
                      <a:r>
                        <a:rPr lang="en-US" sz="2400" dirty="0" smtClean="0"/>
                        <a:t>Burst Time</a:t>
                      </a:r>
                      <a:endParaRPr lang="en-US" sz="2400" dirty="0"/>
                    </a:p>
                  </a:txBody>
                  <a:tcPr/>
                </a:tc>
              </a:tr>
              <a:tr h="370840">
                <a:tc>
                  <a:txBody>
                    <a:bodyPr/>
                    <a:lstStyle/>
                    <a:p>
                      <a:r>
                        <a:rPr lang="en-US" sz="2400" dirty="0" smtClean="0"/>
                        <a:t>P1</a:t>
                      </a:r>
                      <a:endParaRPr lang="en-US" sz="2400" dirty="0"/>
                    </a:p>
                  </a:txBody>
                  <a:tcPr/>
                </a:tc>
                <a:tc>
                  <a:txBody>
                    <a:bodyPr/>
                    <a:lstStyle/>
                    <a:p>
                      <a:r>
                        <a:rPr lang="en-US" sz="2400" dirty="0" smtClean="0"/>
                        <a:t>1</a:t>
                      </a:r>
                      <a:endParaRPr lang="en-US" sz="2400" dirty="0"/>
                    </a:p>
                  </a:txBody>
                  <a:tcPr/>
                </a:tc>
                <a:tc>
                  <a:txBody>
                    <a:bodyPr/>
                    <a:lstStyle/>
                    <a:p>
                      <a:r>
                        <a:rPr lang="en-US" sz="2400" dirty="0" smtClean="0"/>
                        <a:t>10</a:t>
                      </a:r>
                      <a:endParaRPr lang="en-US" sz="2400" dirty="0"/>
                    </a:p>
                  </a:txBody>
                  <a:tcPr/>
                </a:tc>
              </a:tr>
              <a:tr h="370840">
                <a:tc>
                  <a:txBody>
                    <a:bodyPr/>
                    <a:lstStyle/>
                    <a:p>
                      <a:r>
                        <a:rPr lang="en-US" sz="2400" dirty="0" smtClean="0"/>
                        <a:t>P2</a:t>
                      </a:r>
                      <a:endParaRPr lang="en-US" sz="2400" dirty="0"/>
                    </a:p>
                  </a:txBody>
                  <a:tcPr/>
                </a:tc>
                <a:tc>
                  <a:txBody>
                    <a:bodyPr/>
                    <a:lstStyle/>
                    <a:p>
                      <a:r>
                        <a:rPr lang="en-US" sz="2400" dirty="0" smtClean="0"/>
                        <a:t>2</a:t>
                      </a:r>
                      <a:endParaRPr lang="en-US" sz="2400" dirty="0"/>
                    </a:p>
                  </a:txBody>
                  <a:tcPr/>
                </a:tc>
                <a:tc>
                  <a:txBody>
                    <a:bodyPr/>
                    <a:lstStyle/>
                    <a:p>
                      <a:r>
                        <a:rPr lang="en-US" sz="2400" dirty="0" smtClean="0"/>
                        <a:t>4</a:t>
                      </a:r>
                      <a:endParaRPr lang="en-US" sz="2400" dirty="0"/>
                    </a:p>
                  </a:txBody>
                  <a:tcPr/>
                </a:tc>
              </a:tr>
              <a:tr h="370840">
                <a:tc>
                  <a:txBody>
                    <a:bodyPr/>
                    <a:lstStyle/>
                    <a:p>
                      <a:r>
                        <a:rPr lang="en-US" sz="2400" dirty="0" smtClean="0"/>
                        <a:t>P3</a:t>
                      </a:r>
                      <a:endParaRPr lang="en-US" sz="2400" dirty="0"/>
                    </a:p>
                  </a:txBody>
                  <a:tcPr/>
                </a:tc>
                <a:tc>
                  <a:txBody>
                    <a:bodyPr/>
                    <a:lstStyle/>
                    <a:p>
                      <a:r>
                        <a:rPr lang="en-US" sz="2400" dirty="0" smtClean="0"/>
                        <a:t>3</a:t>
                      </a:r>
                      <a:endParaRPr lang="en-US" sz="2400" dirty="0"/>
                    </a:p>
                  </a:txBody>
                  <a:tcPr/>
                </a:tc>
                <a:tc>
                  <a:txBody>
                    <a:bodyPr/>
                    <a:lstStyle/>
                    <a:p>
                      <a:r>
                        <a:rPr lang="en-US" sz="2400" dirty="0" smtClean="0"/>
                        <a:t>2</a:t>
                      </a:r>
                      <a:endParaRPr lang="en-US" sz="2400" dirty="0"/>
                    </a:p>
                  </a:txBody>
                  <a:tcPr/>
                </a:tc>
              </a:tr>
            </a:tbl>
          </a:graphicData>
        </a:graphic>
      </p:graphicFrame>
      <p:sp>
        <p:nvSpPr>
          <p:cNvPr id="9" name="TextBox 8"/>
          <p:cNvSpPr txBox="1"/>
          <p:nvPr/>
        </p:nvSpPr>
        <p:spPr>
          <a:xfrm>
            <a:off x="1648691" y="4155904"/>
            <a:ext cx="9005454" cy="1384995"/>
          </a:xfrm>
          <a:prstGeom prst="rect">
            <a:avLst/>
          </a:prstGeom>
          <a:noFill/>
        </p:spPr>
        <p:txBody>
          <a:bodyPr wrap="square" rtlCol="0">
            <a:spAutoFit/>
          </a:bodyPr>
          <a:lstStyle/>
          <a:p>
            <a:pPr marL="285750" indent="-285750">
              <a:buFont typeface="Arial" pitchFamily="34" charset="0"/>
              <a:buChar char="•"/>
            </a:pPr>
            <a:r>
              <a:rPr lang="en-US" sz="2800" b="1" dirty="0" smtClean="0"/>
              <a:t>Time Quantum: </a:t>
            </a:r>
            <a:r>
              <a:rPr lang="en-US" sz="2800" dirty="0"/>
              <a:t>2</a:t>
            </a:r>
            <a:r>
              <a:rPr lang="en-US" sz="2800" dirty="0" smtClean="0"/>
              <a:t>msec</a:t>
            </a:r>
          </a:p>
          <a:p>
            <a:pPr marL="285750" indent="-285750">
              <a:buFont typeface="Arial" pitchFamily="34" charset="0"/>
              <a:buChar char="•"/>
            </a:pPr>
            <a:r>
              <a:rPr lang="en-US" sz="2800" b="1" dirty="0" smtClean="0"/>
              <a:t>Condition:</a:t>
            </a:r>
            <a:r>
              <a:rPr lang="en-US" sz="2800" dirty="0" smtClean="0"/>
              <a:t> P2 will wait for I/O for 2msec after completion of 1msec of computation.</a:t>
            </a:r>
            <a:endParaRPr lang="en-US" sz="2800" dirty="0"/>
          </a:p>
        </p:txBody>
      </p:sp>
    </p:spTree>
    <p:extLst>
      <p:ext uri="{BB962C8B-B14F-4D97-AF65-F5344CB8AC3E}">
        <p14:creationId xmlns:p14="http://schemas.microsoft.com/office/powerpoint/2010/main" val="2994081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Limitation in </a:t>
            </a:r>
            <a:r>
              <a:rPr lang="en-US" dirty="0" smtClean="0"/>
              <a:t>RR</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17</a:t>
            </a:fld>
            <a:endParaRPr lang="de-AT">
              <a:latin typeface="Calibri"/>
            </a:endParaRPr>
          </a:p>
        </p:txBody>
      </p:sp>
      <p:sp>
        <p:nvSpPr>
          <p:cNvPr id="9" name="Rectangle 8"/>
          <p:cNvSpPr/>
          <p:nvPr/>
        </p:nvSpPr>
        <p:spPr>
          <a:xfrm>
            <a:off x="691471" y="1797418"/>
            <a:ext cx="10347668" cy="3970318"/>
          </a:xfrm>
          <a:prstGeom prst="rect">
            <a:avLst/>
          </a:prstGeom>
        </p:spPr>
        <p:txBody>
          <a:bodyPr wrap="square">
            <a:spAutoFit/>
          </a:bodyPr>
          <a:lstStyle/>
          <a:p>
            <a:pPr marL="342900" indent="-342900">
              <a:lnSpc>
                <a:spcPct val="150000"/>
              </a:lnSpc>
              <a:buFont typeface="Arial" pitchFamily="34" charset="0"/>
              <a:buChar char="•"/>
            </a:pPr>
            <a:r>
              <a:rPr lang="en-US" sz="2400" dirty="0"/>
              <a:t>In standard RR, I/O-bound processes often finish their CPU burst quickly and are moved back to the ready queue. </a:t>
            </a:r>
            <a:endParaRPr lang="en-US" sz="2400" dirty="0" smtClean="0"/>
          </a:p>
          <a:p>
            <a:pPr marL="342900" indent="-342900">
              <a:lnSpc>
                <a:spcPct val="150000"/>
              </a:lnSpc>
              <a:buFont typeface="Arial" pitchFamily="34" charset="0"/>
              <a:buChar char="•"/>
            </a:pPr>
            <a:r>
              <a:rPr lang="en-US" sz="2400" dirty="0" smtClean="0"/>
              <a:t>However</a:t>
            </a:r>
            <a:r>
              <a:rPr lang="en-US" sz="2400" dirty="0"/>
              <a:t>, by the time their I/O operations complete, the process may need to wait again for its turn in the queue, causing delays and underutilization of the CPU</a:t>
            </a:r>
            <a:r>
              <a:rPr lang="en-US" sz="2400" dirty="0" smtClean="0"/>
              <a:t>.</a:t>
            </a:r>
          </a:p>
          <a:p>
            <a:pPr marL="342900" indent="-342900">
              <a:lnSpc>
                <a:spcPct val="150000"/>
              </a:lnSpc>
              <a:buFont typeface="Arial" pitchFamily="34" charset="0"/>
              <a:buChar char="•"/>
            </a:pPr>
            <a:r>
              <a:rPr lang="en-US" sz="2400" dirty="0" smtClean="0"/>
              <a:t>This </a:t>
            </a:r>
            <a:r>
              <a:rPr lang="en-US" sz="2400" dirty="0"/>
              <a:t>can result in </a:t>
            </a:r>
            <a:r>
              <a:rPr lang="en-US" sz="2400" b="1" dirty="0"/>
              <a:t>starvation</a:t>
            </a:r>
            <a:r>
              <a:rPr lang="en-US" sz="2400" dirty="0"/>
              <a:t> for I/O-bound processes and an increase in </a:t>
            </a:r>
            <a:r>
              <a:rPr lang="en-US" sz="2400" b="1" dirty="0"/>
              <a:t>average response time</a:t>
            </a:r>
            <a:r>
              <a:rPr lang="en-US" sz="2400" dirty="0"/>
              <a:t>.</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496652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Improvements </a:t>
            </a:r>
            <a:r>
              <a:rPr lang="en-US" dirty="0"/>
              <a:t>in </a:t>
            </a:r>
            <a:r>
              <a:rPr lang="en-US" dirty="0" smtClean="0"/>
              <a:t>VRR</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18</a:t>
            </a:fld>
            <a:endParaRPr lang="de-AT">
              <a:latin typeface="Calibri"/>
            </a:endParaRPr>
          </a:p>
        </p:txBody>
      </p:sp>
      <p:sp>
        <p:nvSpPr>
          <p:cNvPr id="9" name="Rectangle 8"/>
          <p:cNvSpPr/>
          <p:nvPr/>
        </p:nvSpPr>
        <p:spPr>
          <a:xfrm>
            <a:off x="691471" y="1797418"/>
            <a:ext cx="10347668" cy="4616648"/>
          </a:xfrm>
          <a:prstGeom prst="rect">
            <a:avLst/>
          </a:prstGeom>
        </p:spPr>
        <p:txBody>
          <a:bodyPr wrap="square">
            <a:spAutoFit/>
          </a:bodyPr>
          <a:lstStyle/>
          <a:p>
            <a:pPr marL="457200" indent="-457200">
              <a:lnSpc>
                <a:spcPct val="150000"/>
              </a:lnSpc>
              <a:buFont typeface="Arial" pitchFamily="34" charset="0"/>
              <a:buChar char="•"/>
            </a:pPr>
            <a:r>
              <a:rPr lang="en-US" sz="2800" dirty="0"/>
              <a:t>VRR introduces </a:t>
            </a:r>
            <a:r>
              <a:rPr lang="en-US" sz="2800" b="1" dirty="0"/>
              <a:t>virtual time slices</a:t>
            </a:r>
            <a:r>
              <a:rPr lang="en-US" sz="2800" dirty="0"/>
              <a:t> or a mechanism to prioritize processes. </a:t>
            </a:r>
            <a:endParaRPr lang="en-US" sz="2800" dirty="0" smtClean="0"/>
          </a:p>
          <a:p>
            <a:pPr marL="457200" indent="-457200" algn="just">
              <a:lnSpc>
                <a:spcPct val="150000"/>
              </a:lnSpc>
              <a:buFont typeface="Arial" pitchFamily="34" charset="0"/>
              <a:buChar char="•"/>
            </a:pPr>
            <a:r>
              <a:rPr lang="en-US" sz="2800" dirty="0" smtClean="0"/>
              <a:t>I/O-bound </a:t>
            </a:r>
            <a:r>
              <a:rPr lang="en-US" sz="2800" dirty="0"/>
              <a:t>processes are given shorter virtual times or higher priority to ensure they quickly regain access to the CPU after their I/O operations complete</a:t>
            </a:r>
            <a:r>
              <a:rPr lang="en-US" sz="2800" dirty="0" smtClean="0"/>
              <a:t>.</a:t>
            </a:r>
          </a:p>
          <a:p>
            <a:pPr marL="457200" indent="-457200">
              <a:lnSpc>
                <a:spcPct val="150000"/>
              </a:lnSpc>
              <a:buFont typeface="Arial" pitchFamily="34" charset="0"/>
              <a:buChar char="•"/>
            </a:pPr>
            <a:r>
              <a:rPr lang="en-US" sz="2800" dirty="0" smtClean="0"/>
              <a:t>This </a:t>
            </a:r>
            <a:r>
              <a:rPr lang="en-US" sz="2800" dirty="0"/>
              <a:t>ensures that I/O-bound processes are scheduled sooner, reducing their wait time and improving overall responsiveness.</a:t>
            </a:r>
            <a:endParaRPr lang="en-US" sz="3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036637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Thread</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19</a:t>
            </a:fld>
            <a:endParaRPr lang="de-AT">
              <a:latin typeface="Calibri"/>
            </a:endParaRPr>
          </a:p>
        </p:txBody>
      </p:sp>
      <p:sp>
        <p:nvSpPr>
          <p:cNvPr id="9" name="Rectangle 8"/>
          <p:cNvSpPr/>
          <p:nvPr/>
        </p:nvSpPr>
        <p:spPr>
          <a:xfrm>
            <a:off x="691471" y="1797418"/>
            <a:ext cx="10347668" cy="3046988"/>
          </a:xfrm>
          <a:prstGeom prst="rect">
            <a:avLst/>
          </a:prstGeom>
        </p:spPr>
        <p:txBody>
          <a:bodyPr wrap="square">
            <a:spAutoFit/>
          </a:bodyPr>
          <a:lstStyle/>
          <a:p>
            <a:pPr marL="457200" indent="-457200" algn="just">
              <a:buFont typeface="Arial" pitchFamily="34" charset="0"/>
              <a:buChar char="•"/>
            </a:pPr>
            <a:r>
              <a:rPr lang="en-US" sz="3200" dirty="0"/>
              <a:t>A thread is a basic unit of CPU </a:t>
            </a:r>
            <a:r>
              <a:rPr lang="en-US" sz="3200" dirty="0" smtClean="0"/>
              <a:t>utilization</a:t>
            </a:r>
            <a:r>
              <a:rPr lang="en-US" sz="2800" dirty="0" smtClean="0"/>
              <a:t>.</a:t>
            </a:r>
          </a:p>
          <a:p>
            <a:pPr marL="457200" indent="-457200" algn="just">
              <a:buFont typeface="Arial" pitchFamily="34" charset="0"/>
              <a:buChar char="•"/>
            </a:pPr>
            <a:r>
              <a:rPr lang="en-US" sz="3200" dirty="0"/>
              <a:t>It shares with other threads belonging to the same process its code section, data section, and other operating-system resources, such as open files and signals</a:t>
            </a:r>
            <a:r>
              <a:rPr lang="en-US" sz="3200" dirty="0" smtClean="0"/>
              <a:t>.</a:t>
            </a:r>
          </a:p>
          <a:p>
            <a:pPr marL="457200" indent="-457200" algn="just">
              <a:buFont typeface="Arial" pitchFamily="34" charset="0"/>
              <a:buChar char="•"/>
            </a:pPr>
            <a:r>
              <a:rPr lang="en-US" sz="3200" dirty="0"/>
              <a:t>If a process has multiple threads of control, it can perform more than one task at a time.</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129654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40" y="228600"/>
            <a:ext cx="10871200" cy="990600"/>
          </a:xfrm>
        </p:spPr>
        <p:txBody>
          <a:bodyPr/>
          <a:lstStyle/>
          <a:p>
            <a:r>
              <a:rPr lang="en-US" dirty="0" smtClean="0"/>
              <a:t>Contents</a:t>
            </a:r>
            <a:endParaRPr lang="en-US" dirty="0"/>
          </a:p>
        </p:txBody>
      </p:sp>
      <p:sp>
        <p:nvSpPr>
          <p:cNvPr id="3" name="Content Placeholder 2"/>
          <p:cNvSpPr>
            <a:spLocks noGrp="1"/>
          </p:cNvSpPr>
          <p:nvPr>
            <p:ph sz="quarter" idx="1"/>
          </p:nvPr>
        </p:nvSpPr>
        <p:spPr>
          <a:xfrm>
            <a:off x="693613" y="1685128"/>
            <a:ext cx="10871201" cy="5052556"/>
          </a:xfrm>
        </p:spPr>
        <p:txBody>
          <a:bodyPr>
            <a:normAutofit/>
          </a:bodyPr>
          <a:lstStyle/>
          <a:p>
            <a:r>
              <a:rPr lang="en-US" sz="3200" dirty="0"/>
              <a:t>Virtual-Time Round-Robin (VTRR</a:t>
            </a:r>
            <a:r>
              <a:rPr lang="en-US" sz="3200" dirty="0" smtClean="0"/>
              <a:t>)</a:t>
            </a:r>
          </a:p>
          <a:p>
            <a:r>
              <a:rPr lang="en-US" sz="3200" dirty="0" smtClean="0"/>
              <a:t>Thread</a:t>
            </a:r>
          </a:p>
          <a:p>
            <a:r>
              <a:rPr lang="en-US" sz="3200" dirty="0" smtClean="0"/>
              <a:t>Thread Scheduling</a:t>
            </a:r>
          </a:p>
          <a:p>
            <a:r>
              <a:rPr lang="en-US" sz="3200" dirty="0" smtClean="0"/>
              <a:t>Multiple processor Scheduling</a:t>
            </a:r>
          </a:p>
          <a:p>
            <a:r>
              <a:rPr lang="en-US" sz="3200" dirty="0" smtClean="0"/>
              <a:t>Process Synchronization</a:t>
            </a:r>
            <a:endParaRPr lang="en-US" dirty="0" smtClean="0"/>
          </a:p>
          <a:p>
            <a:endParaRPr lang="en-US" dirty="0" smtClean="0"/>
          </a:p>
          <a:p>
            <a:endParaRPr lang="en-US" dirty="0"/>
          </a:p>
          <a:p>
            <a:endParaRPr lang="en-US" dirty="0" smtClean="0"/>
          </a:p>
          <a:p>
            <a:pPr marL="365760" lvl="1" indent="0">
              <a:buNone/>
            </a:pPr>
            <a:endParaRPr lang="en-US" dirty="0"/>
          </a:p>
        </p:txBody>
      </p:sp>
      <p:pic>
        <p:nvPicPr>
          <p:cNvPr id="18434" name="Picture 2"/>
          <p:cNvPicPr>
            <a:picLocks noChangeAspect="1" noChangeArrowheads="1"/>
          </p:cNvPicPr>
          <p:nvPr/>
        </p:nvPicPr>
        <p:blipFill>
          <a:blip r:embed="rId2" cstate="print"/>
          <a:srcRect/>
          <a:stretch>
            <a:fillRect/>
          </a:stretch>
        </p:blipFill>
        <p:spPr bwMode="auto">
          <a:xfrm rot="21373913">
            <a:off x="8442204" y="3849388"/>
            <a:ext cx="3691394" cy="189876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a:t>
            </a:fld>
            <a:endParaRPr lang="de-AT">
              <a:latin typeface="Calibri"/>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683482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Thread</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20</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673" y="1897602"/>
            <a:ext cx="7414979" cy="408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104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Examples of Multithreaded Applications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21</a:t>
            </a:fld>
            <a:endParaRPr lang="de-AT">
              <a:latin typeface="Calibri"/>
            </a:endParaRPr>
          </a:p>
        </p:txBody>
      </p:sp>
      <p:sp>
        <p:nvSpPr>
          <p:cNvPr id="9" name="Rectangle 8"/>
          <p:cNvSpPr/>
          <p:nvPr/>
        </p:nvSpPr>
        <p:spPr>
          <a:xfrm>
            <a:off x="691471" y="1797418"/>
            <a:ext cx="10347668" cy="3539430"/>
          </a:xfrm>
          <a:prstGeom prst="rect">
            <a:avLst/>
          </a:prstGeom>
        </p:spPr>
        <p:txBody>
          <a:bodyPr wrap="square">
            <a:spAutoFit/>
          </a:bodyPr>
          <a:lstStyle/>
          <a:p>
            <a:pPr marL="457200" indent="-457200" algn="just">
              <a:buFont typeface="Arial" pitchFamily="34" charset="0"/>
              <a:buChar char="•"/>
            </a:pPr>
            <a:r>
              <a:rPr lang="en-US" sz="3200" dirty="0" smtClean="0"/>
              <a:t>A web </a:t>
            </a:r>
            <a:r>
              <a:rPr lang="en-US" sz="3200" dirty="0"/>
              <a:t>browser might have one thread display images or text while another thread retrieves data from the network</a:t>
            </a:r>
            <a:r>
              <a:rPr lang="en-US" sz="3200" dirty="0" smtClean="0"/>
              <a:t>.</a:t>
            </a:r>
          </a:p>
          <a:p>
            <a:pPr marL="457200" indent="-457200" algn="just">
              <a:buFont typeface="Arial" pitchFamily="34" charset="0"/>
              <a:buChar char="•"/>
            </a:pPr>
            <a:r>
              <a:rPr lang="en-US" sz="3200" dirty="0"/>
              <a:t>A word processor may have a thread for displaying graphics, another thread for responding to keystrokes from the user, and a third thread for performing spelling and grammar checking in the background. </a:t>
            </a:r>
          </a:p>
          <a:p>
            <a:pPr marL="457200" indent="-457200" algn="just">
              <a:buFont typeface="Arial" pitchFamily="34" charset="0"/>
              <a:buChar char="•"/>
            </a:pP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4091238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User Level Threads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22</a:t>
            </a:fld>
            <a:endParaRPr lang="de-AT">
              <a:latin typeface="Calibri"/>
            </a:endParaRPr>
          </a:p>
        </p:txBody>
      </p:sp>
      <p:sp>
        <p:nvSpPr>
          <p:cNvPr id="9" name="Rectangle 8"/>
          <p:cNvSpPr/>
          <p:nvPr/>
        </p:nvSpPr>
        <p:spPr>
          <a:xfrm>
            <a:off x="691471" y="1797418"/>
            <a:ext cx="10347668" cy="4031873"/>
          </a:xfrm>
          <a:prstGeom prst="rect">
            <a:avLst/>
          </a:prstGeom>
        </p:spPr>
        <p:txBody>
          <a:bodyPr wrap="square">
            <a:spAutoFit/>
          </a:bodyPr>
          <a:lstStyle/>
          <a:p>
            <a:pPr marL="457200" indent="-457200" algn="just">
              <a:buFont typeface="Arial" pitchFamily="34" charset="0"/>
              <a:buChar char="•"/>
            </a:pPr>
            <a:r>
              <a:rPr lang="en-US" sz="3200" dirty="0"/>
              <a:t>The User-level Threads are implemented by the </a:t>
            </a:r>
            <a:r>
              <a:rPr lang="en-US" sz="3200" dirty="0">
                <a:solidFill>
                  <a:srgbClr val="FF0000"/>
                </a:solidFill>
              </a:rPr>
              <a:t>user-level software. </a:t>
            </a:r>
            <a:endParaRPr lang="en-US" sz="3200" dirty="0" smtClean="0">
              <a:solidFill>
                <a:srgbClr val="FF0000"/>
              </a:solidFill>
            </a:endParaRPr>
          </a:p>
          <a:p>
            <a:pPr marL="457200" indent="-457200" algn="just">
              <a:buFont typeface="Arial" pitchFamily="34" charset="0"/>
              <a:buChar char="•"/>
            </a:pPr>
            <a:r>
              <a:rPr lang="en-US" sz="3200" dirty="0" smtClean="0"/>
              <a:t>These </a:t>
            </a:r>
            <a:r>
              <a:rPr lang="en-US" sz="3200" dirty="0"/>
              <a:t>threads are created and managed by the </a:t>
            </a:r>
            <a:r>
              <a:rPr lang="en-US" sz="3200" dirty="0">
                <a:solidFill>
                  <a:srgbClr val="FF0000"/>
                </a:solidFill>
              </a:rPr>
              <a:t>thread library</a:t>
            </a:r>
            <a:r>
              <a:rPr lang="en-US" sz="3200" dirty="0"/>
              <a:t>, which the operating system provides as an API for creating, managing, and synchronizing threads. </a:t>
            </a:r>
            <a:endParaRPr lang="en-US" sz="3200" dirty="0" smtClean="0"/>
          </a:p>
          <a:p>
            <a:pPr marL="457200" indent="-457200" algn="just">
              <a:buFont typeface="Arial" pitchFamily="34" charset="0"/>
              <a:buChar char="•"/>
            </a:pPr>
            <a:r>
              <a:rPr lang="en-US" sz="3200" dirty="0"/>
              <a:t>I</a:t>
            </a:r>
            <a:r>
              <a:rPr lang="en-US" sz="3200" dirty="0" smtClean="0"/>
              <a:t>t </a:t>
            </a:r>
            <a:r>
              <a:rPr lang="en-US" sz="3200" dirty="0"/>
              <a:t>is </a:t>
            </a:r>
            <a:r>
              <a:rPr lang="en-US" sz="3200" dirty="0">
                <a:solidFill>
                  <a:srgbClr val="FF0000"/>
                </a:solidFill>
              </a:rPr>
              <a:t>faster</a:t>
            </a:r>
            <a:r>
              <a:rPr lang="en-US" sz="3200" dirty="0"/>
              <a:t> than the kernel-level threads, it is basically represented by the program counter, stack, register, and PCB.</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168308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Kernel Level Threads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23</a:t>
            </a:fld>
            <a:endParaRPr lang="de-AT">
              <a:latin typeface="Calibri"/>
            </a:endParaRPr>
          </a:p>
        </p:txBody>
      </p:sp>
      <p:sp>
        <p:nvSpPr>
          <p:cNvPr id="9" name="Rectangle 8"/>
          <p:cNvSpPr/>
          <p:nvPr/>
        </p:nvSpPr>
        <p:spPr>
          <a:xfrm>
            <a:off x="691471" y="1797418"/>
            <a:ext cx="10347668" cy="4031873"/>
          </a:xfrm>
          <a:prstGeom prst="rect">
            <a:avLst/>
          </a:prstGeom>
        </p:spPr>
        <p:txBody>
          <a:bodyPr wrap="square">
            <a:spAutoFit/>
          </a:bodyPr>
          <a:lstStyle/>
          <a:p>
            <a:pPr marL="457200" indent="-457200" algn="just">
              <a:buFont typeface="Arial" pitchFamily="34" charset="0"/>
              <a:buChar char="•"/>
            </a:pPr>
            <a:r>
              <a:rPr lang="en-US" sz="3200" dirty="0"/>
              <a:t>Threads are the units of execution within an </a:t>
            </a:r>
            <a:r>
              <a:rPr lang="en-US" sz="3200" dirty="0">
                <a:solidFill>
                  <a:srgbClr val="FF0000"/>
                </a:solidFill>
              </a:rPr>
              <a:t>operating system</a:t>
            </a:r>
            <a:r>
              <a:rPr lang="en-US" sz="3200" dirty="0"/>
              <a:t> process. </a:t>
            </a:r>
            <a:endParaRPr lang="en-US" sz="3200" dirty="0" smtClean="0"/>
          </a:p>
          <a:p>
            <a:pPr marL="457200" indent="-457200" algn="just">
              <a:buFont typeface="Arial" pitchFamily="34" charset="0"/>
              <a:buChar char="•"/>
            </a:pPr>
            <a:r>
              <a:rPr lang="en-US" sz="3200" dirty="0" smtClean="0"/>
              <a:t>The </a:t>
            </a:r>
            <a:r>
              <a:rPr lang="en-US" sz="3200" dirty="0">
                <a:solidFill>
                  <a:srgbClr val="FF0000"/>
                </a:solidFill>
              </a:rPr>
              <a:t>OS kernel is responsible </a:t>
            </a:r>
            <a:r>
              <a:rPr lang="en-US" sz="3200" dirty="0"/>
              <a:t>for generating, scheduling, and overseeing kernel-level threads since it controls them directly. </a:t>
            </a:r>
            <a:endParaRPr lang="en-US" sz="3200" dirty="0" smtClean="0"/>
          </a:p>
          <a:p>
            <a:pPr marL="457200" indent="-457200" algn="just">
              <a:buFont typeface="Arial" pitchFamily="34" charset="0"/>
              <a:buChar char="•"/>
            </a:pPr>
            <a:r>
              <a:rPr lang="en-US" sz="3200" dirty="0" smtClean="0"/>
              <a:t>The </a:t>
            </a:r>
            <a:r>
              <a:rPr lang="en-US" sz="3200" dirty="0"/>
              <a:t>Kernel-level threads are directly handled by the OS directly whereas the thread’s management is done by the kernel.</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658326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Contention Scope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24</a:t>
            </a:fld>
            <a:endParaRPr lang="de-AT">
              <a:latin typeface="Calibri"/>
            </a:endParaRPr>
          </a:p>
        </p:txBody>
      </p:sp>
      <p:sp>
        <p:nvSpPr>
          <p:cNvPr id="9" name="Rectangle 8"/>
          <p:cNvSpPr/>
          <p:nvPr/>
        </p:nvSpPr>
        <p:spPr>
          <a:xfrm>
            <a:off x="691471" y="1797418"/>
            <a:ext cx="10347668" cy="4031873"/>
          </a:xfrm>
          <a:prstGeom prst="rect">
            <a:avLst/>
          </a:prstGeom>
        </p:spPr>
        <p:txBody>
          <a:bodyPr wrap="square">
            <a:spAutoFit/>
          </a:bodyPr>
          <a:lstStyle/>
          <a:p>
            <a:pPr marL="457200" indent="-457200" algn="just">
              <a:buFont typeface="Arial" pitchFamily="34" charset="0"/>
              <a:buChar char="•"/>
            </a:pPr>
            <a:r>
              <a:rPr lang="en-US" sz="3200" dirty="0"/>
              <a:t>One distinction between user-level and kernel-level threads lies in how they are scheduled. </a:t>
            </a:r>
            <a:endParaRPr lang="en-US" sz="3200" dirty="0" smtClean="0"/>
          </a:p>
          <a:p>
            <a:pPr marL="457200" indent="-457200" algn="just">
              <a:buFont typeface="Arial" pitchFamily="34" charset="0"/>
              <a:buChar char="•"/>
            </a:pPr>
            <a:r>
              <a:rPr lang="en-US" sz="3200" dirty="0" smtClean="0"/>
              <a:t>On </a:t>
            </a:r>
            <a:r>
              <a:rPr lang="en-US" sz="3200" dirty="0"/>
              <a:t>systems implementing the many-to-one </a:t>
            </a:r>
            <a:r>
              <a:rPr lang="en-US" sz="3200" dirty="0" smtClean="0"/>
              <a:t>and many-to-many models</a:t>
            </a:r>
            <a:r>
              <a:rPr lang="en-US" sz="3200" dirty="0"/>
              <a:t>, the thread library schedules </a:t>
            </a:r>
            <a:r>
              <a:rPr lang="en-US" sz="3200" dirty="0" smtClean="0"/>
              <a:t>user level </a:t>
            </a:r>
            <a:r>
              <a:rPr lang="en-US" sz="3200" dirty="0"/>
              <a:t>threads to run on an available LWP. </a:t>
            </a:r>
            <a:endParaRPr lang="en-US" sz="3200" dirty="0" smtClean="0"/>
          </a:p>
          <a:p>
            <a:pPr marL="457200" indent="-457200" algn="just">
              <a:buFont typeface="Arial" pitchFamily="34" charset="0"/>
              <a:buChar char="•"/>
            </a:pPr>
            <a:r>
              <a:rPr lang="en-US" sz="3200" dirty="0" smtClean="0"/>
              <a:t>This </a:t>
            </a:r>
            <a:r>
              <a:rPr lang="en-US" sz="3200" dirty="0"/>
              <a:t>scheme is known as </a:t>
            </a:r>
            <a:r>
              <a:rPr lang="en-US" sz="3200" dirty="0" smtClean="0"/>
              <a:t>process contention </a:t>
            </a:r>
            <a:r>
              <a:rPr lang="en-US" sz="3200" dirty="0"/>
              <a:t>scope (PCS), since competition for the CPU takes place among threads belonging to the same process. </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452463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Contention Scope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25</a:t>
            </a:fld>
            <a:endParaRPr lang="de-AT">
              <a:latin typeface="Calibri"/>
            </a:endParaRPr>
          </a:p>
        </p:txBody>
      </p:sp>
      <p:sp>
        <p:nvSpPr>
          <p:cNvPr id="9" name="Rectangle 8"/>
          <p:cNvSpPr/>
          <p:nvPr/>
        </p:nvSpPr>
        <p:spPr>
          <a:xfrm>
            <a:off x="691471" y="1686163"/>
            <a:ext cx="10347668" cy="5016758"/>
          </a:xfrm>
          <a:prstGeom prst="rect">
            <a:avLst/>
          </a:prstGeom>
        </p:spPr>
        <p:txBody>
          <a:bodyPr wrap="square">
            <a:spAutoFit/>
          </a:bodyPr>
          <a:lstStyle/>
          <a:p>
            <a:pPr marL="457200" indent="-457200" algn="just">
              <a:buFont typeface="Arial" pitchFamily="34" charset="0"/>
              <a:buChar char="•"/>
            </a:pPr>
            <a:r>
              <a:rPr lang="en-US" sz="3200" dirty="0" smtClean="0"/>
              <a:t>When </a:t>
            </a:r>
            <a:r>
              <a:rPr lang="en-US" sz="3200" dirty="0"/>
              <a:t>we say the thread library schedules user threads onto available LWPs, we do not mean that the threads are actually running on a CPU as that further requires the operating system to schedule the LWP’s kernel thread onto a physical CPU </a:t>
            </a:r>
            <a:r>
              <a:rPr lang="en-US" sz="3200" dirty="0" smtClean="0"/>
              <a:t>core.</a:t>
            </a:r>
          </a:p>
          <a:p>
            <a:pPr marL="457200" indent="-457200" algn="just">
              <a:buFont typeface="Arial" pitchFamily="34" charset="0"/>
              <a:buChar char="•"/>
            </a:pPr>
            <a:r>
              <a:rPr lang="en-US" sz="3200" dirty="0" smtClean="0"/>
              <a:t>To </a:t>
            </a:r>
            <a:r>
              <a:rPr lang="en-US" sz="3200" dirty="0"/>
              <a:t>decide which </a:t>
            </a:r>
            <a:r>
              <a:rPr lang="en-US" sz="3200" dirty="0" smtClean="0"/>
              <a:t>CPU </a:t>
            </a:r>
            <a:r>
              <a:rPr lang="en-US" sz="3200" dirty="0"/>
              <a:t>Scheduling kernel-level thread to schedule onto a CPU, the kernel uses system-contention scope (SCS). </a:t>
            </a:r>
            <a:endParaRPr lang="en-US" sz="3200" dirty="0" smtClean="0"/>
          </a:p>
          <a:p>
            <a:pPr marL="457200" indent="-457200" algn="just">
              <a:buFont typeface="Arial" pitchFamily="34" charset="0"/>
              <a:buChar char="•"/>
            </a:pPr>
            <a:r>
              <a:rPr lang="en-US" sz="3200" dirty="0" smtClean="0"/>
              <a:t>Competition </a:t>
            </a:r>
            <a:r>
              <a:rPr lang="en-US" sz="3200" dirty="0"/>
              <a:t>for the CPU with SCS scheduling takes place among all threads in the system. </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83629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Contention Scope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26</a:t>
            </a:fld>
            <a:endParaRPr lang="de-AT">
              <a:latin typeface="Calibri"/>
            </a:endParaRPr>
          </a:p>
        </p:txBody>
      </p:sp>
      <p:sp>
        <p:nvSpPr>
          <p:cNvPr id="9" name="Rectangle 8"/>
          <p:cNvSpPr/>
          <p:nvPr/>
        </p:nvSpPr>
        <p:spPr>
          <a:xfrm>
            <a:off x="691471" y="1686163"/>
            <a:ext cx="10347668" cy="5016758"/>
          </a:xfrm>
          <a:prstGeom prst="rect">
            <a:avLst/>
          </a:prstGeom>
        </p:spPr>
        <p:txBody>
          <a:bodyPr wrap="square">
            <a:spAutoFit/>
          </a:bodyPr>
          <a:lstStyle/>
          <a:p>
            <a:pPr marL="457200" indent="-457200" algn="just">
              <a:buFont typeface="Arial" pitchFamily="34" charset="0"/>
              <a:buChar char="•"/>
            </a:pPr>
            <a:r>
              <a:rPr lang="en-US" sz="3200" dirty="0"/>
              <a:t>Typically, PCS is done according to priority— the scheduler selects the runnable thread with the highest priority to run. </a:t>
            </a:r>
            <a:endParaRPr lang="en-US" sz="3200" dirty="0" smtClean="0"/>
          </a:p>
          <a:p>
            <a:pPr marL="457200" indent="-457200" algn="just">
              <a:buFont typeface="Arial" pitchFamily="34" charset="0"/>
              <a:buChar char="•"/>
            </a:pPr>
            <a:r>
              <a:rPr lang="en-US" sz="3200" dirty="0" smtClean="0"/>
              <a:t>User-level </a:t>
            </a:r>
            <a:r>
              <a:rPr lang="en-US" sz="3200" dirty="0"/>
              <a:t>thread priorities are set by the programmer and are not adjusted by the thread library, although some thread libraries may allow the programmer to change the priority of a thread. </a:t>
            </a:r>
            <a:endParaRPr lang="en-US" sz="3200" dirty="0" smtClean="0"/>
          </a:p>
          <a:p>
            <a:pPr marL="457200" indent="-457200" algn="just">
              <a:buFont typeface="Arial" pitchFamily="34" charset="0"/>
              <a:buChar char="•"/>
            </a:pPr>
            <a:r>
              <a:rPr lang="en-US" sz="3200" dirty="0" smtClean="0"/>
              <a:t>It </a:t>
            </a:r>
            <a:r>
              <a:rPr lang="en-US" sz="3200" dirty="0"/>
              <a:t>is important to note that PCS will typically preempt the thread currently running in favor of a higher-priority </a:t>
            </a:r>
            <a:r>
              <a:rPr lang="en-US" sz="3200" dirty="0" smtClean="0"/>
              <a:t>thread.</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442343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err="1" smtClean="0"/>
              <a:t>Pthread</a:t>
            </a:r>
            <a:r>
              <a:rPr lang="en-US" dirty="0" smtClean="0"/>
              <a:t>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27</a:t>
            </a:fld>
            <a:endParaRPr lang="de-AT">
              <a:latin typeface="Calibri"/>
            </a:endParaRPr>
          </a:p>
        </p:txBody>
      </p:sp>
      <p:sp>
        <p:nvSpPr>
          <p:cNvPr id="9" name="Rectangle 8"/>
          <p:cNvSpPr/>
          <p:nvPr/>
        </p:nvSpPr>
        <p:spPr>
          <a:xfrm>
            <a:off x="691471" y="1686163"/>
            <a:ext cx="10347668" cy="3539430"/>
          </a:xfrm>
          <a:prstGeom prst="rect">
            <a:avLst/>
          </a:prstGeom>
        </p:spPr>
        <p:txBody>
          <a:bodyPr wrap="square">
            <a:spAutoFit/>
          </a:bodyPr>
          <a:lstStyle/>
          <a:p>
            <a:pPr marL="457200" indent="-457200" algn="just">
              <a:buFont typeface="Arial" pitchFamily="34" charset="0"/>
              <a:buChar char="•"/>
            </a:pPr>
            <a:r>
              <a:rPr lang="en-US" sz="3200" dirty="0" err="1"/>
              <a:t>Pthread</a:t>
            </a:r>
            <a:r>
              <a:rPr lang="en-US" sz="3200" dirty="0"/>
              <a:t> API that allows specifying PCS or SCS during thread creation. </a:t>
            </a:r>
            <a:r>
              <a:rPr lang="en-US" sz="3200" dirty="0" err="1"/>
              <a:t>Pthreads</a:t>
            </a:r>
            <a:r>
              <a:rPr lang="en-US" sz="3200" dirty="0"/>
              <a:t> identifies the following contention scope values</a:t>
            </a:r>
            <a:r>
              <a:rPr lang="en-US" sz="3200" dirty="0" smtClean="0"/>
              <a:t>:</a:t>
            </a:r>
          </a:p>
          <a:p>
            <a:pPr lvl="1" algn="just"/>
            <a:r>
              <a:rPr lang="en-US" sz="3200" dirty="0" smtClean="0"/>
              <a:t> </a:t>
            </a:r>
            <a:r>
              <a:rPr lang="en-US" sz="3200" dirty="0"/>
              <a:t>• PTHREAD SCOPE PROCESS schedules threads using PCS scheduling. </a:t>
            </a:r>
            <a:endParaRPr lang="en-US" sz="3200" dirty="0" smtClean="0"/>
          </a:p>
          <a:p>
            <a:pPr lvl="1" algn="just"/>
            <a:r>
              <a:rPr lang="en-US" sz="3200" dirty="0"/>
              <a:t> </a:t>
            </a:r>
            <a:r>
              <a:rPr lang="en-US" sz="3200" dirty="0" smtClean="0"/>
              <a:t>• </a:t>
            </a:r>
            <a:r>
              <a:rPr lang="en-US" sz="3200" dirty="0"/>
              <a:t>PTHREAD SCOPE SYSTEM schedules threads using SCS scheduling.</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849381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err="1" smtClean="0"/>
              <a:t>Pthread</a:t>
            </a:r>
            <a:r>
              <a:rPr lang="en-US" dirty="0" smtClean="0"/>
              <a:t>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28</a:t>
            </a:fld>
            <a:endParaRPr lang="de-AT">
              <a:latin typeface="Calibri"/>
            </a:endParaRPr>
          </a:p>
        </p:txBody>
      </p:sp>
      <p:sp>
        <p:nvSpPr>
          <p:cNvPr id="9" name="Rectangle 8"/>
          <p:cNvSpPr/>
          <p:nvPr/>
        </p:nvSpPr>
        <p:spPr>
          <a:xfrm>
            <a:off x="691471" y="1686163"/>
            <a:ext cx="10347668" cy="3046988"/>
          </a:xfrm>
          <a:prstGeom prst="rect">
            <a:avLst/>
          </a:prstGeom>
        </p:spPr>
        <p:txBody>
          <a:bodyPr wrap="square">
            <a:spAutoFit/>
          </a:bodyPr>
          <a:lstStyle/>
          <a:p>
            <a:pPr marL="457200" indent="-457200" algn="just">
              <a:buFont typeface="Arial" pitchFamily="34" charset="0"/>
              <a:buChar char="•"/>
            </a:pPr>
            <a:r>
              <a:rPr lang="en-US" sz="3200" dirty="0"/>
              <a:t>The </a:t>
            </a:r>
            <a:r>
              <a:rPr lang="en-US" sz="3200" dirty="0" err="1"/>
              <a:t>Pthread</a:t>
            </a:r>
            <a:r>
              <a:rPr lang="en-US" sz="3200" dirty="0"/>
              <a:t> IPC (</a:t>
            </a:r>
            <a:r>
              <a:rPr lang="en-US" sz="3200" dirty="0" err="1"/>
              <a:t>Interprocess</a:t>
            </a:r>
            <a:r>
              <a:rPr lang="en-US" sz="3200" dirty="0"/>
              <a:t> Communication) provides two functions for setting—and getting— the contention scope policy: </a:t>
            </a:r>
            <a:endParaRPr lang="en-US" sz="3200" dirty="0" smtClean="0"/>
          </a:p>
          <a:p>
            <a:pPr lvl="1" algn="just"/>
            <a:r>
              <a:rPr lang="en-US" sz="3200" dirty="0"/>
              <a:t>	</a:t>
            </a:r>
            <a:r>
              <a:rPr lang="en-US" sz="3200" dirty="0" smtClean="0"/>
              <a:t>• </a:t>
            </a:r>
            <a:r>
              <a:rPr lang="en-US" sz="3200" dirty="0" err="1"/>
              <a:t>pthread</a:t>
            </a:r>
            <a:r>
              <a:rPr lang="en-US" sz="3200" dirty="0"/>
              <a:t> </a:t>
            </a:r>
            <a:r>
              <a:rPr lang="en-US" sz="3200" dirty="0" err="1"/>
              <a:t>attr</a:t>
            </a:r>
            <a:r>
              <a:rPr lang="en-US" sz="3200" dirty="0"/>
              <a:t> </a:t>
            </a:r>
            <a:r>
              <a:rPr lang="en-US" sz="3200" dirty="0" err="1"/>
              <a:t>setscope</a:t>
            </a:r>
            <a:r>
              <a:rPr lang="en-US" sz="3200" dirty="0"/>
              <a:t>(</a:t>
            </a:r>
            <a:r>
              <a:rPr lang="en-US" sz="3200" dirty="0" err="1"/>
              <a:t>pthread</a:t>
            </a:r>
            <a:r>
              <a:rPr lang="en-US" sz="3200" dirty="0"/>
              <a:t> </a:t>
            </a:r>
            <a:r>
              <a:rPr lang="en-US" sz="3200" dirty="0" err="1"/>
              <a:t>attr</a:t>
            </a:r>
            <a:r>
              <a:rPr lang="en-US" sz="3200" dirty="0"/>
              <a:t> t *</a:t>
            </a:r>
            <a:r>
              <a:rPr lang="en-US" sz="3200" dirty="0" err="1"/>
              <a:t>attr</a:t>
            </a:r>
            <a:r>
              <a:rPr lang="en-US" sz="3200" dirty="0"/>
              <a:t>, </a:t>
            </a:r>
            <a:r>
              <a:rPr lang="en-US" sz="3200" dirty="0" err="1"/>
              <a:t>int</a:t>
            </a:r>
            <a:r>
              <a:rPr lang="en-US" sz="3200" dirty="0"/>
              <a:t> scope) </a:t>
            </a:r>
            <a:endParaRPr lang="en-US" sz="3200" dirty="0" smtClean="0"/>
          </a:p>
          <a:p>
            <a:pPr lvl="1" algn="just"/>
            <a:r>
              <a:rPr lang="en-US" sz="3200" dirty="0"/>
              <a:t> </a:t>
            </a:r>
            <a:r>
              <a:rPr lang="en-US" sz="3200" dirty="0" smtClean="0"/>
              <a:t>    • </a:t>
            </a:r>
            <a:r>
              <a:rPr lang="en-US" sz="3200" dirty="0" err="1"/>
              <a:t>pthread</a:t>
            </a:r>
            <a:r>
              <a:rPr lang="en-US" sz="3200" dirty="0"/>
              <a:t> </a:t>
            </a:r>
            <a:r>
              <a:rPr lang="en-US" sz="3200" dirty="0" err="1"/>
              <a:t>attr</a:t>
            </a:r>
            <a:r>
              <a:rPr lang="en-US" sz="3200" dirty="0"/>
              <a:t> </a:t>
            </a:r>
            <a:r>
              <a:rPr lang="en-US" sz="3200" dirty="0" err="1"/>
              <a:t>getscope</a:t>
            </a:r>
            <a:r>
              <a:rPr lang="en-US" sz="3200" dirty="0"/>
              <a:t>(</a:t>
            </a:r>
            <a:r>
              <a:rPr lang="en-US" sz="3200" dirty="0" err="1"/>
              <a:t>pthread</a:t>
            </a:r>
            <a:r>
              <a:rPr lang="en-US" sz="3200" dirty="0"/>
              <a:t> </a:t>
            </a:r>
            <a:r>
              <a:rPr lang="en-US" sz="3200" dirty="0" err="1"/>
              <a:t>attr</a:t>
            </a:r>
            <a:r>
              <a:rPr lang="en-US" sz="3200" dirty="0"/>
              <a:t> t *</a:t>
            </a:r>
            <a:r>
              <a:rPr lang="en-US" sz="3200" dirty="0" err="1"/>
              <a:t>attr</a:t>
            </a:r>
            <a:r>
              <a:rPr lang="en-US" sz="3200" dirty="0"/>
              <a:t>, </a:t>
            </a:r>
            <a:r>
              <a:rPr lang="en-US" sz="3200" dirty="0" err="1"/>
              <a:t>int</a:t>
            </a:r>
            <a:r>
              <a:rPr lang="en-US" sz="3200" dirty="0"/>
              <a:t> *scope) </a:t>
            </a:r>
            <a:endParaRPr lang="en-US" sz="3200" dirty="0" smtClean="0"/>
          </a:p>
          <a:p>
            <a:pPr lvl="1" algn="just"/>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049681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err="1" smtClean="0"/>
              <a:t>Pthread</a:t>
            </a:r>
            <a:r>
              <a:rPr lang="en-US" dirty="0" smtClean="0"/>
              <a:t>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29</a:t>
            </a:fld>
            <a:endParaRPr lang="de-AT">
              <a:latin typeface="Calibri"/>
            </a:endParaRPr>
          </a:p>
        </p:txBody>
      </p:sp>
      <p:sp>
        <p:nvSpPr>
          <p:cNvPr id="9" name="Rectangle 8"/>
          <p:cNvSpPr/>
          <p:nvPr/>
        </p:nvSpPr>
        <p:spPr>
          <a:xfrm>
            <a:off x="691471" y="1686163"/>
            <a:ext cx="10347668" cy="3970318"/>
          </a:xfrm>
          <a:prstGeom prst="rect">
            <a:avLst/>
          </a:prstGeom>
        </p:spPr>
        <p:txBody>
          <a:bodyPr wrap="square">
            <a:spAutoFit/>
          </a:bodyPr>
          <a:lstStyle/>
          <a:p>
            <a:pPr marL="457200" indent="-457200" algn="just">
              <a:buFont typeface="Arial" pitchFamily="34" charset="0"/>
              <a:buChar char="•"/>
            </a:pPr>
            <a:r>
              <a:rPr lang="en-US" sz="2800" dirty="0"/>
              <a:t>The first parameter for both functions contains a pointer to the attribute set for the thread. </a:t>
            </a:r>
            <a:endParaRPr lang="en-US" sz="2800" dirty="0" smtClean="0"/>
          </a:p>
          <a:p>
            <a:pPr marL="457200" indent="-457200" algn="just">
              <a:buFont typeface="Arial" pitchFamily="34" charset="0"/>
              <a:buChar char="•"/>
            </a:pPr>
            <a:r>
              <a:rPr lang="en-US" sz="2800" dirty="0" smtClean="0"/>
              <a:t>The </a:t>
            </a:r>
            <a:r>
              <a:rPr lang="en-US" sz="2800" dirty="0"/>
              <a:t>second parameter for the </a:t>
            </a:r>
            <a:r>
              <a:rPr lang="en-US" sz="2800" dirty="0" err="1"/>
              <a:t>pthread</a:t>
            </a:r>
            <a:r>
              <a:rPr lang="en-US" sz="2800" dirty="0"/>
              <a:t> </a:t>
            </a:r>
            <a:r>
              <a:rPr lang="en-US" sz="2800" dirty="0" err="1"/>
              <a:t>attr</a:t>
            </a:r>
            <a:r>
              <a:rPr lang="en-US" sz="2800" dirty="0"/>
              <a:t> </a:t>
            </a:r>
            <a:r>
              <a:rPr lang="en-US" sz="2800" dirty="0" err="1"/>
              <a:t>setscope</a:t>
            </a:r>
            <a:r>
              <a:rPr lang="en-US" sz="2800" dirty="0"/>
              <a:t>() function is passed either the PTHREAD SCOPE SYSTEM or the PTHREAD SCOPE PROCESS value, indicating how the contention scope is to be set. </a:t>
            </a:r>
            <a:endParaRPr lang="en-US" sz="2800" dirty="0" smtClean="0"/>
          </a:p>
          <a:p>
            <a:pPr marL="457200" indent="-457200" algn="just">
              <a:buFont typeface="Arial" pitchFamily="34" charset="0"/>
              <a:buChar char="•"/>
            </a:pPr>
            <a:r>
              <a:rPr lang="en-US" sz="2800" dirty="0" smtClean="0"/>
              <a:t>In </a:t>
            </a:r>
            <a:r>
              <a:rPr lang="en-US" sz="2800" dirty="0"/>
              <a:t>the case of </a:t>
            </a:r>
            <a:r>
              <a:rPr lang="en-US" sz="2800" dirty="0" err="1"/>
              <a:t>pthread</a:t>
            </a:r>
            <a:r>
              <a:rPr lang="en-US" sz="2800" dirty="0"/>
              <a:t> </a:t>
            </a:r>
            <a:r>
              <a:rPr lang="en-US" sz="2800" dirty="0" err="1"/>
              <a:t>attr</a:t>
            </a:r>
            <a:r>
              <a:rPr lang="en-US" sz="2800" dirty="0"/>
              <a:t> </a:t>
            </a:r>
            <a:r>
              <a:rPr lang="en-US" sz="2800" dirty="0" err="1"/>
              <a:t>getscope</a:t>
            </a:r>
            <a:r>
              <a:rPr lang="en-US" sz="2800" dirty="0"/>
              <a:t>(), this second parameter contains a pointer to an </a:t>
            </a:r>
            <a:r>
              <a:rPr lang="en-US" sz="2800" dirty="0" err="1"/>
              <a:t>int</a:t>
            </a:r>
            <a:r>
              <a:rPr lang="en-US" sz="2800" dirty="0"/>
              <a:t> value that is set to the current value of the contention scope. </a:t>
            </a:r>
            <a:endParaRPr lang="en-US" sz="2800" dirty="0" smtClean="0"/>
          </a:p>
          <a:p>
            <a:pPr marL="457200" indent="-457200" algn="just">
              <a:buFont typeface="Arial" pitchFamily="34" charset="0"/>
              <a:buChar char="•"/>
            </a:pPr>
            <a:r>
              <a:rPr lang="en-US" sz="2800" dirty="0" smtClean="0"/>
              <a:t>If </a:t>
            </a:r>
            <a:r>
              <a:rPr lang="en-US" sz="2800" dirty="0"/>
              <a:t>an error occurs, each of these functions returns a nonzero value.</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118467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(VTRR)</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a:t>
            </a:fld>
            <a:endParaRPr lang="de-AT">
              <a:latin typeface="Calibri"/>
            </a:endParaRPr>
          </a:p>
        </p:txBody>
      </p:sp>
      <p:sp>
        <p:nvSpPr>
          <p:cNvPr id="9" name="Rectangle 8"/>
          <p:cNvSpPr/>
          <p:nvPr/>
        </p:nvSpPr>
        <p:spPr>
          <a:xfrm>
            <a:off x="691471" y="2102218"/>
            <a:ext cx="10347668" cy="3257174"/>
          </a:xfrm>
          <a:prstGeom prst="rect">
            <a:avLst/>
          </a:prstGeom>
        </p:spPr>
        <p:txBody>
          <a:bodyPr wrap="square">
            <a:spAutoFit/>
          </a:bodyPr>
          <a:lstStyle/>
          <a:p>
            <a:pPr marL="457200" indent="-457200" algn="just">
              <a:lnSpc>
                <a:spcPct val="150000"/>
              </a:lnSpc>
              <a:buFont typeface="Arial" pitchFamily="34" charset="0"/>
              <a:buChar char="•"/>
            </a:pPr>
            <a:r>
              <a:rPr lang="en-US" sz="2800" dirty="0"/>
              <a:t>The </a:t>
            </a:r>
            <a:r>
              <a:rPr lang="en-US" sz="2800" b="1" dirty="0"/>
              <a:t>Virtual Round Robin (VRR)</a:t>
            </a:r>
            <a:r>
              <a:rPr lang="en-US" sz="2800" dirty="0"/>
              <a:t> algorithm is a scheduling mechanism often used in operating systems and networking</a:t>
            </a:r>
            <a:r>
              <a:rPr lang="en-US" sz="2800" dirty="0" smtClean="0"/>
              <a:t>.</a:t>
            </a:r>
          </a:p>
          <a:p>
            <a:pPr marL="457200" indent="-457200" algn="just">
              <a:lnSpc>
                <a:spcPct val="150000"/>
              </a:lnSpc>
              <a:buFont typeface="Arial" pitchFamily="34" charset="0"/>
              <a:buChar char="•"/>
            </a:pPr>
            <a:r>
              <a:rPr lang="en-US" sz="2800" dirty="0" smtClean="0"/>
              <a:t> </a:t>
            </a:r>
            <a:r>
              <a:rPr lang="en-US" sz="2800" dirty="0"/>
              <a:t>Unlike the traditional Round Robin, VRR enhances fairness and efficiency by incorporating an </a:t>
            </a:r>
            <a:r>
              <a:rPr lang="en-US" sz="2800" b="1" dirty="0"/>
              <a:t>auxiliary queue</a:t>
            </a:r>
            <a:r>
              <a:rPr lang="en-US" sz="2800" dirty="0"/>
              <a:t> to handle special conditions such as prioritizing blocked processes.</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3484129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Multi-Processor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30</a:t>
            </a:fld>
            <a:endParaRPr lang="de-AT">
              <a:latin typeface="Calibri"/>
            </a:endParaRPr>
          </a:p>
        </p:txBody>
      </p:sp>
      <p:sp>
        <p:nvSpPr>
          <p:cNvPr id="9" name="Rectangle 8"/>
          <p:cNvSpPr/>
          <p:nvPr/>
        </p:nvSpPr>
        <p:spPr>
          <a:xfrm>
            <a:off x="691471" y="1686163"/>
            <a:ext cx="10347668" cy="5016758"/>
          </a:xfrm>
          <a:prstGeom prst="rect">
            <a:avLst/>
          </a:prstGeom>
        </p:spPr>
        <p:txBody>
          <a:bodyPr wrap="square">
            <a:spAutoFit/>
          </a:bodyPr>
          <a:lstStyle/>
          <a:p>
            <a:pPr marL="457200" indent="-457200" algn="just">
              <a:buFont typeface="Arial" pitchFamily="34" charset="0"/>
              <a:buChar char="•"/>
            </a:pPr>
            <a:r>
              <a:rPr lang="en-US" sz="3200" dirty="0"/>
              <a:t>Our discussion thus far has focused on the problems of scheduling the CPU in a system with a single processing core. </a:t>
            </a:r>
            <a:endParaRPr lang="en-US" sz="3200" dirty="0" smtClean="0"/>
          </a:p>
          <a:p>
            <a:pPr marL="457200" indent="-457200" algn="just">
              <a:buFont typeface="Arial" pitchFamily="34" charset="0"/>
              <a:buChar char="•"/>
            </a:pPr>
            <a:r>
              <a:rPr lang="en-US" sz="3200" dirty="0" smtClean="0"/>
              <a:t>If </a:t>
            </a:r>
            <a:r>
              <a:rPr lang="en-US" sz="3200" dirty="0"/>
              <a:t>multiple CPUs are available, load sharing, where multiple threads may run in parallel, becomes possible, however scheduling issues become correspondingly more complex. </a:t>
            </a:r>
            <a:endParaRPr lang="en-US" sz="3200" dirty="0" smtClean="0"/>
          </a:p>
          <a:p>
            <a:pPr marL="457200" indent="-457200" algn="just">
              <a:buFont typeface="Arial" pitchFamily="34" charset="0"/>
              <a:buChar char="•"/>
            </a:pPr>
            <a:r>
              <a:rPr lang="en-US" sz="3200" dirty="0" smtClean="0"/>
              <a:t>Many </a:t>
            </a:r>
            <a:r>
              <a:rPr lang="en-US" sz="3200" dirty="0"/>
              <a:t>possibilities have been tried; and as we saw with CPU scheduling with a single-core CPU, there is no one best solution.</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4078930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Multi-Processor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31</a:t>
            </a:fld>
            <a:endParaRPr lang="de-AT">
              <a:latin typeface="Calibri"/>
            </a:endParaRPr>
          </a:p>
        </p:txBody>
      </p:sp>
      <p:sp>
        <p:nvSpPr>
          <p:cNvPr id="9" name="Rectangle 8"/>
          <p:cNvSpPr/>
          <p:nvPr/>
        </p:nvSpPr>
        <p:spPr>
          <a:xfrm>
            <a:off x="691471" y="1686163"/>
            <a:ext cx="10347668" cy="4401205"/>
          </a:xfrm>
          <a:prstGeom prst="rect">
            <a:avLst/>
          </a:prstGeom>
        </p:spPr>
        <p:txBody>
          <a:bodyPr wrap="square">
            <a:spAutoFit/>
          </a:bodyPr>
          <a:lstStyle/>
          <a:p>
            <a:pPr marL="457200" indent="-457200" algn="just">
              <a:buFont typeface="Arial" pitchFamily="34" charset="0"/>
              <a:buChar char="•"/>
            </a:pPr>
            <a:r>
              <a:rPr lang="en-US" sz="2800" dirty="0"/>
              <a:t>Traditionally, the term multiprocessor referred to systems that provided multiple physical processors, where each processor contained one single-core CPU. </a:t>
            </a:r>
            <a:endParaRPr lang="en-US" sz="2800" dirty="0" smtClean="0"/>
          </a:p>
          <a:p>
            <a:pPr marL="457200" indent="-457200" algn="just">
              <a:buFont typeface="Arial" pitchFamily="34" charset="0"/>
              <a:buChar char="•"/>
            </a:pPr>
            <a:r>
              <a:rPr lang="en-US" sz="2800" dirty="0" smtClean="0"/>
              <a:t>However</a:t>
            </a:r>
            <a:r>
              <a:rPr lang="en-US" sz="2800" dirty="0"/>
              <a:t>, the definition of multiprocessor has evolved significantly, and on modern computing systems, multiprocessor now applies to the following system architectures: </a:t>
            </a:r>
            <a:endParaRPr lang="en-US" sz="2800" dirty="0" smtClean="0"/>
          </a:p>
          <a:p>
            <a:pPr lvl="3" algn="just"/>
            <a:r>
              <a:rPr lang="en-US" sz="2800" dirty="0" smtClean="0"/>
              <a:t>• </a:t>
            </a:r>
            <a:r>
              <a:rPr lang="en-US" sz="2800" dirty="0"/>
              <a:t>Multicore CPUs </a:t>
            </a:r>
            <a:endParaRPr lang="en-US" sz="2800" dirty="0" smtClean="0"/>
          </a:p>
          <a:p>
            <a:pPr lvl="3" algn="just"/>
            <a:r>
              <a:rPr lang="en-US" sz="2800" dirty="0" smtClean="0"/>
              <a:t>• </a:t>
            </a:r>
            <a:r>
              <a:rPr lang="en-US" sz="2800" dirty="0"/>
              <a:t>Multithreaded cores </a:t>
            </a:r>
            <a:endParaRPr lang="en-US" sz="2800" dirty="0" smtClean="0"/>
          </a:p>
          <a:p>
            <a:pPr lvl="3" algn="just"/>
            <a:r>
              <a:rPr lang="en-US" sz="2800" dirty="0" smtClean="0"/>
              <a:t>• </a:t>
            </a:r>
            <a:r>
              <a:rPr lang="en-US" sz="2800" dirty="0"/>
              <a:t>NUMA systems </a:t>
            </a:r>
            <a:endParaRPr lang="en-US" sz="2800" dirty="0" smtClean="0"/>
          </a:p>
          <a:p>
            <a:pPr lvl="3" algn="just"/>
            <a:r>
              <a:rPr lang="en-US" sz="2800" dirty="0" smtClean="0"/>
              <a:t>• </a:t>
            </a:r>
            <a:r>
              <a:rPr lang="en-US" sz="2800" dirty="0"/>
              <a:t>Heterogeneous multiprocessing</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392610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Approaches to Multiple-Processor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32</a:t>
            </a:fld>
            <a:endParaRPr lang="de-AT">
              <a:latin typeface="Calibri"/>
            </a:endParaRPr>
          </a:p>
        </p:txBody>
      </p:sp>
      <p:sp>
        <p:nvSpPr>
          <p:cNvPr id="9" name="Rectangle 8"/>
          <p:cNvSpPr/>
          <p:nvPr/>
        </p:nvSpPr>
        <p:spPr>
          <a:xfrm>
            <a:off x="691471" y="1686163"/>
            <a:ext cx="10347668" cy="3046988"/>
          </a:xfrm>
          <a:prstGeom prst="rect">
            <a:avLst/>
          </a:prstGeom>
        </p:spPr>
        <p:txBody>
          <a:bodyPr wrap="square">
            <a:spAutoFit/>
          </a:bodyPr>
          <a:lstStyle/>
          <a:p>
            <a:pPr marL="457200" indent="-457200" algn="just">
              <a:buFont typeface="Arial" pitchFamily="34" charset="0"/>
              <a:buChar char="•"/>
            </a:pPr>
            <a:r>
              <a:rPr lang="en-US" sz="3200" dirty="0"/>
              <a:t>This </a:t>
            </a:r>
            <a:r>
              <a:rPr lang="en-US" sz="3200" b="1" dirty="0"/>
              <a:t>asymmetric multiprocessing </a:t>
            </a:r>
            <a:r>
              <a:rPr lang="en-US" sz="3200" dirty="0"/>
              <a:t>is simple because only one core accesses the system data structures, reducing the need for data sharing. </a:t>
            </a:r>
            <a:endParaRPr lang="en-US" sz="3200" dirty="0" smtClean="0"/>
          </a:p>
          <a:p>
            <a:pPr marL="457200" indent="-457200" algn="just">
              <a:buFont typeface="Arial" pitchFamily="34" charset="0"/>
              <a:buChar char="•"/>
            </a:pPr>
            <a:r>
              <a:rPr lang="en-US" sz="3200" dirty="0" smtClean="0"/>
              <a:t>The </a:t>
            </a:r>
            <a:r>
              <a:rPr lang="en-US" sz="3200" dirty="0"/>
              <a:t>downfall of this approach is the master server becomes a potential bottleneck where overall system performance may be reduced.</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3982198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Approaches to Multiple-Processor 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33</a:t>
            </a:fld>
            <a:endParaRPr lang="de-AT">
              <a:latin typeface="Calibri"/>
            </a:endParaRPr>
          </a:p>
        </p:txBody>
      </p:sp>
      <p:sp>
        <p:nvSpPr>
          <p:cNvPr id="9" name="Rectangle 8"/>
          <p:cNvSpPr/>
          <p:nvPr/>
        </p:nvSpPr>
        <p:spPr>
          <a:xfrm>
            <a:off x="691471" y="1686163"/>
            <a:ext cx="10347668" cy="4401205"/>
          </a:xfrm>
          <a:prstGeom prst="rect">
            <a:avLst/>
          </a:prstGeom>
        </p:spPr>
        <p:txBody>
          <a:bodyPr wrap="square">
            <a:spAutoFit/>
          </a:bodyPr>
          <a:lstStyle/>
          <a:p>
            <a:pPr marL="457200" indent="-457200" algn="just">
              <a:buFont typeface="Arial" pitchFamily="34" charset="0"/>
              <a:buChar char="•"/>
            </a:pPr>
            <a:r>
              <a:rPr lang="en-US" sz="2800" dirty="0"/>
              <a:t>The standard approach for supporting multiprocessors is </a:t>
            </a:r>
            <a:r>
              <a:rPr lang="en-US" sz="2800" b="1" dirty="0"/>
              <a:t>symmetric multiprocessing (SMP), </a:t>
            </a:r>
            <a:r>
              <a:rPr lang="en-US" sz="2800" dirty="0"/>
              <a:t>where each processor is self-scheduling. </a:t>
            </a:r>
            <a:endParaRPr lang="en-US" sz="2800" dirty="0" smtClean="0"/>
          </a:p>
          <a:p>
            <a:pPr marL="457200" indent="-457200" algn="just">
              <a:buFont typeface="Arial" pitchFamily="34" charset="0"/>
              <a:buChar char="•"/>
            </a:pPr>
            <a:r>
              <a:rPr lang="en-US" sz="2800" dirty="0" smtClean="0"/>
              <a:t>Scheduling </a:t>
            </a:r>
            <a:r>
              <a:rPr lang="en-US" sz="2800" dirty="0"/>
              <a:t>proceeds by having the scheduler for each processor examine the ready queue and select a thread to run. Note that this provides two possible strategies for organizing the threads eligible to be scheduled: </a:t>
            </a:r>
            <a:endParaRPr lang="en-US" sz="2800" dirty="0" smtClean="0"/>
          </a:p>
          <a:p>
            <a:pPr lvl="3" algn="just"/>
            <a:r>
              <a:rPr lang="en-US" sz="2800" dirty="0" smtClean="0"/>
              <a:t>1</a:t>
            </a:r>
            <a:r>
              <a:rPr lang="en-US" sz="2800" dirty="0"/>
              <a:t>. All threads may be in a common ready queue. </a:t>
            </a:r>
            <a:endParaRPr lang="en-US" sz="2800" dirty="0" smtClean="0"/>
          </a:p>
          <a:p>
            <a:pPr lvl="3" algn="just"/>
            <a:r>
              <a:rPr lang="en-US" sz="2800" dirty="0" smtClean="0"/>
              <a:t>2</a:t>
            </a:r>
            <a:r>
              <a:rPr lang="en-US" sz="2800" dirty="0"/>
              <a:t>. Each processor may have its own private queue of threads.</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303389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Levels of Multiple-Processor </a:t>
            </a:r>
            <a:r>
              <a:rPr lang="en-US" dirty="0"/>
              <a:t>Scheduling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34</a:t>
            </a:fld>
            <a:endParaRPr lang="de-AT">
              <a:latin typeface="Calibri"/>
            </a:endParaRPr>
          </a:p>
        </p:txBody>
      </p:sp>
      <p:sp>
        <p:nvSpPr>
          <p:cNvPr id="9" name="Rectangle 8"/>
          <p:cNvSpPr/>
          <p:nvPr/>
        </p:nvSpPr>
        <p:spPr>
          <a:xfrm>
            <a:off x="691471" y="1686163"/>
            <a:ext cx="10347668" cy="4524315"/>
          </a:xfrm>
          <a:prstGeom prst="rect">
            <a:avLst/>
          </a:prstGeom>
        </p:spPr>
        <p:txBody>
          <a:bodyPr wrap="square">
            <a:spAutoFit/>
          </a:bodyPr>
          <a:lstStyle/>
          <a:p>
            <a:pPr marL="457200" indent="-457200" algn="just">
              <a:buFont typeface="Arial" pitchFamily="34" charset="0"/>
              <a:buChar char="•"/>
            </a:pPr>
            <a:r>
              <a:rPr lang="en-US" sz="3200" dirty="0"/>
              <a:t>On one level are the scheduling decisions that must be made by the operating system as it chooses which software thread to run on each hardware thread (logical CPU</a:t>
            </a:r>
            <a:r>
              <a:rPr lang="en-US" sz="3200" dirty="0" smtClean="0"/>
              <a:t>).</a:t>
            </a:r>
          </a:p>
          <a:p>
            <a:pPr marL="457200" indent="-457200" algn="just">
              <a:buFont typeface="Arial" pitchFamily="34" charset="0"/>
              <a:buChar char="•"/>
            </a:pPr>
            <a:r>
              <a:rPr lang="en-US" sz="3200" dirty="0"/>
              <a:t>A second level of scheduling specifies how each core decides which hardware thread to run. </a:t>
            </a:r>
            <a:endParaRPr lang="en-US" sz="3200" dirty="0" smtClean="0"/>
          </a:p>
          <a:p>
            <a:pPr marL="457200" indent="-457200" algn="just">
              <a:buFont typeface="Arial" pitchFamily="34" charset="0"/>
              <a:buChar char="•"/>
            </a:pPr>
            <a:r>
              <a:rPr lang="en-US" sz="3200" dirty="0" smtClean="0"/>
              <a:t>There </a:t>
            </a:r>
            <a:r>
              <a:rPr lang="en-US" sz="3200" dirty="0"/>
              <a:t>are several strategies to adopt in this situation. One approach is to use a simple round-robin algorithm to schedule a hardware thread to the processing core.</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318445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Load Balancing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35</a:t>
            </a:fld>
            <a:endParaRPr lang="de-AT">
              <a:latin typeface="Calibri"/>
            </a:endParaRPr>
          </a:p>
        </p:txBody>
      </p:sp>
      <p:sp>
        <p:nvSpPr>
          <p:cNvPr id="9" name="Rectangle 8"/>
          <p:cNvSpPr/>
          <p:nvPr/>
        </p:nvSpPr>
        <p:spPr>
          <a:xfrm>
            <a:off x="691471" y="1686163"/>
            <a:ext cx="10347668" cy="4031873"/>
          </a:xfrm>
          <a:prstGeom prst="rect">
            <a:avLst/>
          </a:prstGeom>
        </p:spPr>
        <p:txBody>
          <a:bodyPr wrap="square">
            <a:spAutoFit/>
          </a:bodyPr>
          <a:lstStyle/>
          <a:p>
            <a:pPr marL="457200" indent="-457200" algn="just">
              <a:buFont typeface="Arial" pitchFamily="34" charset="0"/>
              <a:buChar char="•"/>
            </a:pPr>
            <a:r>
              <a:rPr lang="en-US" sz="3200" dirty="0"/>
              <a:t>On SMP systems, it is important to keep the workload balanced among all processors to fully utilize the benefits of having more than one processor. </a:t>
            </a:r>
            <a:endParaRPr lang="en-US" sz="3200" dirty="0" smtClean="0"/>
          </a:p>
          <a:p>
            <a:pPr marL="457200" indent="-457200" algn="just">
              <a:buFont typeface="Arial" pitchFamily="34" charset="0"/>
              <a:buChar char="•"/>
            </a:pPr>
            <a:r>
              <a:rPr lang="en-US" sz="3200" dirty="0" smtClean="0"/>
              <a:t>Otherwise</a:t>
            </a:r>
            <a:r>
              <a:rPr lang="en-US" sz="3200" dirty="0"/>
              <a:t>, one or more processors may sit idle while other processors have high workloads, along with ready queues of threads awaiting the CPU. </a:t>
            </a:r>
            <a:endParaRPr lang="en-US" sz="3200" dirty="0" smtClean="0"/>
          </a:p>
          <a:p>
            <a:pPr marL="457200" indent="-457200" algn="just">
              <a:buFont typeface="Arial" pitchFamily="34" charset="0"/>
              <a:buChar char="•"/>
            </a:pPr>
            <a:r>
              <a:rPr lang="en-US" sz="3200" dirty="0" smtClean="0"/>
              <a:t>Load </a:t>
            </a:r>
            <a:r>
              <a:rPr lang="en-US" sz="3200" dirty="0"/>
              <a:t>balancing attempts to keep the workload evenly distributed across all processors in an SMP system.</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627485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Load Balancing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36</a:t>
            </a:fld>
            <a:endParaRPr lang="de-AT">
              <a:latin typeface="Calibri"/>
            </a:endParaRPr>
          </a:p>
        </p:txBody>
      </p:sp>
      <p:sp>
        <p:nvSpPr>
          <p:cNvPr id="9" name="Rectangle 8"/>
          <p:cNvSpPr/>
          <p:nvPr/>
        </p:nvSpPr>
        <p:spPr>
          <a:xfrm>
            <a:off x="691471" y="1686163"/>
            <a:ext cx="10347668" cy="3539430"/>
          </a:xfrm>
          <a:prstGeom prst="rect">
            <a:avLst/>
          </a:prstGeom>
        </p:spPr>
        <p:txBody>
          <a:bodyPr wrap="square">
            <a:spAutoFit/>
          </a:bodyPr>
          <a:lstStyle/>
          <a:p>
            <a:pPr marL="457200" indent="-457200" algn="just">
              <a:buFont typeface="Arial" pitchFamily="34" charset="0"/>
              <a:buChar char="•"/>
            </a:pPr>
            <a:r>
              <a:rPr lang="en-US" sz="3200" dirty="0"/>
              <a:t>It is important to note that load balancing is typically necessary only on systems where each processor has its own private ready queue of eligible threads to execute. </a:t>
            </a:r>
            <a:endParaRPr lang="en-US" sz="3200" dirty="0" smtClean="0"/>
          </a:p>
          <a:p>
            <a:pPr marL="457200" indent="-457200" algn="just">
              <a:buFont typeface="Arial" pitchFamily="34" charset="0"/>
              <a:buChar char="•"/>
            </a:pPr>
            <a:r>
              <a:rPr lang="en-US" sz="3200" dirty="0" smtClean="0"/>
              <a:t>On </a:t>
            </a:r>
            <a:r>
              <a:rPr lang="en-US" sz="3200" dirty="0"/>
              <a:t>systems with a common run queue, load balancing is unnecessary, because once a processor becomes idle, it immediately extracts a runnable thread from the common ready queue.</a:t>
            </a:r>
            <a:endParaRPr lang="en-US" sz="3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815504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Approaches to Load Balancing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37</a:t>
            </a:fld>
            <a:endParaRPr lang="de-AT">
              <a:latin typeface="Calibri"/>
            </a:endParaRPr>
          </a:p>
        </p:txBody>
      </p:sp>
      <p:sp>
        <p:nvSpPr>
          <p:cNvPr id="9" name="Rectangle 8"/>
          <p:cNvSpPr/>
          <p:nvPr/>
        </p:nvSpPr>
        <p:spPr>
          <a:xfrm>
            <a:off x="691471" y="1686163"/>
            <a:ext cx="10347668" cy="3330464"/>
          </a:xfrm>
          <a:prstGeom prst="rect">
            <a:avLst/>
          </a:prstGeom>
        </p:spPr>
        <p:txBody>
          <a:bodyPr wrap="square">
            <a:spAutoFit/>
          </a:bodyPr>
          <a:lstStyle/>
          <a:p>
            <a:pPr marL="457200" indent="-457200" algn="just">
              <a:lnSpc>
                <a:spcPct val="150000"/>
              </a:lnSpc>
              <a:buFont typeface="Arial" pitchFamily="34" charset="0"/>
              <a:buChar char="•"/>
            </a:pPr>
            <a:r>
              <a:rPr lang="en-US" sz="3600" dirty="0"/>
              <a:t>There are two general approaches to load balancing: push migration and pull migration</a:t>
            </a:r>
            <a:r>
              <a:rPr lang="en-US" sz="3600" dirty="0" smtClean="0"/>
              <a:t>.</a:t>
            </a:r>
          </a:p>
          <a:p>
            <a:pPr marL="914400" lvl="1" indent="-457200" algn="just">
              <a:lnSpc>
                <a:spcPct val="150000"/>
              </a:lnSpc>
              <a:buFont typeface="Arial" pitchFamily="34" charset="0"/>
              <a:buChar char="•"/>
            </a:pPr>
            <a:r>
              <a:rPr lang="en-US" sz="3600" dirty="0" smtClean="0"/>
              <a:t>Push Migration</a:t>
            </a:r>
          </a:p>
          <a:p>
            <a:pPr marL="914400" lvl="1" indent="-457200" algn="just">
              <a:lnSpc>
                <a:spcPct val="150000"/>
              </a:lnSpc>
              <a:buFont typeface="Arial" pitchFamily="34" charset="0"/>
              <a:buChar char="•"/>
            </a:pPr>
            <a:r>
              <a:rPr lang="en-US" sz="3600" dirty="0" smtClean="0"/>
              <a:t>Pull Migration</a:t>
            </a:r>
            <a:endParaRPr lang="en-US" sz="3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3857594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Load Balancing (Push Migration)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38</a:t>
            </a:fld>
            <a:endParaRPr lang="de-AT">
              <a:latin typeface="Calibri"/>
            </a:endParaRPr>
          </a:p>
        </p:txBody>
      </p:sp>
      <p:sp>
        <p:nvSpPr>
          <p:cNvPr id="9" name="Rectangle 8"/>
          <p:cNvSpPr/>
          <p:nvPr/>
        </p:nvSpPr>
        <p:spPr>
          <a:xfrm>
            <a:off x="691471" y="1686163"/>
            <a:ext cx="10347668" cy="3257174"/>
          </a:xfrm>
          <a:prstGeom prst="rect">
            <a:avLst/>
          </a:prstGeom>
        </p:spPr>
        <p:txBody>
          <a:bodyPr wrap="square">
            <a:spAutoFit/>
          </a:bodyPr>
          <a:lstStyle/>
          <a:p>
            <a:pPr marL="457200" indent="-457200" algn="just">
              <a:lnSpc>
                <a:spcPct val="150000"/>
              </a:lnSpc>
              <a:buFont typeface="Arial" pitchFamily="34" charset="0"/>
              <a:buChar char="•"/>
            </a:pPr>
            <a:r>
              <a:rPr lang="en-US" sz="2800" dirty="0"/>
              <a:t>With push migration, a specific task periodically checks the load on each </a:t>
            </a:r>
            <a:r>
              <a:rPr lang="en-US" sz="2800" dirty="0" smtClean="0"/>
              <a:t>processor</a:t>
            </a:r>
          </a:p>
          <a:p>
            <a:pPr marL="457200" indent="-457200" algn="just">
              <a:lnSpc>
                <a:spcPct val="150000"/>
              </a:lnSpc>
              <a:buFont typeface="Arial" pitchFamily="34" charset="0"/>
              <a:buChar char="•"/>
            </a:pPr>
            <a:r>
              <a:rPr lang="en-US" sz="2800" dirty="0" smtClean="0"/>
              <a:t> </a:t>
            </a:r>
            <a:r>
              <a:rPr lang="en-US" sz="2800" dirty="0"/>
              <a:t>and—if it finds an imbalance—evenly distributes the load by moving (or pushing) threads from overloaded to idle or less-busy processors.</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3493958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Load Balancing (Pull Migration)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39</a:t>
            </a:fld>
            <a:endParaRPr lang="de-AT">
              <a:latin typeface="Calibri"/>
            </a:endParaRPr>
          </a:p>
        </p:txBody>
      </p:sp>
      <p:sp>
        <p:nvSpPr>
          <p:cNvPr id="9" name="Rectangle 8"/>
          <p:cNvSpPr/>
          <p:nvPr/>
        </p:nvSpPr>
        <p:spPr>
          <a:xfrm>
            <a:off x="691471" y="1686163"/>
            <a:ext cx="10347668" cy="2610843"/>
          </a:xfrm>
          <a:prstGeom prst="rect">
            <a:avLst/>
          </a:prstGeom>
        </p:spPr>
        <p:txBody>
          <a:bodyPr wrap="square">
            <a:spAutoFit/>
          </a:bodyPr>
          <a:lstStyle/>
          <a:p>
            <a:pPr marL="457200" indent="-457200" algn="just">
              <a:lnSpc>
                <a:spcPct val="150000"/>
              </a:lnSpc>
              <a:buFont typeface="Arial" pitchFamily="34" charset="0"/>
              <a:buChar char="•"/>
            </a:pPr>
            <a:r>
              <a:rPr lang="en-US" sz="2800" dirty="0" smtClean="0"/>
              <a:t>Pull </a:t>
            </a:r>
            <a:r>
              <a:rPr lang="en-US" sz="2800" dirty="0"/>
              <a:t>migration occurs when an idle processor pulls a waiting task from a busy processor. </a:t>
            </a:r>
            <a:endParaRPr lang="en-US" sz="2800" dirty="0" smtClean="0"/>
          </a:p>
          <a:p>
            <a:pPr marL="457200" indent="-457200" algn="just">
              <a:lnSpc>
                <a:spcPct val="150000"/>
              </a:lnSpc>
              <a:buFont typeface="Arial" pitchFamily="34" charset="0"/>
              <a:buChar char="•"/>
            </a:pPr>
            <a:r>
              <a:rPr lang="en-US" sz="2800" dirty="0" smtClean="0"/>
              <a:t>Push </a:t>
            </a:r>
            <a:r>
              <a:rPr lang="en-US" sz="2800" dirty="0"/>
              <a:t>and pull migration need not be mutually exclusive and are, in fact, often implemented in parallel on load-balancing systems. </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160132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(VTRR)</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a:t>
            </a:fld>
            <a:endParaRPr lang="de-AT">
              <a:latin typeface="Calibri"/>
            </a:endParaRPr>
          </a:p>
        </p:txBody>
      </p:sp>
      <p:sp>
        <p:nvSpPr>
          <p:cNvPr id="9" name="Rectangle 8"/>
          <p:cNvSpPr/>
          <p:nvPr/>
        </p:nvSpPr>
        <p:spPr>
          <a:xfrm>
            <a:off x="691471" y="2102218"/>
            <a:ext cx="10347668" cy="3257174"/>
          </a:xfrm>
          <a:prstGeom prst="rect">
            <a:avLst/>
          </a:prstGeom>
        </p:spPr>
        <p:txBody>
          <a:bodyPr wrap="square">
            <a:spAutoFit/>
          </a:bodyPr>
          <a:lstStyle/>
          <a:p>
            <a:pPr marL="457200" indent="-457200" algn="just">
              <a:lnSpc>
                <a:spcPct val="150000"/>
              </a:lnSpc>
              <a:buFont typeface="Arial" pitchFamily="34" charset="0"/>
              <a:buChar char="•"/>
            </a:pPr>
            <a:r>
              <a:rPr lang="en-US" sz="2800" dirty="0"/>
              <a:t>In VRR, an </a:t>
            </a:r>
            <a:r>
              <a:rPr lang="en-US" sz="2800" b="1" dirty="0"/>
              <a:t>auxiliary queue</a:t>
            </a:r>
            <a:r>
              <a:rPr lang="en-US" sz="2800" dirty="0"/>
              <a:t> is used to store processes that are ready to run after being previously blocked or delayed (e.g., waiting for I/O). </a:t>
            </a:r>
            <a:endParaRPr lang="en-US" sz="2800" dirty="0" smtClean="0"/>
          </a:p>
          <a:p>
            <a:pPr marL="457200" indent="-457200" algn="just">
              <a:lnSpc>
                <a:spcPct val="150000"/>
              </a:lnSpc>
              <a:buFont typeface="Arial" pitchFamily="34" charset="0"/>
              <a:buChar char="•"/>
            </a:pPr>
            <a:r>
              <a:rPr lang="en-US" sz="2800" dirty="0" smtClean="0"/>
              <a:t>This </a:t>
            </a:r>
            <a:r>
              <a:rPr lang="en-US" sz="2800" dirty="0"/>
              <a:t>ensures that these processes are given priority in execution without violating the fairness of the main scheduling queue.</a:t>
            </a: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960826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Load Balancing</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40</a:t>
            </a:fld>
            <a:endParaRPr lang="de-AT">
              <a:latin typeface="Calibri"/>
            </a:endParaRPr>
          </a:p>
        </p:txBody>
      </p:sp>
      <p:sp>
        <p:nvSpPr>
          <p:cNvPr id="9" name="Rectangle 8"/>
          <p:cNvSpPr/>
          <p:nvPr/>
        </p:nvSpPr>
        <p:spPr>
          <a:xfrm>
            <a:off x="691471" y="1686163"/>
            <a:ext cx="10347668" cy="3257174"/>
          </a:xfrm>
          <a:prstGeom prst="rect">
            <a:avLst/>
          </a:prstGeom>
        </p:spPr>
        <p:txBody>
          <a:bodyPr wrap="square">
            <a:spAutoFit/>
          </a:bodyPr>
          <a:lstStyle/>
          <a:p>
            <a:pPr marL="457200" indent="-457200" algn="just">
              <a:lnSpc>
                <a:spcPct val="150000"/>
              </a:lnSpc>
              <a:buFont typeface="Arial" pitchFamily="34" charset="0"/>
              <a:buChar char="•"/>
            </a:pPr>
            <a:r>
              <a:rPr lang="en-US" sz="2800" dirty="0"/>
              <a:t>The concept of a “balanced load” may have different meanings. One view of a balanced load may require simply that all queues have approximately the same number of threads. </a:t>
            </a:r>
            <a:endParaRPr lang="en-US" sz="2800" dirty="0" smtClean="0"/>
          </a:p>
          <a:p>
            <a:pPr marL="457200" indent="-457200" algn="just">
              <a:lnSpc>
                <a:spcPct val="150000"/>
              </a:lnSpc>
              <a:buFont typeface="Arial" pitchFamily="34" charset="0"/>
              <a:buChar char="•"/>
            </a:pPr>
            <a:r>
              <a:rPr lang="en-US" sz="2800" dirty="0" smtClean="0"/>
              <a:t>Alternatively</a:t>
            </a:r>
            <a:r>
              <a:rPr lang="en-US" sz="2800" dirty="0"/>
              <a:t>, balance may require an equal distribution of thread priorities across all queues.</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293160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What is Process?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41</a:t>
            </a:fld>
            <a:endParaRPr lang="de-AT">
              <a:latin typeface="Calibri"/>
            </a:endParaRPr>
          </a:p>
        </p:txBody>
      </p:sp>
      <p:sp>
        <p:nvSpPr>
          <p:cNvPr id="9" name="Rectangle 8"/>
          <p:cNvSpPr/>
          <p:nvPr/>
        </p:nvSpPr>
        <p:spPr>
          <a:xfrm>
            <a:off x="691471" y="1686163"/>
            <a:ext cx="10347668" cy="3108543"/>
          </a:xfrm>
          <a:prstGeom prst="rect">
            <a:avLst/>
          </a:prstGeom>
        </p:spPr>
        <p:txBody>
          <a:bodyPr wrap="square">
            <a:spAutoFit/>
          </a:bodyPr>
          <a:lstStyle/>
          <a:p>
            <a:pPr marL="457200" indent="-457200" algn="just">
              <a:buFont typeface="Arial" pitchFamily="34" charset="0"/>
              <a:buChar char="•"/>
            </a:pPr>
            <a:r>
              <a:rPr lang="en-US" sz="2800" dirty="0"/>
              <a:t>A process is a program that is currently running or a program under execution is called a process. </a:t>
            </a:r>
            <a:endParaRPr lang="en-US" sz="2800" dirty="0" smtClean="0"/>
          </a:p>
          <a:p>
            <a:pPr marL="457200" indent="-457200" algn="just">
              <a:buFont typeface="Arial" pitchFamily="34" charset="0"/>
              <a:buChar char="•"/>
            </a:pPr>
            <a:r>
              <a:rPr lang="en-US" sz="2800" dirty="0" smtClean="0"/>
              <a:t>It </a:t>
            </a:r>
            <a:r>
              <a:rPr lang="en-US" sz="2800" dirty="0"/>
              <a:t>includes the program’s code and all the activity it needs to perform its tasks, such as using the CPU, memory, and other resources. </a:t>
            </a:r>
            <a:endParaRPr lang="en-US" sz="2800" dirty="0" smtClean="0"/>
          </a:p>
          <a:p>
            <a:pPr marL="457200" indent="-457200" algn="just">
              <a:buFont typeface="Arial" pitchFamily="34" charset="0"/>
              <a:buChar char="•"/>
            </a:pPr>
            <a:r>
              <a:rPr lang="en-US" sz="2800" dirty="0" smtClean="0"/>
              <a:t>Think </a:t>
            </a:r>
            <a:r>
              <a:rPr lang="en-US" sz="2800" dirty="0"/>
              <a:t>of a process as a task that the computer is working on, like opening a web browser or playing a video.</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7130967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pPr fontAlgn="base"/>
            <a:r>
              <a:rPr lang="en-US" dirty="0"/>
              <a:t>Types of Process</a:t>
            </a:r>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42</a:t>
            </a:fld>
            <a:endParaRPr lang="de-AT">
              <a:latin typeface="Calibri"/>
            </a:endParaRPr>
          </a:p>
        </p:txBody>
      </p:sp>
      <p:sp>
        <p:nvSpPr>
          <p:cNvPr id="9" name="Rectangle 8"/>
          <p:cNvSpPr/>
          <p:nvPr/>
        </p:nvSpPr>
        <p:spPr>
          <a:xfrm>
            <a:off x="691471" y="1686163"/>
            <a:ext cx="10347668" cy="3970318"/>
          </a:xfrm>
          <a:prstGeom prst="rect">
            <a:avLst/>
          </a:prstGeom>
        </p:spPr>
        <p:txBody>
          <a:bodyPr wrap="square">
            <a:spAutoFit/>
          </a:bodyPr>
          <a:lstStyle/>
          <a:p>
            <a:pPr marL="457200" indent="-457200" algn="just">
              <a:buFont typeface="Arial" pitchFamily="34" charset="0"/>
              <a:buChar char="•"/>
            </a:pPr>
            <a:r>
              <a:rPr lang="en-US" sz="2800" dirty="0"/>
              <a:t>On the basis of synchronization, processes are categorized as one of the following two types</a:t>
            </a:r>
            <a:r>
              <a:rPr lang="en-US" sz="2800" dirty="0" smtClean="0"/>
              <a:t>:</a:t>
            </a:r>
          </a:p>
          <a:p>
            <a:pPr marL="457200" indent="-457200" fontAlgn="base">
              <a:lnSpc>
                <a:spcPct val="150000"/>
              </a:lnSpc>
              <a:buFont typeface="Arial" pitchFamily="34" charset="0"/>
              <a:buChar char="•"/>
            </a:pPr>
            <a:r>
              <a:rPr lang="en-US" sz="2800" b="1" dirty="0"/>
              <a:t>Independent Process </a:t>
            </a:r>
            <a:r>
              <a:rPr lang="en-US" sz="2800" dirty="0"/>
              <a:t>: The execution of one process does not affect the execution of other processes.</a:t>
            </a:r>
          </a:p>
          <a:p>
            <a:pPr marL="457200" indent="-457200" fontAlgn="base">
              <a:lnSpc>
                <a:spcPct val="150000"/>
              </a:lnSpc>
              <a:buFont typeface="Arial" pitchFamily="34" charset="0"/>
              <a:buChar char="•"/>
            </a:pPr>
            <a:r>
              <a:rPr lang="en-US" sz="2800" b="1" dirty="0"/>
              <a:t>Cooperative Process </a:t>
            </a:r>
            <a:r>
              <a:rPr lang="en-US" sz="2800" dirty="0"/>
              <a:t>: A process that can affect or be affected by other processes executing in the system.</a:t>
            </a:r>
          </a:p>
          <a:p>
            <a:pPr marL="457200" indent="-457200" algn="just">
              <a:buFont typeface="Arial" pitchFamily="34" charset="0"/>
              <a:buChar char="•"/>
            </a:pP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1708886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smtClean="0"/>
              <a:t>Process Synchronization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43</a:t>
            </a:fld>
            <a:endParaRPr lang="de-AT">
              <a:latin typeface="Calibri"/>
            </a:endParaRPr>
          </a:p>
        </p:txBody>
      </p:sp>
      <p:sp>
        <p:nvSpPr>
          <p:cNvPr id="9" name="Rectangle 8"/>
          <p:cNvSpPr/>
          <p:nvPr/>
        </p:nvSpPr>
        <p:spPr>
          <a:xfrm>
            <a:off x="691471" y="1686163"/>
            <a:ext cx="10347668" cy="3970318"/>
          </a:xfrm>
          <a:prstGeom prst="rect">
            <a:avLst/>
          </a:prstGeom>
        </p:spPr>
        <p:txBody>
          <a:bodyPr wrap="square">
            <a:spAutoFit/>
          </a:bodyPr>
          <a:lstStyle/>
          <a:p>
            <a:pPr marL="457200" indent="-457200" algn="just">
              <a:buFont typeface="Arial" pitchFamily="34" charset="0"/>
              <a:buChar char="•"/>
            </a:pPr>
            <a:r>
              <a:rPr lang="en-US" sz="2800" dirty="0"/>
              <a:t>Process Synchronization is the coordination of execution of multiple processes in a multi-process system to ensure that they access shared resources in a controlled and predictable manner. </a:t>
            </a:r>
            <a:endParaRPr lang="en-US" sz="2800" dirty="0" smtClean="0"/>
          </a:p>
          <a:p>
            <a:pPr marL="457200" indent="-457200" algn="just">
              <a:buFont typeface="Arial" pitchFamily="34" charset="0"/>
              <a:buChar char="•"/>
            </a:pPr>
            <a:r>
              <a:rPr lang="en-US" sz="2800" dirty="0" smtClean="0"/>
              <a:t>It </a:t>
            </a:r>
            <a:r>
              <a:rPr lang="en-US" sz="2800" dirty="0"/>
              <a:t>aims to resolve the problem of race conditions and other synchronization issues in a concurrent system</a:t>
            </a:r>
            <a:r>
              <a:rPr lang="en-US" sz="2800" dirty="0" smtClean="0"/>
              <a:t>.</a:t>
            </a:r>
          </a:p>
          <a:p>
            <a:pPr marL="457200" indent="-457200" algn="just">
              <a:buFont typeface="Arial" pitchFamily="34" charset="0"/>
              <a:buChar char="•"/>
            </a:pPr>
            <a:r>
              <a:rPr lang="en-US" sz="2800" dirty="0"/>
              <a:t>The main objective of process synchronization is to ensure that multiple processes access shared resources without interfering with each other and to prevent the possibility of inconsistent data due to concurrent access.</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23099353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lstStyle/>
          <a:p>
            <a:r>
              <a:rPr lang="en-US" dirty="0" smtClean="0"/>
              <a:t>References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44</a:t>
            </a:fld>
            <a:endParaRPr lang="de-AT">
              <a:latin typeface="Calibri"/>
            </a:endParaRPr>
          </a:p>
        </p:txBody>
      </p:sp>
      <p:sp>
        <p:nvSpPr>
          <p:cNvPr id="12" name="Rectangle 11"/>
          <p:cNvSpPr/>
          <p:nvPr/>
        </p:nvSpPr>
        <p:spPr>
          <a:xfrm>
            <a:off x="711200" y="1756920"/>
            <a:ext cx="11480800" cy="1569660"/>
          </a:xfrm>
          <a:prstGeom prst="rect">
            <a:avLst/>
          </a:prstGeom>
        </p:spPr>
        <p:txBody>
          <a:bodyPr wrap="square">
            <a:spAutoFit/>
          </a:bodyPr>
          <a:lstStyle/>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30754060"/>
              </p:ext>
            </p:extLst>
          </p:nvPr>
        </p:nvGraphicFramePr>
        <p:xfrm>
          <a:off x="1662545" y="2438400"/>
          <a:ext cx="9545782" cy="1814945"/>
        </p:xfrm>
        <a:graphic>
          <a:graphicData uri="http://schemas.openxmlformats.org/drawingml/2006/table">
            <a:tbl>
              <a:tblPr firstRow="1" firstCol="1" bandRow="1">
                <a:tableStyleId>{5C22544A-7EE6-4342-B048-85BDC9FD1C3A}</a:tableStyleId>
              </a:tblPr>
              <a:tblGrid>
                <a:gridCol w="2500451"/>
                <a:gridCol w="1111992"/>
                <a:gridCol w="2026067"/>
                <a:gridCol w="1459871"/>
                <a:gridCol w="890614"/>
                <a:gridCol w="1556787"/>
              </a:tblGrid>
              <a:tr h="1814945">
                <a:tc>
                  <a:txBody>
                    <a:bodyPr/>
                    <a:lstStyle/>
                    <a:p>
                      <a:pPr marL="0" marR="0" algn="ctr">
                        <a:spcBef>
                          <a:spcPts val="0"/>
                        </a:spcBef>
                        <a:spcAft>
                          <a:spcPts val="0"/>
                        </a:spcAft>
                      </a:pPr>
                      <a:r>
                        <a:rPr lang="en-US" sz="2400">
                          <a:effectLst/>
                        </a:rPr>
                        <a:t>Operating System Concept</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10th</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Abraham Silberschatz</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Wiley</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2013</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dirty="0">
                          <a:effectLst/>
                        </a:rPr>
                        <a:t>978-1-119-32091-3</a:t>
                      </a:r>
                      <a:endParaRPr lang="en-US" sz="36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5296656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45</a:t>
            </a:fld>
            <a:endParaRPr lang="de-AT">
              <a:latin typeface="Calibri"/>
            </a:endParaRPr>
          </a:p>
        </p:txBody>
      </p:sp>
      <p:sp>
        <p:nvSpPr>
          <p:cNvPr id="6" name="Rectangle 1">
            <a:extLst>
              <a:ext uri="{FF2B5EF4-FFF2-40B4-BE49-F238E27FC236}">
                <a16:creationId xmlns="" xmlns:a16="http://schemas.microsoft.com/office/drawing/2014/main" id="{FB5D2C64-3A6C-4096-AD00-742874374673}"/>
              </a:ext>
            </a:extLst>
          </p:cNvPr>
          <p:cNvSpPr>
            <a:spLocks noChangeArrowheads="1"/>
          </p:cNvSpPr>
          <p:nvPr/>
        </p:nvSpPr>
        <p:spPr bwMode="auto">
          <a:xfrm>
            <a:off x="2658137" y="3169833"/>
            <a:ext cx="6052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b="1" dirty="0">
                <a:latin typeface="Cambria" panose="02040503050406030204" pitchFamily="18" charset="0"/>
                <a:ea typeface="Calibri" panose="020F0502020204030204" pitchFamily="34" charset="0"/>
                <a:cs typeface="TimesNewRoman" charset="0"/>
              </a:rPr>
              <a:t>THANK </a:t>
            </a:r>
            <a:r>
              <a:rPr lang="en-US" altLang="en-US" sz="6000" b="1" dirty="0" smtClean="0">
                <a:latin typeface="Cambria" panose="02040503050406030204" pitchFamily="18" charset="0"/>
                <a:ea typeface="Calibri" panose="020F0502020204030204" pitchFamily="34" charset="0"/>
                <a:cs typeface="TimesNewRoman" charset="0"/>
              </a:rPr>
              <a:t>YOU</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65708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Explanation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5</a:t>
            </a:fld>
            <a:endParaRPr lang="de-AT">
              <a:latin typeface="Calibri"/>
            </a:endParaRPr>
          </a:p>
        </p:txBody>
      </p:sp>
      <p:sp>
        <p:nvSpPr>
          <p:cNvPr id="9" name="Rectangle 8"/>
          <p:cNvSpPr/>
          <p:nvPr/>
        </p:nvSpPr>
        <p:spPr>
          <a:xfrm>
            <a:off x="691471" y="2102218"/>
            <a:ext cx="10347668" cy="4365169"/>
          </a:xfrm>
          <a:prstGeom prst="rect">
            <a:avLst/>
          </a:prstGeom>
        </p:spPr>
        <p:txBody>
          <a:bodyPr wrap="square">
            <a:spAutoFit/>
          </a:bodyPr>
          <a:lstStyle/>
          <a:p>
            <a:r>
              <a:rPr lang="en-US" sz="2400" b="1" dirty="0"/>
              <a:t>Main Queue (Primary Queue)</a:t>
            </a:r>
            <a:r>
              <a:rPr lang="en-US" sz="2400" dirty="0"/>
              <a:t>:</a:t>
            </a:r>
          </a:p>
          <a:p>
            <a:pPr marL="457200" indent="-457200">
              <a:buFont typeface="Arial" pitchFamily="34" charset="0"/>
              <a:buChar char="•"/>
            </a:pPr>
            <a:r>
              <a:rPr lang="en-US" sz="2400" dirty="0"/>
              <a:t>Contains all processes in a ready state, waiting to execute.</a:t>
            </a:r>
          </a:p>
          <a:p>
            <a:pPr marL="457200" indent="-457200">
              <a:buFont typeface="Arial" pitchFamily="34" charset="0"/>
              <a:buChar char="•"/>
            </a:pPr>
            <a:r>
              <a:rPr lang="en-US" sz="2400" dirty="0"/>
              <a:t>Follows a typical Round Robin scheduling approach, where processes are executed for a fixed time quantum in cyclic order.</a:t>
            </a:r>
          </a:p>
          <a:p>
            <a:r>
              <a:rPr lang="en-US" sz="2400" b="1" dirty="0"/>
              <a:t>Auxiliary Queue</a:t>
            </a:r>
            <a:r>
              <a:rPr lang="en-US" sz="2400" dirty="0"/>
              <a:t>:</a:t>
            </a:r>
          </a:p>
          <a:p>
            <a:pPr marL="457200" indent="-457200">
              <a:buFont typeface="Arial" pitchFamily="34" charset="0"/>
              <a:buChar char="•"/>
            </a:pPr>
            <a:r>
              <a:rPr lang="en-US" sz="2400" dirty="0"/>
              <a:t>Contains processes that were blocked or delayed but have now completed their blocking condition.</a:t>
            </a:r>
          </a:p>
          <a:p>
            <a:pPr marL="457200" indent="-457200">
              <a:buFont typeface="Arial" pitchFamily="34" charset="0"/>
              <a:buChar char="•"/>
            </a:pPr>
            <a:r>
              <a:rPr lang="en-US" sz="2400" dirty="0"/>
              <a:t>Processes in the auxiliary queue are executed before the main queue to ensure that previously blocked processes get a fair chance to execute promptly.</a:t>
            </a:r>
          </a:p>
          <a:p>
            <a:pPr marL="457200" indent="-457200" algn="just">
              <a:lnSpc>
                <a:spcPct val="150000"/>
              </a:lnSpc>
              <a:buFont typeface="Arial" pitchFamily="34" charset="0"/>
              <a:buChar char="•"/>
            </a:pPr>
            <a:endParaRPr lang="en-US" sz="28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90259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Explanation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6</a:t>
            </a:fld>
            <a:endParaRPr lang="de-AT">
              <a:latin typeface="Calibri"/>
            </a:endParaRPr>
          </a:p>
        </p:txBody>
      </p:sp>
      <p:sp>
        <p:nvSpPr>
          <p:cNvPr id="9" name="Rectangle 8"/>
          <p:cNvSpPr/>
          <p:nvPr/>
        </p:nvSpPr>
        <p:spPr>
          <a:xfrm>
            <a:off x="691471" y="2102218"/>
            <a:ext cx="10347668" cy="3785652"/>
          </a:xfrm>
          <a:prstGeom prst="rect">
            <a:avLst/>
          </a:prstGeom>
        </p:spPr>
        <p:txBody>
          <a:bodyPr wrap="square">
            <a:spAutoFit/>
          </a:bodyPr>
          <a:lstStyle/>
          <a:p>
            <a:pPr algn="just"/>
            <a:r>
              <a:rPr lang="en-US" sz="2400" b="1" dirty="0"/>
              <a:t>Scheduling Steps</a:t>
            </a:r>
            <a:r>
              <a:rPr lang="en-US" sz="2400" dirty="0"/>
              <a:t>:</a:t>
            </a:r>
          </a:p>
          <a:p>
            <a:pPr marL="457200" indent="-457200" algn="just">
              <a:buFont typeface="Arial" pitchFamily="34" charset="0"/>
              <a:buChar char="•"/>
            </a:pPr>
            <a:r>
              <a:rPr lang="en-US" sz="2400" dirty="0"/>
              <a:t>The CPU first checks the auxiliary queue. If it's not empty, the CPU schedules processes from this queue.</a:t>
            </a:r>
          </a:p>
          <a:p>
            <a:pPr marL="457200" indent="-457200" algn="just">
              <a:buFont typeface="Arial" pitchFamily="34" charset="0"/>
              <a:buChar char="•"/>
            </a:pPr>
            <a:r>
              <a:rPr lang="en-US" sz="2400" dirty="0"/>
              <a:t>Once the auxiliary queue is empty, the scheduler resumes normal Round Robin scheduling from the main queue.</a:t>
            </a:r>
          </a:p>
          <a:p>
            <a:pPr marL="457200" indent="-457200" algn="just">
              <a:buFont typeface="Arial" pitchFamily="34" charset="0"/>
              <a:buChar char="•"/>
            </a:pPr>
            <a:r>
              <a:rPr lang="en-US" sz="2400" dirty="0"/>
              <a:t>This approach ensures both fairness (Round Robin) and responsiveness to previously blocked processes (via the auxiliary queue).</a:t>
            </a:r>
          </a:p>
          <a:p>
            <a:pPr algn="just"/>
            <a:r>
              <a:rPr lang="en-US" sz="2400" b="1" dirty="0"/>
              <a:t>Time Quantum</a:t>
            </a:r>
            <a:r>
              <a:rPr lang="en-US" sz="2400" dirty="0"/>
              <a:t>:</a:t>
            </a:r>
          </a:p>
          <a:p>
            <a:pPr marL="457200" indent="-457200" algn="just">
              <a:buFont typeface="Arial" pitchFamily="34" charset="0"/>
              <a:buChar char="•"/>
            </a:pPr>
            <a:r>
              <a:rPr lang="en-US" sz="2400" dirty="0"/>
              <a:t>A fixed time quantum is assigned to each process in either queue.</a:t>
            </a:r>
          </a:p>
          <a:p>
            <a:pPr marL="457200" indent="-457200" algn="just">
              <a:buFont typeface="Arial" pitchFamily="34" charset="0"/>
              <a:buChar char="•"/>
            </a:pPr>
            <a:endParaRPr lang="en-US" sz="24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424892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7</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758579706"/>
              </p:ext>
            </p:extLst>
          </p:nvPr>
        </p:nvGraphicFramePr>
        <p:xfrm>
          <a:off x="1630218" y="2132829"/>
          <a:ext cx="8127999" cy="1828800"/>
        </p:xfrm>
        <a:graphic>
          <a:graphicData uri="http://schemas.openxmlformats.org/drawingml/2006/table">
            <a:tbl>
              <a:tblPr firstRow="1" bandRow="1">
                <a:tableStyleId>{793D81CF-94F2-401A-BA57-92F5A7B2D0C5}</a:tableStyleId>
              </a:tblPr>
              <a:tblGrid>
                <a:gridCol w="2709333"/>
                <a:gridCol w="2709333"/>
                <a:gridCol w="2709333"/>
              </a:tblGrid>
              <a:tr h="370840">
                <a:tc>
                  <a:txBody>
                    <a:bodyPr/>
                    <a:lstStyle/>
                    <a:p>
                      <a:r>
                        <a:rPr lang="en-US" sz="2400" dirty="0" smtClean="0"/>
                        <a:t>Process</a:t>
                      </a:r>
                      <a:endParaRPr lang="en-US" sz="2400" dirty="0"/>
                    </a:p>
                  </a:txBody>
                  <a:tcPr/>
                </a:tc>
                <a:tc>
                  <a:txBody>
                    <a:bodyPr/>
                    <a:lstStyle/>
                    <a:p>
                      <a:r>
                        <a:rPr lang="en-US" sz="2400" dirty="0" smtClean="0"/>
                        <a:t>Arrival Time</a:t>
                      </a:r>
                      <a:endParaRPr lang="en-US" sz="2400" dirty="0"/>
                    </a:p>
                  </a:txBody>
                  <a:tcPr/>
                </a:tc>
                <a:tc>
                  <a:txBody>
                    <a:bodyPr/>
                    <a:lstStyle/>
                    <a:p>
                      <a:r>
                        <a:rPr lang="en-US" sz="2400" dirty="0" smtClean="0"/>
                        <a:t>Burst Time</a:t>
                      </a:r>
                      <a:endParaRPr lang="en-US" sz="2400" dirty="0"/>
                    </a:p>
                  </a:txBody>
                  <a:tcPr/>
                </a:tc>
              </a:tr>
              <a:tr h="370840">
                <a:tc>
                  <a:txBody>
                    <a:bodyPr/>
                    <a:lstStyle/>
                    <a:p>
                      <a:r>
                        <a:rPr lang="en-US" sz="2400" dirty="0" smtClean="0"/>
                        <a:t>P1</a:t>
                      </a:r>
                      <a:endParaRPr lang="en-US" sz="2400" dirty="0"/>
                    </a:p>
                  </a:txBody>
                  <a:tcPr/>
                </a:tc>
                <a:tc>
                  <a:txBody>
                    <a:bodyPr/>
                    <a:lstStyle/>
                    <a:p>
                      <a:r>
                        <a:rPr lang="en-US" sz="2400" dirty="0" smtClean="0"/>
                        <a:t>1</a:t>
                      </a:r>
                      <a:endParaRPr lang="en-US" sz="2400" dirty="0"/>
                    </a:p>
                  </a:txBody>
                  <a:tcPr/>
                </a:tc>
                <a:tc>
                  <a:txBody>
                    <a:bodyPr/>
                    <a:lstStyle/>
                    <a:p>
                      <a:r>
                        <a:rPr lang="en-US" sz="2400" dirty="0" smtClean="0"/>
                        <a:t>7</a:t>
                      </a:r>
                      <a:endParaRPr lang="en-US" sz="2400" dirty="0"/>
                    </a:p>
                  </a:txBody>
                  <a:tcPr/>
                </a:tc>
              </a:tr>
              <a:tr h="370840">
                <a:tc>
                  <a:txBody>
                    <a:bodyPr/>
                    <a:lstStyle/>
                    <a:p>
                      <a:r>
                        <a:rPr lang="en-US" sz="2400" dirty="0" smtClean="0"/>
                        <a:t>P2</a:t>
                      </a:r>
                      <a:endParaRPr lang="en-US" sz="2400" dirty="0"/>
                    </a:p>
                  </a:txBody>
                  <a:tcPr/>
                </a:tc>
                <a:tc>
                  <a:txBody>
                    <a:bodyPr/>
                    <a:lstStyle/>
                    <a:p>
                      <a:r>
                        <a:rPr lang="en-US" sz="2400" dirty="0" smtClean="0"/>
                        <a:t>2</a:t>
                      </a:r>
                      <a:endParaRPr lang="en-US" sz="2400" dirty="0"/>
                    </a:p>
                  </a:txBody>
                  <a:tcPr/>
                </a:tc>
                <a:tc>
                  <a:txBody>
                    <a:bodyPr/>
                    <a:lstStyle/>
                    <a:p>
                      <a:r>
                        <a:rPr lang="en-US" sz="2400" dirty="0" smtClean="0"/>
                        <a:t>4</a:t>
                      </a:r>
                      <a:endParaRPr lang="en-US" sz="2400" dirty="0"/>
                    </a:p>
                  </a:txBody>
                  <a:tcPr/>
                </a:tc>
              </a:tr>
              <a:tr h="370840">
                <a:tc>
                  <a:txBody>
                    <a:bodyPr/>
                    <a:lstStyle/>
                    <a:p>
                      <a:r>
                        <a:rPr lang="en-US" sz="2400" dirty="0" smtClean="0"/>
                        <a:t>P3</a:t>
                      </a:r>
                      <a:endParaRPr lang="en-US" sz="2400" dirty="0"/>
                    </a:p>
                  </a:txBody>
                  <a:tcPr/>
                </a:tc>
                <a:tc>
                  <a:txBody>
                    <a:bodyPr/>
                    <a:lstStyle/>
                    <a:p>
                      <a:r>
                        <a:rPr lang="en-US" sz="2400" dirty="0" smtClean="0"/>
                        <a:t>3</a:t>
                      </a:r>
                      <a:endParaRPr lang="en-US" sz="2400" dirty="0"/>
                    </a:p>
                  </a:txBody>
                  <a:tcPr/>
                </a:tc>
                <a:tc>
                  <a:txBody>
                    <a:bodyPr/>
                    <a:lstStyle/>
                    <a:p>
                      <a:r>
                        <a:rPr lang="en-US" sz="2400" dirty="0" smtClean="0"/>
                        <a:t>5</a:t>
                      </a:r>
                      <a:endParaRPr lang="en-US" sz="2400" dirty="0"/>
                    </a:p>
                  </a:txBody>
                  <a:tcPr/>
                </a:tc>
              </a:tr>
            </a:tbl>
          </a:graphicData>
        </a:graphic>
      </p:graphicFrame>
      <p:sp>
        <p:nvSpPr>
          <p:cNvPr id="4" name="TextBox 3"/>
          <p:cNvSpPr txBox="1"/>
          <p:nvPr/>
        </p:nvSpPr>
        <p:spPr>
          <a:xfrm>
            <a:off x="1648691" y="4155904"/>
            <a:ext cx="9005454" cy="1384995"/>
          </a:xfrm>
          <a:prstGeom prst="rect">
            <a:avLst/>
          </a:prstGeom>
          <a:noFill/>
        </p:spPr>
        <p:txBody>
          <a:bodyPr wrap="square" rtlCol="0">
            <a:spAutoFit/>
          </a:bodyPr>
          <a:lstStyle/>
          <a:p>
            <a:pPr marL="285750" indent="-285750">
              <a:buFont typeface="Arial" pitchFamily="34" charset="0"/>
              <a:buChar char="•"/>
            </a:pPr>
            <a:r>
              <a:rPr lang="en-US" sz="2800" b="1" dirty="0" smtClean="0"/>
              <a:t>Time Quantum: </a:t>
            </a:r>
            <a:r>
              <a:rPr lang="en-US" sz="2800" dirty="0" smtClean="0"/>
              <a:t>3msec</a:t>
            </a:r>
          </a:p>
          <a:p>
            <a:pPr marL="285750" indent="-285750">
              <a:buFont typeface="Arial" pitchFamily="34" charset="0"/>
              <a:buChar char="•"/>
            </a:pPr>
            <a:r>
              <a:rPr lang="en-US" sz="2800" b="1" dirty="0" smtClean="0"/>
              <a:t>Condition:</a:t>
            </a:r>
            <a:r>
              <a:rPr lang="en-US" sz="2800" dirty="0" smtClean="0"/>
              <a:t> P2 I/O bound  initiates I/O after 2msec CPU I/O takes 5msec.</a:t>
            </a:r>
            <a:endParaRPr lang="en-US" sz="2800" dirty="0"/>
          </a:p>
        </p:txBody>
      </p:sp>
    </p:spTree>
    <p:extLst>
      <p:ext uri="{BB962C8B-B14F-4D97-AF65-F5344CB8AC3E}">
        <p14:creationId xmlns:p14="http://schemas.microsoft.com/office/powerpoint/2010/main" val="279754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8</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620982" y="4031672"/>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4141511825"/>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50289303"/>
              </p:ext>
            </p:extLst>
          </p:nvPr>
        </p:nvGraphicFramePr>
        <p:xfrm>
          <a:off x="1791827" y="4926489"/>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Idle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677957" y="5320328"/>
            <a:ext cx="288862" cy="338554"/>
          </a:xfrm>
          <a:prstGeom prst="rect">
            <a:avLst/>
          </a:prstGeom>
          <a:noFill/>
        </p:spPr>
        <p:txBody>
          <a:bodyPr wrap="none" rtlCol="0">
            <a:spAutoFit/>
          </a:bodyPr>
          <a:lstStyle/>
          <a:p>
            <a:r>
              <a:rPr lang="en-US" sz="1600" b="1" dirty="0" smtClean="0"/>
              <a:t>0</a:t>
            </a:r>
            <a:endParaRPr lang="en-US" sz="1600" b="1" dirty="0"/>
          </a:p>
        </p:txBody>
      </p:sp>
      <p:sp>
        <p:nvSpPr>
          <p:cNvPr id="11" name="TextBox 10"/>
          <p:cNvSpPr txBox="1"/>
          <p:nvPr/>
        </p:nvSpPr>
        <p:spPr>
          <a:xfrm>
            <a:off x="2398393" y="5338740"/>
            <a:ext cx="288862" cy="338554"/>
          </a:xfrm>
          <a:prstGeom prst="rect">
            <a:avLst/>
          </a:prstGeom>
          <a:noFill/>
        </p:spPr>
        <p:txBody>
          <a:bodyPr wrap="none" rtlCol="0">
            <a:spAutoFit/>
          </a:bodyPr>
          <a:lstStyle/>
          <a:p>
            <a:r>
              <a:rPr lang="en-US" sz="1600" b="1" dirty="0"/>
              <a:t>1</a:t>
            </a:r>
            <a:endParaRPr lang="en-US" sz="1600" b="1" dirty="0"/>
          </a:p>
        </p:txBody>
      </p:sp>
      <p:sp>
        <p:nvSpPr>
          <p:cNvPr id="12" name="TextBox 11"/>
          <p:cNvSpPr txBox="1"/>
          <p:nvPr/>
        </p:nvSpPr>
        <p:spPr>
          <a:xfrm>
            <a:off x="3229666" y="5314236"/>
            <a:ext cx="288862" cy="338554"/>
          </a:xfrm>
          <a:prstGeom prst="rect">
            <a:avLst/>
          </a:prstGeom>
          <a:noFill/>
        </p:spPr>
        <p:txBody>
          <a:bodyPr wrap="none" rtlCol="0">
            <a:spAutoFit/>
          </a:bodyPr>
          <a:lstStyle/>
          <a:p>
            <a:r>
              <a:rPr lang="en-US" sz="1600" b="1" dirty="0"/>
              <a:t>4</a:t>
            </a:r>
            <a:endParaRPr lang="en-US" sz="1600" b="1" dirty="0"/>
          </a:p>
        </p:txBody>
      </p:sp>
    </p:spTree>
    <p:extLst>
      <p:ext uri="{BB962C8B-B14F-4D97-AF65-F5344CB8AC3E}">
        <p14:creationId xmlns:p14="http://schemas.microsoft.com/office/powerpoint/2010/main" val="2608744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normAutofit/>
          </a:bodyPr>
          <a:lstStyle/>
          <a:p>
            <a:r>
              <a:rPr lang="en-US" dirty="0"/>
              <a:t>Virtual-Time Round-Robin </a:t>
            </a:r>
            <a:r>
              <a:rPr lang="en-US" dirty="0" smtClean="0"/>
              <a:t>Example</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9</a:t>
            </a:fld>
            <a:endParaRPr lang="de-AT">
              <a:latin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
        <p:nvSpPr>
          <p:cNvPr id="4" name="TextBox 3"/>
          <p:cNvSpPr txBox="1"/>
          <p:nvPr/>
        </p:nvSpPr>
        <p:spPr>
          <a:xfrm>
            <a:off x="1510145" y="1842654"/>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Ready Queue</a:t>
            </a:r>
            <a:endParaRPr lang="en-US" sz="2800" dirty="0"/>
          </a:p>
        </p:txBody>
      </p:sp>
      <p:sp>
        <p:nvSpPr>
          <p:cNvPr id="8" name="TextBox 7"/>
          <p:cNvSpPr txBox="1"/>
          <p:nvPr/>
        </p:nvSpPr>
        <p:spPr>
          <a:xfrm>
            <a:off x="1620982" y="4031672"/>
            <a:ext cx="9005454" cy="523220"/>
          </a:xfrm>
          <a:prstGeom prst="rect">
            <a:avLst/>
          </a:prstGeom>
          <a:noFill/>
        </p:spPr>
        <p:txBody>
          <a:bodyPr wrap="square" rtlCol="0">
            <a:spAutoFit/>
          </a:bodyPr>
          <a:lstStyle/>
          <a:p>
            <a:pPr marL="285750" indent="-285750">
              <a:buFont typeface="Arial" pitchFamily="34" charset="0"/>
              <a:buChar char="•"/>
            </a:pPr>
            <a:r>
              <a:rPr lang="en-US" sz="2800" dirty="0" smtClean="0"/>
              <a:t>Running Queue</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352237229"/>
              </p:ext>
            </p:extLst>
          </p:nvPr>
        </p:nvGraphicFramePr>
        <p:xfrm>
          <a:off x="1805682" y="2585070"/>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ysClr val="windowText" lastClr="000000"/>
                          </a:solidFill>
                        </a:rPr>
                        <a:t>P3</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41491487"/>
              </p:ext>
            </p:extLst>
          </p:nvPr>
        </p:nvGraphicFramePr>
        <p:xfrm>
          <a:off x="1791827" y="4926489"/>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dirty="0" smtClean="0">
                          <a:solidFill>
                            <a:sysClr val="windowText" lastClr="000000"/>
                          </a:solidFill>
                        </a:rPr>
                        <a:t>P1</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P2</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extBox 9"/>
          <p:cNvSpPr txBox="1"/>
          <p:nvPr/>
        </p:nvSpPr>
        <p:spPr>
          <a:xfrm>
            <a:off x="1677957" y="5352595"/>
            <a:ext cx="288862" cy="338554"/>
          </a:xfrm>
          <a:prstGeom prst="rect">
            <a:avLst/>
          </a:prstGeom>
          <a:noFill/>
        </p:spPr>
        <p:txBody>
          <a:bodyPr wrap="none" rtlCol="0">
            <a:spAutoFit/>
          </a:bodyPr>
          <a:lstStyle/>
          <a:p>
            <a:r>
              <a:rPr lang="en-US" sz="1600" b="1" dirty="0" smtClean="0"/>
              <a:t>0</a:t>
            </a:r>
            <a:endParaRPr lang="en-US" sz="1600" b="1" dirty="0"/>
          </a:p>
        </p:txBody>
      </p:sp>
      <p:sp>
        <p:nvSpPr>
          <p:cNvPr id="11" name="TextBox 10"/>
          <p:cNvSpPr txBox="1"/>
          <p:nvPr/>
        </p:nvSpPr>
        <p:spPr>
          <a:xfrm>
            <a:off x="2439957" y="5338740"/>
            <a:ext cx="288862" cy="338554"/>
          </a:xfrm>
          <a:prstGeom prst="rect">
            <a:avLst/>
          </a:prstGeom>
          <a:noFill/>
        </p:spPr>
        <p:txBody>
          <a:bodyPr wrap="none" rtlCol="0">
            <a:spAutoFit/>
          </a:bodyPr>
          <a:lstStyle/>
          <a:p>
            <a:r>
              <a:rPr lang="en-US" sz="1600" b="1" dirty="0"/>
              <a:t>1</a:t>
            </a:r>
            <a:endParaRPr lang="en-US" sz="1600" b="1" dirty="0"/>
          </a:p>
        </p:txBody>
      </p:sp>
      <p:sp>
        <p:nvSpPr>
          <p:cNvPr id="12" name="TextBox 11"/>
          <p:cNvSpPr txBox="1"/>
          <p:nvPr/>
        </p:nvSpPr>
        <p:spPr>
          <a:xfrm>
            <a:off x="3257376" y="5357152"/>
            <a:ext cx="288862" cy="338554"/>
          </a:xfrm>
          <a:prstGeom prst="rect">
            <a:avLst/>
          </a:prstGeom>
          <a:noFill/>
        </p:spPr>
        <p:txBody>
          <a:bodyPr wrap="none" rtlCol="0">
            <a:spAutoFit/>
          </a:bodyPr>
          <a:lstStyle/>
          <a:p>
            <a:r>
              <a:rPr lang="en-US" sz="1600" b="1" dirty="0"/>
              <a:t>4</a:t>
            </a:r>
            <a:endParaRPr lang="en-US" sz="1600" b="1" dirty="0"/>
          </a:p>
        </p:txBody>
      </p:sp>
      <p:sp>
        <p:nvSpPr>
          <p:cNvPr id="13" name="TextBox 12"/>
          <p:cNvSpPr txBox="1"/>
          <p:nvPr/>
        </p:nvSpPr>
        <p:spPr>
          <a:xfrm>
            <a:off x="4047085" y="5357152"/>
            <a:ext cx="288862" cy="338554"/>
          </a:xfrm>
          <a:prstGeom prst="rect">
            <a:avLst/>
          </a:prstGeom>
          <a:noFill/>
        </p:spPr>
        <p:txBody>
          <a:bodyPr wrap="none" rtlCol="0">
            <a:spAutoFit/>
          </a:bodyPr>
          <a:lstStyle/>
          <a:p>
            <a:r>
              <a:rPr lang="en-US" sz="1600" b="1" dirty="0"/>
              <a:t>6</a:t>
            </a:r>
            <a:endParaRPr lang="en-US" sz="1600" b="1" dirty="0"/>
          </a:p>
        </p:txBody>
      </p:sp>
    </p:spTree>
    <p:extLst>
      <p:ext uri="{BB962C8B-B14F-4D97-AF65-F5344CB8AC3E}">
        <p14:creationId xmlns:p14="http://schemas.microsoft.com/office/powerpoint/2010/main" val="1234876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7026</TotalTime>
  <Words>2290</Words>
  <Application>Microsoft Office PowerPoint</Application>
  <PresentationFormat>Custom</PresentationFormat>
  <Paragraphs>439</Paragraphs>
  <Slides>45</Slides>
  <Notes>43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Median</vt:lpstr>
      <vt:lpstr>PowerPoint Presentation</vt:lpstr>
      <vt:lpstr>Contents</vt:lpstr>
      <vt:lpstr>Virtual-Time Round-Robin (VTRR)</vt:lpstr>
      <vt:lpstr>Virtual-Time Round-Robin (VTRR)</vt:lpstr>
      <vt:lpstr>Virtual-Time Round-Robin Explanation</vt:lpstr>
      <vt:lpstr>Virtual-Time Round-Robin Explanation</vt:lpstr>
      <vt:lpstr>Virtual-Time Round-Robin Example</vt:lpstr>
      <vt:lpstr>Virtual-Time Round-Robin Example</vt:lpstr>
      <vt:lpstr>Virtual-Time Round-Robin Example</vt:lpstr>
      <vt:lpstr>Virtual-Time Round-Robin Example</vt:lpstr>
      <vt:lpstr>Virtual-Time Round-Robin Example</vt:lpstr>
      <vt:lpstr>Virtual-Time Round-Robin Example</vt:lpstr>
      <vt:lpstr>Virtual-Time Round-Robin Example</vt:lpstr>
      <vt:lpstr>Virtual-Time Round-Robin Example</vt:lpstr>
      <vt:lpstr>Virtual-Time Round-Robin Example Solution</vt:lpstr>
      <vt:lpstr>Virtual-Time Round-Robin (Your Task)</vt:lpstr>
      <vt:lpstr>Limitation in RR</vt:lpstr>
      <vt:lpstr>Improvements in VRR</vt:lpstr>
      <vt:lpstr>Thread</vt:lpstr>
      <vt:lpstr>Thread</vt:lpstr>
      <vt:lpstr>Examples of Multithreaded Applications</vt:lpstr>
      <vt:lpstr>User Level Threads</vt:lpstr>
      <vt:lpstr>Kernel Level Threads</vt:lpstr>
      <vt:lpstr>Contention Scope</vt:lpstr>
      <vt:lpstr>Contention Scope</vt:lpstr>
      <vt:lpstr>Contention Scope</vt:lpstr>
      <vt:lpstr>Pthread Scheduling</vt:lpstr>
      <vt:lpstr>Pthread Scheduling</vt:lpstr>
      <vt:lpstr>Pthread Scheduling</vt:lpstr>
      <vt:lpstr>Multi-Processor Scheduling</vt:lpstr>
      <vt:lpstr>Multi-Processor Scheduling</vt:lpstr>
      <vt:lpstr>Approaches to Multiple-Processor Scheduling</vt:lpstr>
      <vt:lpstr>Approaches to Multiple-Processor Scheduling</vt:lpstr>
      <vt:lpstr>Levels of Multiple-Processor Scheduling</vt:lpstr>
      <vt:lpstr>Load Balancing</vt:lpstr>
      <vt:lpstr>Load Balancing</vt:lpstr>
      <vt:lpstr>Approaches to Load Balancing</vt:lpstr>
      <vt:lpstr>Load Balancing (Push Migration)</vt:lpstr>
      <vt:lpstr>Load Balancing (Pull Migration)</vt:lpstr>
      <vt:lpstr>Load Balancing</vt:lpstr>
      <vt:lpstr>What is Process?</vt:lpstr>
      <vt:lpstr>Types of Process</vt:lpstr>
      <vt:lpstr>Process Synchronization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dc:creator>
  <cp:lastModifiedBy>HANZLA</cp:lastModifiedBy>
  <cp:revision>530</cp:revision>
  <dcterms:created xsi:type="dcterms:W3CDTF">2019-05-24T10:03:32Z</dcterms:created>
  <dcterms:modified xsi:type="dcterms:W3CDTF">2024-11-17T18:35:30Z</dcterms:modified>
</cp:coreProperties>
</file>