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92" r:id="rId4"/>
    <p:sldId id="257" r:id="rId5"/>
    <p:sldId id="274" r:id="rId6"/>
    <p:sldId id="259" r:id="rId7"/>
    <p:sldId id="273" r:id="rId8"/>
    <p:sldId id="275" r:id="rId9"/>
    <p:sldId id="276" r:id="rId10"/>
    <p:sldId id="258" r:id="rId11"/>
    <p:sldId id="260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61" r:id="rId23"/>
    <p:sldId id="287" r:id="rId24"/>
    <p:sldId id="288" r:id="rId25"/>
    <p:sldId id="290" r:id="rId26"/>
    <p:sldId id="289" r:id="rId27"/>
    <p:sldId id="29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69" autoAdjust="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1"/>
            <a:ext cx="7772400" cy="1676399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PROBABILITY &amp; STATISTICS</a:t>
            </a:r>
          </a:p>
        </p:txBody>
      </p:sp>
      <p:pic>
        <p:nvPicPr>
          <p:cNvPr id="4" name="Picture 2" descr="C:\Users\Abrar Khalid\Desktop\Iqra Uni\unnam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685800"/>
            <a:ext cx="2590800" cy="838200"/>
          </a:xfrm>
          <a:prstGeom prst="rect">
            <a:avLst/>
          </a:prstGeom>
          <a:noFill/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variable</a:t>
            </a:r>
            <a:r>
              <a:rPr lang="en-US" dirty="0"/>
              <a:t> is a characteristic or attribute that can assume different values.</a:t>
            </a:r>
          </a:p>
          <a:p>
            <a:r>
              <a:rPr lang="en-US" b="1" dirty="0"/>
              <a:t>Data</a:t>
            </a:r>
            <a:r>
              <a:rPr lang="en-US" dirty="0"/>
              <a:t> are the values (measurements or observations) that the variable can assume. Each value in the data set is called a datum.</a:t>
            </a:r>
          </a:p>
          <a:p>
            <a:r>
              <a:rPr lang="en-US" dirty="0"/>
              <a:t>A </a:t>
            </a:r>
            <a:r>
              <a:rPr lang="en-US" b="1" dirty="0"/>
              <a:t>population</a:t>
            </a:r>
            <a:r>
              <a:rPr lang="en-US" dirty="0"/>
              <a:t> consists of all subjects (human or otherwise) that are being studied.</a:t>
            </a:r>
          </a:p>
          <a:p>
            <a:r>
              <a:rPr lang="en-US" dirty="0"/>
              <a:t>A </a:t>
            </a:r>
            <a:r>
              <a:rPr lang="en-US" b="1" dirty="0"/>
              <a:t>sample</a:t>
            </a:r>
            <a:r>
              <a:rPr lang="en-US" dirty="0"/>
              <a:t> is a group of subjects selected from a population.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Variables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057400"/>
            <a:ext cx="5791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Variables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76400"/>
            <a:ext cx="6781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429000"/>
            <a:ext cx="6934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752600"/>
            <a:ext cx="6934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Data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76400"/>
            <a:ext cx="8678562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01" y="1981200"/>
            <a:ext cx="889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Scales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variables are categorized, counted or measured.</a:t>
            </a:r>
          </a:p>
          <a:p>
            <a:pPr>
              <a:buNone/>
            </a:pPr>
            <a:r>
              <a:rPr lang="en-US" dirty="0"/>
              <a:t>Four common types of scales are:</a:t>
            </a:r>
          </a:p>
          <a:p>
            <a:r>
              <a:rPr lang="en-US" dirty="0"/>
              <a:t>Nominal</a:t>
            </a:r>
          </a:p>
          <a:p>
            <a:r>
              <a:rPr lang="en-US" dirty="0"/>
              <a:t>Ordinal</a:t>
            </a:r>
          </a:p>
          <a:p>
            <a:r>
              <a:rPr lang="en-US" dirty="0"/>
              <a:t>Interval</a:t>
            </a:r>
          </a:p>
          <a:p>
            <a:r>
              <a:rPr lang="en-US" dirty="0"/>
              <a:t>Ratio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Important Definitions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5409" y="1150938"/>
            <a:ext cx="779318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7084" y="2430162"/>
            <a:ext cx="7864916" cy="1275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686" y="3844412"/>
            <a:ext cx="7773314" cy="110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2801" y="5091858"/>
            <a:ext cx="7569200" cy="1329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3424" y="1417638"/>
            <a:ext cx="8487290" cy="429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981200"/>
            <a:ext cx="5867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b="1" u="sng" dirty="0"/>
              <a:t>THE NATURE OF PROBABILITY &amp; STATISTICS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447800"/>
            <a:ext cx="6019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209800"/>
            <a:ext cx="5943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Techniques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676400"/>
            <a:ext cx="5562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762000" y="2514600"/>
            <a:ext cx="10648244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Identify each of the following as examples of </a:t>
            </a:r>
          </a:p>
          <a:p>
            <a:pPr>
              <a:buNone/>
            </a:pPr>
            <a:r>
              <a:rPr lang="en-US" dirty="0"/>
              <a:t>    (1) Attribute (2) Discrete or (3) Continuous variables.</a:t>
            </a:r>
          </a:p>
          <a:p>
            <a:r>
              <a:rPr lang="en-US" dirty="0"/>
              <a:t>The hair color of children</a:t>
            </a:r>
          </a:p>
          <a:p>
            <a:r>
              <a:rPr lang="en-US" dirty="0"/>
              <a:t>The weight of a college student</a:t>
            </a:r>
          </a:p>
          <a:p>
            <a:r>
              <a:rPr lang="en-US" dirty="0"/>
              <a:t>The number of petals on a flower</a:t>
            </a:r>
          </a:p>
          <a:p>
            <a:r>
              <a:rPr lang="en-US" dirty="0"/>
              <a:t>Temperature recorded every half hour at a weather bureau.</a:t>
            </a:r>
          </a:p>
          <a:p>
            <a:r>
              <a:rPr lang="en-US" dirty="0"/>
              <a:t>the number of heads in the toss of 3 coins.</a:t>
            </a:r>
          </a:p>
          <a:p>
            <a:r>
              <a:rPr lang="en-US" dirty="0"/>
              <a:t> Marital status of a faculty member. </a:t>
            </a:r>
          </a:p>
          <a:p>
            <a:r>
              <a:rPr lang="en-US" dirty="0"/>
              <a:t>Lifetime of car batteries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383002"/>
            <a:ext cx="6781800" cy="480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362200"/>
            <a:ext cx="5860473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Sigma Notation</a:t>
            </a:r>
          </a:p>
        </p:txBody>
      </p:sp>
      <p:pic>
        <p:nvPicPr>
          <p:cNvPr id="11266" name="Picture 2" descr="C:\Users\Abrar Khalid\Downloads\sigma-notation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4601" y="1929336"/>
            <a:ext cx="5534798" cy="38676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</a:t>
            </a:r>
          </a:p>
        </p:txBody>
      </p:sp>
      <p:pic>
        <p:nvPicPr>
          <p:cNvPr id="10242" name="Picture 2" descr="C:\Users\Abrar Khalid\Downloads\51-sequences-and-summation-notation-40-638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7841" y="1600200"/>
            <a:ext cx="6028318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</a:t>
            </a:r>
          </a:p>
        </p:txBody>
      </p:sp>
      <p:pic>
        <p:nvPicPr>
          <p:cNvPr id="12290" name="Picture 2" descr="C:\Users\Abrar Khalid\Downloads\sigmanotation9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209800"/>
            <a:ext cx="5029200" cy="205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Books Recommended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Book</a:t>
            </a:r>
          </a:p>
          <a:p>
            <a:pPr algn="ctr">
              <a:buNone/>
            </a:pPr>
            <a:r>
              <a:rPr lang="en-US" b="1" dirty="0"/>
              <a:t>Elementary Statistics by BLUMAN (8</a:t>
            </a:r>
            <a:r>
              <a:rPr lang="en-US" b="1" baseline="30000" dirty="0"/>
              <a:t>th</a:t>
            </a:r>
            <a:r>
              <a:rPr lang="en-US" b="1" dirty="0"/>
              <a:t> Ed)</a:t>
            </a:r>
          </a:p>
          <a:p>
            <a:endParaRPr lang="en-US" dirty="0"/>
          </a:p>
          <a:p>
            <a:r>
              <a:rPr lang="en-US" dirty="0"/>
              <a:t>Reference Book</a:t>
            </a:r>
          </a:p>
          <a:p>
            <a:pPr algn="ctr">
              <a:buNone/>
            </a:pPr>
            <a:r>
              <a:rPr lang="en-US" b="1" dirty="0"/>
              <a:t>Introduction to </a:t>
            </a:r>
            <a:r>
              <a:rPr lang="en-US" b="1" dirty="0" err="1"/>
              <a:t>Staistical</a:t>
            </a:r>
            <a:r>
              <a:rPr lang="en-US" b="1" dirty="0"/>
              <a:t> Theory (part-1) by </a:t>
            </a:r>
          </a:p>
          <a:p>
            <a:pPr algn="ctr">
              <a:buNone/>
            </a:pPr>
            <a:r>
              <a:rPr lang="en-US" b="1" dirty="0"/>
              <a:t>Sher Muhammad Chaudhry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It is the science of conducting studies to collect, organize, summarize, analyze, and draw conclusions from data.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Major Areas of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Descriptive statistics </a:t>
            </a:r>
            <a:r>
              <a:rPr lang="en-US" dirty="0"/>
              <a:t>consists of the collection, organization, summarization, and presentation of data.</a:t>
            </a:r>
          </a:p>
          <a:p>
            <a:r>
              <a:rPr lang="en-US" b="1" dirty="0"/>
              <a:t>Inferential statistics </a:t>
            </a:r>
            <a:r>
              <a:rPr lang="en-US" dirty="0"/>
              <a:t>consists of generalizing from samples to population, performing estimation and hypothesis tests, determining relationships among variables and making predictions.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09800"/>
            <a:ext cx="7772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Inferential Statistics</a:t>
            </a: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209800"/>
            <a:ext cx="6781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057400"/>
            <a:ext cx="7010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&amp; Predictions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00200"/>
            <a:ext cx="6934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581400"/>
            <a:ext cx="6934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1855</TotalTime>
  <Words>307</Words>
  <Application>Microsoft Office PowerPoint</Application>
  <PresentationFormat>On-screen Show (4:3)</PresentationFormat>
  <Paragraphs>54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 PROBABILITY &amp; STATISTICS</vt:lpstr>
      <vt:lpstr>PowerPoint Presentation</vt:lpstr>
      <vt:lpstr>Books Recommended </vt:lpstr>
      <vt:lpstr>STATISTICS</vt:lpstr>
      <vt:lpstr>Two Major Areas of Statistics</vt:lpstr>
      <vt:lpstr>PowerPoint Presentation</vt:lpstr>
      <vt:lpstr>Inferential Statistics</vt:lpstr>
      <vt:lpstr>Hypothesis Testing</vt:lpstr>
      <vt:lpstr>Relationships &amp; Predictions</vt:lpstr>
      <vt:lpstr>Statistical terms</vt:lpstr>
      <vt:lpstr>Classification of Variables</vt:lpstr>
      <vt:lpstr>Types of Variables</vt:lpstr>
      <vt:lpstr>PowerPoint Presentation</vt:lpstr>
      <vt:lpstr>Continuous Data</vt:lpstr>
      <vt:lpstr>Examples</vt:lpstr>
      <vt:lpstr>Measurement Scales</vt:lpstr>
      <vt:lpstr>Some Important Definitions</vt:lpstr>
      <vt:lpstr>Examples</vt:lpstr>
      <vt:lpstr>Data Collection</vt:lpstr>
      <vt:lpstr>PowerPoint Presentation</vt:lpstr>
      <vt:lpstr>Sampling Techniques</vt:lpstr>
      <vt:lpstr>Example 1</vt:lpstr>
      <vt:lpstr>Example 2</vt:lpstr>
      <vt:lpstr>Example 3</vt:lpstr>
      <vt:lpstr>Sigma Notation</vt:lpstr>
      <vt:lpstr>Example 4</vt:lpstr>
      <vt:lpstr>Example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CSC-202 / SEN-201 PROBABILITY &amp; STATISTICS</dc:title>
  <dc:creator>Abrar Khalid</dc:creator>
  <cp:lastModifiedBy>Dr. Adnan Sohail</cp:lastModifiedBy>
  <cp:revision>162</cp:revision>
  <cp:lastPrinted>2024-11-26T13:07:47Z</cp:lastPrinted>
  <dcterms:created xsi:type="dcterms:W3CDTF">2006-08-16T00:00:00Z</dcterms:created>
  <dcterms:modified xsi:type="dcterms:W3CDTF">2024-11-26T13:10:20Z</dcterms:modified>
</cp:coreProperties>
</file>