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D524-0098-412A-84C9-6F8EE6605F77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915A-7D55-4BC8-BAC1-3F464DCD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D524-0098-412A-84C9-6F8EE6605F77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915A-7D55-4BC8-BAC1-3F464DCD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D524-0098-412A-84C9-6F8EE6605F77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915A-7D55-4BC8-BAC1-3F464DCD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D524-0098-412A-84C9-6F8EE6605F77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915A-7D55-4BC8-BAC1-3F464DCD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D524-0098-412A-84C9-6F8EE6605F77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915A-7D55-4BC8-BAC1-3F464DCD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5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D524-0098-412A-84C9-6F8EE6605F77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915A-7D55-4BC8-BAC1-3F464DCD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2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D524-0098-412A-84C9-6F8EE6605F77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915A-7D55-4BC8-BAC1-3F464DCD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9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D524-0098-412A-84C9-6F8EE6605F77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915A-7D55-4BC8-BAC1-3F464DCD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D524-0098-412A-84C9-6F8EE6605F77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915A-7D55-4BC8-BAC1-3F464DCD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7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D524-0098-412A-84C9-6F8EE6605F77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915A-7D55-4BC8-BAC1-3F464DCD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D524-0098-412A-84C9-6F8EE6605F77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8915A-7D55-4BC8-BAC1-3F464DCD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D524-0098-412A-84C9-6F8EE6605F77}" type="datetimeFigureOut">
              <a:rPr lang="en-US" smtClean="0"/>
              <a:t>29-Jan-25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915A-7D55-4BC8-BAC1-3F464DCD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Poisson Distribution </a:t>
            </a:r>
          </a:p>
          <a:p>
            <a:r>
              <a:rPr lang="en-US" sz="1800" dirty="0" smtClean="0"/>
              <a:t>(An example of Particular Discrete Probability Distribution)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41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Why Fixed k Decreases?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378" y="1815921"/>
            <a:ext cx="9829244" cy="397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2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Traffic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you’re monitoring cars passing a checkpoint:</a:t>
            </a:r>
          </a:p>
          <a:p>
            <a:r>
              <a:rPr lang="en-US" dirty="0" smtClean="0"/>
              <a:t>On average, </a:t>
            </a:r>
            <a:r>
              <a:rPr lang="en-US" b="1" dirty="0" smtClean="0"/>
              <a:t>6 cars/hour</a:t>
            </a:r>
            <a:r>
              <a:rPr lang="en-US" dirty="0" smtClean="0"/>
              <a:t> pass (λ=6).</a:t>
            </a:r>
          </a:p>
          <a:p>
            <a:r>
              <a:rPr lang="en-US" dirty="0" smtClean="0"/>
              <a:t>Over 2 hours, the average increases to </a:t>
            </a:r>
            <a:r>
              <a:rPr lang="en-US" b="1" dirty="0" smtClean="0"/>
              <a:t>12 cars</a:t>
            </a:r>
            <a:r>
              <a:rPr lang="en-US" dirty="0" smtClean="0"/>
              <a:t> (λ=12).</a:t>
            </a:r>
          </a:p>
          <a:p>
            <a:r>
              <a:rPr lang="en-US" dirty="0" smtClean="0"/>
              <a:t>Now, the probability of observing </a:t>
            </a:r>
            <a:r>
              <a:rPr lang="en-US" b="1" dirty="0" smtClean="0"/>
              <a:t>exactly 5 cars</a:t>
            </a:r>
            <a:r>
              <a:rPr lang="en-US" dirty="0" smtClean="0"/>
              <a:t> in:</a:t>
            </a:r>
          </a:p>
          <a:p>
            <a:r>
              <a:rPr lang="en-US" b="1" dirty="0" smtClean="0"/>
              <a:t>1 hour</a:t>
            </a:r>
            <a:r>
              <a:rPr lang="en-US" dirty="0" smtClean="0"/>
              <a:t>: Reasonable, since it’s close to the expectation of 6.</a:t>
            </a:r>
          </a:p>
          <a:p>
            <a:r>
              <a:rPr lang="en-US" b="1" dirty="0" smtClean="0"/>
              <a:t>2 hours</a:t>
            </a:r>
            <a:r>
              <a:rPr lang="en-US" dirty="0" smtClean="0"/>
              <a:t>: Very unlikely, as you expect far more traffic.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Insights for Practical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Call Center Context</a:t>
            </a:r>
          </a:p>
          <a:p>
            <a:r>
              <a:rPr lang="en-US" dirty="0" smtClean="0"/>
              <a:t>In the call center example:</a:t>
            </a:r>
          </a:p>
          <a:p>
            <a:r>
              <a:rPr lang="en-US" dirty="0" smtClean="0"/>
              <a:t>Over a </a:t>
            </a:r>
            <a:r>
              <a:rPr lang="en-US" b="1" dirty="0" smtClean="0"/>
              <a:t>longer period</a:t>
            </a:r>
            <a:r>
              <a:rPr lang="en-US" dirty="0" smtClean="0"/>
              <a:t>, the focus shifts from specific k values to ranges (e.g., 10–15 calls in 2 hours).</a:t>
            </a:r>
          </a:p>
          <a:p>
            <a:r>
              <a:rPr lang="en-US" dirty="0" smtClean="0"/>
              <a:t>This highlights why businesses might prefer to calculate probabilities for ranges (P(</a:t>
            </a:r>
            <a:r>
              <a:rPr lang="en-US" dirty="0" err="1" smtClean="0"/>
              <a:t>X≥k</a:t>
            </a:r>
            <a:r>
              <a:rPr lang="en-US" dirty="0" smtClean="0"/>
              <a:t>) rather than exact counts.</a:t>
            </a:r>
          </a:p>
          <a:p>
            <a:r>
              <a:rPr lang="en-US" b="1" dirty="0" smtClean="0"/>
              <a:t>Rare Events Modeling</a:t>
            </a:r>
          </a:p>
          <a:p>
            <a:r>
              <a:rPr lang="en-US" dirty="0" smtClean="0"/>
              <a:t>For rare events (λ&lt;1, such as system failures), the Poisson distribution emphasizes the likelihood of </a:t>
            </a:r>
            <a:r>
              <a:rPr lang="en-US" b="1" dirty="0" smtClean="0"/>
              <a:t>no events</a:t>
            </a:r>
            <a:r>
              <a:rPr lang="en-US" dirty="0" smtClean="0"/>
              <a:t> (P(X=0) and a few small k values. Increasing the interval can make rare events more probable, as λ grows.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9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Is "No Event"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"no event"</a:t>
            </a:r>
            <a:r>
              <a:rPr lang="en-US" dirty="0" smtClean="0"/>
              <a:t> scenario is important because it represents a baseline or starting point:</a:t>
            </a:r>
          </a:p>
          <a:p>
            <a:r>
              <a:rPr lang="en-US" dirty="0" smtClean="0"/>
              <a:t>It shows the </a:t>
            </a:r>
            <a:r>
              <a:rPr lang="en-US" b="1" dirty="0" smtClean="0"/>
              <a:t>likelihood of nothing happening</a:t>
            </a:r>
            <a:r>
              <a:rPr lang="en-US" dirty="0" smtClean="0"/>
              <a:t> when you expect a certain average number of events to occur (λ).</a:t>
            </a:r>
          </a:p>
          <a:p>
            <a:r>
              <a:rPr lang="en-US" dirty="0" smtClean="0"/>
              <a:t>It’s particularly useful when modeling rare events (e.g., accidents, failures, arrivals of calls) because it gives you insight into the chance that the event doesn’t happen at all during a given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5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Meaning of "No Events" in Poisson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use the Poisson distribution to model the </a:t>
            </a:r>
            <a:r>
              <a:rPr lang="en-US" b="1" dirty="0" smtClean="0"/>
              <a:t>probability of zero events occurring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67" y="2825504"/>
            <a:ext cx="8766686" cy="31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963" y="1339593"/>
            <a:ext cx="8926969" cy="30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9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to the Larger Distribution (More than Zero Events)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838" y="2176530"/>
            <a:ext cx="9542324" cy="24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Scenario Analogy: Car Accidents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231" y="2126611"/>
            <a:ext cx="10033538" cy="27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5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 call center receives an average of 6 calls per hour. What is the probability that the call center will receive </a:t>
            </a:r>
            <a:r>
              <a:rPr lang="en-US" b="1" dirty="0" smtClean="0"/>
              <a:t>no calls</a:t>
            </a:r>
            <a:r>
              <a:rPr lang="en-US" dirty="0" smtClean="0"/>
              <a:t> in a given hour?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85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Poisson distribution formula to find the probability of receiving 0 calls: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83" y="2559721"/>
            <a:ext cx="8040173" cy="39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7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 smtClean="0"/>
              <a:t>Poisson distribution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Poisson distribution</a:t>
            </a:r>
            <a:r>
              <a:rPr lang="en-US" dirty="0" smtClean="0"/>
              <a:t> is a probability distribution used to model the number of events that occur within a fixed interval of time or space, given the events happen independently and at a constant average rate. </a:t>
            </a:r>
          </a:p>
          <a:p>
            <a:r>
              <a:rPr lang="en-US" dirty="0" smtClean="0"/>
              <a:t>It is widely used in statistics to analyze rare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5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 hospital emergency room sees an average of 4 patients per hour. What is the probability that exactly </a:t>
            </a:r>
            <a:r>
              <a:rPr lang="en-US" b="1" dirty="0" smtClean="0"/>
              <a:t>3 patients</a:t>
            </a:r>
            <a:r>
              <a:rPr lang="en-US" dirty="0" smtClean="0"/>
              <a:t> will arrive in 2 hours?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6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881" y="1690688"/>
            <a:ext cx="8363512" cy="36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1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98" y="1209904"/>
            <a:ext cx="7837676" cy="37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34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 highway experiences an average of 2 traffic accidents per hour. What is the probability that there will be </a:t>
            </a:r>
            <a:r>
              <a:rPr lang="en-US" b="1" dirty="0" smtClean="0"/>
              <a:t>at least 4 accidents</a:t>
            </a:r>
            <a:r>
              <a:rPr lang="en-US" dirty="0" smtClean="0"/>
              <a:t> in a 3-hour period?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552" y="1690688"/>
            <a:ext cx="8925059" cy="44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21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57" y="280161"/>
            <a:ext cx="10515600" cy="4351338"/>
          </a:xfrm>
        </p:spPr>
        <p:txBody>
          <a:bodyPr/>
          <a:lstStyle/>
          <a:p>
            <a:r>
              <a:rPr lang="en-US" dirty="0" smtClean="0"/>
              <a:t>Where λ=6. </a:t>
            </a:r>
          </a:p>
          <a:p>
            <a:r>
              <a:rPr lang="en-US" dirty="0" smtClean="0"/>
              <a:t>Now calculate each term: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25" y="1638836"/>
            <a:ext cx="6256315" cy="47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97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683" y="1376686"/>
            <a:ext cx="8428633" cy="31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2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Characteristics of the Poisson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Discrete Distribution</a:t>
            </a:r>
            <a:r>
              <a:rPr lang="en-US" dirty="0" smtClean="0"/>
              <a:t>: It deals with counts (e.g., the number of occurrences of an event).</a:t>
            </a:r>
          </a:p>
          <a:p>
            <a:r>
              <a:rPr lang="en-US" b="1" dirty="0" smtClean="0"/>
              <a:t>Single Parameter</a:t>
            </a:r>
            <a:r>
              <a:rPr lang="en-US" dirty="0" smtClean="0"/>
              <a:t>: Defined by λ (lambda), the average rate of occurrence within the interval.</a:t>
            </a:r>
          </a:p>
          <a:p>
            <a:r>
              <a:rPr lang="en-US" b="1" dirty="0" smtClean="0"/>
              <a:t>Independence</a:t>
            </a:r>
            <a:r>
              <a:rPr lang="en-US" dirty="0" smtClean="0"/>
              <a:t>: Events occur independently of each other.</a:t>
            </a:r>
          </a:p>
          <a:p>
            <a:r>
              <a:rPr lang="en-US" b="1" dirty="0" smtClean="0"/>
              <a:t>Fixed Interval</a:t>
            </a:r>
            <a:r>
              <a:rPr lang="en-US" dirty="0" smtClean="0"/>
              <a:t>: The interval (time, space, etc.) is pre-defined and does not vary.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9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3" y="955194"/>
            <a:ext cx="8422783" cy="502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Analogy: Rain Droplets on a Car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you’re sitting in a car during a light drizzle. You wonder, "How many raindrops will hit the windshield in the next minute?" The raindrops:</a:t>
            </a:r>
          </a:p>
          <a:p>
            <a:r>
              <a:rPr lang="en-US" dirty="0" smtClean="0"/>
              <a:t>Hit randomly and independently.</a:t>
            </a:r>
          </a:p>
          <a:p>
            <a:r>
              <a:rPr lang="en-US" dirty="0" smtClean="0"/>
              <a:t>Have a certain average rate (e.g., 5 drops per minute).</a:t>
            </a:r>
          </a:p>
          <a:p>
            <a:r>
              <a:rPr lang="en-US" dirty="0" smtClean="0"/>
              <a:t>This is a perfect scenario for the Poisson distribution. It can tell you the probability of receiving exactly 3 drops in the next minute, or no drops at all, given the average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7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Real-Life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1. Calls at a Call Center</a:t>
            </a:r>
          </a:p>
          <a:p>
            <a:r>
              <a:rPr lang="en-US" dirty="0" smtClean="0"/>
              <a:t>A call center receives an average of 10 calls per hour (λ=10).</a:t>
            </a:r>
          </a:p>
          <a:p>
            <a:r>
              <a:rPr lang="en-US" dirty="0" smtClean="0"/>
              <a:t>You can calculate the probability of receiving exactly 7 calls in the next hour using the Poisson formula.</a:t>
            </a:r>
          </a:p>
          <a:p>
            <a:r>
              <a:rPr lang="en-US" b="1" dirty="0" smtClean="0"/>
              <a:t>2. Traffic Accidents</a:t>
            </a:r>
          </a:p>
          <a:p>
            <a:r>
              <a:rPr lang="en-US" dirty="0" smtClean="0"/>
              <a:t>On a particular road, an average of 3 accidents occur per month (λ=3).</a:t>
            </a:r>
          </a:p>
          <a:p>
            <a:r>
              <a:rPr lang="en-US" dirty="0" smtClean="0"/>
              <a:t>The Poisson distribution can be used to determine the probability of experiencing exactly 5 accidents in a month.</a:t>
            </a:r>
          </a:p>
          <a:p>
            <a:r>
              <a:rPr lang="en-US" b="1" dirty="0" smtClean="0"/>
              <a:t>3. Email Arrivals</a:t>
            </a:r>
          </a:p>
          <a:p>
            <a:r>
              <a:rPr lang="en-US" dirty="0" smtClean="0"/>
              <a:t>You receive an average of 2 emails per hour (λ=2).</a:t>
            </a:r>
          </a:p>
          <a:p>
            <a:r>
              <a:rPr lang="en-US" dirty="0" smtClean="0"/>
              <a:t>The Poisson distribution helps calculate the probability of receiving exactly 4 emails in an hour.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9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Scenario</a:t>
            </a:r>
            <a:r>
              <a:rPr lang="en-US" dirty="0" smtClean="0"/>
              <a:t>: A bookstore sells 3 rare books on average per day (λ=3). What is the probability that exactly 5 rare books will be sold tomorrow?</a:t>
            </a:r>
          </a:p>
          <a:p>
            <a:r>
              <a:rPr lang="en-US" dirty="0" smtClean="0"/>
              <a:t>Using the formula: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So, the probability is approximately 10.08%.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81" y="2585903"/>
            <a:ext cx="7008052" cy="308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6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Poisson as a Model for Event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Poisson distribution is fundamentally a </a:t>
            </a:r>
            <a:r>
              <a:rPr lang="en-US" b="1" dirty="0" smtClean="0"/>
              <a:t>probabilistic model for discrete events</a:t>
            </a:r>
            <a:r>
              <a:rPr lang="en-US" dirty="0" smtClean="0"/>
              <a:t> in a fixed interval, assuming:</a:t>
            </a:r>
          </a:p>
          <a:p>
            <a:r>
              <a:rPr lang="en-US" dirty="0" smtClean="0"/>
              <a:t>Events occur independently.</a:t>
            </a:r>
          </a:p>
          <a:p>
            <a:r>
              <a:rPr lang="en-US" dirty="0" smtClean="0"/>
              <a:t>Events occur at a constant average rate (λ).</a:t>
            </a:r>
          </a:p>
          <a:p>
            <a:r>
              <a:rPr lang="en-US" dirty="0" smtClean="0"/>
              <a:t>When we increase the interval (e.g., from 1 hour to 2 hours):</a:t>
            </a:r>
          </a:p>
          <a:p>
            <a:r>
              <a:rPr lang="en-US" dirty="0" smtClean="0"/>
              <a:t>λ increases because the expected number of events scales with the interval.</a:t>
            </a:r>
          </a:p>
          <a:p>
            <a:r>
              <a:rPr lang="en-US" dirty="0" smtClean="0"/>
              <a:t>Probabilities adjust, reflecting the fact that </a:t>
            </a:r>
            <a:r>
              <a:rPr lang="en-US" b="1" dirty="0" smtClean="0"/>
              <a:t>more events are now expected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2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Impact of Time 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Shifting of Probabilities</a:t>
            </a:r>
          </a:p>
          <a:p>
            <a:r>
              <a:rPr lang="en-US" dirty="0" smtClean="0"/>
              <a:t>As time increases:</a:t>
            </a:r>
          </a:p>
          <a:p>
            <a:r>
              <a:rPr lang="el-GR" dirty="0" smtClean="0"/>
              <a:t>Λ</a:t>
            </a:r>
            <a:r>
              <a:rPr lang="en-US" dirty="0" smtClean="0"/>
              <a:t> grows, and the distribution’s peak (most probable k) shifts to align with this new λ.</a:t>
            </a:r>
          </a:p>
          <a:p>
            <a:r>
              <a:rPr lang="en-US" dirty="0" smtClean="0"/>
              <a:t>For larger λ, the probability mass (total probability of all outcomes) becomes more spread out, meaning smaller k values are less likely.</a:t>
            </a:r>
          </a:p>
          <a:p>
            <a:r>
              <a:rPr lang="en-US" b="1" dirty="0" smtClean="0"/>
              <a:t>Broader Shape of the Distribution</a:t>
            </a:r>
          </a:p>
          <a:p>
            <a:r>
              <a:rPr lang="en-US" dirty="0" smtClean="0"/>
              <a:t>The Poisson distribution becomes "wider" with higher λ, meaning:</a:t>
            </a:r>
          </a:p>
          <a:p>
            <a:r>
              <a:rPr lang="en-US" dirty="0" smtClean="0"/>
              <a:t>The range of probable k values expands.</a:t>
            </a:r>
          </a:p>
          <a:p>
            <a:r>
              <a:rPr lang="en-US" dirty="0" smtClean="0"/>
              <a:t>For small k, probabilities shrink because they are far from the new expected mean.</a:t>
            </a:r>
          </a:p>
          <a:p>
            <a:r>
              <a:rPr lang="en-US" dirty="0" smtClean="0"/>
              <a:t>However, for k closer to λ, probabilities may increase.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8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927</Words>
  <Application>Microsoft Office PowerPoint</Application>
  <PresentationFormat>Widescreen</PresentationFormat>
  <Paragraphs>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What is Poisson distribution?</vt:lpstr>
      <vt:lpstr>Key Characteristics of the Poisson Distribution</vt:lpstr>
      <vt:lpstr>PowerPoint Presentation</vt:lpstr>
      <vt:lpstr>Analogy: Rain Droplets on a Car Window</vt:lpstr>
      <vt:lpstr>Real-Life Examples</vt:lpstr>
      <vt:lpstr>Example</vt:lpstr>
      <vt:lpstr>1. Poisson as a Model for Event Likelihood</vt:lpstr>
      <vt:lpstr>2. Impact of Time on Distribution</vt:lpstr>
      <vt:lpstr>3. Why Fixed k Decreases?</vt:lpstr>
      <vt:lpstr>Traffic Analogy</vt:lpstr>
      <vt:lpstr>Insights for Practical Applications</vt:lpstr>
      <vt:lpstr>Why Is "No Event" Important?</vt:lpstr>
      <vt:lpstr>Meaning of "No Events" in Poisson Distribution</vt:lpstr>
      <vt:lpstr>PowerPoint Presentation</vt:lpstr>
      <vt:lpstr>Link to the Larger Distribution (More than Zero Events)</vt:lpstr>
      <vt:lpstr>Real-World Scenario Analogy: Car Accidents</vt:lpstr>
      <vt:lpstr>Example Question 1</vt:lpstr>
      <vt:lpstr>Solution:</vt:lpstr>
      <vt:lpstr>Example Question 2</vt:lpstr>
      <vt:lpstr>Solution</vt:lpstr>
      <vt:lpstr>PowerPoint Presentation</vt:lpstr>
      <vt:lpstr>Example Question 3</vt:lpstr>
      <vt:lpstr>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14</dc:title>
  <dc:creator>Microsoft account</dc:creator>
  <cp:lastModifiedBy>Adnan</cp:lastModifiedBy>
  <cp:revision>24</cp:revision>
  <dcterms:created xsi:type="dcterms:W3CDTF">2025-01-10T07:08:30Z</dcterms:created>
  <dcterms:modified xsi:type="dcterms:W3CDTF">2025-01-29T05:36:46Z</dcterms:modified>
</cp:coreProperties>
</file>