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 id="301" r:id="rId41"/>
    <p:sldId id="296" r:id="rId42"/>
    <p:sldId id="297" r:id="rId43"/>
    <p:sldId id="298" r:id="rId44"/>
    <p:sldId id="299" r:id="rId45"/>
    <p:sldId id="300" r:id="rId46"/>
    <p:sldId id="306" r:id="rId47"/>
    <p:sldId id="305" r:id="rId48"/>
    <p:sldId id="303" r:id="rId49"/>
    <p:sldId id="304" r:id="rId50"/>
    <p:sldId id="302" r:id="rId51"/>
    <p:sldId id="307" r:id="rId52"/>
    <p:sldId id="308" r:id="rId53"/>
    <p:sldId id="309" r:id="rId54"/>
    <p:sldId id="310" r:id="rId55"/>
    <p:sldId id="311" r:id="rId56"/>
    <p:sldId id="312" r:id="rId57"/>
    <p:sldId id="313" r:id="rId58"/>
    <p:sldId id="315"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2" r:id="rId75"/>
    <p:sldId id="333" r:id="rId76"/>
    <p:sldId id="334" r:id="rId77"/>
    <p:sldId id="330" r:id="rId78"/>
    <p:sldId id="33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PK"/>
        </a:p>
      </c:txPr>
    </c:title>
    <c:autoTitleDeleted val="0"/>
    <c:plotArea>
      <c:layout/>
      <c:pieChart>
        <c:varyColors val="1"/>
        <c:ser>
          <c:idx val="0"/>
          <c:order val="0"/>
          <c:tx>
            <c:strRef>
              <c:f>Sheet1!$D$2</c:f>
              <c:strCache>
                <c:ptCount val="1"/>
                <c:pt idx="0">
                  <c:v>Amount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4E3-4D37-AB85-FDA29B15690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4E3-4D37-AB85-FDA29B15690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4E3-4D37-AB85-FDA29B15690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4E3-4D37-AB85-FDA29B156908}"/>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4E3-4D37-AB85-FDA29B156908}"/>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4E3-4D37-AB85-FDA29B15690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4E3-4D37-AB85-FDA29B156908}"/>
              </c:ext>
            </c:extLst>
          </c:dPt>
          <c:dLbls>
            <c:dLbl>
              <c:idx val="4"/>
              <c:layout>
                <c:manualLayout>
                  <c:x val="-2.9773840769903762E-2"/>
                  <c:y val="-0.1122171186934966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4E3-4D37-AB85-FDA29B156908}"/>
                </c:ext>
              </c:extLst>
            </c:dLbl>
            <c:dLbl>
              <c:idx val="5"/>
              <c:delete val="1"/>
              <c:extLst>
                <c:ext xmlns:c15="http://schemas.microsoft.com/office/drawing/2012/chart" uri="{CE6537A1-D6FC-4f65-9D91-7224C49458BB}"/>
                <c:ext xmlns:c16="http://schemas.microsoft.com/office/drawing/2014/chart" uri="{C3380CC4-5D6E-409C-BE32-E72D297353CC}">
                  <c16:uniqueId val="{0000000B-44E3-4D37-AB85-FDA29B156908}"/>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PK"/>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Sheet1!$C$3:$C$9</c:f>
              <c:strCache>
                <c:ptCount val="7"/>
                <c:pt idx="0">
                  <c:v>Military Peronnel</c:v>
                </c:pt>
                <c:pt idx="1">
                  <c:v>Operation and maintenance</c:v>
                </c:pt>
                <c:pt idx="2">
                  <c:v>Procurement </c:v>
                </c:pt>
                <c:pt idx="3">
                  <c:v>R and D</c:v>
                </c:pt>
                <c:pt idx="4">
                  <c:v>Construction</c:v>
                </c:pt>
                <c:pt idx="5">
                  <c:v>Other</c:v>
                </c:pt>
                <c:pt idx="6">
                  <c:v>Total</c:v>
                </c:pt>
              </c:strCache>
            </c:strRef>
          </c:cat>
          <c:val>
            <c:numRef>
              <c:f>Sheet1!$D$3:$D$9</c:f>
              <c:numCache>
                <c:formatCode>General</c:formatCode>
                <c:ptCount val="7"/>
                <c:pt idx="0">
                  <c:v>147.30000000000001</c:v>
                </c:pt>
                <c:pt idx="1">
                  <c:v>259.3</c:v>
                </c:pt>
                <c:pt idx="2">
                  <c:v>129.19999999999999</c:v>
                </c:pt>
                <c:pt idx="3">
                  <c:v>79</c:v>
                </c:pt>
                <c:pt idx="4">
                  <c:v>17.600000000000001</c:v>
                </c:pt>
                <c:pt idx="5">
                  <c:v>4.3</c:v>
                </c:pt>
                <c:pt idx="6">
                  <c:v>636.69999999999993</c:v>
                </c:pt>
              </c:numCache>
            </c:numRef>
          </c:val>
          <c:extLst>
            <c:ext xmlns:c16="http://schemas.microsoft.com/office/drawing/2014/chart" uri="{C3380CC4-5D6E-409C-BE32-E72D297353CC}">
              <c16:uniqueId val="{0000000E-44E3-4D37-AB85-FDA29B15690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PK"/>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tx>
            <c:strRef>
              <c:f>Sheet1!$D$2</c:f>
              <c:strCache>
                <c:ptCount val="1"/>
                <c:pt idx="0">
                  <c:v>Amount</c:v>
                </c:pt>
              </c:strCache>
            </c:strRef>
          </c:tx>
          <c:spPr>
            <a:solidFill>
              <a:schemeClr val="accent1"/>
            </a:solidFill>
            <a:ln>
              <a:noFill/>
            </a:ln>
            <a:effectLst/>
          </c:spPr>
          <c:invertIfNegative val="0"/>
          <c:cat>
            <c:strRef>
              <c:f>Sheet1!$C$3:$C$9</c:f>
              <c:strCache>
                <c:ptCount val="6"/>
                <c:pt idx="0">
                  <c:v>Military Peronnel</c:v>
                </c:pt>
                <c:pt idx="1">
                  <c:v>Operation and maintenance</c:v>
                </c:pt>
                <c:pt idx="2">
                  <c:v>Procurement </c:v>
                </c:pt>
                <c:pt idx="3">
                  <c:v>R and D</c:v>
                </c:pt>
                <c:pt idx="4">
                  <c:v>Construction</c:v>
                </c:pt>
                <c:pt idx="5">
                  <c:v>Other</c:v>
                </c:pt>
              </c:strCache>
              <c:extLst/>
            </c:strRef>
          </c:cat>
          <c:val>
            <c:numRef>
              <c:f>Sheet1!$D$3:$D$9</c:f>
              <c:numCache>
                <c:formatCode>General</c:formatCode>
                <c:ptCount val="6"/>
                <c:pt idx="0">
                  <c:v>147.30000000000001</c:v>
                </c:pt>
                <c:pt idx="1">
                  <c:v>259.3</c:v>
                </c:pt>
                <c:pt idx="2">
                  <c:v>129.19999999999999</c:v>
                </c:pt>
                <c:pt idx="3">
                  <c:v>79</c:v>
                </c:pt>
                <c:pt idx="4">
                  <c:v>17.600000000000001</c:v>
                </c:pt>
                <c:pt idx="5">
                  <c:v>4.3</c:v>
                </c:pt>
              </c:numCache>
              <c:extLst/>
            </c:numRef>
          </c:val>
          <c:extLst>
            <c:ext xmlns:c16="http://schemas.microsoft.com/office/drawing/2014/chart" uri="{C3380CC4-5D6E-409C-BE32-E72D297353CC}">
              <c16:uniqueId val="{00000000-1E2B-4D0B-847B-9FC3E5005890}"/>
            </c:ext>
          </c:extLst>
        </c:ser>
        <c:dLbls>
          <c:showLegendKey val="0"/>
          <c:showVal val="0"/>
          <c:showCatName val="0"/>
          <c:showSerName val="0"/>
          <c:showPercent val="0"/>
          <c:showBubbleSize val="0"/>
        </c:dLbls>
        <c:gapWidth val="219"/>
        <c:overlap val="-27"/>
        <c:axId val="-1976854944"/>
        <c:axId val="-1736295952"/>
      </c:barChart>
      <c:catAx>
        <c:axId val="-197685494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PK"/>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1736295952"/>
        <c:crosses val="autoZero"/>
        <c:auto val="1"/>
        <c:lblAlgn val="ctr"/>
        <c:lblOffset val="100"/>
        <c:noMultiLvlLbl val="0"/>
      </c:catAx>
      <c:valAx>
        <c:axId val="-1736295952"/>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PK"/>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1976854944"/>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PK"/>
        </a:p>
      </c:txPr>
    </c:title>
    <c:autoTitleDeleted val="0"/>
    <c:plotArea>
      <c:layout/>
      <c:lineChart>
        <c:grouping val="standard"/>
        <c:varyColors val="0"/>
        <c:ser>
          <c:idx val="0"/>
          <c:order val="0"/>
          <c:tx>
            <c:strRef>
              <c:f>Sheet1!$H$4</c:f>
              <c:strCache>
                <c:ptCount val="1"/>
                <c:pt idx="0">
                  <c:v>Sales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P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Sheet1!$G$5:$G$8</c:f>
              <c:strCache>
                <c:ptCount val="4"/>
                <c:pt idx="0">
                  <c:v>Q1</c:v>
                </c:pt>
                <c:pt idx="1">
                  <c:v>Q2</c:v>
                </c:pt>
                <c:pt idx="2">
                  <c:v>Q3</c:v>
                </c:pt>
                <c:pt idx="3">
                  <c:v>Q4</c:v>
                </c:pt>
              </c:strCache>
            </c:strRef>
          </c:cat>
          <c:val>
            <c:numRef>
              <c:f>Sheet1!$H$5:$H$8</c:f>
              <c:numCache>
                <c:formatCode>#,##0</c:formatCode>
                <c:ptCount val="4"/>
                <c:pt idx="0">
                  <c:v>50000</c:v>
                </c:pt>
                <c:pt idx="1">
                  <c:v>65000</c:v>
                </c:pt>
                <c:pt idx="2">
                  <c:v>70000</c:v>
                </c:pt>
                <c:pt idx="3">
                  <c:v>55000</c:v>
                </c:pt>
              </c:numCache>
            </c:numRef>
          </c:val>
          <c:smooth val="0"/>
          <c:extLst>
            <c:ext xmlns:c16="http://schemas.microsoft.com/office/drawing/2014/chart" uri="{C3380CC4-5D6E-409C-BE32-E72D297353CC}">
              <c16:uniqueId val="{00000000-83B3-46B9-898D-8C81E9A7B137}"/>
            </c:ext>
          </c:extLst>
        </c:ser>
        <c:dLbls>
          <c:dLblPos val="ctr"/>
          <c:showLegendKey val="0"/>
          <c:showVal val="1"/>
          <c:showCatName val="0"/>
          <c:showSerName val="0"/>
          <c:showPercent val="0"/>
          <c:showBubbleSize val="0"/>
        </c:dLbls>
        <c:smooth val="0"/>
        <c:axId val="-1736294320"/>
        <c:axId val="-1736298128"/>
      </c:lineChart>
      <c:catAx>
        <c:axId val="-17362943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PK"/>
          </a:p>
        </c:txPr>
        <c:crossAx val="-1736298128"/>
        <c:crosses val="autoZero"/>
        <c:auto val="1"/>
        <c:lblAlgn val="ctr"/>
        <c:lblOffset val="100"/>
        <c:noMultiLvlLbl val="0"/>
      </c:catAx>
      <c:valAx>
        <c:axId val="-173629812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PK"/>
          </a:p>
        </c:txPr>
        <c:crossAx val="-17362943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F2CE50-5878-4C68-B0A5-A3235EB2821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87596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2CE50-5878-4C68-B0A5-A3235EB2821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142640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2CE50-5878-4C68-B0A5-A3235EB2821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176248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F2CE50-5878-4C68-B0A5-A3235EB2821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185028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2CE50-5878-4C68-B0A5-A3235EB2821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227853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F2CE50-5878-4C68-B0A5-A3235EB2821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102845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F2CE50-5878-4C68-B0A5-A3235EB2821F}"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783129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F2CE50-5878-4C68-B0A5-A3235EB2821F}"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89814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2CE50-5878-4C68-B0A5-A3235EB2821F}"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255810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2CE50-5878-4C68-B0A5-A3235EB2821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120961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F2CE50-5878-4C68-B0A5-A3235EB2821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16EACD-66D3-4070-A654-A6D20FB75969}" type="slidenum">
              <a:rPr lang="en-US" smtClean="0"/>
              <a:t>‹#›</a:t>
            </a:fld>
            <a:endParaRPr lang="en-US"/>
          </a:p>
        </p:txBody>
      </p:sp>
    </p:spTree>
    <p:extLst>
      <p:ext uri="{BB962C8B-B14F-4D97-AF65-F5344CB8AC3E}">
        <p14:creationId xmlns:p14="http://schemas.microsoft.com/office/powerpoint/2010/main" val="282749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2CE50-5878-4C68-B0A5-A3235EB2821F}" type="datetimeFigureOut">
              <a:rPr lang="en-US" smtClean="0"/>
              <a:t>11/26/2024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16EACD-66D3-4070-A654-A6D20FB75969}" type="slidenum">
              <a:rPr lang="en-US" smtClean="0"/>
              <a:t>‹#›</a:t>
            </a:fld>
            <a:endParaRPr lang="en-US"/>
          </a:p>
        </p:txBody>
      </p:sp>
    </p:spTree>
    <p:extLst>
      <p:ext uri="{BB962C8B-B14F-4D97-AF65-F5344CB8AC3E}">
        <p14:creationId xmlns:p14="http://schemas.microsoft.com/office/powerpoint/2010/main" val="2067078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cuemath.com/data/bar-graphs/" TargetMode="External"/><Relationship Id="rId2" Type="http://schemas.openxmlformats.org/officeDocument/2006/relationships/hyperlink" Target="https://www.cuemath.com/data/histogram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69327"/>
            <a:ext cx="9144000" cy="2387600"/>
          </a:xfrm>
        </p:spPr>
        <p:txBody>
          <a:bodyPr/>
          <a:lstStyle/>
          <a:p>
            <a:r>
              <a:rPr lang="en-US" dirty="0"/>
              <a:t>Describing Data with Graphs</a:t>
            </a:r>
          </a:p>
        </p:txBody>
      </p:sp>
      <p:sp>
        <p:nvSpPr>
          <p:cNvPr id="5" name="Subtitle 4">
            <a:extLst>
              <a:ext uri="{FF2B5EF4-FFF2-40B4-BE49-F238E27FC236}">
                <a16:creationId xmlns:a16="http://schemas.microsoft.com/office/drawing/2014/main" id="{FC0BFD88-D3A0-8FAB-2781-4BF78C004243}"/>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06756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b="1" dirty="0"/>
              <a:t>Univariate</a:t>
            </a:r>
            <a:r>
              <a:rPr lang="en-US" dirty="0"/>
              <a:t>: Imagine looking at the </a:t>
            </a:r>
            <a:r>
              <a:rPr lang="en-US" b="1" dirty="0"/>
              <a:t>color</a:t>
            </a:r>
            <a:r>
              <a:rPr lang="en-US" dirty="0"/>
              <a:t> of different cars. You are only concerned with one characteristic.</a:t>
            </a:r>
          </a:p>
          <a:p>
            <a:r>
              <a:rPr lang="en-US" b="1" dirty="0"/>
              <a:t>Bivariate</a:t>
            </a:r>
            <a:r>
              <a:rPr lang="en-US" dirty="0"/>
              <a:t>: You now look at both the </a:t>
            </a:r>
            <a:r>
              <a:rPr lang="en-US" b="1" dirty="0"/>
              <a:t>color</a:t>
            </a:r>
            <a:r>
              <a:rPr lang="en-US" dirty="0"/>
              <a:t> and </a:t>
            </a:r>
            <a:r>
              <a:rPr lang="en-US" b="1" dirty="0"/>
              <a:t>speed</a:t>
            </a:r>
            <a:r>
              <a:rPr lang="en-US" dirty="0"/>
              <a:t> of cars to see if certain colored cars tend to be faster.</a:t>
            </a:r>
          </a:p>
          <a:p>
            <a:r>
              <a:rPr lang="en-US" b="1" dirty="0"/>
              <a:t>Multivariate</a:t>
            </a:r>
            <a:r>
              <a:rPr lang="en-US" dirty="0"/>
              <a:t>: Now, you analyze the </a:t>
            </a:r>
            <a:r>
              <a:rPr lang="en-US" b="1" dirty="0"/>
              <a:t>color</a:t>
            </a:r>
            <a:r>
              <a:rPr lang="en-US" dirty="0"/>
              <a:t>, </a:t>
            </a:r>
            <a:r>
              <a:rPr lang="en-US" b="1" dirty="0"/>
              <a:t>speed</a:t>
            </a:r>
            <a:r>
              <a:rPr lang="en-US" dirty="0"/>
              <a:t>, </a:t>
            </a:r>
            <a:r>
              <a:rPr lang="en-US" b="1" dirty="0"/>
              <a:t>mileage</a:t>
            </a:r>
            <a:r>
              <a:rPr lang="en-US" dirty="0"/>
              <a:t>, and </a:t>
            </a:r>
            <a:r>
              <a:rPr lang="en-US" b="1" dirty="0"/>
              <a:t>engine type</a:t>
            </a:r>
            <a:r>
              <a:rPr lang="en-US" dirty="0"/>
              <a:t> of cars to find patterns and relationships among all variables.</a:t>
            </a:r>
          </a:p>
          <a:p>
            <a:endParaRPr lang="en-US" dirty="0"/>
          </a:p>
        </p:txBody>
      </p:sp>
    </p:spTree>
    <p:extLst>
      <p:ext uri="{BB962C8B-B14F-4D97-AF65-F5344CB8AC3E}">
        <p14:creationId xmlns:p14="http://schemas.microsoft.com/office/powerpoint/2010/main" val="285582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Types of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0000519"/>
              </p:ext>
            </p:extLst>
          </p:nvPr>
        </p:nvGraphicFramePr>
        <p:xfrm>
          <a:off x="735169" y="2373404"/>
          <a:ext cx="10515600" cy="256032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r>
                        <a:rPr lang="en-US" b="1" dirty="0"/>
                        <a:t>Type of Analysis</a:t>
                      </a:r>
                      <a:endParaRPr lang="en-US" dirty="0"/>
                    </a:p>
                  </a:txBody>
                  <a:tcPr anchor="ctr">
                    <a:lnL>
                      <a:noFill/>
                    </a:lnL>
                    <a:lnR>
                      <a:noFill/>
                    </a:lnR>
                    <a:lnT>
                      <a:noFill/>
                    </a:lnT>
                    <a:lnB>
                      <a:noFill/>
                    </a:lnB>
                  </a:tcPr>
                </a:tc>
                <a:tc>
                  <a:txBody>
                    <a:bodyPr/>
                    <a:lstStyle/>
                    <a:p>
                      <a:r>
                        <a:rPr lang="en-US" b="1"/>
                        <a:t>Number of Variables</a:t>
                      </a:r>
                      <a:endParaRPr lang="en-US"/>
                    </a:p>
                  </a:txBody>
                  <a:tcPr anchor="ctr">
                    <a:lnL>
                      <a:noFill/>
                    </a:lnL>
                    <a:lnR>
                      <a:noFill/>
                    </a:lnR>
                    <a:lnT>
                      <a:noFill/>
                    </a:lnT>
                    <a:lnB>
                      <a:noFill/>
                    </a:lnB>
                  </a:tcPr>
                </a:tc>
                <a:tc>
                  <a:txBody>
                    <a:bodyPr/>
                    <a:lstStyle/>
                    <a:p>
                      <a:r>
                        <a:rPr lang="en-US" b="1"/>
                        <a:t>Purpose</a:t>
                      </a:r>
                      <a:endParaRPr lang="en-US"/>
                    </a:p>
                  </a:txBody>
                  <a:tcPr anchor="ctr">
                    <a:lnL>
                      <a:noFill/>
                    </a:lnL>
                    <a:lnR>
                      <a:noFill/>
                    </a:lnR>
                    <a:lnT>
                      <a:noFill/>
                    </a:lnT>
                    <a:lnB>
                      <a:noFill/>
                    </a:lnB>
                  </a:tcPr>
                </a:tc>
                <a:tc>
                  <a:txBody>
                    <a:bodyPr/>
                    <a:lstStyle/>
                    <a:p>
                      <a:r>
                        <a:rPr lang="en-US" b="1"/>
                        <a:t>Example</a:t>
                      </a:r>
                      <a:endParaRPr lang="en-US"/>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Univariate</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dirty="0"/>
                        <a:t>Describes the distribution or central tendency</a:t>
                      </a:r>
                    </a:p>
                  </a:txBody>
                  <a:tcPr anchor="ctr">
                    <a:lnL>
                      <a:noFill/>
                    </a:lnL>
                    <a:lnR>
                      <a:noFill/>
                    </a:lnR>
                    <a:lnT>
                      <a:noFill/>
                    </a:lnT>
                    <a:lnB>
                      <a:noFill/>
                    </a:lnB>
                  </a:tcPr>
                </a:tc>
                <a:tc>
                  <a:txBody>
                    <a:bodyPr/>
                    <a:lstStyle/>
                    <a:p>
                      <a:r>
                        <a:rPr lang="en-US"/>
                        <a:t>Examining exam scores only.</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Bivariate</a:t>
                      </a:r>
                    </a:p>
                  </a:txBody>
                  <a:tcPr anchor="ctr">
                    <a:lnL>
                      <a:noFill/>
                    </a:lnL>
                    <a:lnR>
                      <a:noFill/>
                    </a:lnR>
                    <a:lnT>
                      <a:noFill/>
                    </a:lnT>
                    <a:lnB>
                      <a:noFill/>
                    </a:lnB>
                  </a:tcPr>
                </a:tc>
                <a:tc>
                  <a:txBody>
                    <a:bodyPr/>
                    <a:lstStyle/>
                    <a:p>
                      <a:r>
                        <a:rPr lang="en-US" dirty="0"/>
                        <a:t>2</a:t>
                      </a:r>
                    </a:p>
                  </a:txBody>
                  <a:tcPr anchor="ctr">
                    <a:lnL>
                      <a:noFill/>
                    </a:lnL>
                    <a:lnR>
                      <a:noFill/>
                    </a:lnR>
                    <a:lnT>
                      <a:noFill/>
                    </a:lnT>
                    <a:lnB>
                      <a:noFill/>
                    </a:lnB>
                  </a:tcPr>
                </a:tc>
                <a:tc>
                  <a:txBody>
                    <a:bodyPr/>
                    <a:lstStyle/>
                    <a:p>
                      <a:r>
                        <a:rPr lang="en-US"/>
                        <a:t>Analyzes the relationship between two variables</a:t>
                      </a:r>
                    </a:p>
                  </a:txBody>
                  <a:tcPr anchor="ctr">
                    <a:lnL>
                      <a:noFill/>
                    </a:lnL>
                    <a:lnR>
                      <a:noFill/>
                    </a:lnR>
                    <a:lnT>
                      <a:noFill/>
                    </a:lnT>
                    <a:lnB>
                      <a:noFill/>
                    </a:lnB>
                  </a:tcPr>
                </a:tc>
                <a:tc>
                  <a:txBody>
                    <a:bodyPr/>
                    <a:lstStyle/>
                    <a:p>
                      <a:r>
                        <a:rPr lang="en-US"/>
                        <a:t>Studying how age affects exam scores.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Multivariate</a:t>
                      </a:r>
                    </a:p>
                  </a:txBody>
                  <a:tcPr anchor="ctr">
                    <a:lnL>
                      <a:noFill/>
                    </a:lnL>
                    <a:lnR>
                      <a:noFill/>
                    </a:lnR>
                    <a:lnT>
                      <a:noFill/>
                    </a:lnT>
                    <a:lnB>
                      <a:noFill/>
                    </a:lnB>
                  </a:tcPr>
                </a:tc>
                <a:tc>
                  <a:txBody>
                    <a:bodyPr/>
                    <a:lstStyle/>
                    <a:p>
                      <a:r>
                        <a:rPr lang="en-US" dirty="0"/>
                        <a:t>3+</a:t>
                      </a:r>
                    </a:p>
                  </a:txBody>
                  <a:tcPr anchor="ctr">
                    <a:lnL>
                      <a:noFill/>
                    </a:lnL>
                    <a:lnR>
                      <a:noFill/>
                    </a:lnR>
                    <a:lnT>
                      <a:noFill/>
                    </a:lnT>
                    <a:lnB>
                      <a:noFill/>
                    </a:lnB>
                  </a:tcPr>
                </a:tc>
                <a:tc>
                  <a:txBody>
                    <a:bodyPr/>
                    <a:lstStyle/>
                    <a:p>
                      <a:r>
                        <a:rPr lang="en-US"/>
                        <a:t>Analyzes relationships among multiple variables</a:t>
                      </a:r>
                    </a:p>
                  </a:txBody>
                  <a:tcPr anchor="ctr">
                    <a:lnL>
                      <a:noFill/>
                    </a:lnL>
                    <a:lnR>
                      <a:noFill/>
                    </a:lnR>
                    <a:lnT>
                      <a:noFill/>
                    </a:lnT>
                    <a:lnB>
                      <a:noFill/>
                    </a:lnB>
                  </a:tcPr>
                </a:tc>
                <a:tc>
                  <a:txBody>
                    <a:bodyPr/>
                    <a:lstStyle/>
                    <a:p>
                      <a:r>
                        <a:rPr lang="en-US" dirty="0"/>
                        <a:t>Studying how age, gender, and exam preparation affect scores.</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 name="Rectangle 5"/>
          <p:cNvSpPr/>
          <p:nvPr/>
        </p:nvSpPr>
        <p:spPr>
          <a:xfrm>
            <a:off x="838200" y="5504473"/>
            <a:ext cx="10515600" cy="646331"/>
          </a:xfrm>
          <a:prstGeom prst="rect">
            <a:avLst/>
          </a:prstGeom>
        </p:spPr>
        <p:txBody>
          <a:bodyPr wrap="square">
            <a:spAutoFit/>
          </a:bodyPr>
          <a:lstStyle/>
          <a:p>
            <a:r>
              <a:rPr lang="en-US" dirty="0"/>
              <a:t>This structured view makes it easier to differentiate between the three types of analyses based on how many variables you are dealing with.</a:t>
            </a:r>
          </a:p>
        </p:txBody>
      </p:sp>
    </p:spTree>
    <p:extLst>
      <p:ext uri="{BB962C8B-B14F-4D97-AF65-F5344CB8AC3E}">
        <p14:creationId xmlns:p14="http://schemas.microsoft.com/office/powerpoint/2010/main" val="126840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Variables: Qualitative and Quantitative</a:t>
            </a:r>
            <a:endParaRPr lang="en-US" dirty="0"/>
          </a:p>
        </p:txBody>
      </p:sp>
      <p:sp>
        <p:nvSpPr>
          <p:cNvPr id="3" name="Content Placeholder 2"/>
          <p:cNvSpPr>
            <a:spLocks noGrp="1"/>
          </p:cNvSpPr>
          <p:nvPr>
            <p:ph idx="1"/>
          </p:nvPr>
        </p:nvSpPr>
        <p:spPr/>
        <p:txBody>
          <a:bodyPr/>
          <a:lstStyle/>
          <a:p>
            <a:r>
              <a:rPr lang="en-US" dirty="0"/>
              <a:t>In statistics, variables can be classified into two major types:</a:t>
            </a:r>
          </a:p>
          <a:p>
            <a:r>
              <a:rPr lang="en-US" b="1" dirty="0"/>
              <a:t>Qualitative (Categorical) Variables</a:t>
            </a:r>
            <a:endParaRPr lang="en-US" dirty="0"/>
          </a:p>
          <a:p>
            <a:r>
              <a:rPr lang="en-US" b="1" dirty="0"/>
              <a:t>Quantitative (Numerical) Variables</a:t>
            </a:r>
            <a:endParaRPr lang="en-US" dirty="0"/>
          </a:p>
          <a:p>
            <a:endParaRPr lang="en-US" dirty="0"/>
          </a:p>
        </p:txBody>
      </p:sp>
    </p:spTree>
    <p:extLst>
      <p:ext uri="{BB962C8B-B14F-4D97-AF65-F5344CB8AC3E}">
        <p14:creationId xmlns:p14="http://schemas.microsoft.com/office/powerpoint/2010/main" val="24920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Qualitative (Categorical) Variables</a:t>
            </a:r>
            <a:endParaRPr lang="en-US" dirty="0"/>
          </a:p>
        </p:txBody>
      </p:sp>
      <p:sp>
        <p:nvSpPr>
          <p:cNvPr id="3" name="Content Placeholder 2"/>
          <p:cNvSpPr>
            <a:spLocks noGrp="1"/>
          </p:cNvSpPr>
          <p:nvPr>
            <p:ph idx="1"/>
          </p:nvPr>
        </p:nvSpPr>
        <p:spPr/>
        <p:txBody>
          <a:bodyPr>
            <a:normAutofit/>
          </a:bodyPr>
          <a:lstStyle/>
          <a:p>
            <a:r>
              <a:rPr lang="en-US" b="1" dirty="0"/>
              <a:t>Definition</a:t>
            </a:r>
            <a:r>
              <a:rPr lang="en-US" dirty="0"/>
              <a:t>:</a:t>
            </a:r>
            <a:br>
              <a:rPr lang="en-US" dirty="0"/>
            </a:br>
            <a:r>
              <a:rPr lang="en-US" dirty="0"/>
              <a:t>Qualitative variables represent categories or qualities. These variables are non-numerical and describe characteristics, attributes, or categories that cannot be measured directly.</a:t>
            </a:r>
          </a:p>
          <a:p>
            <a:r>
              <a:rPr lang="en-US" b="1" dirty="0"/>
              <a:t>Types of Qualitative Variables:</a:t>
            </a:r>
          </a:p>
          <a:p>
            <a:r>
              <a:rPr lang="en-US" b="1" dirty="0"/>
              <a:t>Nominal</a:t>
            </a:r>
            <a:r>
              <a:rPr lang="en-US" dirty="0"/>
              <a:t>: Categories that do not have any inherent order.</a:t>
            </a:r>
          </a:p>
          <a:p>
            <a:pPr lvl="1"/>
            <a:r>
              <a:rPr lang="en-US" b="1" dirty="0"/>
              <a:t>Example</a:t>
            </a:r>
            <a:r>
              <a:rPr lang="en-US" dirty="0"/>
              <a:t>: Gender, Eye Color</a:t>
            </a:r>
          </a:p>
          <a:p>
            <a:r>
              <a:rPr lang="en-US" b="1" dirty="0"/>
              <a:t>Ordinal</a:t>
            </a:r>
            <a:r>
              <a:rPr lang="en-US" dirty="0"/>
              <a:t>: Categories that have a natural order, but the difference between them is not measurable.</a:t>
            </a:r>
          </a:p>
          <a:p>
            <a:pPr lvl="1"/>
            <a:r>
              <a:rPr lang="en-US" b="1" dirty="0"/>
              <a:t>Example</a:t>
            </a:r>
            <a:r>
              <a:rPr lang="en-US" dirty="0"/>
              <a:t>: Education Level (High School, Bachelor's, Master's, PhD)</a:t>
            </a:r>
          </a:p>
          <a:p>
            <a:endParaRPr lang="en-US" dirty="0"/>
          </a:p>
        </p:txBody>
      </p:sp>
    </p:spTree>
    <p:extLst>
      <p:ext uri="{BB962C8B-B14F-4D97-AF65-F5344CB8AC3E}">
        <p14:creationId xmlns:p14="http://schemas.microsoft.com/office/powerpoint/2010/main" val="21079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Example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664990"/>
              </p:ext>
            </p:extLst>
          </p:nvPr>
        </p:nvGraphicFramePr>
        <p:xfrm>
          <a:off x="838200" y="1865977"/>
          <a:ext cx="10515600" cy="146304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dirty="0">
                          <a:solidFill>
                            <a:srgbClr val="FF0000"/>
                          </a:solidFill>
                        </a:rPr>
                        <a:t>Person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Eye Color (Nominal)</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Education Level (Ordinal)</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t>A</a:t>
                      </a:r>
                    </a:p>
                  </a:txBody>
                  <a:tcPr anchor="ctr">
                    <a:lnL>
                      <a:noFill/>
                    </a:lnL>
                    <a:lnR>
                      <a:noFill/>
                    </a:lnR>
                    <a:lnT>
                      <a:noFill/>
                    </a:lnT>
                    <a:lnB>
                      <a:noFill/>
                    </a:lnB>
                  </a:tcPr>
                </a:tc>
                <a:tc>
                  <a:txBody>
                    <a:bodyPr/>
                    <a:lstStyle/>
                    <a:p>
                      <a:r>
                        <a:rPr lang="en-US"/>
                        <a:t>Brown</a:t>
                      </a:r>
                    </a:p>
                  </a:txBody>
                  <a:tcPr anchor="ctr">
                    <a:lnL>
                      <a:noFill/>
                    </a:lnL>
                    <a:lnR>
                      <a:noFill/>
                    </a:lnR>
                    <a:lnT>
                      <a:noFill/>
                    </a:lnT>
                    <a:lnB>
                      <a:noFill/>
                    </a:lnB>
                  </a:tcPr>
                </a:tc>
                <a:tc>
                  <a:txBody>
                    <a:bodyPr/>
                    <a:lstStyle/>
                    <a:p>
                      <a:r>
                        <a:rPr lang="en-US"/>
                        <a:t>Bachelor's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Blue</a:t>
                      </a:r>
                    </a:p>
                  </a:txBody>
                  <a:tcPr anchor="ctr">
                    <a:lnL>
                      <a:noFill/>
                    </a:lnL>
                    <a:lnR>
                      <a:noFill/>
                    </a:lnR>
                    <a:lnT>
                      <a:noFill/>
                    </a:lnT>
                    <a:lnB>
                      <a:noFill/>
                    </a:lnB>
                  </a:tcPr>
                </a:tc>
                <a:tc>
                  <a:txBody>
                    <a:bodyPr/>
                    <a:lstStyle/>
                    <a:p>
                      <a:r>
                        <a:rPr lang="en-US"/>
                        <a:t>Master's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a:t>Green</a:t>
                      </a:r>
                    </a:p>
                  </a:txBody>
                  <a:tcPr anchor="ctr">
                    <a:lnL>
                      <a:noFill/>
                    </a:lnL>
                    <a:lnR>
                      <a:noFill/>
                    </a:lnR>
                    <a:lnT>
                      <a:noFill/>
                    </a:lnT>
                    <a:lnB>
                      <a:noFill/>
                    </a:lnB>
                  </a:tcPr>
                </a:tc>
                <a:tc>
                  <a:txBody>
                    <a:bodyPr/>
                    <a:lstStyle/>
                    <a:p>
                      <a:r>
                        <a:rPr lang="en-US" dirty="0"/>
                        <a:t>PhD</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007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dirty="0"/>
              <a:t>Think of </a:t>
            </a:r>
            <a:r>
              <a:rPr lang="en-US" b="1" dirty="0"/>
              <a:t>qualitative variables</a:t>
            </a:r>
            <a:r>
              <a:rPr lang="en-US" dirty="0"/>
              <a:t> like the </a:t>
            </a:r>
            <a:r>
              <a:rPr lang="en-US" b="1" dirty="0"/>
              <a:t>types of fruits</a:t>
            </a:r>
            <a:r>
              <a:rPr lang="en-US" dirty="0"/>
              <a:t> at a grocery store. You have apples, bananas, and oranges (categories). </a:t>
            </a:r>
          </a:p>
          <a:p>
            <a:r>
              <a:rPr lang="en-US" dirty="0"/>
              <a:t>These fruits can’t be measured by numbers but simply fall into different categories. </a:t>
            </a:r>
          </a:p>
          <a:p>
            <a:r>
              <a:rPr lang="en-US" dirty="0"/>
              <a:t>You can say apples are red (nominal), and large-sized fruits are better (ordinal).</a:t>
            </a:r>
          </a:p>
          <a:p>
            <a:endParaRPr lang="en-US" dirty="0"/>
          </a:p>
        </p:txBody>
      </p:sp>
    </p:spTree>
    <p:extLst>
      <p:ext uri="{BB962C8B-B14F-4D97-AF65-F5344CB8AC3E}">
        <p14:creationId xmlns:p14="http://schemas.microsoft.com/office/powerpoint/2010/main" val="43875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Quantitative (Numerical) Variables</a:t>
            </a:r>
            <a:endParaRPr lang="en-US" dirty="0"/>
          </a:p>
        </p:txBody>
      </p:sp>
      <p:sp>
        <p:nvSpPr>
          <p:cNvPr id="3" name="Content Placeholder 2"/>
          <p:cNvSpPr>
            <a:spLocks noGrp="1"/>
          </p:cNvSpPr>
          <p:nvPr>
            <p:ph idx="1"/>
          </p:nvPr>
        </p:nvSpPr>
        <p:spPr/>
        <p:txBody>
          <a:bodyPr>
            <a:normAutofit/>
          </a:bodyPr>
          <a:lstStyle/>
          <a:p>
            <a:r>
              <a:rPr lang="en-US" b="1" dirty="0"/>
              <a:t>Definition</a:t>
            </a:r>
            <a:r>
              <a:rPr lang="en-US" dirty="0"/>
              <a:t>:</a:t>
            </a:r>
            <a:br>
              <a:rPr lang="en-US" dirty="0"/>
            </a:br>
            <a:r>
              <a:rPr lang="en-US" dirty="0"/>
              <a:t>Quantitative variables represent measurable quantities and are expressed numerically. These variables can be counted or measured and can take on a wide range of numerical values.</a:t>
            </a:r>
          </a:p>
          <a:p>
            <a:r>
              <a:rPr lang="en-US" b="1" dirty="0"/>
              <a:t>Types of Quantitative Variables:</a:t>
            </a:r>
          </a:p>
          <a:p>
            <a:r>
              <a:rPr lang="en-US" b="1" dirty="0"/>
              <a:t>Discrete</a:t>
            </a:r>
            <a:r>
              <a:rPr lang="en-US" dirty="0"/>
              <a:t>: Values that can be counted, typically integers.</a:t>
            </a:r>
          </a:p>
          <a:p>
            <a:pPr lvl="1"/>
            <a:r>
              <a:rPr lang="en-US" b="1" dirty="0"/>
              <a:t>Example</a:t>
            </a:r>
            <a:r>
              <a:rPr lang="en-US" dirty="0"/>
              <a:t>: Number of Children, Number of Cars Owned</a:t>
            </a:r>
          </a:p>
          <a:p>
            <a:r>
              <a:rPr lang="en-US" b="1" dirty="0"/>
              <a:t>Continuous</a:t>
            </a:r>
            <a:r>
              <a:rPr lang="en-US" dirty="0"/>
              <a:t>: Values that can take any real number within a given range and are often measured.</a:t>
            </a:r>
          </a:p>
          <a:p>
            <a:pPr lvl="1"/>
            <a:r>
              <a:rPr lang="en-US" b="1" dirty="0"/>
              <a:t>Example</a:t>
            </a:r>
            <a:r>
              <a:rPr lang="en-US" dirty="0"/>
              <a:t>: Height, Weight, Temperature</a:t>
            </a:r>
          </a:p>
          <a:p>
            <a:endParaRPr lang="en-US" dirty="0"/>
          </a:p>
        </p:txBody>
      </p:sp>
    </p:spTree>
    <p:extLst>
      <p:ext uri="{BB962C8B-B14F-4D97-AF65-F5344CB8AC3E}">
        <p14:creationId xmlns:p14="http://schemas.microsoft.com/office/powerpoint/2010/main" val="1422915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Example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2485715"/>
              </p:ext>
            </p:extLst>
          </p:nvPr>
        </p:nvGraphicFramePr>
        <p:xfrm>
          <a:off x="838200" y="1904614"/>
          <a:ext cx="10515600" cy="146304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dirty="0">
                          <a:solidFill>
                            <a:srgbClr val="FF0000"/>
                          </a:solidFill>
                        </a:rPr>
                        <a:t>Person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Number of Cars (Discrete)</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Height (Continuous)</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5.7 feet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6.2 feet</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a:t>3</a:t>
                      </a:r>
                    </a:p>
                  </a:txBody>
                  <a:tcPr anchor="ctr">
                    <a:lnL>
                      <a:noFill/>
                    </a:lnL>
                    <a:lnR>
                      <a:noFill/>
                    </a:lnR>
                    <a:lnT>
                      <a:noFill/>
                    </a:lnT>
                    <a:lnB>
                      <a:noFill/>
                    </a:lnB>
                  </a:tcPr>
                </a:tc>
                <a:tc>
                  <a:txBody>
                    <a:bodyPr/>
                    <a:lstStyle/>
                    <a:p>
                      <a:r>
                        <a:rPr lang="en-US" dirty="0"/>
                        <a:t>5.9 feet</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0411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dirty="0"/>
              <a:t>Imagine </a:t>
            </a:r>
            <a:r>
              <a:rPr lang="en-US" b="1" dirty="0"/>
              <a:t>quantitative variables</a:t>
            </a:r>
            <a:r>
              <a:rPr lang="en-US" dirty="0"/>
              <a:t> like </a:t>
            </a:r>
            <a:r>
              <a:rPr lang="en-US" b="1" dirty="0"/>
              <a:t>containers filled with liquid</a:t>
            </a:r>
            <a:r>
              <a:rPr lang="en-US" dirty="0"/>
              <a:t>. If you have cups filled with water, you can measure the exact amount (e.g., 200 mL, 350 mL). </a:t>
            </a:r>
          </a:p>
          <a:p>
            <a:r>
              <a:rPr lang="en-US" dirty="0"/>
              <a:t>In the case of discrete variables, it’s like counting the number of containers (1 cup, 2 cups, etc.).</a:t>
            </a:r>
          </a:p>
          <a:p>
            <a:endParaRPr lang="en-US" dirty="0"/>
          </a:p>
        </p:txBody>
      </p:sp>
    </p:spTree>
    <p:extLst>
      <p:ext uri="{BB962C8B-B14F-4D97-AF65-F5344CB8AC3E}">
        <p14:creationId xmlns:p14="http://schemas.microsoft.com/office/powerpoint/2010/main" val="266510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b="1" i="0" u="none" strike="noStrike" cap="none" normalizeH="0" baseline="0" dirty="0">
                <a:ln>
                  <a:noFill/>
                </a:ln>
                <a:solidFill>
                  <a:schemeClr val="tx1"/>
                </a:solidFill>
                <a:effectLst/>
                <a:latin typeface="Arial" panose="020B0604020202020204" pitchFamily="34" charset="0"/>
              </a:rPr>
              <a:t>Key Differences Between Qualitative and Quantitative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5113022"/>
              </p:ext>
            </p:extLst>
          </p:nvPr>
        </p:nvGraphicFramePr>
        <p:xfrm>
          <a:off x="941231" y="2598784"/>
          <a:ext cx="10515600" cy="164592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dirty="0">
                          <a:solidFill>
                            <a:srgbClr val="FF0000"/>
                          </a:solidFill>
                        </a:rPr>
                        <a:t>Type of Variable</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Definition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Examples</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b="1"/>
                        <a:t>Qualitative</a:t>
                      </a:r>
                      <a:endParaRPr lang="en-US"/>
                    </a:p>
                  </a:txBody>
                  <a:tcPr anchor="ctr">
                    <a:lnL>
                      <a:noFill/>
                    </a:lnL>
                    <a:lnR>
                      <a:noFill/>
                    </a:lnR>
                    <a:lnT>
                      <a:noFill/>
                    </a:lnT>
                    <a:lnB>
                      <a:noFill/>
                    </a:lnB>
                  </a:tcPr>
                </a:tc>
                <a:tc>
                  <a:txBody>
                    <a:bodyPr/>
                    <a:lstStyle/>
                    <a:p>
                      <a:r>
                        <a:rPr lang="en-US"/>
                        <a:t>Describes categories or characteristics, not numerical</a:t>
                      </a:r>
                    </a:p>
                  </a:txBody>
                  <a:tcPr anchor="ctr">
                    <a:lnL>
                      <a:noFill/>
                    </a:lnL>
                    <a:lnR>
                      <a:noFill/>
                    </a:lnR>
                    <a:lnT>
                      <a:noFill/>
                    </a:lnT>
                    <a:lnB>
                      <a:noFill/>
                    </a:lnB>
                  </a:tcPr>
                </a:tc>
                <a:tc>
                  <a:txBody>
                    <a:bodyPr/>
                    <a:lstStyle/>
                    <a:p>
                      <a:r>
                        <a:rPr lang="en-US"/>
                        <a:t>Eye color, Education level, Nationality</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b="1"/>
                        <a:t>Quantitative</a:t>
                      </a:r>
                      <a:endParaRPr lang="en-US"/>
                    </a:p>
                  </a:txBody>
                  <a:tcPr anchor="ctr">
                    <a:lnL>
                      <a:noFill/>
                    </a:lnL>
                    <a:lnR>
                      <a:noFill/>
                    </a:lnR>
                    <a:lnT>
                      <a:noFill/>
                    </a:lnT>
                    <a:lnB>
                      <a:noFill/>
                    </a:lnB>
                  </a:tcPr>
                </a:tc>
                <a:tc>
                  <a:txBody>
                    <a:bodyPr/>
                    <a:lstStyle/>
                    <a:p>
                      <a:r>
                        <a:rPr lang="en-US"/>
                        <a:t>Represents numerical values that can be counted or measured</a:t>
                      </a:r>
                    </a:p>
                  </a:txBody>
                  <a:tcPr anchor="ctr">
                    <a:lnL>
                      <a:noFill/>
                    </a:lnL>
                    <a:lnR>
                      <a:noFill/>
                    </a:lnR>
                    <a:lnT>
                      <a:noFill/>
                    </a:lnT>
                    <a:lnB>
                      <a:noFill/>
                    </a:lnB>
                  </a:tcPr>
                </a:tc>
                <a:tc>
                  <a:txBody>
                    <a:bodyPr/>
                    <a:lstStyle/>
                    <a:p>
                      <a:r>
                        <a:rPr lang="en-US" dirty="0"/>
                        <a:t>Age, Weight, Number of cars</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7969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169327"/>
            <a:ext cx="9144000" cy="2387600"/>
          </a:xfrm>
        </p:spPr>
        <p:txBody>
          <a:bodyPr/>
          <a:lstStyle/>
          <a:p>
            <a:r>
              <a:rPr lang="en-US" dirty="0"/>
              <a:t>Learning Objectives</a:t>
            </a:r>
          </a:p>
        </p:txBody>
      </p:sp>
      <p:sp>
        <p:nvSpPr>
          <p:cNvPr id="3" name="Subtitle 2"/>
          <p:cNvSpPr>
            <a:spLocks noGrp="1"/>
          </p:cNvSpPr>
          <p:nvPr>
            <p:ph type="subTitle" idx="1"/>
          </p:nvPr>
        </p:nvSpPr>
        <p:spPr>
          <a:xfrm>
            <a:off x="1524000" y="3602038"/>
            <a:ext cx="9144000" cy="2888914"/>
          </a:xfrm>
        </p:spPr>
        <p:txBody>
          <a:bodyPr>
            <a:normAutofit fontScale="25000" lnSpcReduction="20000"/>
          </a:bodyPr>
          <a:lstStyle/>
          <a:p>
            <a:pPr marL="1143000" indent="-1143000" algn="l">
              <a:buFont typeface="+mj-lt"/>
              <a:buAutoNum type="romanUcPeriod"/>
            </a:pPr>
            <a:r>
              <a:rPr lang="en-US" sz="7200" dirty="0"/>
              <a:t>Data Distributions and Shapes</a:t>
            </a:r>
          </a:p>
          <a:p>
            <a:pPr marL="1143000" indent="-1143000" algn="l">
              <a:buFont typeface="+mj-lt"/>
              <a:buAutoNum type="romanUcPeriod"/>
            </a:pPr>
            <a:r>
              <a:rPr lang="en-US" sz="7200" dirty="0" err="1"/>
              <a:t>Dotplots</a:t>
            </a:r>
            <a:endParaRPr lang="en-US" sz="7200" dirty="0"/>
          </a:p>
          <a:p>
            <a:pPr marL="1143000" indent="-1143000" algn="l">
              <a:buFont typeface="+mj-lt"/>
              <a:buAutoNum type="romanUcPeriod"/>
            </a:pPr>
            <a:r>
              <a:rPr lang="en-US" sz="7200" dirty="0"/>
              <a:t>Pie charts, bar charts, line charts</a:t>
            </a:r>
          </a:p>
          <a:p>
            <a:pPr marL="1143000" indent="-1143000" algn="l">
              <a:buFont typeface="+mj-lt"/>
              <a:buAutoNum type="romanUcPeriod"/>
            </a:pPr>
            <a:r>
              <a:rPr lang="en-US" sz="7200" dirty="0"/>
              <a:t>Qualitative and Quantitative variables – discrete and continues</a:t>
            </a:r>
          </a:p>
          <a:p>
            <a:pPr marL="1143000" indent="-1143000" algn="l">
              <a:buFont typeface="+mj-lt"/>
              <a:buAutoNum type="romanUcPeriod"/>
            </a:pPr>
            <a:r>
              <a:rPr lang="en-US" sz="7200" dirty="0"/>
              <a:t>Relative frequency histograms</a:t>
            </a:r>
          </a:p>
          <a:p>
            <a:pPr marL="1143000" indent="-1143000" algn="l">
              <a:buFont typeface="+mj-lt"/>
              <a:buAutoNum type="romanUcPeriod"/>
            </a:pPr>
            <a:r>
              <a:rPr lang="en-US" sz="7200" dirty="0"/>
              <a:t>Stem and leaf plots</a:t>
            </a:r>
          </a:p>
          <a:p>
            <a:pPr marL="1143000" indent="-1143000" algn="l">
              <a:buFont typeface="+mj-lt"/>
              <a:buAutoNum type="romanUcPeriod"/>
            </a:pPr>
            <a:r>
              <a:rPr lang="en-US" sz="7200" dirty="0"/>
              <a:t>Univariate and Bivariate data</a:t>
            </a:r>
          </a:p>
          <a:p>
            <a:pPr marL="1143000" indent="-1143000" algn="l">
              <a:buFont typeface="+mj-lt"/>
              <a:buAutoNum type="romanUcPeriod"/>
            </a:pPr>
            <a:r>
              <a:rPr lang="en-US" sz="7200" dirty="0"/>
              <a:t>Variables, experimental units, samples and populations, data</a:t>
            </a:r>
          </a:p>
          <a:p>
            <a:endParaRPr lang="en-US" dirty="0"/>
          </a:p>
        </p:txBody>
      </p:sp>
    </p:spTree>
    <p:extLst>
      <p:ext uri="{BB962C8B-B14F-4D97-AF65-F5344CB8AC3E}">
        <p14:creationId xmlns:p14="http://schemas.microsoft.com/office/powerpoint/2010/main" val="245877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b="1" i="0" u="none" strike="noStrike" cap="none" normalizeH="0" baseline="0" dirty="0">
                <a:ln>
                  <a:noFill/>
                </a:ln>
                <a:solidFill>
                  <a:schemeClr val="tx1"/>
                </a:solidFill>
                <a:effectLst/>
                <a:latin typeface="Arial" panose="020B0604020202020204" pitchFamily="34" charset="0"/>
              </a:rPr>
              <a:t>Detailed Comparison of Qualitative and Quantitative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0584891"/>
              </p:ext>
            </p:extLst>
          </p:nvPr>
        </p:nvGraphicFramePr>
        <p:xfrm>
          <a:off x="838200" y="2189237"/>
          <a:ext cx="10515600" cy="310896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dirty="0">
                          <a:solidFill>
                            <a:srgbClr val="FF0000"/>
                          </a:solidFill>
                        </a:rPr>
                        <a:t>Aspect</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Qualitative Variable</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Quantitative Variable</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b="1"/>
                        <a:t>Data Type</a:t>
                      </a:r>
                      <a:endParaRPr lang="en-US"/>
                    </a:p>
                  </a:txBody>
                  <a:tcPr anchor="ctr">
                    <a:lnL>
                      <a:noFill/>
                    </a:lnL>
                    <a:lnR>
                      <a:noFill/>
                    </a:lnR>
                    <a:lnT>
                      <a:noFill/>
                    </a:lnT>
                    <a:lnB>
                      <a:noFill/>
                    </a:lnB>
                  </a:tcPr>
                </a:tc>
                <a:tc>
                  <a:txBody>
                    <a:bodyPr/>
                    <a:lstStyle/>
                    <a:p>
                      <a:r>
                        <a:rPr lang="en-US"/>
                        <a:t>Non-numerical categories</a:t>
                      </a:r>
                    </a:p>
                  </a:txBody>
                  <a:tcPr anchor="ctr">
                    <a:lnL>
                      <a:noFill/>
                    </a:lnL>
                    <a:lnR>
                      <a:noFill/>
                    </a:lnR>
                    <a:lnT>
                      <a:noFill/>
                    </a:lnT>
                    <a:lnB>
                      <a:noFill/>
                    </a:lnB>
                  </a:tcPr>
                </a:tc>
                <a:tc>
                  <a:txBody>
                    <a:bodyPr/>
                    <a:lstStyle/>
                    <a:p>
                      <a:r>
                        <a:rPr lang="en-US"/>
                        <a:t>Numerical values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b="1"/>
                        <a:t>Subtypes</a:t>
                      </a:r>
                      <a:endParaRPr lang="en-US"/>
                    </a:p>
                  </a:txBody>
                  <a:tcPr anchor="ctr">
                    <a:lnL>
                      <a:noFill/>
                    </a:lnL>
                    <a:lnR>
                      <a:noFill/>
                    </a:lnR>
                    <a:lnT>
                      <a:noFill/>
                    </a:lnT>
                    <a:lnB>
                      <a:noFill/>
                    </a:lnB>
                  </a:tcPr>
                </a:tc>
                <a:tc>
                  <a:txBody>
                    <a:bodyPr/>
                    <a:lstStyle/>
                    <a:p>
                      <a:r>
                        <a:rPr lang="en-US" dirty="0"/>
                        <a:t>Nominal, Ordinal</a:t>
                      </a:r>
                    </a:p>
                  </a:txBody>
                  <a:tcPr anchor="ctr">
                    <a:lnL>
                      <a:noFill/>
                    </a:lnL>
                    <a:lnR>
                      <a:noFill/>
                    </a:lnR>
                    <a:lnT>
                      <a:noFill/>
                    </a:lnT>
                    <a:lnB>
                      <a:noFill/>
                    </a:lnB>
                  </a:tcPr>
                </a:tc>
                <a:tc>
                  <a:txBody>
                    <a:bodyPr/>
                    <a:lstStyle/>
                    <a:p>
                      <a:r>
                        <a:rPr lang="en-US"/>
                        <a:t>Discrete, Continuous</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b="1"/>
                        <a:t>Measurement</a:t>
                      </a:r>
                      <a:endParaRPr lang="en-US"/>
                    </a:p>
                  </a:txBody>
                  <a:tcPr anchor="ctr">
                    <a:lnL>
                      <a:noFill/>
                    </a:lnL>
                    <a:lnR>
                      <a:noFill/>
                    </a:lnR>
                    <a:lnT>
                      <a:noFill/>
                    </a:lnT>
                    <a:lnB>
                      <a:noFill/>
                    </a:lnB>
                  </a:tcPr>
                </a:tc>
                <a:tc>
                  <a:txBody>
                    <a:bodyPr/>
                    <a:lstStyle/>
                    <a:p>
                      <a:r>
                        <a:rPr lang="en-US"/>
                        <a:t>Based on labels or descriptions</a:t>
                      </a:r>
                    </a:p>
                  </a:txBody>
                  <a:tcPr anchor="ctr">
                    <a:lnL>
                      <a:noFill/>
                    </a:lnL>
                    <a:lnR>
                      <a:noFill/>
                    </a:lnR>
                    <a:lnT>
                      <a:noFill/>
                    </a:lnT>
                    <a:lnB>
                      <a:noFill/>
                    </a:lnB>
                  </a:tcPr>
                </a:tc>
                <a:tc>
                  <a:txBody>
                    <a:bodyPr/>
                    <a:lstStyle/>
                    <a:p>
                      <a:r>
                        <a:rPr lang="en-US"/>
                        <a:t>Based on quantities or amounts</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b="1"/>
                        <a:t>Examples</a:t>
                      </a:r>
                      <a:endParaRPr lang="en-US"/>
                    </a:p>
                  </a:txBody>
                  <a:tcPr anchor="ctr">
                    <a:lnL>
                      <a:noFill/>
                    </a:lnL>
                    <a:lnR>
                      <a:noFill/>
                    </a:lnR>
                    <a:lnT>
                      <a:noFill/>
                    </a:lnT>
                    <a:lnB>
                      <a:noFill/>
                    </a:lnB>
                  </a:tcPr>
                </a:tc>
                <a:tc>
                  <a:txBody>
                    <a:bodyPr/>
                    <a:lstStyle/>
                    <a:p>
                      <a:r>
                        <a:rPr lang="en-US"/>
                        <a:t>Gender (Male, Female), Eye Color (Blue, Brown)</a:t>
                      </a:r>
                    </a:p>
                  </a:txBody>
                  <a:tcPr anchor="ctr">
                    <a:lnL>
                      <a:noFill/>
                    </a:lnL>
                    <a:lnR>
                      <a:noFill/>
                    </a:lnR>
                    <a:lnT>
                      <a:noFill/>
                    </a:lnT>
                    <a:lnB>
                      <a:noFill/>
                    </a:lnB>
                  </a:tcPr>
                </a:tc>
                <a:tc>
                  <a:txBody>
                    <a:bodyPr/>
                    <a:lstStyle/>
                    <a:p>
                      <a:r>
                        <a:rPr lang="en-US"/>
                        <a:t>Age (25 years), Weight (60 kg), Number of cars (3)</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b="1" dirty="0"/>
                        <a:t>Application</a:t>
                      </a:r>
                      <a:endParaRPr lang="en-US" dirty="0"/>
                    </a:p>
                  </a:txBody>
                  <a:tcPr anchor="ctr">
                    <a:lnL>
                      <a:noFill/>
                    </a:lnL>
                    <a:lnR>
                      <a:noFill/>
                    </a:lnR>
                    <a:lnT>
                      <a:noFill/>
                    </a:lnT>
                    <a:lnB>
                      <a:noFill/>
                    </a:lnB>
                  </a:tcPr>
                </a:tc>
                <a:tc>
                  <a:txBody>
                    <a:bodyPr/>
                    <a:lstStyle/>
                    <a:p>
                      <a:r>
                        <a:rPr lang="en-US"/>
                        <a:t>Used for grouping or categorization</a:t>
                      </a:r>
                    </a:p>
                  </a:txBody>
                  <a:tcPr anchor="ctr">
                    <a:lnL>
                      <a:noFill/>
                    </a:lnL>
                    <a:lnR>
                      <a:noFill/>
                    </a:lnR>
                    <a:lnT>
                      <a:noFill/>
                    </a:lnT>
                    <a:lnB>
                      <a:noFill/>
                    </a:lnB>
                  </a:tcPr>
                </a:tc>
                <a:tc>
                  <a:txBody>
                    <a:bodyPr/>
                    <a:lstStyle/>
                    <a:p>
                      <a:r>
                        <a:rPr lang="en-US"/>
                        <a:t>Used for mathematical calculations and measurements</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b="1"/>
                        <a:t>Representation</a:t>
                      </a:r>
                      <a:endParaRPr lang="en-US"/>
                    </a:p>
                  </a:txBody>
                  <a:tcPr anchor="ctr">
                    <a:lnL>
                      <a:noFill/>
                    </a:lnL>
                    <a:lnR>
                      <a:noFill/>
                    </a:lnR>
                    <a:lnT>
                      <a:noFill/>
                    </a:lnT>
                    <a:lnB>
                      <a:noFill/>
                    </a:lnB>
                  </a:tcPr>
                </a:tc>
                <a:tc>
                  <a:txBody>
                    <a:bodyPr/>
                    <a:lstStyle/>
                    <a:p>
                      <a:r>
                        <a:rPr lang="en-US"/>
                        <a:t>Bar charts, Pie charts</a:t>
                      </a:r>
                    </a:p>
                  </a:txBody>
                  <a:tcPr anchor="ctr">
                    <a:lnL>
                      <a:noFill/>
                    </a:lnL>
                    <a:lnR>
                      <a:noFill/>
                    </a:lnR>
                    <a:lnT>
                      <a:noFill/>
                    </a:lnT>
                    <a:lnB>
                      <a:noFill/>
                    </a:lnB>
                  </a:tcPr>
                </a:tc>
                <a:tc>
                  <a:txBody>
                    <a:bodyPr/>
                    <a:lstStyle/>
                    <a:p>
                      <a:r>
                        <a:rPr lang="en-US" dirty="0"/>
                        <a:t>Histograms, Line charts</a:t>
                      </a: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64419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5279527"/>
              </p:ext>
            </p:extLst>
          </p:nvPr>
        </p:nvGraphicFramePr>
        <p:xfrm>
          <a:off x="838200" y="1972227"/>
          <a:ext cx="10515600" cy="192024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r>
                        <a:rPr lang="en-US" b="1" dirty="0">
                          <a:solidFill>
                            <a:srgbClr val="FF0000"/>
                          </a:solidFill>
                        </a:rPr>
                        <a:t>Type</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Subtypes</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Description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Examples</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b="1"/>
                        <a:t>Qualitative</a:t>
                      </a:r>
                      <a:endParaRPr lang="en-US"/>
                    </a:p>
                  </a:txBody>
                  <a:tcPr anchor="ctr">
                    <a:lnL>
                      <a:noFill/>
                    </a:lnL>
                    <a:lnR>
                      <a:noFill/>
                    </a:lnR>
                    <a:lnT>
                      <a:noFill/>
                    </a:lnT>
                    <a:lnB>
                      <a:noFill/>
                    </a:lnB>
                  </a:tcPr>
                </a:tc>
                <a:tc>
                  <a:txBody>
                    <a:bodyPr/>
                    <a:lstStyle/>
                    <a:p>
                      <a:r>
                        <a:rPr lang="en-US"/>
                        <a:t>Nominal, Ordinal</a:t>
                      </a:r>
                    </a:p>
                  </a:txBody>
                  <a:tcPr anchor="ctr">
                    <a:lnL>
                      <a:noFill/>
                    </a:lnL>
                    <a:lnR>
                      <a:noFill/>
                    </a:lnR>
                    <a:lnT>
                      <a:noFill/>
                    </a:lnT>
                    <a:lnB>
                      <a:noFill/>
                    </a:lnB>
                  </a:tcPr>
                </a:tc>
                <a:tc>
                  <a:txBody>
                    <a:bodyPr/>
                    <a:lstStyle/>
                    <a:p>
                      <a:r>
                        <a:rPr lang="en-US"/>
                        <a:t>Describes categories or qualities (non-numerical)</a:t>
                      </a:r>
                    </a:p>
                  </a:txBody>
                  <a:tcPr anchor="ctr">
                    <a:lnL>
                      <a:noFill/>
                    </a:lnL>
                    <a:lnR>
                      <a:noFill/>
                    </a:lnR>
                    <a:lnT>
                      <a:noFill/>
                    </a:lnT>
                    <a:lnB>
                      <a:noFill/>
                    </a:lnB>
                  </a:tcPr>
                </a:tc>
                <a:tc>
                  <a:txBody>
                    <a:bodyPr/>
                    <a:lstStyle/>
                    <a:p>
                      <a:r>
                        <a:rPr lang="en-US"/>
                        <a:t>Gender, Nationality, Eye Color</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b="1"/>
                        <a:t>Quantitative</a:t>
                      </a:r>
                      <a:endParaRPr lang="en-US"/>
                    </a:p>
                  </a:txBody>
                  <a:tcPr anchor="ctr">
                    <a:lnL>
                      <a:noFill/>
                    </a:lnL>
                    <a:lnR>
                      <a:noFill/>
                    </a:lnR>
                    <a:lnT>
                      <a:noFill/>
                    </a:lnT>
                    <a:lnB>
                      <a:noFill/>
                    </a:lnB>
                  </a:tcPr>
                </a:tc>
                <a:tc>
                  <a:txBody>
                    <a:bodyPr/>
                    <a:lstStyle/>
                    <a:p>
                      <a:r>
                        <a:rPr lang="en-US"/>
                        <a:t>Discrete, Continuous</a:t>
                      </a:r>
                    </a:p>
                  </a:txBody>
                  <a:tcPr anchor="ctr">
                    <a:lnL>
                      <a:noFill/>
                    </a:lnL>
                    <a:lnR>
                      <a:noFill/>
                    </a:lnR>
                    <a:lnT>
                      <a:noFill/>
                    </a:lnT>
                    <a:lnB>
                      <a:noFill/>
                    </a:lnB>
                  </a:tcPr>
                </a:tc>
                <a:tc>
                  <a:txBody>
                    <a:bodyPr/>
                    <a:lstStyle/>
                    <a:p>
                      <a:r>
                        <a:rPr lang="en-US"/>
                        <a:t>Describes numerical values (can be counted or measured)</a:t>
                      </a:r>
                    </a:p>
                  </a:txBody>
                  <a:tcPr anchor="ctr">
                    <a:lnL>
                      <a:noFill/>
                    </a:lnL>
                    <a:lnR>
                      <a:noFill/>
                    </a:lnR>
                    <a:lnT>
                      <a:noFill/>
                    </a:lnT>
                    <a:lnB>
                      <a:noFill/>
                    </a:lnB>
                  </a:tcPr>
                </a:tc>
                <a:tc>
                  <a:txBody>
                    <a:bodyPr/>
                    <a:lstStyle/>
                    <a:p>
                      <a:r>
                        <a:rPr lang="en-US" dirty="0"/>
                        <a:t>Age, Height, Number of Cars, Temperature</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3811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Discrete vs. Continuous Variables</a:t>
            </a:r>
            <a:endParaRPr lang="en-US" dirty="0"/>
          </a:p>
        </p:txBody>
      </p:sp>
      <p:sp>
        <p:nvSpPr>
          <p:cNvPr id="3" name="Content Placeholder 2"/>
          <p:cNvSpPr>
            <a:spLocks noGrp="1"/>
          </p:cNvSpPr>
          <p:nvPr>
            <p:ph idx="1"/>
          </p:nvPr>
        </p:nvSpPr>
        <p:spPr/>
        <p:txBody>
          <a:bodyPr/>
          <a:lstStyle/>
          <a:p>
            <a:r>
              <a:rPr lang="en-US" dirty="0"/>
              <a:t>Quantitative variables, as discussed earlier, can be further classified into two types:</a:t>
            </a:r>
          </a:p>
          <a:p>
            <a:r>
              <a:rPr lang="en-US" b="1" dirty="0"/>
              <a:t>Discrete Variables</a:t>
            </a:r>
            <a:endParaRPr lang="en-US" dirty="0"/>
          </a:p>
          <a:p>
            <a:r>
              <a:rPr lang="en-US" b="1" dirty="0"/>
              <a:t>Continuous Variables</a:t>
            </a:r>
            <a:endParaRPr lang="en-US" dirty="0"/>
          </a:p>
          <a:p>
            <a:endParaRPr lang="en-US" dirty="0"/>
          </a:p>
        </p:txBody>
      </p:sp>
    </p:spTree>
    <p:extLst>
      <p:ext uri="{BB962C8B-B14F-4D97-AF65-F5344CB8AC3E}">
        <p14:creationId xmlns:p14="http://schemas.microsoft.com/office/powerpoint/2010/main" val="387043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Discrete Variables</a:t>
            </a:r>
            <a:endParaRPr lang="en-US" dirty="0"/>
          </a:p>
        </p:txBody>
      </p:sp>
      <p:sp>
        <p:nvSpPr>
          <p:cNvPr id="3" name="Content Placeholder 2"/>
          <p:cNvSpPr>
            <a:spLocks noGrp="1"/>
          </p:cNvSpPr>
          <p:nvPr>
            <p:ph idx="1"/>
          </p:nvPr>
        </p:nvSpPr>
        <p:spPr/>
        <p:txBody>
          <a:bodyPr/>
          <a:lstStyle/>
          <a:p>
            <a:r>
              <a:rPr lang="en-US" b="1" dirty="0"/>
              <a:t>Definition</a:t>
            </a:r>
            <a:r>
              <a:rPr lang="en-US" dirty="0"/>
              <a:t>:</a:t>
            </a:r>
            <a:br>
              <a:rPr lang="en-US" dirty="0"/>
            </a:br>
            <a:r>
              <a:rPr lang="en-US" dirty="0"/>
              <a:t>Discrete variables represent countable quantities. These values take on specific, distinct numbers (usually integers), and there are no intermediate values between them.</a:t>
            </a:r>
          </a:p>
          <a:p>
            <a:endParaRPr lang="en-US" dirty="0"/>
          </a:p>
        </p:txBody>
      </p:sp>
    </p:spTree>
    <p:extLst>
      <p:ext uri="{BB962C8B-B14F-4D97-AF65-F5344CB8AC3E}">
        <p14:creationId xmlns:p14="http://schemas.microsoft.com/office/powerpoint/2010/main" val="1713734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Example Table (Discrete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8826925"/>
              </p:ext>
            </p:extLst>
          </p:nvPr>
        </p:nvGraphicFramePr>
        <p:xfrm>
          <a:off x="954110" y="2136433"/>
          <a:ext cx="10515600" cy="146304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b="1" dirty="0">
                          <a:solidFill>
                            <a:srgbClr val="FF0000"/>
                          </a:solidFill>
                        </a:rPr>
                        <a:t>Person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Number of Cars (Discrete)</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t>A</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dirty="0"/>
                        <a:t>3</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 name="Rectangle 5"/>
          <p:cNvSpPr/>
          <p:nvPr/>
        </p:nvSpPr>
        <p:spPr>
          <a:xfrm>
            <a:off x="1005624" y="4551436"/>
            <a:ext cx="10348175" cy="646331"/>
          </a:xfrm>
          <a:prstGeom prst="rect">
            <a:avLst/>
          </a:prstGeom>
        </p:spPr>
        <p:txBody>
          <a:bodyPr wrap="square">
            <a:spAutoFit/>
          </a:bodyPr>
          <a:lstStyle/>
          <a:p>
            <a:r>
              <a:rPr lang="en-US" dirty="0">
                <a:solidFill>
                  <a:srgbClr val="FF0000"/>
                </a:solidFill>
              </a:rPr>
              <a:t>Number of Cars: </a:t>
            </a:r>
            <a:r>
              <a:rPr lang="en-US" dirty="0"/>
              <a:t>This variable is discrete because you can only have a whole number of cars (e.g., 1 car, 2 cars, but not 1.5 cars).</a:t>
            </a:r>
          </a:p>
        </p:txBody>
      </p:sp>
    </p:spTree>
    <p:extLst>
      <p:ext uri="{BB962C8B-B14F-4D97-AF65-F5344CB8AC3E}">
        <p14:creationId xmlns:p14="http://schemas.microsoft.com/office/powerpoint/2010/main" val="344727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Continuous Variables</a:t>
            </a:r>
            <a:endParaRPr lang="en-US" dirty="0"/>
          </a:p>
        </p:txBody>
      </p:sp>
      <p:sp>
        <p:nvSpPr>
          <p:cNvPr id="3" name="Content Placeholder 2"/>
          <p:cNvSpPr>
            <a:spLocks noGrp="1"/>
          </p:cNvSpPr>
          <p:nvPr>
            <p:ph idx="1"/>
          </p:nvPr>
        </p:nvSpPr>
        <p:spPr/>
        <p:txBody>
          <a:bodyPr/>
          <a:lstStyle/>
          <a:p>
            <a:r>
              <a:rPr lang="en-US" b="1" dirty="0"/>
              <a:t>Definition</a:t>
            </a:r>
            <a:r>
              <a:rPr lang="en-US" dirty="0"/>
              <a:t>:</a:t>
            </a:r>
            <a:br>
              <a:rPr lang="en-US" dirty="0"/>
            </a:br>
            <a:r>
              <a:rPr lang="en-US" dirty="0"/>
              <a:t>Continuous variables represent quantities that can take any value within a range. They can include decimals or fractions, and their values are measured rather than counted.</a:t>
            </a:r>
          </a:p>
          <a:p>
            <a:endParaRPr lang="en-US" dirty="0"/>
          </a:p>
        </p:txBody>
      </p:sp>
    </p:spTree>
    <p:extLst>
      <p:ext uri="{BB962C8B-B14F-4D97-AF65-F5344CB8AC3E}">
        <p14:creationId xmlns:p14="http://schemas.microsoft.com/office/powerpoint/2010/main" val="2192363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Example Table (Continuous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1706987"/>
              </p:ext>
            </p:extLst>
          </p:nvPr>
        </p:nvGraphicFramePr>
        <p:xfrm>
          <a:off x="838200" y="1917492"/>
          <a:ext cx="10515600" cy="146304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b="1" dirty="0">
                          <a:solidFill>
                            <a:srgbClr val="FF0000"/>
                          </a:solidFill>
                        </a:rPr>
                        <a:t>Person</a:t>
                      </a:r>
                      <a:endParaRPr lang="en-US" dirty="0">
                        <a:solidFill>
                          <a:srgbClr val="FF0000"/>
                        </a:solidFill>
                      </a:endParaRPr>
                    </a:p>
                  </a:txBody>
                  <a:tcPr anchor="ctr">
                    <a:lnL>
                      <a:noFill/>
                    </a:lnL>
                    <a:lnR>
                      <a:noFill/>
                    </a:lnR>
                    <a:lnT>
                      <a:noFill/>
                    </a:lnT>
                    <a:lnB>
                      <a:noFill/>
                    </a:lnB>
                  </a:tcPr>
                </a:tc>
                <a:tc>
                  <a:txBody>
                    <a:bodyPr/>
                    <a:lstStyle/>
                    <a:p>
                      <a:r>
                        <a:rPr lang="en-US" b="1" dirty="0">
                          <a:solidFill>
                            <a:srgbClr val="FF0000"/>
                          </a:solidFill>
                        </a:rPr>
                        <a:t>Height (Continuous)</a:t>
                      </a:r>
                      <a:endParaRPr lang="en-US" dirty="0">
                        <a:solidFill>
                          <a:srgbClr val="FF0000"/>
                        </a:solidFill>
                      </a:endParaRP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5.7 feet</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B</a:t>
                      </a:r>
                    </a:p>
                  </a:txBody>
                  <a:tcPr anchor="ctr">
                    <a:lnL>
                      <a:noFill/>
                    </a:lnL>
                    <a:lnR>
                      <a:noFill/>
                    </a:lnR>
                    <a:lnT>
                      <a:noFill/>
                    </a:lnT>
                    <a:lnB>
                      <a:noFill/>
                    </a:lnB>
                  </a:tcPr>
                </a:tc>
                <a:tc>
                  <a:txBody>
                    <a:bodyPr/>
                    <a:lstStyle/>
                    <a:p>
                      <a:r>
                        <a:rPr lang="en-US"/>
                        <a:t>6.2 feet</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dirty="0"/>
                        <a:t>5.9 feet</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 name="Rectangle 5"/>
          <p:cNvSpPr/>
          <p:nvPr/>
        </p:nvSpPr>
        <p:spPr>
          <a:xfrm>
            <a:off x="838200" y="4129602"/>
            <a:ext cx="9220200" cy="923330"/>
          </a:xfrm>
          <a:prstGeom prst="rect">
            <a:avLst/>
          </a:prstGeom>
        </p:spPr>
        <p:txBody>
          <a:bodyPr wrap="square">
            <a:spAutoFit/>
          </a:bodyPr>
          <a:lstStyle/>
          <a:p>
            <a:r>
              <a:rPr lang="en-US" dirty="0">
                <a:solidFill>
                  <a:srgbClr val="FF0000"/>
                </a:solidFill>
              </a:rPr>
              <a:t>Height: </a:t>
            </a:r>
            <a:r>
              <a:rPr lang="en-US" dirty="0"/>
              <a:t>This variable is continuous because it can take on any value, including decimals (e.g., 5.7 feet, 6.2 feet). Height can be measured to many decimal places, depending on the precision of the measuring tool.</a:t>
            </a:r>
          </a:p>
        </p:txBody>
      </p:sp>
    </p:spTree>
    <p:extLst>
      <p:ext uri="{BB962C8B-B14F-4D97-AF65-F5344CB8AC3E}">
        <p14:creationId xmlns:p14="http://schemas.microsoft.com/office/powerpoint/2010/main" val="314307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kumimoji="0" lang="en-US" b="1" i="0" u="none" strike="noStrike" cap="none" normalizeH="0" baseline="0" dirty="0">
                <a:ln>
                  <a:noFill/>
                </a:ln>
                <a:solidFill>
                  <a:schemeClr val="tx1"/>
                </a:solidFill>
                <a:effectLst/>
                <a:latin typeface="Arial" panose="020B0604020202020204" pitchFamily="34" charset="0"/>
              </a:rPr>
              <a:t>Key Differences Between Discrete and Continuous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6899458"/>
              </p:ext>
            </p:extLst>
          </p:nvPr>
        </p:nvGraphicFramePr>
        <p:xfrm>
          <a:off x="838200" y="2492534"/>
          <a:ext cx="10515600" cy="301752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dirty="0">
                          <a:solidFill>
                            <a:srgbClr val="FF0000"/>
                          </a:solidFill>
                        </a:rPr>
                        <a:t>Aspect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solidFill>
                            <a:srgbClr val="FF0000"/>
                          </a:solidFill>
                        </a:rPr>
                        <a:t>Discrete Variables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solidFill>
                            <a:srgbClr val="FF0000"/>
                          </a:solidFill>
                        </a:rPr>
                        <a:t>Continuous Variables</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0">
                <a:tc>
                  <a:txBody>
                    <a:bodyPr/>
                    <a:lstStyle/>
                    <a:p>
                      <a:r>
                        <a:rPr lang="en-US" b="1" dirty="0"/>
                        <a:t>Definition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Countable quantities with distinct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a:t>Measurable quantities that can take any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0">
                <a:tc>
                  <a:txBody>
                    <a:bodyPr/>
                    <a:lstStyle/>
                    <a:p>
                      <a:r>
                        <a:rPr lang="en-US" b="1"/>
                        <a:t>Range of Values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Whole numbers, no fractions/decimals allowed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Can include fractions, decimals, and real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2"/>
                  </a:ext>
                </a:extLst>
              </a:tr>
              <a:tr h="0">
                <a:tc>
                  <a:txBody>
                    <a:bodyPr/>
                    <a:lstStyle/>
                    <a:p>
                      <a:r>
                        <a:rPr lang="en-US" b="1"/>
                        <a:t>Examples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a:t>Number of cars, Number of children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Height, Weight, Temperature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0">
                <a:tc>
                  <a:txBody>
                    <a:bodyPr/>
                    <a:lstStyle/>
                    <a:p>
                      <a:r>
                        <a:rPr lang="en-US" b="1"/>
                        <a:t>Measurement Type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a:t>Counting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Measuring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r h="0">
                <a:tc>
                  <a:txBody>
                    <a:bodyPr/>
                    <a:lstStyle/>
                    <a:p>
                      <a:r>
                        <a:rPr lang="en-US" b="1"/>
                        <a:t>Visualization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a:t>Bar chart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dirty="0"/>
                        <a:t>Histogram, Line chart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5155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3" name="Content Placeholder 2"/>
          <p:cNvSpPr>
            <a:spLocks noGrp="1"/>
          </p:cNvSpPr>
          <p:nvPr>
            <p:ph idx="1"/>
          </p:nvPr>
        </p:nvSpPr>
        <p:spPr/>
        <p:txBody>
          <a:bodyPr/>
          <a:lstStyle/>
          <a:p>
            <a:r>
              <a:rPr lang="en-US" dirty="0"/>
              <a:t>In a survey concerning public education, 400 school administrators were asked to rate the quality of education in the United States. Their responses are rated: A and Frequency 35, B - 260, C - 93, D - 12. Construct a table that shows the ratings along with the frequencies, relative frequencies, percentages, and sector angles to construct the pie chart.</a:t>
            </a:r>
          </a:p>
        </p:txBody>
      </p:sp>
    </p:spTree>
    <p:extLst>
      <p:ext uri="{BB962C8B-B14F-4D97-AF65-F5344CB8AC3E}">
        <p14:creationId xmlns:p14="http://schemas.microsoft.com/office/powerpoint/2010/main" val="263646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a:t>Frequencies: The given data represents the number of school administrators who rated the quality of education as A, B, C, or D.</a:t>
            </a:r>
          </a:p>
          <a:p>
            <a:r>
              <a:rPr lang="en-US" dirty="0"/>
              <a:t>Relative Frequency: This is calculated by dividing each frequency by the total number of responses (400 in this case).</a:t>
            </a:r>
          </a:p>
          <a:p>
            <a:r>
              <a:rPr lang="en-US" dirty="0"/>
              <a:t>Relative Frequency=Frequency/Total Responses</a:t>
            </a:r>
          </a:p>
          <a:p>
            <a:r>
              <a:rPr lang="en-US" dirty="0"/>
              <a:t>Percentage: Multiply the relative frequency by 100 to get the percentage.</a:t>
            </a:r>
          </a:p>
          <a:p>
            <a:r>
              <a:rPr lang="en-US" dirty="0"/>
              <a:t>Percentage=Relative Frequency×100</a:t>
            </a:r>
          </a:p>
          <a:p>
            <a:r>
              <a:rPr lang="en-US" dirty="0"/>
              <a:t>Sector Angle: To find the angle for each rating in a pie chart, multiply the relative frequency by 360 degrees (since the total circle in a pie chart is 360 degrees).</a:t>
            </a:r>
          </a:p>
          <a:p>
            <a:r>
              <a:rPr lang="en-US" dirty="0"/>
              <a:t>Sector Angle=Relative Frequency×360Sector Angle=Relative Frequency×360</a:t>
            </a:r>
          </a:p>
        </p:txBody>
      </p:sp>
    </p:spTree>
    <p:extLst>
      <p:ext uri="{BB962C8B-B14F-4D97-AF65-F5344CB8AC3E}">
        <p14:creationId xmlns:p14="http://schemas.microsoft.com/office/powerpoint/2010/main" val="72517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 and Experimental Unit in Statistics</a:t>
            </a:r>
            <a:endParaRPr lang="en-US" dirty="0"/>
          </a:p>
        </p:txBody>
      </p:sp>
      <p:sp>
        <p:nvSpPr>
          <p:cNvPr id="3" name="Content Placeholder 2"/>
          <p:cNvSpPr>
            <a:spLocks noGrp="1"/>
          </p:cNvSpPr>
          <p:nvPr>
            <p:ph idx="1"/>
          </p:nvPr>
        </p:nvSpPr>
        <p:spPr/>
        <p:txBody>
          <a:bodyPr/>
          <a:lstStyle/>
          <a:p>
            <a:r>
              <a:rPr lang="en-US" b="1" dirty="0"/>
              <a:t>Variable</a:t>
            </a:r>
            <a:r>
              <a:rPr lang="en-US" dirty="0"/>
              <a:t>: A variable in statistics refers to any characteristic, number, or quantity that can be measured or counted. It can vary among subjects or over time. Variables can be classified as </a:t>
            </a:r>
            <a:r>
              <a:rPr lang="en-US" b="1" dirty="0"/>
              <a:t>quantitative</a:t>
            </a:r>
            <a:r>
              <a:rPr lang="en-US" dirty="0"/>
              <a:t> (e.g., height, weight) or </a:t>
            </a:r>
            <a:r>
              <a:rPr lang="en-US" b="1" dirty="0"/>
              <a:t>qualitative</a:t>
            </a:r>
            <a:r>
              <a:rPr lang="en-US" dirty="0"/>
              <a:t> (e.g., gender, color).</a:t>
            </a:r>
          </a:p>
          <a:p>
            <a:r>
              <a:rPr lang="en-US" b="1" dirty="0"/>
              <a:t>Experimental Unit</a:t>
            </a:r>
            <a:r>
              <a:rPr lang="en-US" dirty="0"/>
              <a:t>: The experimental unit is the entity or subject from which data is collected. It can be a person, a company, a plant, or even a specific object. Each experimental unit has values for the variables of interest.</a:t>
            </a:r>
          </a:p>
          <a:p>
            <a:endParaRPr lang="en-US" dirty="0"/>
          </a:p>
        </p:txBody>
      </p:sp>
    </p:spTree>
    <p:extLst>
      <p:ext uri="{BB962C8B-B14F-4D97-AF65-F5344CB8AC3E}">
        <p14:creationId xmlns:p14="http://schemas.microsoft.com/office/powerpoint/2010/main" val="4259145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Given Data</a:t>
            </a:r>
            <a:endParaRPr lang="en-US" dirty="0"/>
          </a:p>
        </p:txBody>
      </p:sp>
      <p:sp>
        <p:nvSpPr>
          <p:cNvPr id="3" name="Content Placeholder 2"/>
          <p:cNvSpPr>
            <a:spLocks noGrp="1"/>
          </p:cNvSpPr>
          <p:nvPr>
            <p:ph idx="1"/>
          </p:nvPr>
        </p:nvSpPr>
        <p:spPr/>
        <p:txBody>
          <a:bodyPr/>
          <a:lstStyle/>
          <a:p>
            <a:r>
              <a:rPr lang="en-US" dirty="0"/>
              <a:t>Total Responses: 400</a:t>
            </a:r>
          </a:p>
          <a:p>
            <a:r>
              <a:rPr lang="en-US" dirty="0"/>
              <a:t>Frequencies:</a:t>
            </a:r>
          </a:p>
          <a:p>
            <a:pPr lvl="1"/>
            <a:r>
              <a:rPr lang="en-US" dirty="0"/>
              <a:t>A: 35</a:t>
            </a:r>
          </a:p>
          <a:p>
            <a:pPr lvl="1"/>
            <a:r>
              <a:rPr lang="en-US" dirty="0"/>
              <a:t>B: 260</a:t>
            </a:r>
          </a:p>
          <a:p>
            <a:pPr lvl="1"/>
            <a:r>
              <a:rPr lang="en-US" dirty="0"/>
              <a:t>C: 93</a:t>
            </a:r>
          </a:p>
          <a:p>
            <a:pPr lvl="1"/>
            <a:r>
              <a:rPr lang="en-US" dirty="0"/>
              <a:t>D: 12</a:t>
            </a:r>
          </a:p>
          <a:p>
            <a:endParaRPr lang="en-US" dirty="0"/>
          </a:p>
        </p:txBody>
      </p:sp>
    </p:spTree>
    <p:extLst>
      <p:ext uri="{BB962C8B-B14F-4D97-AF65-F5344CB8AC3E}">
        <p14:creationId xmlns:p14="http://schemas.microsoft.com/office/powerpoint/2010/main" val="266459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Step-by-Step Calculation</a:t>
            </a:r>
            <a:endParaRPr lang="en-US" dirty="0"/>
          </a:p>
        </p:txBody>
      </p:sp>
      <p:graphicFrame>
        <p:nvGraphicFramePr>
          <p:cNvPr id="4" name="Content Placeholder 3"/>
          <p:cNvGraphicFramePr>
            <a:graphicFrameLocks noGrp="1"/>
          </p:cNvGraphicFramePr>
          <p:nvPr>
            <p:ph idx="1"/>
          </p:nvPr>
        </p:nvGraphicFramePr>
        <p:xfrm>
          <a:off x="838200" y="2675414"/>
          <a:ext cx="10515600" cy="265176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0">
                <a:tc>
                  <a:txBody>
                    <a:bodyPr/>
                    <a:lstStyle/>
                    <a:p>
                      <a:r>
                        <a:rPr lang="en-US" b="1"/>
                        <a:t>Rating</a:t>
                      </a:r>
                      <a:endParaRPr lang="en-US"/>
                    </a:p>
                  </a:txBody>
                  <a:tcPr anchor="ctr">
                    <a:lnL>
                      <a:noFill/>
                    </a:lnL>
                    <a:lnR>
                      <a:noFill/>
                    </a:lnR>
                    <a:lnT>
                      <a:noFill/>
                    </a:lnT>
                    <a:lnB>
                      <a:noFill/>
                    </a:lnB>
                  </a:tcPr>
                </a:tc>
                <a:tc>
                  <a:txBody>
                    <a:bodyPr/>
                    <a:lstStyle/>
                    <a:p>
                      <a:r>
                        <a:rPr lang="en-US" b="1"/>
                        <a:t>Frequency (f)</a:t>
                      </a:r>
                      <a:endParaRPr lang="en-US"/>
                    </a:p>
                  </a:txBody>
                  <a:tcPr anchor="ctr">
                    <a:lnL>
                      <a:noFill/>
                    </a:lnL>
                    <a:lnR>
                      <a:noFill/>
                    </a:lnR>
                    <a:lnT>
                      <a:noFill/>
                    </a:lnT>
                    <a:lnB>
                      <a:noFill/>
                    </a:lnB>
                  </a:tcPr>
                </a:tc>
                <a:tc>
                  <a:txBody>
                    <a:bodyPr/>
                    <a:lstStyle/>
                    <a:p>
                      <a:r>
                        <a:rPr lang="en-US" b="1"/>
                        <a:t>Relative Frequency (f/400)</a:t>
                      </a:r>
                      <a:endParaRPr lang="en-US"/>
                    </a:p>
                  </a:txBody>
                  <a:tcPr anchor="ctr">
                    <a:lnL>
                      <a:noFill/>
                    </a:lnL>
                    <a:lnR>
                      <a:noFill/>
                    </a:lnR>
                    <a:lnT>
                      <a:noFill/>
                    </a:lnT>
                    <a:lnB>
                      <a:noFill/>
                    </a:lnB>
                  </a:tcPr>
                </a:tc>
                <a:tc>
                  <a:txBody>
                    <a:bodyPr/>
                    <a:lstStyle/>
                    <a:p>
                      <a:r>
                        <a:rPr lang="en-US" b="1"/>
                        <a:t>Percentage</a:t>
                      </a:r>
                      <a:r>
                        <a:rPr lang="en-US"/>
                        <a:t> (f/400 × 100)</a:t>
                      </a:r>
                    </a:p>
                  </a:txBody>
                  <a:tcPr anchor="ctr">
                    <a:lnL>
                      <a:noFill/>
                    </a:lnL>
                    <a:lnR>
                      <a:noFill/>
                    </a:lnR>
                    <a:lnT>
                      <a:noFill/>
                    </a:lnT>
                    <a:lnB>
                      <a:noFill/>
                    </a:lnB>
                  </a:tcPr>
                </a:tc>
                <a:tc>
                  <a:txBody>
                    <a:bodyPr/>
                    <a:lstStyle/>
                    <a:p>
                      <a:r>
                        <a:rPr lang="en-US" b="1"/>
                        <a:t>Sector Angle</a:t>
                      </a:r>
                      <a:r>
                        <a:rPr lang="en-US"/>
                        <a:t> (f/400 × 360)</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tc>
                  <a:txBody>
                    <a:bodyPr/>
                    <a:lstStyle/>
                    <a:p>
                      <a:r>
                        <a:rPr lang="en-US"/>
                        <a:t>35/400 = 0.0875</a:t>
                      </a:r>
                    </a:p>
                  </a:txBody>
                  <a:tcPr anchor="ctr">
                    <a:lnL>
                      <a:noFill/>
                    </a:lnL>
                    <a:lnR>
                      <a:noFill/>
                    </a:lnR>
                    <a:lnT>
                      <a:noFill/>
                    </a:lnT>
                    <a:lnB>
                      <a:noFill/>
                    </a:lnB>
                  </a:tcPr>
                </a:tc>
                <a:tc>
                  <a:txBody>
                    <a:bodyPr/>
                    <a:lstStyle/>
                    <a:p>
                      <a:r>
                        <a:rPr lang="en-US"/>
                        <a:t>0.0875 × 100 = 8.75%</a:t>
                      </a:r>
                    </a:p>
                  </a:txBody>
                  <a:tcPr anchor="ctr">
                    <a:lnL>
                      <a:noFill/>
                    </a:lnL>
                    <a:lnR>
                      <a:noFill/>
                    </a:lnR>
                    <a:lnT>
                      <a:noFill/>
                    </a:lnT>
                    <a:lnB>
                      <a:noFill/>
                    </a:lnB>
                  </a:tcPr>
                </a:tc>
                <a:tc>
                  <a:txBody>
                    <a:bodyPr/>
                    <a:lstStyle/>
                    <a:p>
                      <a:r>
                        <a:rPr lang="en-US"/>
                        <a:t>0.0875 × 360 = 31.5°</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260</a:t>
                      </a:r>
                    </a:p>
                  </a:txBody>
                  <a:tcPr anchor="ctr">
                    <a:lnL>
                      <a:noFill/>
                    </a:lnL>
                    <a:lnR>
                      <a:noFill/>
                    </a:lnR>
                    <a:lnT>
                      <a:noFill/>
                    </a:lnT>
                    <a:lnB>
                      <a:noFill/>
                    </a:lnB>
                  </a:tcPr>
                </a:tc>
                <a:tc>
                  <a:txBody>
                    <a:bodyPr/>
                    <a:lstStyle/>
                    <a:p>
                      <a:r>
                        <a:rPr lang="en-US"/>
                        <a:t>260/400 = 0.65</a:t>
                      </a:r>
                    </a:p>
                  </a:txBody>
                  <a:tcPr anchor="ctr">
                    <a:lnL>
                      <a:noFill/>
                    </a:lnL>
                    <a:lnR>
                      <a:noFill/>
                    </a:lnR>
                    <a:lnT>
                      <a:noFill/>
                    </a:lnT>
                    <a:lnB>
                      <a:noFill/>
                    </a:lnB>
                  </a:tcPr>
                </a:tc>
                <a:tc>
                  <a:txBody>
                    <a:bodyPr/>
                    <a:lstStyle/>
                    <a:p>
                      <a:r>
                        <a:rPr lang="en-US"/>
                        <a:t>0.65 × 100 = 65%</a:t>
                      </a:r>
                    </a:p>
                  </a:txBody>
                  <a:tcPr anchor="ctr">
                    <a:lnL>
                      <a:noFill/>
                    </a:lnL>
                    <a:lnR>
                      <a:noFill/>
                    </a:lnR>
                    <a:lnT>
                      <a:noFill/>
                    </a:lnT>
                    <a:lnB>
                      <a:noFill/>
                    </a:lnB>
                  </a:tcPr>
                </a:tc>
                <a:tc>
                  <a:txBody>
                    <a:bodyPr/>
                    <a:lstStyle/>
                    <a:p>
                      <a:r>
                        <a:rPr lang="en-US"/>
                        <a:t>0.65 × 360 = 234°</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a:t>93</a:t>
                      </a:r>
                    </a:p>
                  </a:txBody>
                  <a:tcPr anchor="ctr">
                    <a:lnL>
                      <a:noFill/>
                    </a:lnL>
                    <a:lnR>
                      <a:noFill/>
                    </a:lnR>
                    <a:lnT>
                      <a:noFill/>
                    </a:lnT>
                    <a:lnB>
                      <a:noFill/>
                    </a:lnB>
                  </a:tcPr>
                </a:tc>
                <a:tc>
                  <a:txBody>
                    <a:bodyPr/>
                    <a:lstStyle/>
                    <a:p>
                      <a:r>
                        <a:rPr lang="en-US"/>
                        <a:t>93/400 = 0.2325</a:t>
                      </a:r>
                    </a:p>
                  </a:txBody>
                  <a:tcPr anchor="ctr">
                    <a:lnL>
                      <a:noFill/>
                    </a:lnL>
                    <a:lnR>
                      <a:noFill/>
                    </a:lnR>
                    <a:lnT>
                      <a:noFill/>
                    </a:lnT>
                    <a:lnB>
                      <a:noFill/>
                    </a:lnB>
                  </a:tcPr>
                </a:tc>
                <a:tc>
                  <a:txBody>
                    <a:bodyPr/>
                    <a:lstStyle/>
                    <a:p>
                      <a:r>
                        <a:rPr lang="en-US"/>
                        <a:t>0.2325 × 100 = 23.25%</a:t>
                      </a:r>
                    </a:p>
                  </a:txBody>
                  <a:tcPr anchor="ctr">
                    <a:lnL>
                      <a:noFill/>
                    </a:lnL>
                    <a:lnR>
                      <a:noFill/>
                    </a:lnR>
                    <a:lnT>
                      <a:noFill/>
                    </a:lnT>
                    <a:lnB>
                      <a:noFill/>
                    </a:lnB>
                  </a:tcPr>
                </a:tc>
                <a:tc>
                  <a:txBody>
                    <a:bodyPr/>
                    <a:lstStyle/>
                    <a:p>
                      <a:r>
                        <a:rPr lang="en-US"/>
                        <a:t>0.2325 × 360 = 83.7°</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D</a:t>
                      </a:r>
                    </a:p>
                  </a:txBody>
                  <a:tcPr anchor="ctr">
                    <a:lnL>
                      <a:noFill/>
                    </a:lnL>
                    <a:lnR>
                      <a:noFill/>
                    </a:lnR>
                    <a:lnT>
                      <a:noFill/>
                    </a:lnT>
                    <a:lnB>
                      <a:noFill/>
                    </a:lnB>
                  </a:tcPr>
                </a:tc>
                <a:tc>
                  <a:txBody>
                    <a:bodyPr/>
                    <a:lstStyle/>
                    <a:p>
                      <a:r>
                        <a:rPr lang="en-US"/>
                        <a:t>12</a:t>
                      </a:r>
                    </a:p>
                  </a:txBody>
                  <a:tcPr anchor="ctr">
                    <a:lnL>
                      <a:noFill/>
                    </a:lnL>
                    <a:lnR>
                      <a:noFill/>
                    </a:lnR>
                    <a:lnT>
                      <a:noFill/>
                    </a:lnT>
                    <a:lnB>
                      <a:noFill/>
                    </a:lnB>
                  </a:tcPr>
                </a:tc>
                <a:tc>
                  <a:txBody>
                    <a:bodyPr/>
                    <a:lstStyle/>
                    <a:p>
                      <a:r>
                        <a:rPr lang="en-US"/>
                        <a:t>12/400 = 0.03</a:t>
                      </a:r>
                    </a:p>
                  </a:txBody>
                  <a:tcPr anchor="ctr">
                    <a:lnL>
                      <a:noFill/>
                    </a:lnL>
                    <a:lnR>
                      <a:noFill/>
                    </a:lnR>
                    <a:lnT>
                      <a:noFill/>
                    </a:lnT>
                    <a:lnB>
                      <a:noFill/>
                    </a:lnB>
                  </a:tcPr>
                </a:tc>
                <a:tc>
                  <a:txBody>
                    <a:bodyPr/>
                    <a:lstStyle/>
                    <a:p>
                      <a:r>
                        <a:rPr lang="en-US"/>
                        <a:t>0.03 × 100 = 3%</a:t>
                      </a:r>
                    </a:p>
                  </a:txBody>
                  <a:tcPr anchor="ctr">
                    <a:lnL>
                      <a:noFill/>
                    </a:lnL>
                    <a:lnR>
                      <a:noFill/>
                    </a:lnR>
                    <a:lnT>
                      <a:noFill/>
                    </a:lnT>
                    <a:lnB>
                      <a:noFill/>
                    </a:lnB>
                  </a:tcPr>
                </a:tc>
                <a:tc>
                  <a:txBody>
                    <a:bodyPr/>
                    <a:lstStyle/>
                    <a:p>
                      <a:r>
                        <a:rPr lang="en-US" dirty="0"/>
                        <a:t>0.03 × 360 = 10.8°</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477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a:ln>
                  <a:noFill/>
                </a:ln>
                <a:solidFill>
                  <a:schemeClr val="tx1"/>
                </a:solidFill>
                <a:effectLst/>
                <a:latin typeface="Arial" panose="020B0604020202020204" pitchFamily="34" charset="0"/>
              </a:rPr>
              <a:t>Final Table</a:t>
            </a:r>
            <a:endParaRPr lang="en-US" dirty="0"/>
          </a:p>
        </p:txBody>
      </p:sp>
      <p:graphicFrame>
        <p:nvGraphicFramePr>
          <p:cNvPr id="4" name="Content Placeholder 3"/>
          <p:cNvGraphicFramePr>
            <a:graphicFrameLocks noGrp="1"/>
          </p:cNvGraphicFramePr>
          <p:nvPr>
            <p:ph idx="1"/>
          </p:nvPr>
        </p:nvGraphicFramePr>
        <p:xfrm>
          <a:off x="838200" y="2949734"/>
          <a:ext cx="10515600" cy="2103120"/>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0">
                <a:tc>
                  <a:txBody>
                    <a:bodyPr/>
                    <a:lstStyle/>
                    <a:p>
                      <a:r>
                        <a:rPr lang="en-US" b="1"/>
                        <a:t>Rating</a:t>
                      </a:r>
                      <a:endParaRPr lang="en-US"/>
                    </a:p>
                  </a:txBody>
                  <a:tcPr anchor="ctr">
                    <a:lnL>
                      <a:noFill/>
                    </a:lnL>
                    <a:lnR>
                      <a:noFill/>
                    </a:lnR>
                    <a:lnT>
                      <a:noFill/>
                    </a:lnT>
                    <a:lnB>
                      <a:noFill/>
                    </a:lnB>
                  </a:tcPr>
                </a:tc>
                <a:tc>
                  <a:txBody>
                    <a:bodyPr/>
                    <a:lstStyle/>
                    <a:p>
                      <a:r>
                        <a:rPr lang="en-US" b="1"/>
                        <a:t>Frequency (f)</a:t>
                      </a:r>
                      <a:endParaRPr lang="en-US"/>
                    </a:p>
                  </a:txBody>
                  <a:tcPr anchor="ctr">
                    <a:lnL>
                      <a:noFill/>
                    </a:lnL>
                    <a:lnR>
                      <a:noFill/>
                    </a:lnR>
                    <a:lnT>
                      <a:noFill/>
                    </a:lnT>
                    <a:lnB>
                      <a:noFill/>
                    </a:lnB>
                  </a:tcPr>
                </a:tc>
                <a:tc>
                  <a:txBody>
                    <a:bodyPr/>
                    <a:lstStyle/>
                    <a:p>
                      <a:r>
                        <a:rPr lang="en-US" b="1"/>
                        <a:t>Relative Frequency</a:t>
                      </a:r>
                      <a:endParaRPr lang="en-US"/>
                    </a:p>
                  </a:txBody>
                  <a:tcPr anchor="ctr">
                    <a:lnL>
                      <a:noFill/>
                    </a:lnL>
                    <a:lnR>
                      <a:noFill/>
                    </a:lnR>
                    <a:lnT>
                      <a:noFill/>
                    </a:lnT>
                    <a:lnB>
                      <a:noFill/>
                    </a:lnB>
                  </a:tcPr>
                </a:tc>
                <a:tc>
                  <a:txBody>
                    <a:bodyPr/>
                    <a:lstStyle/>
                    <a:p>
                      <a:r>
                        <a:rPr lang="en-US" b="1"/>
                        <a:t>Percentage</a:t>
                      </a:r>
                      <a:endParaRPr lang="en-US"/>
                    </a:p>
                  </a:txBody>
                  <a:tcPr anchor="ctr">
                    <a:lnL>
                      <a:noFill/>
                    </a:lnL>
                    <a:lnR>
                      <a:noFill/>
                    </a:lnR>
                    <a:lnT>
                      <a:noFill/>
                    </a:lnT>
                    <a:lnB>
                      <a:noFill/>
                    </a:lnB>
                  </a:tcPr>
                </a:tc>
                <a:tc>
                  <a:txBody>
                    <a:bodyPr/>
                    <a:lstStyle/>
                    <a:p>
                      <a:r>
                        <a:rPr lang="en-US" b="1"/>
                        <a:t>Sector Angle (degrees)</a:t>
                      </a:r>
                      <a:endParaRPr lang="en-US"/>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35</a:t>
                      </a:r>
                    </a:p>
                  </a:txBody>
                  <a:tcPr anchor="ctr">
                    <a:lnL>
                      <a:noFill/>
                    </a:lnL>
                    <a:lnR>
                      <a:noFill/>
                    </a:lnR>
                    <a:lnT>
                      <a:noFill/>
                    </a:lnT>
                    <a:lnB>
                      <a:noFill/>
                    </a:lnB>
                  </a:tcPr>
                </a:tc>
                <a:tc>
                  <a:txBody>
                    <a:bodyPr/>
                    <a:lstStyle/>
                    <a:p>
                      <a:r>
                        <a:rPr lang="en-US"/>
                        <a:t>0.0875</a:t>
                      </a:r>
                    </a:p>
                  </a:txBody>
                  <a:tcPr anchor="ctr">
                    <a:lnL>
                      <a:noFill/>
                    </a:lnL>
                    <a:lnR>
                      <a:noFill/>
                    </a:lnR>
                    <a:lnT>
                      <a:noFill/>
                    </a:lnT>
                    <a:lnB>
                      <a:noFill/>
                    </a:lnB>
                  </a:tcPr>
                </a:tc>
                <a:tc>
                  <a:txBody>
                    <a:bodyPr/>
                    <a:lstStyle/>
                    <a:p>
                      <a:r>
                        <a:rPr lang="en-US"/>
                        <a:t>8.75%</a:t>
                      </a:r>
                    </a:p>
                  </a:txBody>
                  <a:tcPr anchor="ctr">
                    <a:lnL>
                      <a:noFill/>
                    </a:lnL>
                    <a:lnR>
                      <a:noFill/>
                    </a:lnR>
                    <a:lnT>
                      <a:noFill/>
                    </a:lnT>
                    <a:lnB>
                      <a:noFill/>
                    </a:lnB>
                  </a:tcPr>
                </a:tc>
                <a:tc>
                  <a:txBody>
                    <a:bodyPr/>
                    <a:lstStyle/>
                    <a:p>
                      <a:r>
                        <a:rPr lang="en-US"/>
                        <a:t>31.5°</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260</a:t>
                      </a:r>
                    </a:p>
                  </a:txBody>
                  <a:tcPr anchor="ctr">
                    <a:lnL>
                      <a:noFill/>
                    </a:lnL>
                    <a:lnR>
                      <a:noFill/>
                    </a:lnR>
                    <a:lnT>
                      <a:noFill/>
                    </a:lnT>
                    <a:lnB>
                      <a:noFill/>
                    </a:lnB>
                  </a:tcPr>
                </a:tc>
                <a:tc>
                  <a:txBody>
                    <a:bodyPr/>
                    <a:lstStyle/>
                    <a:p>
                      <a:r>
                        <a:rPr lang="en-US"/>
                        <a:t>0.65</a:t>
                      </a:r>
                    </a:p>
                  </a:txBody>
                  <a:tcPr anchor="ctr">
                    <a:lnL>
                      <a:noFill/>
                    </a:lnL>
                    <a:lnR>
                      <a:noFill/>
                    </a:lnR>
                    <a:lnT>
                      <a:noFill/>
                    </a:lnT>
                    <a:lnB>
                      <a:noFill/>
                    </a:lnB>
                  </a:tcPr>
                </a:tc>
                <a:tc>
                  <a:txBody>
                    <a:bodyPr/>
                    <a:lstStyle/>
                    <a:p>
                      <a:r>
                        <a:rPr lang="en-US"/>
                        <a:t>65%</a:t>
                      </a:r>
                    </a:p>
                  </a:txBody>
                  <a:tcPr anchor="ctr">
                    <a:lnL>
                      <a:noFill/>
                    </a:lnL>
                    <a:lnR>
                      <a:noFill/>
                    </a:lnR>
                    <a:lnT>
                      <a:noFill/>
                    </a:lnT>
                    <a:lnB>
                      <a:noFill/>
                    </a:lnB>
                  </a:tcPr>
                </a:tc>
                <a:tc>
                  <a:txBody>
                    <a:bodyPr/>
                    <a:lstStyle/>
                    <a:p>
                      <a:r>
                        <a:rPr lang="en-US"/>
                        <a:t>234°</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a:t>93</a:t>
                      </a:r>
                    </a:p>
                  </a:txBody>
                  <a:tcPr anchor="ctr">
                    <a:lnL>
                      <a:noFill/>
                    </a:lnL>
                    <a:lnR>
                      <a:noFill/>
                    </a:lnR>
                    <a:lnT>
                      <a:noFill/>
                    </a:lnT>
                    <a:lnB>
                      <a:noFill/>
                    </a:lnB>
                  </a:tcPr>
                </a:tc>
                <a:tc>
                  <a:txBody>
                    <a:bodyPr/>
                    <a:lstStyle/>
                    <a:p>
                      <a:r>
                        <a:rPr lang="en-US"/>
                        <a:t>0.2325</a:t>
                      </a:r>
                    </a:p>
                  </a:txBody>
                  <a:tcPr anchor="ctr">
                    <a:lnL>
                      <a:noFill/>
                    </a:lnL>
                    <a:lnR>
                      <a:noFill/>
                    </a:lnR>
                    <a:lnT>
                      <a:noFill/>
                    </a:lnT>
                    <a:lnB>
                      <a:noFill/>
                    </a:lnB>
                  </a:tcPr>
                </a:tc>
                <a:tc>
                  <a:txBody>
                    <a:bodyPr/>
                    <a:lstStyle/>
                    <a:p>
                      <a:r>
                        <a:rPr lang="en-US"/>
                        <a:t>23.25%</a:t>
                      </a:r>
                    </a:p>
                  </a:txBody>
                  <a:tcPr anchor="ctr">
                    <a:lnL>
                      <a:noFill/>
                    </a:lnL>
                    <a:lnR>
                      <a:noFill/>
                    </a:lnR>
                    <a:lnT>
                      <a:noFill/>
                    </a:lnT>
                    <a:lnB>
                      <a:noFill/>
                    </a:lnB>
                  </a:tcPr>
                </a:tc>
                <a:tc>
                  <a:txBody>
                    <a:bodyPr/>
                    <a:lstStyle/>
                    <a:p>
                      <a:r>
                        <a:rPr lang="en-US"/>
                        <a:t>83.7°</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t>D</a:t>
                      </a:r>
                    </a:p>
                  </a:txBody>
                  <a:tcPr anchor="ctr">
                    <a:lnL>
                      <a:noFill/>
                    </a:lnL>
                    <a:lnR>
                      <a:noFill/>
                    </a:lnR>
                    <a:lnT>
                      <a:noFill/>
                    </a:lnT>
                    <a:lnB>
                      <a:noFill/>
                    </a:lnB>
                  </a:tcPr>
                </a:tc>
                <a:tc>
                  <a:txBody>
                    <a:bodyPr/>
                    <a:lstStyle/>
                    <a:p>
                      <a:r>
                        <a:rPr lang="en-US"/>
                        <a:t>12</a:t>
                      </a:r>
                    </a:p>
                  </a:txBody>
                  <a:tcPr anchor="ctr">
                    <a:lnL>
                      <a:noFill/>
                    </a:lnL>
                    <a:lnR>
                      <a:noFill/>
                    </a:lnR>
                    <a:lnT>
                      <a:noFill/>
                    </a:lnT>
                    <a:lnB>
                      <a:noFill/>
                    </a:lnB>
                  </a:tcPr>
                </a:tc>
                <a:tc>
                  <a:txBody>
                    <a:bodyPr/>
                    <a:lstStyle/>
                    <a:p>
                      <a:r>
                        <a:rPr lang="en-US"/>
                        <a:t>0.03</a:t>
                      </a:r>
                    </a:p>
                  </a:txBody>
                  <a:tcPr anchor="ctr">
                    <a:lnL>
                      <a:noFill/>
                    </a:lnL>
                    <a:lnR>
                      <a:noFill/>
                    </a:lnR>
                    <a:lnT>
                      <a:noFill/>
                    </a:lnT>
                    <a:lnB>
                      <a:noFill/>
                    </a:lnB>
                  </a:tcPr>
                </a:tc>
                <a:tc>
                  <a:txBody>
                    <a:bodyPr/>
                    <a:lstStyle/>
                    <a:p>
                      <a:r>
                        <a:rPr lang="en-US"/>
                        <a:t>3%</a:t>
                      </a:r>
                    </a:p>
                  </a:txBody>
                  <a:tcPr anchor="ctr">
                    <a:lnL>
                      <a:noFill/>
                    </a:lnL>
                    <a:lnR>
                      <a:noFill/>
                    </a:lnR>
                    <a:lnT>
                      <a:noFill/>
                    </a:lnT>
                    <a:lnB>
                      <a:noFill/>
                    </a:lnB>
                  </a:tcPr>
                </a:tc>
                <a:tc>
                  <a:txBody>
                    <a:bodyPr/>
                    <a:lstStyle/>
                    <a:p>
                      <a:r>
                        <a:rPr lang="en-US" dirty="0"/>
                        <a:t>10.8°</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845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38367" y="1249251"/>
            <a:ext cx="4363761" cy="4664710"/>
          </a:xfrm>
          <a:prstGeom prst="rect">
            <a:avLst/>
          </a:prstGeom>
        </p:spPr>
      </p:pic>
    </p:spTree>
    <p:extLst>
      <p:ext uri="{BB962C8B-B14F-4D97-AF65-F5344CB8AC3E}">
        <p14:creationId xmlns:p14="http://schemas.microsoft.com/office/powerpoint/2010/main" val="334734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9109" y="788474"/>
            <a:ext cx="5499279" cy="5013155"/>
          </a:xfrm>
          <a:prstGeom prst="rect">
            <a:avLst/>
          </a:prstGeom>
        </p:spPr>
      </p:pic>
    </p:spTree>
    <p:extLst>
      <p:ext uri="{BB962C8B-B14F-4D97-AF65-F5344CB8AC3E}">
        <p14:creationId xmlns:p14="http://schemas.microsoft.com/office/powerpoint/2010/main" val="3053719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Pie Chart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Benefits:</a:t>
            </a:r>
          </a:p>
          <a:p>
            <a:r>
              <a:rPr lang="en-US" b="1" dirty="0"/>
              <a:t>Visual Proportions</a:t>
            </a:r>
            <a:r>
              <a:rPr lang="en-US" dirty="0"/>
              <a:t>: Pie charts are excellent for showing how a whole is divided into parts. Each "slice" represents a proportion of the total (in this case, ratings of public education), making it easy to see which categories dominate.</a:t>
            </a:r>
          </a:p>
          <a:p>
            <a:r>
              <a:rPr lang="en-US" b="1" dirty="0"/>
              <a:t>Comparing Parts to the Whole</a:t>
            </a:r>
            <a:r>
              <a:rPr lang="en-US" dirty="0"/>
              <a:t>: Pie charts quickly communicate the relative size of each part in comparison to the entire dataset. For example, you can instantly see that "B" has the largest slice, meaning most people rated public education as "B".</a:t>
            </a:r>
          </a:p>
          <a:p>
            <a:r>
              <a:rPr lang="en-US" b="1" dirty="0"/>
              <a:t>Ideal for Percentages</a:t>
            </a:r>
            <a:r>
              <a:rPr lang="en-US" dirty="0"/>
              <a:t>: Pie charts are often used when data is presented in percentages, as they help people visualize parts of 100%.</a:t>
            </a:r>
          </a:p>
          <a:p>
            <a:endParaRPr lang="en-US" dirty="0"/>
          </a:p>
        </p:txBody>
      </p:sp>
    </p:spTree>
    <p:extLst>
      <p:ext uri="{BB962C8B-B14F-4D97-AF65-F5344CB8AC3E}">
        <p14:creationId xmlns:p14="http://schemas.microsoft.com/office/powerpoint/2010/main" val="1243988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 Pie Chart?</a:t>
            </a:r>
            <a:endParaRPr lang="en-US" dirty="0"/>
          </a:p>
        </p:txBody>
      </p:sp>
      <p:sp>
        <p:nvSpPr>
          <p:cNvPr id="3" name="Content Placeholder 2"/>
          <p:cNvSpPr>
            <a:spLocks noGrp="1"/>
          </p:cNvSpPr>
          <p:nvPr>
            <p:ph idx="1"/>
          </p:nvPr>
        </p:nvSpPr>
        <p:spPr/>
        <p:txBody>
          <a:bodyPr>
            <a:normAutofit/>
          </a:bodyPr>
          <a:lstStyle/>
          <a:p>
            <a:r>
              <a:rPr lang="en-US" dirty="0"/>
              <a:t>When the goal is to </a:t>
            </a:r>
            <a:r>
              <a:rPr lang="en-US" b="1" dirty="0"/>
              <a:t>emphasize proportions</a:t>
            </a:r>
            <a:r>
              <a:rPr lang="en-US" dirty="0"/>
              <a:t> or </a:t>
            </a:r>
            <a:r>
              <a:rPr lang="en-US" b="1" dirty="0"/>
              <a:t>percentages</a:t>
            </a:r>
            <a:r>
              <a:rPr lang="en-US" dirty="0"/>
              <a:t> out of a total.</a:t>
            </a:r>
          </a:p>
          <a:p>
            <a:r>
              <a:rPr lang="en-US" dirty="0"/>
              <a:t>When there are only a </a:t>
            </a:r>
            <a:r>
              <a:rPr lang="en-US" b="1" dirty="0"/>
              <a:t>few categories</a:t>
            </a:r>
            <a:r>
              <a:rPr lang="en-US" dirty="0"/>
              <a:t> to compare (typically 3-6) because too many slices make the chart cluttered and hard to interpret.</a:t>
            </a:r>
          </a:p>
          <a:p>
            <a:r>
              <a:rPr lang="en-US" b="1" dirty="0"/>
              <a:t>In This Case:</a:t>
            </a:r>
          </a:p>
          <a:p>
            <a:r>
              <a:rPr lang="en-US" dirty="0"/>
              <a:t>The pie chart clearly shows that </a:t>
            </a:r>
            <a:r>
              <a:rPr lang="en-US" b="1" dirty="0"/>
              <a:t>"B" (65%)</a:t>
            </a:r>
            <a:r>
              <a:rPr lang="en-US" dirty="0"/>
              <a:t> is the dominant response, followed by </a:t>
            </a:r>
            <a:r>
              <a:rPr lang="en-US" b="1" dirty="0"/>
              <a:t>"C" (23.25%)</a:t>
            </a:r>
            <a:r>
              <a:rPr lang="en-US" dirty="0"/>
              <a:t> and much smaller portions for </a:t>
            </a:r>
            <a:r>
              <a:rPr lang="en-US" b="1" dirty="0"/>
              <a:t>"A" (8.75%)</a:t>
            </a:r>
            <a:r>
              <a:rPr lang="en-US" dirty="0"/>
              <a:t> and </a:t>
            </a:r>
            <a:r>
              <a:rPr lang="en-US" b="1" dirty="0"/>
              <a:t>"D" (3%)</a:t>
            </a:r>
            <a:r>
              <a:rPr lang="en-US" dirty="0"/>
              <a:t>. The visual impact of the large and small slices helps highlight which ratings are most and least common.</a:t>
            </a:r>
          </a:p>
          <a:p>
            <a:endParaRPr lang="en-US" dirty="0"/>
          </a:p>
        </p:txBody>
      </p:sp>
    </p:spTree>
    <p:extLst>
      <p:ext uri="{BB962C8B-B14F-4D97-AF65-F5344CB8AC3E}">
        <p14:creationId xmlns:p14="http://schemas.microsoft.com/office/powerpoint/2010/main" val="2789687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Bar Chart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Benefits:</a:t>
            </a:r>
          </a:p>
          <a:p>
            <a:r>
              <a:rPr lang="en-US" b="1" dirty="0"/>
              <a:t>Clear Comparison</a:t>
            </a:r>
            <a:r>
              <a:rPr lang="en-US" dirty="0"/>
              <a:t>: Bar charts are ideal for comparing the exact quantities (frequencies) of categories. The height of each bar directly represents the value, making it easy to see how different categories compare.</a:t>
            </a:r>
          </a:p>
          <a:p>
            <a:r>
              <a:rPr lang="en-US" b="1" dirty="0"/>
              <a:t>Exact Numbers</a:t>
            </a:r>
            <a:r>
              <a:rPr lang="en-US" dirty="0"/>
              <a:t>: Unlike a pie chart that focuses on proportions, bar charts show </a:t>
            </a:r>
            <a:r>
              <a:rPr lang="en-US" b="1" dirty="0"/>
              <a:t>exact frequencies</a:t>
            </a:r>
            <a:r>
              <a:rPr lang="en-US" dirty="0"/>
              <a:t> or counts, which is helpful when you want to see the actual values.</a:t>
            </a:r>
          </a:p>
          <a:p>
            <a:r>
              <a:rPr lang="en-US" b="1" dirty="0"/>
              <a:t>Handles Many Categories Well</a:t>
            </a:r>
            <a:r>
              <a:rPr lang="en-US" dirty="0"/>
              <a:t>: Bar charts work well even with a larger number of categories, whereas pie charts get cluttered if there are too many slices.</a:t>
            </a:r>
          </a:p>
          <a:p>
            <a:r>
              <a:rPr lang="en-US" dirty="0"/>
              <a:t>.</a:t>
            </a:r>
          </a:p>
          <a:p>
            <a:endParaRPr lang="en-US" dirty="0"/>
          </a:p>
        </p:txBody>
      </p:sp>
    </p:spTree>
    <p:extLst>
      <p:ext uri="{BB962C8B-B14F-4D97-AF65-F5344CB8AC3E}">
        <p14:creationId xmlns:p14="http://schemas.microsoft.com/office/powerpoint/2010/main" val="46468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 Bar Chart?</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When the goal is to </a:t>
            </a:r>
            <a:r>
              <a:rPr lang="en-US" b="1" dirty="0"/>
              <a:t>compare specific quantities</a:t>
            </a:r>
            <a:r>
              <a:rPr lang="en-US" dirty="0"/>
              <a:t> (like frequencies) between different categories.</a:t>
            </a:r>
          </a:p>
          <a:p>
            <a:r>
              <a:rPr lang="en-US" dirty="0"/>
              <a:t>When you want to easily </a:t>
            </a:r>
            <a:r>
              <a:rPr lang="en-US" b="1" dirty="0"/>
              <a:t>compare individual values</a:t>
            </a:r>
            <a:r>
              <a:rPr lang="en-US" dirty="0"/>
              <a:t> side by side (e.g., how many administrators gave a "B" rating compared to those who gave a "C" rating).</a:t>
            </a:r>
          </a:p>
          <a:p>
            <a:r>
              <a:rPr lang="en-US" dirty="0"/>
              <a:t>When there are </a:t>
            </a:r>
            <a:r>
              <a:rPr lang="en-US" b="1" dirty="0"/>
              <a:t>multiple categories</a:t>
            </a:r>
            <a:r>
              <a:rPr lang="en-US" dirty="0"/>
              <a:t>, and you need clarity on the differences between them.</a:t>
            </a:r>
          </a:p>
          <a:p>
            <a:r>
              <a:rPr lang="en-US" b="1" dirty="0"/>
              <a:t>In This Case:</a:t>
            </a:r>
          </a:p>
          <a:p>
            <a:r>
              <a:rPr lang="en-US" dirty="0"/>
              <a:t>The bar chart shows the exact number of administrators who rated public education as </a:t>
            </a:r>
            <a:r>
              <a:rPr lang="en-US" b="1" dirty="0"/>
              <a:t>"A" (35)</a:t>
            </a:r>
            <a:r>
              <a:rPr lang="en-US" dirty="0"/>
              <a:t>, </a:t>
            </a:r>
            <a:r>
              <a:rPr lang="en-US" b="1" dirty="0"/>
              <a:t>"B" (260)</a:t>
            </a:r>
            <a:r>
              <a:rPr lang="en-US" dirty="0"/>
              <a:t>, </a:t>
            </a:r>
            <a:r>
              <a:rPr lang="en-US" b="1" dirty="0"/>
              <a:t>"C" (93)</a:t>
            </a:r>
            <a:r>
              <a:rPr lang="en-US" dirty="0"/>
              <a:t>, and </a:t>
            </a:r>
            <a:r>
              <a:rPr lang="en-US" b="1" dirty="0"/>
              <a:t>"D" (12)</a:t>
            </a:r>
            <a:r>
              <a:rPr lang="en-US" dirty="0"/>
              <a:t>. The heights of the bars provide a clear visual comparison, making it easy to see that "B" had the highest number of responses</a:t>
            </a:r>
          </a:p>
        </p:txBody>
      </p:sp>
    </p:spTree>
    <p:extLst>
      <p:ext uri="{BB962C8B-B14F-4D97-AF65-F5344CB8AC3E}">
        <p14:creationId xmlns:p14="http://schemas.microsoft.com/office/powerpoint/2010/main" val="1509400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Each Chart</a:t>
            </a:r>
            <a:endParaRPr lang="en-US" dirty="0"/>
          </a:p>
        </p:txBody>
      </p:sp>
      <p:sp>
        <p:nvSpPr>
          <p:cNvPr id="3" name="Content Placeholder 2"/>
          <p:cNvSpPr>
            <a:spLocks noGrp="1"/>
          </p:cNvSpPr>
          <p:nvPr>
            <p:ph idx="1"/>
          </p:nvPr>
        </p:nvSpPr>
        <p:spPr/>
        <p:txBody>
          <a:bodyPr/>
          <a:lstStyle/>
          <a:p>
            <a:r>
              <a:rPr lang="en-US" b="1" dirty="0"/>
              <a:t>Use a Pie Chart</a:t>
            </a:r>
            <a:r>
              <a:rPr lang="en-US" dirty="0"/>
              <a:t> if you want to emphasize </a:t>
            </a:r>
            <a:r>
              <a:rPr lang="en-US" b="1" dirty="0"/>
              <a:t>relative proportions</a:t>
            </a:r>
            <a:r>
              <a:rPr lang="en-US" dirty="0"/>
              <a:t> or </a:t>
            </a:r>
            <a:r>
              <a:rPr lang="en-US" b="1" dirty="0"/>
              <a:t>percentages</a:t>
            </a:r>
            <a:r>
              <a:rPr lang="en-US" dirty="0"/>
              <a:t> of a total.</a:t>
            </a:r>
          </a:p>
          <a:p>
            <a:r>
              <a:rPr lang="en-US" b="1" dirty="0"/>
              <a:t>Use a Bar Chart</a:t>
            </a:r>
            <a:r>
              <a:rPr lang="en-US" dirty="0"/>
              <a:t> if you want to emphasize </a:t>
            </a:r>
            <a:r>
              <a:rPr lang="en-US" b="1" dirty="0"/>
              <a:t>exact values</a:t>
            </a:r>
            <a:r>
              <a:rPr lang="en-US" dirty="0"/>
              <a:t> and make </a:t>
            </a:r>
            <a:r>
              <a:rPr lang="en-US" b="1" dirty="0"/>
              <a:t>direct comparisons</a:t>
            </a:r>
            <a:r>
              <a:rPr lang="en-US" dirty="0"/>
              <a:t> between categories.</a:t>
            </a:r>
          </a:p>
          <a:p>
            <a:endParaRPr lang="en-US" dirty="0"/>
          </a:p>
        </p:txBody>
      </p:sp>
    </p:spTree>
    <p:extLst>
      <p:ext uri="{BB962C8B-B14F-4D97-AF65-F5344CB8AC3E}">
        <p14:creationId xmlns:p14="http://schemas.microsoft.com/office/powerpoint/2010/main" val="16967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a:xfrm>
            <a:off x="838200" y="1825625"/>
            <a:ext cx="10515600" cy="1548640"/>
          </a:xfrm>
        </p:spPr>
        <p:txBody>
          <a:bodyPr>
            <a:normAutofit fontScale="92500" lnSpcReduction="10000"/>
          </a:bodyPr>
          <a:lstStyle/>
          <a:p>
            <a:r>
              <a:rPr lang="en-US" dirty="0"/>
              <a:t>Imagine you're conducting a study to examine the relationship between </a:t>
            </a:r>
            <a:r>
              <a:rPr lang="en-US" b="1" dirty="0"/>
              <a:t>age</a:t>
            </a:r>
            <a:r>
              <a:rPr lang="en-US" dirty="0"/>
              <a:t> and </a:t>
            </a:r>
            <a:r>
              <a:rPr lang="en-US" b="1" dirty="0"/>
              <a:t>exam scores</a:t>
            </a:r>
            <a:r>
              <a:rPr lang="en-US" dirty="0"/>
              <a:t> in a group of students.</a:t>
            </a:r>
          </a:p>
          <a:p>
            <a:r>
              <a:rPr lang="en-US" b="1" dirty="0"/>
              <a:t>Experimental Unit</a:t>
            </a:r>
            <a:r>
              <a:rPr lang="en-US" dirty="0"/>
              <a:t>: In this case, each </a:t>
            </a:r>
            <a:r>
              <a:rPr lang="en-US" b="1" dirty="0"/>
              <a:t>student</a:t>
            </a:r>
            <a:r>
              <a:rPr lang="en-US" dirty="0"/>
              <a:t> is an experimental unit because data (age, exam scores, and gender) is collected from them.</a:t>
            </a:r>
          </a:p>
          <a:p>
            <a:endParaRPr lang="en-US" dirty="0"/>
          </a:p>
        </p:txBody>
      </p:sp>
      <p:graphicFrame>
        <p:nvGraphicFramePr>
          <p:cNvPr id="9" name="Table 8"/>
          <p:cNvGraphicFramePr>
            <a:graphicFrameLocks noGrp="1"/>
          </p:cNvGraphicFramePr>
          <p:nvPr/>
        </p:nvGraphicFramePr>
        <p:xfrm>
          <a:off x="838200" y="3818414"/>
          <a:ext cx="10515600" cy="36576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b="1"/>
                        <a:t>Variable</a:t>
                      </a:r>
                      <a:endParaRPr lang="en-US"/>
                    </a:p>
                  </a:txBody>
                  <a:tcPr anchor="ctr">
                    <a:lnL>
                      <a:noFill/>
                    </a:lnL>
                    <a:lnR>
                      <a:noFill/>
                    </a:lnR>
                    <a:lnT>
                      <a:noFill/>
                    </a:lnT>
                    <a:lnB>
                      <a:noFill/>
                    </a:lnB>
                  </a:tcPr>
                </a:tc>
                <a:tc>
                  <a:txBody>
                    <a:bodyPr/>
                    <a:lstStyle/>
                    <a:p>
                      <a:r>
                        <a:rPr lang="en-US" b="1"/>
                        <a:t>Definition</a:t>
                      </a:r>
                      <a:endParaRPr lang="en-US"/>
                    </a:p>
                  </a:txBody>
                  <a:tcPr anchor="ctr">
                    <a:lnL>
                      <a:noFill/>
                    </a:lnL>
                    <a:lnR>
                      <a:noFill/>
                    </a:lnR>
                    <a:lnT>
                      <a:noFill/>
                    </a:lnT>
                    <a:lnB>
                      <a:noFill/>
                    </a:lnB>
                  </a:tcPr>
                </a:tc>
                <a:tc>
                  <a:txBody>
                    <a:bodyPr/>
                    <a:lstStyle/>
                    <a:p>
                      <a:r>
                        <a:rPr lang="en-US" b="1"/>
                        <a:t>Example</a:t>
                      </a:r>
                      <a:endParaRPr lang="en-US"/>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55887283"/>
              </p:ext>
            </p:extLst>
          </p:nvPr>
        </p:nvGraphicFramePr>
        <p:xfrm>
          <a:off x="838200" y="3681252"/>
          <a:ext cx="10515600" cy="2165755"/>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2165755">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36094152"/>
              </p:ext>
            </p:extLst>
          </p:nvPr>
        </p:nvGraphicFramePr>
        <p:xfrm>
          <a:off x="838200" y="4402471"/>
          <a:ext cx="10515600" cy="64008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dirty="0"/>
                        <a:t>Gender</a:t>
                      </a:r>
                    </a:p>
                  </a:txBody>
                  <a:tcPr anchor="ctr">
                    <a:lnL>
                      <a:noFill/>
                    </a:lnL>
                    <a:lnR>
                      <a:noFill/>
                    </a:lnR>
                    <a:lnT>
                      <a:noFill/>
                    </a:lnT>
                    <a:lnB>
                      <a:noFill/>
                    </a:lnB>
                  </a:tcPr>
                </a:tc>
                <a:tc>
                  <a:txBody>
                    <a:bodyPr/>
                    <a:lstStyle/>
                    <a:p>
                      <a:r>
                        <a:rPr lang="en-US" dirty="0"/>
                        <a:t>A qualitative variable representing a categorical trait</a:t>
                      </a:r>
                    </a:p>
                  </a:txBody>
                  <a:tcPr anchor="ctr">
                    <a:lnL>
                      <a:noFill/>
                    </a:lnL>
                    <a:lnR>
                      <a:noFill/>
                    </a:lnR>
                    <a:lnT>
                      <a:noFill/>
                    </a:lnT>
                    <a:lnB>
                      <a:noFill/>
                    </a:lnB>
                  </a:tcPr>
                </a:tc>
                <a:tc>
                  <a:txBody>
                    <a:bodyPr/>
                    <a:lstStyle/>
                    <a:p>
                      <a:r>
                        <a:rPr lang="en-US" dirty="0"/>
                        <a:t>Male, Female</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283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Graphs for Categorical Data</a:t>
            </a:r>
          </a:p>
        </p:txBody>
      </p:sp>
    </p:spTree>
    <p:extLst>
      <p:ext uri="{BB962C8B-B14F-4D97-AF65-F5344CB8AC3E}">
        <p14:creationId xmlns:p14="http://schemas.microsoft.com/office/powerpoint/2010/main" val="3604184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a:t>
            </a:r>
          </a:p>
        </p:txBody>
      </p:sp>
      <p:sp>
        <p:nvSpPr>
          <p:cNvPr id="3" name="Content Placeholder 2"/>
          <p:cNvSpPr>
            <a:spLocks noGrp="1"/>
          </p:cNvSpPr>
          <p:nvPr>
            <p:ph idx="1"/>
          </p:nvPr>
        </p:nvSpPr>
        <p:spPr/>
        <p:txBody>
          <a:bodyPr/>
          <a:lstStyle/>
          <a:p>
            <a:r>
              <a:rPr lang="en-US" dirty="0"/>
              <a:t>A snack size bag contains 21 candies with colors, 6 brown, 3 green, 3 orange, 2 yellow, 2 red and 5 blue. Construct a table with category, tally, frequency, relative frequency and percentage columns.</a:t>
            </a:r>
          </a:p>
        </p:txBody>
      </p:sp>
    </p:spTree>
    <p:extLst>
      <p:ext uri="{BB962C8B-B14F-4D97-AF65-F5344CB8AC3E}">
        <p14:creationId xmlns:p14="http://schemas.microsoft.com/office/powerpoint/2010/main" val="108700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Step-by-Step Breakdown</a:t>
            </a:r>
            <a:endParaRPr lang="en-US" dirty="0"/>
          </a:p>
        </p:txBody>
      </p:sp>
      <p:sp>
        <p:nvSpPr>
          <p:cNvPr id="3" name="Content Placeholder 2"/>
          <p:cNvSpPr>
            <a:spLocks noGrp="1"/>
          </p:cNvSpPr>
          <p:nvPr>
            <p:ph idx="1"/>
          </p:nvPr>
        </p:nvSpPr>
        <p:spPr/>
        <p:txBody>
          <a:bodyPr>
            <a:normAutofit/>
          </a:bodyPr>
          <a:lstStyle/>
          <a:p>
            <a:r>
              <a:rPr lang="en-US" b="1" dirty="0"/>
              <a:t>Frequency</a:t>
            </a:r>
            <a:r>
              <a:rPr lang="en-US" dirty="0"/>
              <a:t>: The number of candies of each color is already provided.</a:t>
            </a:r>
          </a:p>
          <a:p>
            <a:r>
              <a:rPr lang="en-US" b="1" dirty="0"/>
              <a:t>Relative Frequency</a:t>
            </a:r>
            <a:r>
              <a:rPr lang="en-US" dirty="0"/>
              <a:t>: This is calculated by dividing the frequency by the total number of candies (21).</a:t>
            </a:r>
          </a:p>
          <a:p>
            <a:r>
              <a:rPr lang="en-US" dirty="0"/>
              <a:t>Relative Frequency=Frequency/Total Candies=Frequency/21 </a:t>
            </a:r>
          </a:p>
          <a:p>
            <a:r>
              <a:rPr lang="en-US" b="1" dirty="0"/>
              <a:t>Percentage</a:t>
            </a:r>
            <a:r>
              <a:rPr lang="en-US" dirty="0"/>
              <a:t>: Multiply the relative frequency by 100 to get the percentage.</a:t>
            </a:r>
          </a:p>
          <a:p>
            <a:r>
              <a:rPr lang="en-US" dirty="0"/>
              <a:t>Percentage=Relative Frequency×100</a:t>
            </a:r>
          </a:p>
        </p:txBody>
      </p:sp>
    </p:spTree>
    <p:extLst>
      <p:ext uri="{BB962C8B-B14F-4D97-AF65-F5344CB8AC3E}">
        <p14:creationId xmlns:p14="http://schemas.microsoft.com/office/powerpoint/2010/main" val="2570968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Given Data</a:t>
            </a:r>
            <a:endParaRPr lang="en-US" dirty="0"/>
          </a:p>
        </p:txBody>
      </p:sp>
      <p:sp>
        <p:nvSpPr>
          <p:cNvPr id="3" name="Content Placeholder 2"/>
          <p:cNvSpPr>
            <a:spLocks noGrp="1"/>
          </p:cNvSpPr>
          <p:nvPr>
            <p:ph idx="1"/>
          </p:nvPr>
        </p:nvSpPr>
        <p:spPr/>
        <p:txBody>
          <a:bodyPr/>
          <a:lstStyle/>
          <a:p>
            <a:r>
              <a:rPr lang="en-US" dirty="0"/>
              <a:t>Total Candies: 21</a:t>
            </a:r>
          </a:p>
          <a:p>
            <a:r>
              <a:rPr lang="en-US" dirty="0"/>
              <a:t>Colors and Frequencies:</a:t>
            </a:r>
          </a:p>
          <a:p>
            <a:pPr lvl="1"/>
            <a:r>
              <a:rPr lang="en-US" dirty="0"/>
              <a:t>Brown: 6</a:t>
            </a:r>
          </a:p>
          <a:p>
            <a:pPr lvl="1"/>
            <a:r>
              <a:rPr lang="en-US" dirty="0"/>
              <a:t>Green: 3</a:t>
            </a:r>
          </a:p>
          <a:p>
            <a:pPr lvl="1"/>
            <a:r>
              <a:rPr lang="en-US" dirty="0"/>
              <a:t>Orange: 3</a:t>
            </a:r>
          </a:p>
          <a:p>
            <a:pPr lvl="1"/>
            <a:r>
              <a:rPr lang="en-US" dirty="0"/>
              <a:t>Yellow: 2</a:t>
            </a:r>
          </a:p>
          <a:p>
            <a:pPr lvl="1"/>
            <a:r>
              <a:rPr lang="en-US" dirty="0"/>
              <a:t>Red: 2</a:t>
            </a:r>
          </a:p>
          <a:p>
            <a:pPr lvl="1"/>
            <a:r>
              <a:rPr lang="en-US" dirty="0"/>
              <a:t>Blue: 5</a:t>
            </a:r>
          </a:p>
          <a:p>
            <a:endParaRPr lang="en-US" dirty="0"/>
          </a:p>
        </p:txBody>
      </p:sp>
    </p:spTree>
    <p:extLst>
      <p:ext uri="{BB962C8B-B14F-4D97-AF65-F5344CB8AC3E}">
        <p14:creationId xmlns:p14="http://schemas.microsoft.com/office/powerpoint/2010/main" val="3919682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Explanation</a:t>
            </a:r>
            <a:endParaRPr lang="en-US" dirty="0"/>
          </a:p>
        </p:txBody>
      </p:sp>
      <p:sp>
        <p:nvSpPr>
          <p:cNvPr id="3" name="Content Placeholder 2"/>
          <p:cNvSpPr>
            <a:spLocks noGrp="1"/>
          </p:cNvSpPr>
          <p:nvPr>
            <p:ph idx="1"/>
          </p:nvPr>
        </p:nvSpPr>
        <p:spPr/>
        <p:txBody>
          <a:bodyPr/>
          <a:lstStyle/>
          <a:p>
            <a:r>
              <a:rPr lang="en-US" b="1" dirty="0"/>
              <a:t>Frequency (f)</a:t>
            </a:r>
            <a:r>
              <a:rPr lang="en-US" dirty="0"/>
              <a:t>: This is the count of each color (as provided).</a:t>
            </a:r>
          </a:p>
          <a:p>
            <a:r>
              <a:rPr lang="en-US" b="1" dirty="0"/>
              <a:t>Relative Frequency</a:t>
            </a:r>
            <a:r>
              <a:rPr lang="en-US" dirty="0"/>
              <a:t>: This is the frequency of each color divided by the total (21 candies).</a:t>
            </a:r>
          </a:p>
          <a:p>
            <a:r>
              <a:rPr lang="en-US" b="1" dirty="0"/>
              <a:t>Percentage</a:t>
            </a:r>
            <a:r>
              <a:rPr lang="en-US" dirty="0"/>
              <a:t>: The relative frequency multiplied by 100 to show the percentage.</a:t>
            </a:r>
          </a:p>
          <a:p>
            <a:endParaRPr lang="en-US" dirty="0"/>
          </a:p>
        </p:txBody>
      </p:sp>
    </p:spTree>
    <p:extLst>
      <p:ext uri="{BB962C8B-B14F-4D97-AF65-F5344CB8AC3E}">
        <p14:creationId xmlns:p14="http://schemas.microsoft.com/office/powerpoint/2010/main" val="1416046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put table</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52325204"/>
              </p:ext>
            </p:extLst>
          </p:nvPr>
        </p:nvGraphicFramePr>
        <p:xfrm>
          <a:off x="838200" y="2721134"/>
          <a:ext cx="10515600" cy="256032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0">
                <a:tc>
                  <a:txBody>
                    <a:bodyPr/>
                    <a:lstStyle/>
                    <a:p>
                      <a:r>
                        <a:rPr lang="en-US" b="1" dirty="0"/>
                        <a:t>Category (Color)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b="1" dirty="0"/>
                        <a:t>Frequency (f)</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t>Relative Frequency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b="1" dirty="0"/>
                        <a:t>Percentage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0"/>
                  </a:ext>
                </a:extLst>
              </a:tr>
              <a:tr h="0">
                <a:tc>
                  <a:txBody>
                    <a:bodyPr/>
                    <a:lstStyle/>
                    <a:p>
                      <a:r>
                        <a:rPr lang="en-US" b="1" dirty="0"/>
                        <a:t>Brown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0.2857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28.57%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US" b="1"/>
                        <a:t>Green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b="1"/>
                        <a:t>Orange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b="1"/>
                        <a:t>Yellow</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0.0952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US" b="1"/>
                        <a:t>Red</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0.0952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US" b="1"/>
                        <a:t>Blue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0.2381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51827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Graphs for Quantitative Data</a:t>
            </a:r>
          </a:p>
        </p:txBody>
      </p:sp>
    </p:spTree>
    <p:extLst>
      <p:ext uri="{BB962C8B-B14F-4D97-AF65-F5344CB8AC3E}">
        <p14:creationId xmlns:p14="http://schemas.microsoft.com/office/powerpoint/2010/main" val="1708708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3</a:t>
            </a:r>
          </a:p>
        </p:txBody>
      </p:sp>
      <p:sp>
        <p:nvSpPr>
          <p:cNvPr id="3" name="Content Placeholder 2"/>
          <p:cNvSpPr>
            <a:spLocks noGrp="1"/>
          </p:cNvSpPr>
          <p:nvPr>
            <p:ph idx="1"/>
          </p:nvPr>
        </p:nvSpPr>
        <p:spPr/>
        <p:txBody>
          <a:bodyPr/>
          <a:lstStyle/>
          <a:p>
            <a:r>
              <a:rPr lang="en-US" dirty="0"/>
              <a:t>The amount of money expended by the U.S department of Defense in various categories is shown in the table. Construct both a Pie chart and Bar chart to describe the data. Compare the two forms of presentation.</a:t>
            </a:r>
          </a:p>
        </p:txBody>
      </p:sp>
    </p:spTree>
    <p:extLst>
      <p:ext uri="{BB962C8B-B14F-4D97-AF65-F5344CB8AC3E}">
        <p14:creationId xmlns:p14="http://schemas.microsoft.com/office/powerpoint/2010/main" val="2992300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8890123"/>
              </p:ext>
            </p:extLst>
          </p:nvPr>
        </p:nvGraphicFramePr>
        <p:xfrm>
          <a:off x="1262129" y="2292438"/>
          <a:ext cx="8667481" cy="3657600"/>
        </p:xfrm>
        <a:graphic>
          <a:graphicData uri="http://schemas.openxmlformats.org/drawingml/2006/table">
            <a:tbl>
              <a:tblPr>
                <a:tableStyleId>{5C22544A-7EE6-4342-B048-85BDC9FD1C3A}</a:tableStyleId>
              </a:tblPr>
              <a:tblGrid>
                <a:gridCol w="6430712">
                  <a:extLst>
                    <a:ext uri="{9D8B030D-6E8A-4147-A177-3AD203B41FA5}">
                      <a16:colId xmlns:a16="http://schemas.microsoft.com/office/drawing/2014/main" val="20000"/>
                    </a:ext>
                  </a:extLst>
                </a:gridCol>
                <a:gridCol w="2236769">
                  <a:extLst>
                    <a:ext uri="{9D8B030D-6E8A-4147-A177-3AD203B41FA5}">
                      <a16:colId xmlns:a16="http://schemas.microsoft.com/office/drawing/2014/main" val="20001"/>
                    </a:ext>
                  </a:extLst>
                </a:gridCol>
              </a:tblGrid>
              <a:tr h="457200">
                <a:tc>
                  <a:txBody>
                    <a:bodyPr/>
                    <a:lstStyle/>
                    <a:p>
                      <a:pPr algn="l" fontAlgn="b"/>
                      <a:r>
                        <a:rPr lang="en-US" sz="1100" u="none" strike="noStrike">
                          <a:effectLst/>
                        </a:rPr>
                        <a:t>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Amount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57200">
                <a:tc>
                  <a:txBody>
                    <a:bodyPr/>
                    <a:lstStyle/>
                    <a:p>
                      <a:pPr algn="l" fontAlgn="b"/>
                      <a:r>
                        <a:rPr lang="en-US" sz="1100" u="none" strike="noStrike">
                          <a:effectLst/>
                        </a:rPr>
                        <a:t>Military Peronnel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57200">
                <a:tc>
                  <a:txBody>
                    <a:bodyPr/>
                    <a:lstStyle/>
                    <a:p>
                      <a:pPr algn="l" fontAlgn="b"/>
                      <a:r>
                        <a:rPr lang="en-US" sz="1100" u="none" strike="noStrike">
                          <a:effectLst/>
                        </a:rPr>
                        <a:t>Operation and maintenance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57200">
                <a:tc>
                  <a:txBody>
                    <a:bodyPr/>
                    <a:lstStyle/>
                    <a:p>
                      <a:pPr algn="l" fontAlgn="b"/>
                      <a:r>
                        <a:rPr lang="en-US" sz="1100" u="none" strike="noStrike">
                          <a:effectLst/>
                        </a:rPr>
                        <a:t>Procurement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129.2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457200">
                <a:tc>
                  <a:txBody>
                    <a:bodyPr/>
                    <a:lstStyle/>
                    <a:p>
                      <a:pPr algn="l" fontAlgn="b"/>
                      <a:r>
                        <a:rPr lang="en-US" sz="1100" u="none" strike="noStrike">
                          <a:effectLst/>
                        </a:rPr>
                        <a:t>R and 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457200">
                <a:tc>
                  <a:txBody>
                    <a:bodyPr/>
                    <a:lstStyle/>
                    <a:p>
                      <a:pPr algn="l" fontAlgn="b"/>
                      <a:r>
                        <a:rPr lang="en-US" sz="1100" u="none" strike="noStrike">
                          <a:effectLst/>
                        </a:rPr>
                        <a:t>Construction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457200">
                <a:tc>
                  <a:txBody>
                    <a:bodyPr/>
                    <a:lstStyle/>
                    <a:p>
                      <a:pPr algn="l" fontAlgn="b"/>
                      <a:r>
                        <a:rPr lang="en-US" sz="1100" u="none" strike="noStrike">
                          <a:effectLst/>
                        </a:rPr>
                        <a:t>Other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457200">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636.7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80181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288160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028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dirty="0"/>
              <a:t>Think of variables as </a:t>
            </a:r>
            <a:r>
              <a:rPr lang="en-US" b="1" dirty="0"/>
              <a:t>attributes</a:t>
            </a:r>
            <a:r>
              <a:rPr lang="en-US" dirty="0"/>
              <a:t> or </a:t>
            </a:r>
            <a:r>
              <a:rPr lang="en-US" b="1" dirty="0"/>
              <a:t>features</a:t>
            </a:r>
            <a:r>
              <a:rPr lang="en-US" dirty="0"/>
              <a:t> of a car, and the </a:t>
            </a:r>
            <a:r>
              <a:rPr lang="en-US" b="1" dirty="0"/>
              <a:t>experimental unit</a:t>
            </a:r>
            <a:r>
              <a:rPr lang="en-US" dirty="0"/>
              <a:t> as each individual car. You might measure the </a:t>
            </a:r>
            <a:r>
              <a:rPr lang="en-US" b="1" dirty="0"/>
              <a:t>speed</a:t>
            </a:r>
            <a:r>
              <a:rPr lang="en-US" dirty="0"/>
              <a:t>, </a:t>
            </a:r>
            <a:r>
              <a:rPr lang="en-US" b="1" dirty="0"/>
              <a:t>color</a:t>
            </a:r>
            <a:r>
              <a:rPr lang="en-US" dirty="0"/>
              <a:t>, and </a:t>
            </a:r>
            <a:r>
              <a:rPr lang="en-US" b="1" dirty="0"/>
              <a:t>mileage</a:t>
            </a:r>
            <a:r>
              <a:rPr lang="en-US" dirty="0"/>
              <a:t> (variables), but each car (experimental unit) provides these values.</a:t>
            </a:r>
          </a:p>
          <a:p>
            <a:endParaRPr lang="en-US" dirty="0"/>
          </a:p>
        </p:txBody>
      </p:sp>
    </p:spTree>
    <p:extLst>
      <p:ext uri="{BB962C8B-B14F-4D97-AF65-F5344CB8AC3E}">
        <p14:creationId xmlns:p14="http://schemas.microsoft.com/office/powerpoint/2010/main" val="1459728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709148995"/>
              </p:ext>
            </p:extLst>
          </p:nvPr>
        </p:nvGraphicFramePr>
        <p:xfrm>
          <a:off x="1532587" y="862884"/>
          <a:ext cx="9272788" cy="5215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0853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a:t>
            </a:r>
          </a:p>
        </p:txBody>
      </p:sp>
      <p:sp>
        <p:nvSpPr>
          <p:cNvPr id="3" name="Content Placeholder 2"/>
          <p:cNvSpPr>
            <a:spLocks noGrp="1"/>
          </p:cNvSpPr>
          <p:nvPr>
            <p:ph idx="1"/>
          </p:nvPr>
        </p:nvSpPr>
        <p:spPr/>
        <p:txBody>
          <a:bodyPr>
            <a:normAutofit/>
          </a:bodyPr>
          <a:lstStyle/>
          <a:p>
            <a:r>
              <a:rPr lang="en-US" dirty="0"/>
              <a:t>A </a:t>
            </a:r>
            <a:r>
              <a:rPr lang="en-US" b="1" dirty="0"/>
              <a:t>line chart</a:t>
            </a:r>
            <a:r>
              <a:rPr lang="en-US" dirty="0"/>
              <a:t> is a type of graph used to display information that changes over time. It consists of a series of data points connected by straight line segments. The horizontal axis (x-axis) typically represents time or categories, while the vertical axis (y-axis) represents the values of the variable being measured.</a:t>
            </a:r>
          </a:p>
          <a:p>
            <a:endParaRPr lang="en-US" dirty="0"/>
          </a:p>
        </p:txBody>
      </p:sp>
    </p:spTree>
    <p:extLst>
      <p:ext uri="{BB962C8B-B14F-4D97-AF65-F5344CB8AC3E}">
        <p14:creationId xmlns:p14="http://schemas.microsoft.com/office/powerpoint/2010/main" val="2319898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a Line Chart</a:t>
            </a:r>
            <a:endParaRPr lang="en-US" dirty="0"/>
          </a:p>
        </p:txBody>
      </p:sp>
      <p:sp>
        <p:nvSpPr>
          <p:cNvPr id="3" name="Content Placeholder 2"/>
          <p:cNvSpPr>
            <a:spLocks noGrp="1"/>
          </p:cNvSpPr>
          <p:nvPr>
            <p:ph idx="1"/>
          </p:nvPr>
        </p:nvSpPr>
        <p:spPr/>
        <p:txBody>
          <a:bodyPr>
            <a:normAutofit/>
          </a:bodyPr>
          <a:lstStyle/>
          <a:p>
            <a:r>
              <a:rPr lang="en-US" b="1" dirty="0"/>
              <a:t>Data Points</a:t>
            </a:r>
            <a:r>
              <a:rPr lang="en-US" dirty="0"/>
              <a:t>: These represent individual measurements or values.</a:t>
            </a:r>
          </a:p>
          <a:p>
            <a:r>
              <a:rPr lang="en-US" b="1" dirty="0"/>
              <a:t>Lines</a:t>
            </a:r>
            <a:r>
              <a:rPr lang="en-US" dirty="0"/>
              <a:t>: The lines connecting the points help to visualize trends over time or across categories.</a:t>
            </a:r>
          </a:p>
          <a:p>
            <a:r>
              <a:rPr lang="en-US" b="1" dirty="0"/>
              <a:t>Axes</a:t>
            </a:r>
            <a:r>
              <a:rPr lang="en-US" dirty="0"/>
              <a:t>: The x-axis typically represents time or categories, and the y-axis represents the value of the data.</a:t>
            </a:r>
          </a:p>
          <a:p>
            <a:endParaRPr lang="en-US" dirty="0"/>
          </a:p>
        </p:txBody>
      </p:sp>
    </p:spTree>
    <p:extLst>
      <p:ext uri="{BB962C8B-B14F-4D97-AF65-F5344CB8AC3E}">
        <p14:creationId xmlns:p14="http://schemas.microsoft.com/office/powerpoint/2010/main" val="2708950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 Line Chart?</a:t>
            </a:r>
            <a:endParaRPr lang="en-US" dirty="0"/>
          </a:p>
        </p:txBody>
      </p:sp>
      <p:sp>
        <p:nvSpPr>
          <p:cNvPr id="3" name="Content Placeholder 2"/>
          <p:cNvSpPr>
            <a:spLocks noGrp="1"/>
          </p:cNvSpPr>
          <p:nvPr>
            <p:ph idx="1"/>
          </p:nvPr>
        </p:nvSpPr>
        <p:spPr/>
        <p:txBody>
          <a:bodyPr/>
          <a:lstStyle/>
          <a:p>
            <a:r>
              <a:rPr lang="en-US" dirty="0"/>
              <a:t>To show </a:t>
            </a:r>
            <a:r>
              <a:rPr lang="en-US" b="1" dirty="0"/>
              <a:t>trends</a:t>
            </a:r>
            <a:r>
              <a:rPr lang="en-US" dirty="0"/>
              <a:t> over time.</a:t>
            </a:r>
          </a:p>
          <a:p>
            <a:r>
              <a:rPr lang="en-US" dirty="0"/>
              <a:t>To compare </a:t>
            </a:r>
            <a:r>
              <a:rPr lang="en-US" b="1" dirty="0"/>
              <a:t>changes</a:t>
            </a:r>
            <a:r>
              <a:rPr lang="en-US" dirty="0"/>
              <a:t> between multiple datasets (e.g., multiple lines on the same chart).</a:t>
            </a:r>
          </a:p>
          <a:p>
            <a:r>
              <a:rPr lang="en-US" dirty="0"/>
              <a:t>To easily observe </a:t>
            </a:r>
            <a:r>
              <a:rPr lang="en-US" b="1" dirty="0"/>
              <a:t>increases, decreases</a:t>
            </a:r>
            <a:r>
              <a:rPr lang="en-US" dirty="0"/>
              <a:t>, or </a:t>
            </a:r>
            <a:r>
              <a:rPr lang="en-US" b="1" dirty="0"/>
              <a:t>patterns</a:t>
            </a:r>
            <a:r>
              <a:rPr lang="en-US" dirty="0"/>
              <a:t> in data.</a:t>
            </a:r>
          </a:p>
          <a:p>
            <a:endParaRPr lang="en-US" dirty="0"/>
          </a:p>
        </p:txBody>
      </p:sp>
    </p:spTree>
    <p:extLst>
      <p:ext uri="{BB962C8B-B14F-4D97-AF65-F5344CB8AC3E}">
        <p14:creationId xmlns:p14="http://schemas.microsoft.com/office/powerpoint/2010/main" val="1731661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Monthly Temperature of a City</a:t>
            </a:r>
            <a:endParaRPr lang="en-US" dirty="0"/>
          </a:p>
        </p:txBody>
      </p:sp>
      <p:sp>
        <p:nvSpPr>
          <p:cNvPr id="3" name="Content Placeholder 2"/>
          <p:cNvSpPr>
            <a:spLocks noGrp="1"/>
          </p:cNvSpPr>
          <p:nvPr>
            <p:ph idx="1"/>
          </p:nvPr>
        </p:nvSpPr>
        <p:spPr/>
        <p:txBody>
          <a:bodyPr/>
          <a:lstStyle/>
          <a:p>
            <a:r>
              <a:rPr lang="en-US" dirty="0"/>
              <a:t>Imagine you're tracking the average temperature in your city over a year. A line chart can help you visualize how the temperature fluctuates each month.</a:t>
            </a:r>
          </a:p>
          <a:p>
            <a:endParaRPr lang="en-US" dirty="0"/>
          </a:p>
        </p:txBody>
      </p:sp>
    </p:spTree>
    <p:extLst>
      <p:ext uri="{BB962C8B-B14F-4D97-AF65-F5344CB8AC3E}">
        <p14:creationId xmlns:p14="http://schemas.microsoft.com/office/powerpoint/2010/main" val="27438092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171975" y="107921"/>
            <a:ext cx="9261007" cy="5713329"/>
          </a:xfrm>
          <a:prstGeom prst="rect">
            <a:avLst/>
          </a:prstGeom>
        </p:spPr>
      </p:pic>
      <p:sp>
        <p:nvSpPr>
          <p:cNvPr id="17" name="Rectangle 16"/>
          <p:cNvSpPr/>
          <p:nvPr/>
        </p:nvSpPr>
        <p:spPr>
          <a:xfrm>
            <a:off x="807075" y="5934670"/>
            <a:ext cx="9625907" cy="646331"/>
          </a:xfrm>
          <a:prstGeom prst="rect">
            <a:avLst/>
          </a:prstGeom>
        </p:spPr>
        <p:txBody>
          <a:bodyPr wrap="square">
            <a:spAutoFit/>
          </a:bodyPr>
          <a:lstStyle/>
          <a:p>
            <a:r>
              <a:rPr lang="en-US" dirty="0"/>
              <a:t>A line chart for this data would show the temperature rising from January to July and then falling again towards December, forming a mountain-like shape over the year.</a:t>
            </a:r>
          </a:p>
        </p:txBody>
      </p:sp>
    </p:spTree>
    <p:extLst>
      <p:ext uri="{BB962C8B-B14F-4D97-AF65-F5344CB8AC3E}">
        <p14:creationId xmlns:p14="http://schemas.microsoft.com/office/powerpoint/2010/main" val="1372756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dirty="0"/>
              <a:t>Think of a line chart as a </a:t>
            </a:r>
            <a:r>
              <a:rPr lang="en-US" b="1" dirty="0"/>
              <a:t>mountain path</a:t>
            </a:r>
            <a:r>
              <a:rPr lang="en-US" dirty="0"/>
              <a:t> when you're hiking. As you walk uphill (temperature or value increases), you can see how steep the climb is, then as you go downhill, you notice the slope decreasing. This is similar to how a line chart helps visualize upward and downward trends in data over time.</a:t>
            </a:r>
          </a:p>
          <a:p>
            <a:endParaRPr lang="en-US" dirty="0"/>
          </a:p>
        </p:txBody>
      </p:sp>
    </p:spTree>
    <p:extLst>
      <p:ext uri="{BB962C8B-B14F-4D97-AF65-F5344CB8AC3E}">
        <p14:creationId xmlns:p14="http://schemas.microsoft.com/office/powerpoint/2010/main" val="4096127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 Line Chart</a:t>
            </a:r>
            <a:endParaRPr lang="en-US" dirty="0"/>
          </a:p>
        </p:txBody>
      </p:sp>
      <p:sp>
        <p:nvSpPr>
          <p:cNvPr id="3" name="Content Placeholder 2"/>
          <p:cNvSpPr>
            <a:spLocks noGrp="1"/>
          </p:cNvSpPr>
          <p:nvPr>
            <p:ph idx="1"/>
          </p:nvPr>
        </p:nvSpPr>
        <p:spPr/>
        <p:txBody>
          <a:bodyPr/>
          <a:lstStyle/>
          <a:p>
            <a:r>
              <a:rPr lang="en-US" dirty="0"/>
              <a:t>When you need to show </a:t>
            </a:r>
            <a:r>
              <a:rPr lang="en-US" b="1" dirty="0"/>
              <a:t>continuous data</a:t>
            </a:r>
            <a:r>
              <a:rPr lang="en-US" dirty="0"/>
              <a:t> over time (e.g., stock prices, temperatures, sales).</a:t>
            </a:r>
          </a:p>
          <a:p>
            <a:r>
              <a:rPr lang="en-US" dirty="0"/>
              <a:t>When you're interested in </a:t>
            </a:r>
            <a:r>
              <a:rPr lang="en-US" b="1" dirty="0"/>
              <a:t>trends</a:t>
            </a:r>
            <a:r>
              <a:rPr lang="en-US" dirty="0"/>
              <a:t> or </a:t>
            </a:r>
            <a:r>
              <a:rPr lang="en-US" b="1" dirty="0"/>
              <a:t>patterns</a:t>
            </a:r>
            <a:r>
              <a:rPr lang="en-US" dirty="0"/>
              <a:t>.</a:t>
            </a:r>
          </a:p>
          <a:p>
            <a:r>
              <a:rPr lang="en-US" dirty="0"/>
              <a:t>When you want to compare multiple datasets that change over time.</a:t>
            </a:r>
          </a:p>
          <a:p>
            <a:endParaRPr lang="en-US" dirty="0"/>
          </a:p>
        </p:txBody>
      </p:sp>
    </p:spTree>
    <p:extLst>
      <p:ext uri="{BB962C8B-B14F-4D97-AF65-F5344CB8AC3E}">
        <p14:creationId xmlns:p14="http://schemas.microsoft.com/office/powerpoint/2010/main" val="2858486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2: Company’s Quarterly Sales</a:t>
            </a:r>
            <a:endParaRPr lang="en-US" dirty="0"/>
          </a:p>
        </p:txBody>
      </p:sp>
      <p:sp>
        <p:nvSpPr>
          <p:cNvPr id="3" name="Content Placeholder 2"/>
          <p:cNvSpPr>
            <a:spLocks noGrp="1"/>
          </p:cNvSpPr>
          <p:nvPr>
            <p:ph idx="1"/>
          </p:nvPr>
        </p:nvSpPr>
        <p:spPr/>
        <p:txBody>
          <a:bodyPr/>
          <a:lstStyle/>
          <a:p>
            <a:r>
              <a:rPr lang="en-US" dirty="0"/>
              <a:t>Let’s say a company tracks its quarterly sales for a year.</a:t>
            </a:r>
          </a:p>
          <a:p>
            <a:endParaRPr lang="en-US" dirty="0"/>
          </a:p>
        </p:txBody>
      </p:sp>
      <p:pic>
        <p:nvPicPr>
          <p:cNvPr id="4" name="Picture 3"/>
          <p:cNvPicPr>
            <a:picLocks noChangeAspect="1"/>
          </p:cNvPicPr>
          <p:nvPr/>
        </p:nvPicPr>
        <p:blipFill>
          <a:blip r:embed="rId2"/>
          <a:stretch>
            <a:fillRect/>
          </a:stretch>
        </p:blipFill>
        <p:spPr>
          <a:xfrm>
            <a:off x="1115834" y="2582147"/>
            <a:ext cx="8970249" cy="2273189"/>
          </a:xfrm>
          <a:prstGeom prst="rect">
            <a:avLst/>
          </a:prstGeom>
        </p:spPr>
      </p:pic>
      <p:sp>
        <p:nvSpPr>
          <p:cNvPr id="5" name="Rectangle 4"/>
          <p:cNvSpPr/>
          <p:nvPr/>
        </p:nvSpPr>
        <p:spPr>
          <a:xfrm>
            <a:off x="1322231" y="5385396"/>
            <a:ext cx="6096000" cy="646331"/>
          </a:xfrm>
          <a:prstGeom prst="rect">
            <a:avLst/>
          </a:prstGeom>
        </p:spPr>
        <p:txBody>
          <a:bodyPr>
            <a:spAutoFit/>
          </a:bodyPr>
          <a:lstStyle/>
          <a:p>
            <a:r>
              <a:rPr lang="en-US" dirty="0"/>
              <a:t>A line chart would illustrate how sales grow from Q1 to Q3 and then decline slightly in Q4.</a:t>
            </a:r>
          </a:p>
        </p:txBody>
      </p:sp>
    </p:spTree>
    <p:extLst>
      <p:ext uri="{BB962C8B-B14F-4D97-AF65-F5344CB8AC3E}">
        <p14:creationId xmlns:p14="http://schemas.microsoft.com/office/powerpoint/2010/main" val="2388551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654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640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Analysis Based on the Number of Variables</a:t>
            </a:r>
            <a:endParaRPr lang="en-US" dirty="0"/>
          </a:p>
        </p:txBody>
      </p:sp>
      <p:sp>
        <p:nvSpPr>
          <p:cNvPr id="3" name="Content Placeholder 2"/>
          <p:cNvSpPr>
            <a:spLocks noGrp="1"/>
          </p:cNvSpPr>
          <p:nvPr>
            <p:ph idx="1"/>
          </p:nvPr>
        </p:nvSpPr>
        <p:spPr/>
        <p:txBody>
          <a:bodyPr/>
          <a:lstStyle/>
          <a:p>
            <a:r>
              <a:rPr lang="en-US" b="1" dirty="0"/>
              <a:t>Univariate Analysis</a:t>
            </a:r>
            <a:r>
              <a:rPr lang="en-US" dirty="0"/>
              <a:t>: Involves a single variable. Its primary purpose is to describe the data and find patterns.</a:t>
            </a:r>
          </a:p>
          <a:p>
            <a:endParaRPr lang="en-US" dirty="0"/>
          </a:p>
        </p:txBody>
      </p:sp>
    </p:spTree>
    <p:extLst>
      <p:ext uri="{BB962C8B-B14F-4D97-AF65-F5344CB8AC3E}">
        <p14:creationId xmlns:p14="http://schemas.microsoft.com/office/powerpoint/2010/main" val="41620578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Plot</a:t>
            </a:r>
          </a:p>
        </p:txBody>
      </p:sp>
      <p:sp>
        <p:nvSpPr>
          <p:cNvPr id="3" name="Content Placeholder 2"/>
          <p:cNvSpPr>
            <a:spLocks noGrp="1"/>
          </p:cNvSpPr>
          <p:nvPr>
            <p:ph idx="1"/>
          </p:nvPr>
        </p:nvSpPr>
        <p:spPr/>
        <p:txBody>
          <a:bodyPr>
            <a:normAutofit/>
          </a:bodyPr>
          <a:lstStyle/>
          <a:p>
            <a:r>
              <a:rPr lang="en-US" dirty="0"/>
              <a:t>A </a:t>
            </a:r>
            <a:r>
              <a:rPr lang="en-US" b="1" dirty="0"/>
              <a:t>dot plot</a:t>
            </a:r>
            <a:r>
              <a:rPr lang="en-US" dirty="0"/>
              <a:t> is a simple statistical chart that displays the frequency or distribution of data points for a specific dataset. </a:t>
            </a:r>
          </a:p>
          <a:p>
            <a:r>
              <a:rPr lang="en-US" dirty="0"/>
              <a:t>Each data point is represented as a </a:t>
            </a:r>
            <a:r>
              <a:rPr lang="en-US" b="1" dirty="0"/>
              <a:t>dot</a:t>
            </a:r>
            <a:r>
              <a:rPr lang="en-US" dirty="0"/>
              <a:t> on the graph, and dots are often stacked vertically to show the number of occurrences of each value. </a:t>
            </a:r>
          </a:p>
          <a:p>
            <a:r>
              <a:rPr lang="en-US" dirty="0"/>
              <a:t>Dot plots are useful for visualizing </a:t>
            </a:r>
            <a:r>
              <a:rPr lang="en-US" b="1" dirty="0"/>
              <a:t>small to moderate-sized datasets</a:t>
            </a:r>
            <a:r>
              <a:rPr lang="en-US" dirty="0"/>
              <a:t> and spotting clusters, gaps, and outliers.</a:t>
            </a:r>
          </a:p>
          <a:p>
            <a:endParaRPr lang="en-US" dirty="0"/>
          </a:p>
        </p:txBody>
      </p:sp>
    </p:spTree>
    <p:extLst>
      <p:ext uri="{BB962C8B-B14F-4D97-AF65-F5344CB8AC3E}">
        <p14:creationId xmlns:p14="http://schemas.microsoft.com/office/powerpoint/2010/main" val="229391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a:t>
            </a:r>
            <a:endParaRPr lang="en-US" dirty="0"/>
          </a:p>
        </p:txBody>
      </p:sp>
      <p:sp>
        <p:nvSpPr>
          <p:cNvPr id="3" name="Content Placeholder 2"/>
          <p:cNvSpPr>
            <a:spLocks noGrp="1"/>
          </p:cNvSpPr>
          <p:nvPr>
            <p:ph idx="1"/>
          </p:nvPr>
        </p:nvSpPr>
        <p:spPr/>
        <p:txBody>
          <a:bodyPr/>
          <a:lstStyle/>
          <a:p>
            <a:r>
              <a:rPr lang="en-US" b="1" dirty="0"/>
              <a:t>Data points</a:t>
            </a:r>
            <a:r>
              <a:rPr lang="en-US" dirty="0"/>
              <a:t>: Each dot represents a single data point or observation.</a:t>
            </a:r>
          </a:p>
          <a:p>
            <a:r>
              <a:rPr lang="en-US" b="1" dirty="0"/>
              <a:t>Horizontal axis</a:t>
            </a:r>
            <a:r>
              <a:rPr lang="en-US" dirty="0"/>
              <a:t>: The values or categories being analyzed (e.g., test scores, number of candies).</a:t>
            </a:r>
          </a:p>
          <a:p>
            <a:r>
              <a:rPr lang="en-US" b="1" dirty="0"/>
              <a:t>Vertical stacking</a:t>
            </a:r>
            <a:r>
              <a:rPr lang="en-US" dirty="0"/>
              <a:t>: When multiple data points share the same value, the dots are stacked vertically to show frequency.</a:t>
            </a:r>
          </a:p>
          <a:p>
            <a:endParaRPr lang="en-US" dirty="0"/>
          </a:p>
        </p:txBody>
      </p:sp>
    </p:spTree>
    <p:extLst>
      <p:ext uri="{BB962C8B-B14F-4D97-AF65-F5344CB8AC3E}">
        <p14:creationId xmlns:p14="http://schemas.microsoft.com/office/powerpoint/2010/main" val="3987032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Test Scores</a:t>
            </a:r>
            <a:endParaRPr lang="en-US" dirty="0"/>
          </a:p>
        </p:txBody>
      </p:sp>
      <p:sp>
        <p:nvSpPr>
          <p:cNvPr id="3" name="Content Placeholder 2"/>
          <p:cNvSpPr>
            <a:spLocks noGrp="1"/>
          </p:cNvSpPr>
          <p:nvPr>
            <p:ph idx="1"/>
          </p:nvPr>
        </p:nvSpPr>
        <p:spPr/>
        <p:txBody>
          <a:bodyPr/>
          <a:lstStyle/>
          <a:p>
            <a:r>
              <a:rPr lang="en-US" dirty="0"/>
              <a:t>Imagine a teacher wants to display the distribution of test scores for a class of 20 students, with scores ranging from 50 to 100. The scores might be:</a:t>
            </a:r>
          </a:p>
          <a:p>
            <a:endParaRPr lang="en-US" dirty="0"/>
          </a:p>
        </p:txBody>
      </p:sp>
    </p:spTree>
    <p:extLst>
      <p:ext uri="{BB962C8B-B14F-4D97-AF65-F5344CB8AC3E}">
        <p14:creationId xmlns:p14="http://schemas.microsoft.com/office/powerpoint/2010/main" val="1978507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Stem and Leaf Display</a:t>
            </a:r>
          </a:p>
        </p:txBody>
      </p:sp>
      <p:sp>
        <p:nvSpPr>
          <p:cNvPr id="3" name="Content Placeholder 2"/>
          <p:cNvSpPr>
            <a:spLocks noGrp="1"/>
          </p:cNvSpPr>
          <p:nvPr>
            <p:ph idx="1"/>
          </p:nvPr>
        </p:nvSpPr>
        <p:spPr/>
        <p:txBody>
          <a:bodyPr/>
          <a:lstStyle/>
          <a:p>
            <a:r>
              <a:rPr lang="en-US" dirty="0"/>
              <a:t>A </a:t>
            </a:r>
            <a:r>
              <a:rPr lang="en-US" b="1" dirty="0"/>
              <a:t>leaf and stem plot</a:t>
            </a:r>
            <a:r>
              <a:rPr lang="en-US" dirty="0"/>
              <a:t>, also called a </a:t>
            </a:r>
            <a:r>
              <a:rPr lang="en-US" b="1" dirty="0"/>
              <a:t>stem-and-leaf plot</a:t>
            </a:r>
            <a:r>
              <a:rPr lang="en-US" dirty="0"/>
              <a:t>, is a way to organize numerical data to display its distribution. </a:t>
            </a:r>
          </a:p>
          <a:p>
            <a:r>
              <a:rPr lang="en-US" dirty="0"/>
              <a:t>It helps visualize the shape of the data, shows individual values, and gives an idea of the spread and center of the dataset.</a:t>
            </a:r>
          </a:p>
        </p:txBody>
      </p:sp>
    </p:spTree>
    <p:extLst>
      <p:ext uri="{BB962C8B-B14F-4D97-AF65-F5344CB8AC3E}">
        <p14:creationId xmlns:p14="http://schemas.microsoft.com/office/powerpoint/2010/main" val="38626245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Works</a:t>
            </a:r>
            <a:endParaRPr lang="en-US" dirty="0"/>
          </a:p>
        </p:txBody>
      </p:sp>
      <p:sp>
        <p:nvSpPr>
          <p:cNvPr id="3" name="Content Placeholder 2"/>
          <p:cNvSpPr>
            <a:spLocks noGrp="1"/>
          </p:cNvSpPr>
          <p:nvPr>
            <p:ph idx="1"/>
          </p:nvPr>
        </p:nvSpPr>
        <p:spPr/>
        <p:txBody>
          <a:bodyPr/>
          <a:lstStyle/>
          <a:p>
            <a:r>
              <a:rPr lang="en-US" dirty="0"/>
              <a:t>Imagine the stem-and-leaf plot as a simple tree:</a:t>
            </a:r>
          </a:p>
          <a:p>
            <a:r>
              <a:rPr lang="en-US" dirty="0"/>
              <a:t>The </a:t>
            </a:r>
            <a:r>
              <a:rPr lang="en-US" b="1" dirty="0"/>
              <a:t>stem</a:t>
            </a:r>
            <a:r>
              <a:rPr lang="en-US" dirty="0"/>
              <a:t> represents the tens place (or higher place values).</a:t>
            </a:r>
          </a:p>
          <a:p>
            <a:r>
              <a:rPr lang="en-US" dirty="0"/>
              <a:t>The </a:t>
            </a:r>
            <a:r>
              <a:rPr lang="en-US" b="1" dirty="0"/>
              <a:t>leaf</a:t>
            </a:r>
            <a:r>
              <a:rPr lang="en-US" dirty="0"/>
              <a:t> represents the ones place (or the last digit).</a:t>
            </a:r>
          </a:p>
          <a:p>
            <a:r>
              <a:rPr lang="en-US" dirty="0"/>
              <a:t>In this way, each data point is broken into two parts:</a:t>
            </a:r>
          </a:p>
          <a:p>
            <a:r>
              <a:rPr lang="en-US" dirty="0"/>
              <a:t>The </a:t>
            </a:r>
            <a:r>
              <a:rPr lang="en-US" b="1" dirty="0"/>
              <a:t>stem</a:t>
            </a:r>
            <a:r>
              <a:rPr lang="en-US" dirty="0"/>
              <a:t> shows the leading digits.</a:t>
            </a:r>
          </a:p>
          <a:p>
            <a:r>
              <a:rPr lang="en-US" dirty="0"/>
              <a:t>The </a:t>
            </a:r>
            <a:r>
              <a:rPr lang="en-US" b="1" dirty="0"/>
              <a:t>leaf</a:t>
            </a:r>
            <a:r>
              <a:rPr lang="en-US" dirty="0"/>
              <a:t> shows the trailing digit.</a:t>
            </a:r>
          </a:p>
          <a:p>
            <a:endParaRPr lang="en-US" dirty="0"/>
          </a:p>
        </p:txBody>
      </p:sp>
    </p:spTree>
    <p:extLst>
      <p:ext uri="{BB962C8B-B14F-4D97-AF65-F5344CB8AC3E}">
        <p14:creationId xmlns:p14="http://schemas.microsoft.com/office/powerpoint/2010/main" val="14063287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a:t>
            </a:r>
            <a:endParaRPr lang="en-US" dirty="0"/>
          </a:p>
        </p:txBody>
      </p:sp>
      <p:sp>
        <p:nvSpPr>
          <p:cNvPr id="3" name="Content Placeholder 2"/>
          <p:cNvSpPr>
            <a:spLocks noGrp="1"/>
          </p:cNvSpPr>
          <p:nvPr>
            <p:ph idx="1"/>
          </p:nvPr>
        </p:nvSpPr>
        <p:spPr/>
        <p:txBody>
          <a:bodyPr/>
          <a:lstStyle/>
          <a:p>
            <a:r>
              <a:rPr lang="en-US" dirty="0"/>
              <a:t>Think of it as sorting books on a shelf:</a:t>
            </a:r>
          </a:p>
          <a:p>
            <a:r>
              <a:rPr lang="en-US" b="1" dirty="0"/>
              <a:t>Stem</a:t>
            </a:r>
            <a:r>
              <a:rPr lang="en-US" dirty="0"/>
              <a:t>: Think of this as the main categories (like genres or subject areas) where books belong.</a:t>
            </a:r>
          </a:p>
          <a:p>
            <a:r>
              <a:rPr lang="en-US" b="1" dirty="0"/>
              <a:t>Leaf</a:t>
            </a:r>
            <a:r>
              <a:rPr lang="en-US" dirty="0"/>
              <a:t>: Each book in that category has a specific title (which would be the final digit). So, you might have multiple books under the same genre/category, but their titles (final digits) are different.</a:t>
            </a:r>
          </a:p>
          <a:p>
            <a:endParaRPr lang="en-US" dirty="0"/>
          </a:p>
        </p:txBody>
      </p:sp>
    </p:spTree>
    <p:extLst>
      <p:ext uri="{BB962C8B-B14F-4D97-AF65-F5344CB8AC3E}">
        <p14:creationId xmlns:p14="http://schemas.microsoft.com/office/powerpoint/2010/main" val="2673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r>
              <a:rPr lang="en-US" dirty="0"/>
              <a:t>Let’s say you have the following data representing the ages of students in a class:</a:t>
            </a:r>
          </a:p>
          <a:p>
            <a:r>
              <a:rPr lang="en-US" b="1" dirty="0"/>
              <a:t>22, 25, 26, 29, 31, 33, 35, 38, 42, 47</a:t>
            </a:r>
            <a:endParaRPr lang="en-US" dirty="0"/>
          </a:p>
          <a:p>
            <a:r>
              <a:rPr lang="en-US" dirty="0"/>
              <a:t>Here’s how you would represent it in a stem-and-leaf plot:</a:t>
            </a:r>
          </a:p>
          <a:p>
            <a:pPr marL="0" indent="0">
              <a:buNone/>
            </a:pPr>
            <a:r>
              <a:rPr lang="en-US" dirty="0"/>
              <a:t>	Stem | Leaf</a:t>
            </a:r>
          </a:p>
          <a:p>
            <a:pPr marL="0" indent="0">
              <a:buNone/>
            </a:pPr>
            <a:r>
              <a:rPr lang="en-US" dirty="0"/>
              <a:t>	2    | 2 5 6 9</a:t>
            </a:r>
          </a:p>
          <a:p>
            <a:pPr marL="0" indent="0">
              <a:buNone/>
            </a:pPr>
            <a:r>
              <a:rPr lang="en-US" dirty="0"/>
              <a:t>	3    | 1 3 5 8</a:t>
            </a:r>
          </a:p>
          <a:p>
            <a:pPr marL="0" indent="0">
              <a:buNone/>
            </a:pPr>
            <a:r>
              <a:rPr lang="en-US" dirty="0"/>
              <a:t>	4    | 2 7</a:t>
            </a:r>
          </a:p>
          <a:p>
            <a:endParaRPr lang="en-US" dirty="0"/>
          </a:p>
        </p:txBody>
      </p:sp>
    </p:spTree>
    <p:extLst>
      <p:ext uri="{BB962C8B-B14F-4D97-AF65-F5344CB8AC3E}">
        <p14:creationId xmlns:p14="http://schemas.microsoft.com/office/powerpoint/2010/main" val="993759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a:t>
            </a:r>
            <a:endParaRPr lang="en-US" dirty="0"/>
          </a:p>
        </p:txBody>
      </p:sp>
      <p:sp>
        <p:nvSpPr>
          <p:cNvPr id="3" name="Content Placeholder 2"/>
          <p:cNvSpPr>
            <a:spLocks noGrp="1"/>
          </p:cNvSpPr>
          <p:nvPr>
            <p:ph idx="1"/>
          </p:nvPr>
        </p:nvSpPr>
        <p:spPr/>
        <p:txBody>
          <a:bodyPr/>
          <a:lstStyle/>
          <a:p>
            <a:r>
              <a:rPr lang="en-US" dirty="0"/>
              <a:t>Easy to see the distribution of data.</a:t>
            </a:r>
          </a:p>
          <a:p>
            <a:r>
              <a:rPr lang="en-US" dirty="0"/>
              <a:t>Shows individual data points.</a:t>
            </a:r>
          </a:p>
          <a:p>
            <a:r>
              <a:rPr lang="en-US" dirty="0"/>
              <a:t>Good for small to moderately sized datasets.</a:t>
            </a:r>
          </a:p>
          <a:p>
            <a:endParaRPr lang="en-US" dirty="0"/>
          </a:p>
        </p:txBody>
      </p:sp>
    </p:spTree>
    <p:extLst>
      <p:ext uri="{BB962C8B-B14F-4D97-AF65-F5344CB8AC3E}">
        <p14:creationId xmlns:p14="http://schemas.microsoft.com/office/powerpoint/2010/main" val="4294253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a:t>
            </a:r>
          </a:p>
        </p:txBody>
      </p:sp>
      <p:sp>
        <p:nvSpPr>
          <p:cNvPr id="3" name="Content Placeholder 2"/>
          <p:cNvSpPr>
            <a:spLocks noGrp="1"/>
          </p:cNvSpPr>
          <p:nvPr>
            <p:ph idx="1"/>
          </p:nvPr>
        </p:nvSpPr>
        <p:spPr/>
        <p:txBody>
          <a:bodyPr/>
          <a:lstStyle/>
          <a:p>
            <a:r>
              <a:rPr lang="en-US" dirty="0"/>
              <a:t>A </a:t>
            </a:r>
            <a:r>
              <a:rPr lang="en-US" b="1" dirty="0"/>
              <a:t>histogram</a:t>
            </a:r>
            <a:r>
              <a:rPr lang="en-US" dirty="0"/>
              <a:t> is a type of bar graph that visually represents the distribution of numerical data. </a:t>
            </a:r>
          </a:p>
          <a:p>
            <a:r>
              <a:rPr lang="en-US" dirty="0"/>
              <a:t>Unlike a regular bar graph, which usually compares categories, a histogram shows how data is distributed across continuous intervals or ranges. </a:t>
            </a:r>
          </a:p>
          <a:p>
            <a:r>
              <a:rPr lang="en-US" dirty="0"/>
              <a:t>It helps you see the </a:t>
            </a:r>
            <a:r>
              <a:rPr lang="en-US" b="1" dirty="0"/>
              <a:t>frequency</a:t>
            </a:r>
            <a:r>
              <a:rPr lang="en-US" dirty="0"/>
              <a:t> of data points within certain ranges, giving you a sense of the data’s shape, spread, and central tendency.</a:t>
            </a:r>
          </a:p>
        </p:txBody>
      </p:sp>
    </p:spTree>
    <p:extLst>
      <p:ext uri="{BB962C8B-B14F-4D97-AF65-F5344CB8AC3E}">
        <p14:creationId xmlns:p14="http://schemas.microsoft.com/office/powerpoint/2010/main" val="2474773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 Histogram Works</a:t>
            </a:r>
            <a:endParaRPr lang="en-US" dirty="0"/>
          </a:p>
        </p:txBody>
      </p:sp>
      <p:sp>
        <p:nvSpPr>
          <p:cNvPr id="3" name="Content Placeholder 2"/>
          <p:cNvSpPr>
            <a:spLocks noGrp="1"/>
          </p:cNvSpPr>
          <p:nvPr>
            <p:ph idx="1"/>
          </p:nvPr>
        </p:nvSpPr>
        <p:spPr/>
        <p:txBody>
          <a:bodyPr/>
          <a:lstStyle/>
          <a:p>
            <a:r>
              <a:rPr lang="en-US" b="1" dirty="0"/>
              <a:t>Bins (or Intervals):</a:t>
            </a:r>
            <a:r>
              <a:rPr lang="en-US" dirty="0"/>
              <a:t> These are the ranges into which the data is divided. Each bin represents a specific range of values.</a:t>
            </a:r>
          </a:p>
          <a:p>
            <a:r>
              <a:rPr lang="en-US" b="1" dirty="0"/>
              <a:t>Bars:</a:t>
            </a:r>
            <a:r>
              <a:rPr lang="en-US" dirty="0"/>
              <a:t> Each bar shows the number of data points (or frequency) that fall within each bin. The height of the bar indicates how many values are in that range.</a:t>
            </a:r>
          </a:p>
          <a:p>
            <a:endParaRPr lang="en-US" dirty="0"/>
          </a:p>
        </p:txBody>
      </p:sp>
    </p:spTree>
    <p:extLst>
      <p:ext uri="{BB962C8B-B14F-4D97-AF65-F5344CB8AC3E}">
        <p14:creationId xmlns:p14="http://schemas.microsoft.com/office/powerpoint/2010/main" val="378428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369677"/>
            <a:ext cx="10515600" cy="1325563"/>
          </a:xfrm>
        </p:spPr>
        <p:txBody>
          <a:bodyPr>
            <a:normAutofit fontScale="90000"/>
          </a:bodyPr>
          <a:lstStyle/>
          <a:p>
            <a:pPr lvl="0" eaLnBrk="0" fontAlgn="base" hangingPunct="0">
              <a:lnSpc>
                <a:spcPct val="100000"/>
              </a:lnSpc>
              <a:spcAft>
                <a:spcPct val="0"/>
              </a:spcAft>
            </a:pPr>
            <a:r>
              <a:rPr kumimoji="0" lang="en-US" b="1" i="0" u="none" strike="noStrike" cap="none" normalizeH="0" baseline="0" dirty="0">
                <a:ln>
                  <a:noFill/>
                </a:ln>
                <a:solidFill>
                  <a:schemeClr val="tx1"/>
                </a:solidFill>
                <a:effectLst/>
                <a:latin typeface="Arial" panose="020B0604020202020204" pitchFamily="34" charset="0"/>
              </a:rPr>
              <a:t>Example</a:t>
            </a:r>
            <a:r>
              <a:rPr kumimoji="0" lang="en-US" b="0" i="0" u="none" strike="noStrike" cap="none" normalizeH="0" baseline="0" dirty="0">
                <a:ln>
                  <a:noFill/>
                </a:ln>
                <a:solidFill>
                  <a:schemeClr val="tx1"/>
                </a:solidFill>
                <a:effectLst/>
                <a:latin typeface="Arial" panose="020B0604020202020204" pitchFamily="34" charset="0"/>
              </a:rPr>
              <a:t>: Studying the distribution of students' exam scores.</a:t>
            </a:r>
            <a:br>
              <a:rPr kumimoji="0" lang="en-US" b="0" i="0" u="none" strike="noStrike" cap="none" normalizeH="0" baseline="0" dirty="0">
                <a:ln>
                  <a:noFill/>
                </a:ln>
                <a:solidFill>
                  <a:schemeClr val="tx1"/>
                </a:solidFill>
                <a:effectLst/>
                <a:latin typeface="Arial" panose="020B0604020202020204" pitchFamily="34" charset="0"/>
              </a:rPr>
            </a:br>
            <a:br>
              <a:rPr kumimoji="0" lang="en-US" b="0" i="0" u="none" strike="noStrike" cap="none" normalizeH="0" baseline="0" dirty="0">
                <a:ln>
                  <a:noFill/>
                </a:ln>
                <a:solidFill>
                  <a:schemeClr val="tx1"/>
                </a:solidFill>
                <a:effectLst/>
                <a:latin typeface="Arial" panose="020B0604020202020204" pitchFamily="34" charset="0"/>
              </a:rPr>
            </a:br>
            <a:br>
              <a:rPr kumimoji="0" lang="en-US" b="0"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5098886"/>
              </p:ext>
            </p:extLst>
          </p:nvPr>
        </p:nvGraphicFramePr>
        <p:xfrm>
          <a:off x="1005625" y="2561436"/>
          <a:ext cx="10515600" cy="1463040"/>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r>
                        <a:rPr lang="en-US" dirty="0"/>
                        <a:t>Student</a:t>
                      </a:r>
                    </a:p>
                  </a:txBody>
                  <a:tcPr anchor="ctr">
                    <a:lnL>
                      <a:noFill/>
                    </a:lnL>
                    <a:lnR>
                      <a:noFill/>
                    </a:lnR>
                    <a:lnT>
                      <a:noFill/>
                    </a:lnT>
                    <a:lnB>
                      <a:noFill/>
                    </a:lnB>
                  </a:tcPr>
                </a:tc>
                <a:tc>
                  <a:txBody>
                    <a:bodyPr/>
                    <a:lstStyle/>
                    <a:p>
                      <a:r>
                        <a:rPr lang="en-US"/>
                        <a:t>Exam Score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80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B</a:t>
                      </a:r>
                    </a:p>
                  </a:txBody>
                  <a:tcPr anchor="ctr">
                    <a:lnL>
                      <a:noFill/>
                    </a:lnL>
                    <a:lnR>
                      <a:noFill/>
                    </a:lnR>
                    <a:lnT>
                      <a:noFill/>
                    </a:lnT>
                    <a:lnB>
                      <a:noFill/>
                    </a:lnB>
                  </a:tcPr>
                </a:tc>
                <a:tc>
                  <a:txBody>
                    <a:bodyPr/>
                    <a:lstStyle/>
                    <a:p>
                      <a:r>
                        <a:rPr lang="en-US"/>
                        <a:t>85</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dirty="0"/>
                        <a:t>70</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 name="Title 1"/>
          <p:cNvSpPr txBox="1">
            <a:spLocks/>
          </p:cNvSpPr>
          <p:nvPr/>
        </p:nvSpPr>
        <p:spPr>
          <a:xfrm>
            <a:off x="990601" y="5115283"/>
            <a:ext cx="10515600" cy="132556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lnSpc>
                <a:spcPct val="100000"/>
              </a:lnSpc>
              <a:spcAft>
                <a:spcPct val="0"/>
              </a:spcAft>
            </a:pPr>
            <a:r>
              <a:rPr kumimoji="0" lang="en-US" b="1" i="0" u="none" strike="noStrike" cap="none" normalizeH="0" baseline="0" dirty="0">
                <a:ln>
                  <a:noFill/>
                </a:ln>
                <a:solidFill>
                  <a:srgbClr val="FF0000"/>
                </a:solidFill>
                <a:effectLst/>
                <a:latin typeface="Arial" panose="020B0604020202020204" pitchFamily="34" charset="0"/>
              </a:rPr>
              <a:t>Focus</a:t>
            </a:r>
            <a:r>
              <a:rPr kumimoji="0" lang="en-US" b="0" i="0" u="none" strike="noStrike" cap="none" normalizeH="0" baseline="0" dirty="0">
                <a:ln>
                  <a:noFill/>
                </a:ln>
                <a:solidFill>
                  <a:srgbClr val="FF0000"/>
                </a:solidFill>
                <a:effectLst/>
                <a:latin typeface="Arial" panose="020B0604020202020204" pitchFamily="34" charset="0"/>
              </a:rPr>
              <a:t>: Measures like mean, median, mode, and standard deviation.</a:t>
            </a:r>
          </a:p>
          <a:p>
            <a:pPr eaLnBrk="0" fontAlgn="base" hangingPunct="0">
              <a:lnSpc>
                <a:spcPct val="100000"/>
              </a:lnSpc>
              <a:spcAft>
                <a:spcPct val="0"/>
              </a:spcAft>
            </a:pPr>
            <a:br>
              <a:rPr lang="en-US" dirty="0">
                <a:latin typeface="Arial" panose="020B0604020202020204" pitchFamily="34" charset="0"/>
              </a:rPr>
            </a:br>
            <a:endParaRPr lang="en-US" dirty="0"/>
          </a:p>
        </p:txBody>
      </p:sp>
    </p:spTree>
    <p:extLst>
      <p:ext uri="{BB962C8B-B14F-4D97-AF65-F5344CB8AC3E}">
        <p14:creationId xmlns:p14="http://schemas.microsoft.com/office/powerpoint/2010/main" val="22273241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sp>
        <p:nvSpPr>
          <p:cNvPr id="3" name="Content Placeholder 2"/>
          <p:cNvSpPr>
            <a:spLocks noGrp="1"/>
          </p:cNvSpPr>
          <p:nvPr>
            <p:ph idx="1"/>
          </p:nvPr>
        </p:nvSpPr>
        <p:spPr/>
        <p:txBody>
          <a:bodyPr/>
          <a:lstStyle/>
          <a:p>
            <a:r>
              <a:rPr lang="en-US" dirty="0"/>
              <a:t>Let’s say you have test scores of students in a class:</a:t>
            </a:r>
          </a:p>
          <a:p>
            <a:r>
              <a:rPr lang="en-US" b="1" dirty="0"/>
              <a:t>Test Scores:</a:t>
            </a:r>
            <a:br>
              <a:rPr lang="en-US" dirty="0"/>
            </a:br>
            <a:r>
              <a:rPr lang="en-US" dirty="0"/>
              <a:t>55, 60, 65, 65, 70, 70, 75, 75, 75, 80, 85, 85, 90, 95, 100</a:t>
            </a:r>
          </a:p>
          <a:p>
            <a:r>
              <a:rPr lang="en-US" dirty="0"/>
              <a:t>To create a histogram, you can group the scores into bins (ranges) of 10 points each: 50-59, 60-69, 70-79, 80-89, 90-100.</a:t>
            </a:r>
          </a:p>
          <a:p>
            <a:endParaRPr lang="en-US" dirty="0"/>
          </a:p>
        </p:txBody>
      </p:sp>
      <p:graphicFrame>
        <p:nvGraphicFramePr>
          <p:cNvPr id="4" name="Table 3">
            <a:extLst>
              <a:ext uri="{FF2B5EF4-FFF2-40B4-BE49-F238E27FC236}">
                <a16:creationId xmlns:a16="http://schemas.microsoft.com/office/drawing/2014/main" id="{E4D968EB-9008-C7CE-4FF7-456D9EE1C302}"/>
              </a:ext>
            </a:extLst>
          </p:cNvPr>
          <p:cNvGraphicFramePr>
            <a:graphicFrameLocks noGrp="1"/>
          </p:cNvGraphicFramePr>
          <p:nvPr>
            <p:extLst>
              <p:ext uri="{D42A27DB-BD31-4B8C-83A1-F6EECF244321}">
                <p14:modId xmlns:p14="http://schemas.microsoft.com/office/powerpoint/2010/main" val="3688370981"/>
              </p:ext>
            </p:extLst>
          </p:nvPr>
        </p:nvGraphicFramePr>
        <p:xfrm>
          <a:off x="1416179" y="428153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27660782"/>
                    </a:ext>
                  </a:extLst>
                </a:gridCol>
                <a:gridCol w="4064000">
                  <a:extLst>
                    <a:ext uri="{9D8B030D-6E8A-4147-A177-3AD203B41FA5}">
                      <a16:colId xmlns:a16="http://schemas.microsoft.com/office/drawing/2014/main" val="3504629368"/>
                    </a:ext>
                  </a:extLst>
                </a:gridCol>
              </a:tblGrid>
              <a:tr h="370840">
                <a:tc>
                  <a:txBody>
                    <a:bodyPr/>
                    <a:lstStyle/>
                    <a:p>
                      <a:r>
                        <a:rPr lang="en-GB" dirty="0"/>
                        <a:t>Bins (Scores)</a:t>
                      </a:r>
                      <a:endParaRPr lang="en-PK" dirty="0"/>
                    </a:p>
                  </a:txBody>
                  <a:tcPr/>
                </a:tc>
                <a:tc>
                  <a:txBody>
                    <a:bodyPr/>
                    <a:lstStyle/>
                    <a:p>
                      <a:r>
                        <a:rPr lang="en-GB" dirty="0"/>
                        <a:t>Frequency (Number of Students)</a:t>
                      </a:r>
                      <a:endParaRPr lang="en-PK" dirty="0"/>
                    </a:p>
                  </a:txBody>
                  <a:tcPr/>
                </a:tc>
                <a:extLst>
                  <a:ext uri="{0D108BD9-81ED-4DB2-BD59-A6C34878D82A}">
                    <a16:rowId xmlns:a16="http://schemas.microsoft.com/office/drawing/2014/main" val="600027214"/>
                  </a:ext>
                </a:extLst>
              </a:tr>
              <a:tr h="370840">
                <a:tc>
                  <a:txBody>
                    <a:bodyPr/>
                    <a:lstStyle/>
                    <a:p>
                      <a:r>
                        <a:rPr lang="en-GB" dirty="0"/>
                        <a:t>50-59</a:t>
                      </a:r>
                      <a:endParaRPr lang="en-PK" dirty="0"/>
                    </a:p>
                  </a:txBody>
                  <a:tcPr/>
                </a:tc>
                <a:tc>
                  <a:txBody>
                    <a:bodyPr/>
                    <a:lstStyle/>
                    <a:p>
                      <a:r>
                        <a:rPr lang="en-GB" dirty="0"/>
                        <a:t>1</a:t>
                      </a:r>
                      <a:endParaRPr lang="en-PK" dirty="0"/>
                    </a:p>
                  </a:txBody>
                  <a:tcPr/>
                </a:tc>
                <a:extLst>
                  <a:ext uri="{0D108BD9-81ED-4DB2-BD59-A6C34878D82A}">
                    <a16:rowId xmlns:a16="http://schemas.microsoft.com/office/drawing/2014/main" val="507691228"/>
                  </a:ext>
                </a:extLst>
              </a:tr>
              <a:tr h="370840">
                <a:tc>
                  <a:txBody>
                    <a:bodyPr/>
                    <a:lstStyle/>
                    <a:p>
                      <a:r>
                        <a:rPr lang="en-GB" dirty="0"/>
                        <a:t>60-69</a:t>
                      </a:r>
                      <a:endParaRPr lang="en-PK" dirty="0"/>
                    </a:p>
                  </a:txBody>
                  <a:tcPr/>
                </a:tc>
                <a:tc>
                  <a:txBody>
                    <a:bodyPr/>
                    <a:lstStyle/>
                    <a:p>
                      <a:r>
                        <a:rPr lang="en-GB" dirty="0"/>
                        <a:t>3</a:t>
                      </a:r>
                      <a:endParaRPr lang="en-PK" dirty="0"/>
                    </a:p>
                  </a:txBody>
                  <a:tcPr/>
                </a:tc>
                <a:extLst>
                  <a:ext uri="{0D108BD9-81ED-4DB2-BD59-A6C34878D82A}">
                    <a16:rowId xmlns:a16="http://schemas.microsoft.com/office/drawing/2014/main" val="3628861492"/>
                  </a:ext>
                </a:extLst>
              </a:tr>
              <a:tr h="370840">
                <a:tc>
                  <a:txBody>
                    <a:bodyPr/>
                    <a:lstStyle/>
                    <a:p>
                      <a:r>
                        <a:rPr lang="en-GB" dirty="0"/>
                        <a:t>70-79</a:t>
                      </a:r>
                      <a:endParaRPr lang="en-PK" dirty="0"/>
                    </a:p>
                  </a:txBody>
                  <a:tcPr/>
                </a:tc>
                <a:tc>
                  <a:txBody>
                    <a:bodyPr/>
                    <a:lstStyle/>
                    <a:p>
                      <a:r>
                        <a:rPr lang="en-GB" dirty="0"/>
                        <a:t>5</a:t>
                      </a:r>
                      <a:endParaRPr lang="en-PK" dirty="0"/>
                    </a:p>
                  </a:txBody>
                  <a:tcPr/>
                </a:tc>
                <a:extLst>
                  <a:ext uri="{0D108BD9-81ED-4DB2-BD59-A6C34878D82A}">
                    <a16:rowId xmlns:a16="http://schemas.microsoft.com/office/drawing/2014/main" val="3580594091"/>
                  </a:ext>
                </a:extLst>
              </a:tr>
              <a:tr h="370840">
                <a:tc>
                  <a:txBody>
                    <a:bodyPr/>
                    <a:lstStyle/>
                    <a:p>
                      <a:r>
                        <a:rPr lang="en-GB" dirty="0"/>
                        <a:t>80-89</a:t>
                      </a:r>
                      <a:endParaRPr lang="en-PK" dirty="0"/>
                    </a:p>
                  </a:txBody>
                  <a:tcPr/>
                </a:tc>
                <a:tc>
                  <a:txBody>
                    <a:bodyPr/>
                    <a:lstStyle/>
                    <a:p>
                      <a:r>
                        <a:rPr lang="en-GB" dirty="0"/>
                        <a:t>3</a:t>
                      </a:r>
                      <a:endParaRPr lang="en-PK" dirty="0"/>
                    </a:p>
                  </a:txBody>
                  <a:tcPr/>
                </a:tc>
                <a:extLst>
                  <a:ext uri="{0D108BD9-81ED-4DB2-BD59-A6C34878D82A}">
                    <a16:rowId xmlns:a16="http://schemas.microsoft.com/office/drawing/2014/main" val="3048783992"/>
                  </a:ext>
                </a:extLst>
              </a:tr>
              <a:tr h="370840">
                <a:tc>
                  <a:txBody>
                    <a:bodyPr/>
                    <a:lstStyle/>
                    <a:p>
                      <a:r>
                        <a:rPr lang="en-GB" dirty="0"/>
                        <a:t>90-100</a:t>
                      </a:r>
                      <a:endParaRPr lang="en-PK" dirty="0"/>
                    </a:p>
                  </a:txBody>
                  <a:tcPr/>
                </a:tc>
                <a:tc>
                  <a:txBody>
                    <a:bodyPr/>
                    <a:lstStyle/>
                    <a:p>
                      <a:r>
                        <a:rPr lang="en-GB" dirty="0"/>
                        <a:t>3</a:t>
                      </a:r>
                      <a:endParaRPr lang="en-PK" dirty="0"/>
                    </a:p>
                  </a:txBody>
                  <a:tcPr/>
                </a:tc>
                <a:extLst>
                  <a:ext uri="{0D108BD9-81ED-4DB2-BD59-A6C34878D82A}">
                    <a16:rowId xmlns:a16="http://schemas.microsoft.com/office/drawing/2014/main" val="2670095225"/>
                  </a:ext>
                </a:extLst>
              </a:tr>
            </a:tbl>
          </a:graphicData>
        </a:graphic>
      </p:graphicFrame>
    </p:spTree>
    <p:extLst>
      <p:ext uri="{BB962C8B-B14F-4D97-AF65-F5344CB8AC3E}">
        <p14:creationId xmlns:p14="http://schemas.microsoft.com/office/powerpoint/2010/main" val="2989870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if you make a histogram from this data, you’ll have:</a:t>
            </a:r>
          </a:p>
          <a:p>
            <a:r>
              <a:rPr lang="en-US" dirty="0"/>
              <a:t>One bar for the range 50-59 (height = 1)</a:t>
            </a:r>
          </a:p>
          <a:p>
            <a:r>
              <a:rPr lang="en-US" dirty="0"/>
              <a:t>One bar for the range 60-69 (height = 3)</a:t>
            </a:r>
          </a:p>
          <a:p>
            <a:r>
              <a:rPr lang="en-US" dirty="0"/>
              <a:t>One bar for the range 70-79 (height = 5)</a:t>
            </a:r>
          </a:p>
          <a:p>
            <a:r>
              <a:rPr lang="en-US" dirty="0"/>
              <a:t>One bar for the range 80-89 (height = 3)</a:t>
            </a:r>
          </a:p>
          <a:p>
            <a:r>
              <a:rPr lang="en-US" dirty="0"/>
              <a:t>One bar for the range 90-100 (height = 3)</a:t>
            </a:r>
          </a:p>
          <a:p>
            <a:endParaRPr lang="en-US" dirty="0"/>
          </a:p>
        </p:txBody>
      </p:sp>
    </p:spTree>
    <p:extLst>
      <p:ext uri="{BB962C8B-B14F-4D97-AF65-F5344CB8AC3E}">
        <p14:creationId xmlns:p14="http://schemas.microsoft.com/office/powerpoint/2010/main" val="2954447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Breaking It Down</a:t>
            </a:r>
            <a:endParaRPr lang="en-US" dirty="0"/>
          </a:p>
        </p:txBody>
      </p:sp>
      <p:sp>
        <p:nvSpPr>
          <p:cNvPr id="3" name="Content Placeholder 2"/>
          <p:cNvSpPr>
            <a:spLocks noGrp="1"/>
          </p:cNvSpPr>
          <p:nvPr>
            <p:ph idx="1"/>
          </p:nvPr>
        </p:nvSpPr>
        <p:spPr/>
        <p:txBody>
          <a:bodyPr/>
          <a:lstStyle/>
          <a:p>
            <a:r>
              <a:rPr lang="en-US" b="1" dirty="0"/>
              <a:t>Bins:</a:t>
            </a:r>
            <a:r>
              <a:rPr lang="en-US" dirty="0"/>
              <a:t> These are the score ranges (50-59, 60-69, etc.).</a:t>
            </a:r>
          </a:p>
          <a:p>
            <a:r>
              <a:rPr lang="en-US" b="1" dirty="0"/>
              <a:t>Bars:</a:t>
            </a:r>
            <a:r>
              <a:rPr lang="en-US" dirty="0"/>
              <a:t> The height of each bar represents how many students scored within each range. For example, 5 students scored between 70 and 79, so the bar for that range is the tallest.</a:t>
            </a:r>
          </a:p>
          <a:p>
            <a:endParaRPr lang="en-US" dirty="0"/>
          </a:p>
        </p:txBody>
      </p:sp>
    </p:spTree>
    <p:extLst>
      <p:ext uri="{BB962C8B-B14F-4D97-AF65-F5344CB8AC3E}">
        <p14:creationId xmlns:p14="http://schemas.microsoft.com/office/powerpoint/2010/main" val="3348339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Histogram vs. Bar Graph</a:t>
            </a:r>
            <a:endParaRPr lang="en-US" dirty="0"/>
          </a:p>
        </p:txBody>
      </p:sp>
      <p:sp>
        <p:nvSpPr>
          <p:cNvPr id="3" name="Content Placeholder 2"/>
          <p:cNvSpPr>
            <a:spLocks noGrp="1"/>
          </p:cNvSpPr>
          <p:nvPr>
            <p:ph idx="1"/>
          </p:nvPr>
        </p:nvSpPr>
        <p:spPr/>
        <p:txBody>
          <a:bodyPr/>
          <a:lstStyle/>
          <a:p>
            <a:r>
              <a:rPr lang="en-US" dirty="0"/>
              <a:t>A </a:t>
            </a:r>
            <a:r>
              <a:rPr lang="en-US" b="1" dirty="0"/>
              <a:t>bar graph</a:t>
            </a:r>
            <a:r>
              <a:rPr lang="en-US" dirty="0"/>
              <a:t> compares different categories (e.g., types of fruit).</a:t>
            </a:r>
          </a:p>
          <a:p>
            <a:r>
              <a:rPr lang="en-US" dirty="0"/>
              <a:t>A </a:t>
            </a:r>
            <a:r>
              <a:rPr lang="en-US" b="1" dirty="0"/>
              <a:t>histogram</a:t>
            </a:r>
            <a:r>
              <a:rPr lang="en-US" dirty="0"/>
              <a:t> deals with continuous numerical data, grouped into ranges (e.g., test scores, ages, etc.).</a:t>
            </a:r>
          </a:p>
          <a:p>
            <a:endParaRPr lang="en-US" dirty="0"/>
          </a:p>
        </p:txBody>
      </p:sp>
    </p:spTree>
    <p:extLst>
      <p:ext uri="{BB962C8B-B14F-4D97-AF65-F5344CB8AC3E}">
        <p14:creationId xmlns:p14="http://schemas.microsoft.com/office/powerpoint/2010/main" val="3317405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0EBC8-A1C1-C8F3-E8A0-C33BD8A0C74A}"/>
              </a:ext>
            </a:extLst>
          </p:cNvPr>
          <p:cNvSpPr txBox="1"/>
          <p:nvPr/>
        </p:nvSpPr>
        <p:spPr>
          <a:xfrm>
            <a:off x="750337" y="4380948"/>
            <a:ext cx="11441662" cy="1200329"/>
          </a:xfrm>
          <a:prstGeom prst="rect">
            <a:avLst/>
          </a:prstGeom>
          <a:noFill/>
        </p:spPr>
        <p:txBody>
          <a:bodyPr wrap="square">
            <a:spAutoFit/>
          </a:bodyPr>
          <a:lstStyle/>
          <a:p>
            <a:br>
              <a:rPr lang="en-GB" sz="2400" b="0" i="0" dirty="0">
                <a:solidFill>
                  <a:srgbClr val="333333"/>
                </a:solidFill>
                <a:effectLst/>
                <a:latin typeface="Times New Roman" panose="02020603050405020304" pitchFamily="18" charset="0"/>
                <a:cs typeface="Times New Roman" panose="02020603050405020304" pitchFamily="18" charset="0"/>
              </a:rPr>
            </a:br>
            <a:r>
              <a:rPr lang="en-GB" sz="2400" b="0" i="0" dirty="0">
                <a:solidFill>
                  <a:srgbClr val="333333"/>
                </a:solidFill>
                <a:effectLst/>
                <a:latin typeface="Times New Roman" panose="02020603050405020304" pitchFamily="18" charset="0"/>
                <a:cs typeface="Times New Roman" panose="02020603050405020304" pitchFamily="18" charset="0"/>
              </a:rPr>
              <a:t>A </a:t>
            </a:r>
            <a:r>
              <a:rPr lang="en-GB" sz="2400" b="1" i="0" u="none" strike="noStrike" dirty="0">
                <a:solidFill>
                  <a:srgbClr val="01A5F2"/>
                </a:solidFill>
                <a:effectLst/>
                <a:latin typeface="Times New Roman" panose="02020603050405020304" pitchFamily="18" charset="0"/>
                <a:cs typeface="Times New Roman" panose="02020603050405020304" pitchFamily="18" charset="0"/>
                <a:hlinkClick r:id="rId2"/>
              </a:rPr>
              <a:t>histogram</a:t>
            </a:r>
            <a:r>
              <a:rPr lang="en-GB" sz="2400" b="0" i="0" dirty="0">
                <a:solidFill>
                  <a:srgbClr val="333333"/>
                </a:solidFill>
                <a:effectLst/>
                <a:latin typeface="Times New Roman" panose="02020603050405020304" pitchFamily="18" charset="0"/>
                <a:cs typeface="Times New Roman" panose="02020603050405020304" pitchFamily="18" charset="0"/>
              </a:rPr>
              <a:t> is the graphical representation of data where data is grouped into continuous number ranges and each range corresponds to a vertical bar.</a:t>
            </a:r>
            <a:endParaRPr lang="en-PK" sz="2400"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1888CC63-120C-B6DB-2505-D853E5F479E8}"/>
              </a:ext>
            </a:extLst>
          </p:cNvPr>
          <p:cNvSpPr>
            <a:spLocks noGrp="1"/>
          </p:cNvSpPr>
          <p:nvPr>
            <p:ph type="title"/>
          </p:nvPr>
        </p:nvSpPr>
        <p:spPr/>
        <p:txBody>
          <a:bodyPr>
            <a:normAutofit/>
          </a:bodyPr>
          <a:lstStyle/>
          <a:p>
            <a:r>
              <a:rPr lang="en-GB" sz="3100" b="1" dirty="0">
                <a:solidFill>
                  <a:srgbClr val="000000"/>
                </a:solidFill>
                <a:latin typeface="Times New Roman" panose="02020603050405020304" pitchFamily="18" charset="0"/>
                <a:cs typeface="Times New Roman" panose="02020603050405020304" pitchFamily="18" charset="0"/>
              </a:rPr>
              <a:t>D</a:t>
            </a:r>
            <a:r>
              <a:rPr lang="en-GB" sz="3100" b="1" i="0" dirty="0">
                <a:solidFill>
                  <a:srgbClr val="000000"/>
                </a:solidFill>
                <a:effectLst/>
                <a:latin typeface="Times New Roman" panose="02020603050405020304" pitchFamily="18" charset="0"/>
                <a:cs typeface="Times New Roman" panose="02020603050405020304" pitchFamily="18" charset="0"/>
              </a:rPr>
              <a:t>ifference between a bar graph and a histogram</a:t>
            </a:r>
            <a:br>
              <a:rPr lang="en-GB" b="1" i="0" dirty="0">
                <a:solidFill>
                  <a:srgbClr val="000000"/>
                </a:solidFill>
                <a:effectLst/>
                <a:latin typeface="Untitled Sans"/>
              </a:rPr>
            </a:br>
            <a:endParaRPr lang="en-PK" dirty="0"/>
          </a:p>
        </p:txBody>
      </p:sp>
      <p:sp>
        <p:nvSpPr>
          <p:cNvPr id="9" name="TextBox 8">
            <a:extLst>
              <a:ext uri="{FF2B5EF4-FFF2-40B4-BE49-F238E27FC236}">
                <a16:creationId xmlns:a16="http://schemas.microsoft.com/office/drawing/2014/main" id="{AC8C63DE-CB83-DC69-82E2-D34D7C9144F7}"/>
              </a:ext>
            </a:extLst>
          </p:cNvPr>
          <p:cNvSpPr txBox="1"/>
          <p:nvPr/>
        </p:nvSpPr>
        <p:spPr>
          <a:xfrm>
            <a:off x="750338" y="2120260"/>
            <a:ext cx="10679662" cy="830997"/>
          </a:xfrm>
          <a:prstGeom prst="rect">
            <a:avLst/>
          </a:prstGeom>
          <a:noFill/>
        </p:spPr>
        <p:txBody>
          <a:bodyPr wrap="square">
            <a:spAutoFit/>
          </a:bodyPr>
          <a:lstStyle/>
          <a:p>
            <a:r>
              <a:rPr lang="en-GB" sz="2400" b="0" i="0" dirty="0">
                <a:solidFill>
                  <a:srgbClr val="333333"/>
                </a:solidFill>
                <a:effectLst/>
                <a:latin typeface="Times New Roman" panose="02020603050405020304" pitchFamily="18" charset="0"/>
                <a:cs typeface="Times New Roman" panose="02020603050405020304" pitchFamily="18" charset="0"/>
              </a:rPr>
              <a:t>The fundamental difference between histograms and bar graphs from a visual aspect is that the bars in a bar graph are not adjacent to each other.</a:t>
            </a:r>
            <a:endParaRPr lang="en-PK"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2D5A829-AF18-6E38-6476-D9BA14A6DAAC}"/>
              </a:ext>
            </a:extLst>
          </p:cNvPr>
          <p:cNvSpPr txBox="1"/>
          <p:nvPr/>
        </p:nvSpPr>
        <p:spPr>
          <a:xfrm>
            <a:off x="750337" y="3343674"/>
            <a:ext cx="10679661" cy="644857"/>
          </a:xfrm>
          <a:prstGeom prst="rect">
            <a:avLst/>
          </a:prstGeom>
          <a:noFill/>
        </p:spPr>
        <p:txBody>
          <a:bodyPr wrap="square">
            <a:spAutoFit/>
          </a:bodyPr>
          <a:lstStyle/>
          <a:p>
            <a:pPr algn="l" fontAlgn="base">
              <a:lnSpc>
                <a:spcPts val="2100"/>
              </a:lnSpc>
            </a:pPr>
            <a:r>
              <a:rPr lang="en-GB" sz="2400" b="0" i="0" dirty="0">
                <a:solidFill>
                  <a:srgbClr val="333333"/>
                </a:solidFill>
                <a:effectLst/>
                <a:latin typeface="Times New Roman" panose="02020603050405020304" pitchFamily="18" charset="0"/>
                <a:cs typeface="Times New Roman" panose="02020603050405020304" pitchFamily="18" charset="0"/>
              </a:rPr>
              <a:t>A </a:t>
            </a:r>
            <a:r>
              <a:rPr lang="en-GB" sz="2400" b="1" i="0" u="none" strike="noStrike" dirty="0">
                <a:solidFill>
                  <a:srgbClr val="01A5F2"/>
                </a:solidFill>
                <a:effectLst/>
                <a:latin typeface="Times New Roman" panose="02020603050405020304" pitchFamily="18" charset="0"/>
                <a:cs typeface="Times New Roman" panose="02020603050405020304" pitchFamily="18" charset="0"/>
                <a:hlinkClick r:id="rId3"/>
              </a:rPr>
              <a:t>bar graph</a:t>
            </a:r>
            <a:r>
              <a:rPr lang="en-GB" sz="2400" b="0" i="0" dirty="0">
                <a:solidFill>
                  <a:srgbClr val="333333"/>
                </a:solidFill>
                <a:effectLst/>
                <a:latin typeface="Times New Roman" panose="02020603050405020304" pitchFamily="18" charset="0"/>
                <a:cs typeface="Times New Roman" panose="02020603050405020304" pitchFamily="18" charset="0"/>
              </a:rPr>
              <a:t> is the graphical representation of categorical data using rectangular bars where the length of each bar is proportional to the value they represent.</a:t>
            </a:r>
          </a:p>
        </p:txBody>
      </p:sp>
    </p:spTree>
    <p:extLst>
      <p:ext uri="{BB962C8B-B14F-4D97-AF65-F5344CB8AC3E}">
        <p14:creationId xmlns:p14="http://schemas.microsoft.com/office/powerpoint/2010/main" val="35213511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6EE6157-E7DD-86AD-8BA6-A14F4972C801}"/>
              </a:ext>
            </a:extLst>
          </p:cNvPr>
          <p:cNvGraphicFramePr>
            <a:graphicFrameLocks noGrp="1"/>
          </p:cNvGraphicFramePr>
          <p:nvPr>
            <p:ph idx="1"/>
            <p:extLst>
              <p:ext uri="{D42A27DB-BD31-4B8C-83A1-F6EECF244321}">
                <p14:modId xmlns:p14="http://schemas.microsoft.com/office/powerpoint/2010/main" val="2302266285"/>
              </p:ext>
            </p:extLst>
          </p:nvPr>
        </p:nvGraphicFramePr>
        <p:xfrm>
          <a:off x="838200" y="1293785"/>
          <a:ext cx="10515600" cy="408064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05633973"/>
                    </a:ext>
                  </a:extLst>
                </a:gridCol>
                <a:gridCol w="5257800">
                  <a:extLst>
                    <a:ext uri="{9D8B030D-6E8A-4147-A177-3AD203B41FA5}">
                      <a16:colId xmlns:a16="http://schemas.microsoft.com/office/drawing/2014/main" val="1031508734"/>
                    </a:ext>
                  </a:extLst>
                </a:gridCol>
              </a:tblGrid>
              <a:tr h="497640">
                <a:tc>
                  <a:txBody>
                    <a:bodyPr/>
                    <a:lstStyle/>
                    <a:p>
                      <a:r>
                        <a:rPr lang="en-US" sz="2400" dirty="0">
                          <a:latin typeface="Times New Roman" panose="02020603050405020304" pitchFamily="18" charset="0"/>
                          <a:cs typeface="Times New Roman" panose="02020603050405020304" pitchFamily="18" charset="0"/>
                        </a:rPr>
                        <a:t>Bar Graph</a:t>
                      </a:r>
                      <a:endParaRPr lang="en-PK"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Histogram</a:t>
                      </a:r>
                      <a:endParaRPr lang="en-PK"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3736432"/>
                  </a:ext>
                </a:extLst>
              </a:tr>
              <a:tr h="895752">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Bar graph represents categorical data</a:t>
                      </a:r>
                      <a:r>
                        <a:rPr lang="en-GB" sz="2400" b="0" i="0" u="none" kern="1200" dirty="0">
                          <a:solidFill>
                            <a:schemeClr val="dk1"/>
                          </a:solidFill>
                          <a:effectLst/>
                          <a:latin typeface="Times New Roman" panose="02020603050405020304" pitchFamily="18" charset="0"/>
                          <a:ea typeface="+mn-ea"/>
                          <a:cs typeface="Times New Roman" panose="02020603050405020304" pitchFamily="18" charset="0"/>
                        </a:rPr>
                        <a:t>.</a:t>
                      </a:r>
                      <a:endParaRPr lang="en-PK" sz="24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Histogram represents numerical data (discrete or continuous data).</a:t>
                      </a:r>
                      <a:endParaRPr lang="en-PK"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5027791"/>
                  </a:ext>
                </a:extLst>
              </a:tr>
              <a:tr h="895752">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Equal space between every two consecutive bars.</a:t>
                      </a:r>
                      <a:endParaRPr lang="en-PK" sz="2400" dirty="0">
                        <a:latin typeface="Times New Roman" panose="02020603050405020304" pitchFamily="18" charset="0"/>
                        <a:cs typeface="Times New Roman" panose="02020603050405020304" pitchFamily="18" charset="0"/>
                      </a:endParaRPr>
                    </a:p>
                  </a:txBody>
                  <a:tcPr/>
                </a:tc>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No space between two consecutive bars. They should be attached to each other.</a:t>
                      </a:r>
                      <a:endParaRPr lang="en-PK"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2221763"/>
                  </a:ext>
                </a:extLst>
              </a:tr>
              <a:tr h="497640">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Data can be arranged in any order.</a:t>
                      </a:r>
                      <a:endParaRPr lang="en-PK" sz="2400" dirty="0">
                        <a:latin typeface="Times New Roman" panose="02020603050405020304" pitchFamily="18" charset="0"/>
                        <a:cs typeface="Times New Roman" panose="02020603050405020304" pitchFamily="18" charset="0"/>
                      </a:endParaRPr>
                    </a:p>
                  </a:txBody>
                  <a:tcPr/>
                </a:tc>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Data is arranged in the order of range.</a:t>
                      </a:r>
                      <a:endParaRPr lang="en-PK"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0200178"/>
                  </a:ext>
                </a:extLst>
              </a:tr>
              <a:tr h="1293864">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The x-axis can represent anything.</a:t>
                      </a:r>
                      <a:endParaRPr lang="en-PK" sz="2400" dirty="0">
                        <a:latin typeface="Times New Roman" panose="02020603050405020304" pitchFamily="18" charset="0"/>
                        <a:cs typeface="Times New Roman" panose="02020603050405020304" pitchFamily="18" charset="0"/>
                      </a:endParaRPr>
                    </a:p>
                  </a:txBody>
                  <a:tcPr/>
                </a:tc>
                <a:tc>
                  <a:txBody>
                    <a:bodyPr/>
                    <a:lstStyle/>
                    <a:p>
                      <a:r>
                        <a:rPr lang="en-GB" sz="2400" b="0" i="0" kern="1200" dirty="0">
                          <a:solidFill>
                            <a:schemeClr val="dk1"/>
                          </a:solidFill>
                          <a:effectLst/>
                          <a:latin typeface="Times New Roman" panose="02020603050405020304" pitchFamily="18" charset="0"/>
                          <a:ea typeface="+mn-ea"/>
                          <a:cs typeface="Times New Roman" panose="02020603050405020304" pitchFamily="18" charset="0"/>
                        </a:rPr>
                        <a:t>The x-axis should represent only continuous data that is in terms of numbers.</a:t>
                      </a:r>
                      <a:endParaRPr lang="en-PK"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5975455"/>
                  </a:ext>
                </a:extLst>
              </a:tr>
            </a:tbl>
          </a:graphicData>
        </a:graphic>
      </p:graphicFrame>
      <p:sp>
        <p:nvSpPr>
          <p:cNvPr id="6" name="TextBox 5">
            <a:extLst>
              <a:ext uri="{FF2B5EF4-FFF2-40B4-BE49-F238E27FC236}">
                <a16:creationId xmlns:a16="http://schemas.microsoft.com/office/drawing/2014/main" id="{3EF03BB2-2394-3860-1629-9D7DE8A2ED2B}"/>
              </a:ext>
            </a:extLst>
          </p:cNvPr>
          <p:cNvSpPr txBox="1"/>
          <p:nvPr/>
        </p:nvSpPr>
        <p:spPr>
          <a:xfrm>
            <a:off x="838200" y="5900576"/>
            <a:ext cx="9930103" cy="461665"/>
          </a:xfrm>
          <a:prstGeom prst="rect">
            <a:avLst/>
          </a:prstGeom>
          <a:noFill/>
        </p:spPr>
        <p:txBody>
          <a:bodyPr wrap="square">
            <a:spAutoFit/>
          </a:bodyPr>
          <a:lstStyle/>
          <a:p>
            <a:r>
              <a:rPr lang="en-GB" sz="2400" b="0" i="0" dirty="0">
                <a:solidFill>
                  <a:srgbClr val="333333"/>
                </a:solidFill>
                <a:effectLst/>
                <a:latin typeface="Times New Roman" panose="02020603050405020304" pitchFamily="18" charset="0"/>
                <a:cs typeface="Times New Roman" panose="02020603050405020304" pitchFamily="18" charset="0"/>
              </a:rPr>
              <a:t>However, in both the graphs, the y-axis represents numbers only</a:t>
            </a:r>
            <a:endParaRPr lang="en-PK" sz="2400"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3728FD71-9832-F2D8-AEF3-5B461E0C2C60}"/>
              </a:ext>
            </a:extLst>
          </p:cNvPr>
          <p:cNvSpPr>
            <a:spLocks noGrp="1"/>
          </p:cNvSpPr>
          <p:nvPr>
            <p:ph type="title"/>
          </p:nvPr>
        </p:nvSpPr>
        <p:spPr>
          <a:xfrm>
            <a:off x="838200" y="365125"/>
            <a:ext cx="10515600" cy="1325563"/>
          </a:xfrm>
        </p:spPr>
        <p:txBody>
          <a:bodyPr>
            <a:normAutofit/>
          </a:bodyPr>
          <a:lstStyle/>
          <a:p>
            <a:r>
              <a:rPr lang="en-GB" sz="3100" b="1" dirty="0">
                <a:solidFill>
                  <a:srgbClr val="000000"/>
                </a:solidFill>
                <a:latin typeface="Times New Roman" panose="02020603050405020304" pitchFamily="18" charset="0"/>
                <a:cs typeface="Times New Roman" panose="02020603050405020304" pitchFamily="18" charset="0"/>
              </a:rPr>
              <a:t>D</a:t>
            </a:r>
            <a:r>
              <a:rPr lang="en-GB" sz="3100" b="1" i="0" dirty="0">
                <a:solidFill>
                  <a:srgbClr val="000000"/>
                </a:solidFill>
                <a:effectLst/>
                <a:latin typeface="Times New Roman" panose="02020603050405020304" pitchFamily="18" charset="0"/>
                <a:cs typeface="Times New Roman" panose="02020603050405020304" pitchFamily="18" charset="0"/>
              </a:rPr>
              <a:t>ifference between a bar graph and a histogram</a:t>
            </a:r>
            <a:endParaRPr lang="en-PK" dirty="0"/>
          </a:p>
        </p:txBody>
      </p:sp>
    </p:spTree>
    <p:extLst>
      <p:ext uri="{BB962C8B-B14F-4D97-AF65-F5344CB8AC3E}">
        <p14:creationId xmlns:p14="http://schemas.microsoft.com/office/powerpoint/2010/main" val="23658143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831AC58F-F083-2ED2-6696-590A602205D3}"/>
              </a:ext>
            </a:extLst>
          </p:cNvPr>
          <p:cNvSpPr>
            <a:spLocks noGrp="1"/>
          </p:cNvSpPr>
          <p:nvPr>
            <p:ph type="title"/>
          </p:nvPr>
        </p:nvSpPr>
        <p:spPr>
          <a:xfrm>
            <a:off x="838200" y="365125"/>
            <a:ext cx="10515600" cy="1325563"/>
          </a:xfrm>
        </p:spPr>
        <p:txBody>
          <a:bodyPr>
            <a:normAutofit/>
          </a:bodyPr>
          <a:lstStyle/>
          <a:p>
            <a:r>
              <a:rPr lang="en-GB" sz="3100" b="1" dirty="0">
                <a:solidFill>
                  <a:srgbClr val="000000"/>
                </a:solidFill>
                <a:latin typeface="Times New Roman" panose="02020603050405020304" pitchFamily="18" charset="0"/>
                <a:cs typeface="Times New Roman" panose="02020603050405020304" pitchFamily="18" charset="0"/>
              </a:rPr>
              <a:t>D</a:t>
            </a:r>
            <a:r>
              <a:rPr lang="en-GB" sz="3100" b="1" i="0" dirty="0">
                <a:solidFill>
                  <a:srgbClr val="000000"/>
                </a:solidFill>
                <a:effectLst/>
                <a:latin typeface="Times New Roman" panose="02020603050405020304" pitchFamily="18" charset="0"/>
                <a:cs typeface="Times New Roman" panose="02020603050405020304" pitchFamily="18" charset="0"/>
              </a:rPr>
              <a:t>ifference between a bar graph and a histogram</a:t>
            </a:r>
            <a:endParaRPr lang="en-PK" dirty="0"/>
          </a:p>
        </p:txBody>
      </p:sp>
      <p:pic>
        <p:nvPicPr>
          <p:cNvPr id="6" name="Picture 5">
            <a:extLst>
              <a:ext uri="{FF2B5EF4-FFF2-40B4-BE49-F238E27FC236}">
                <a16:creationId xmlns:a16="http://schemas.microsoft.com/office/drawing/2014/main" id="{F9D3B9E8-25DD-7CF4-736D-7B70AC5FE0B9}"/>
              </a:ext>
            </a:extLst>
          </p:cNvPr>
          <p:cNvPicPr>
            <a:picLocks noChangeAspect="1"/>
          </p:cNvPicPr>
          <p:nvPr/>
        </p:nvPicPr>
        <p:blipFill>
          <a:blip r:embed="rId2"/>
          <a:stretch>
            <a:fillRect/>
          </a:stretch>
        </p:blipFill>
        <p:spPr>
          <a:xfrm>
            <a:off x="1266144" y="1919658"/>
            <a:ext cx="8470709" cy="4055523"/>
          </a:xfrm>
          <a:prstGeom prst="rect">
            <a:avLst/>
          </a:prstGeom>
        </p:spPr>
      </p:pic>
    </p:spTree>
    <p:extLst>
      <p:ext uri="{BB962C8B-B14F-4D97-AF65-F5344CB8AC3E}">
        <p14:creationId xmlns:p14="http://schemas.microsoft.com/office/powerpoint/2010/main" val="2318561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Real-Life Analogy</a:t>
            </a:r>
            <a:endParaRPr lang="en-US" dirty="0"/>
          </a:p>
        </p:txBody>
      </p:sp>
      <p:sp>
        <p:nvSpPr>
          <p:cNvPr id="3" name="Content Placeholder 2"/>
          <p:cNvSpPr>
            <a:spLocks noGrp="1"/>
          </p:cNvSpPr>
          <p:nvPr>
            <p:ph idx="1"/>
          </p:nvPr>
        </p:nvSpPr>
        <p:spPr/>
        <p:txBody>
          <a:bodyPr>
            <a:normAutofit/>
          </a:bodyPr>
          <a:lstStyle/>
          <a:p>
            <a:r>
              <a:rPr lang="en-US" dirty="0"/>
              <a:t>Imagine you're tracking the height of trees in a forest. Instead of measuring each tree individually, you group them into height ranges (bins):</a:t>
            </a:r>
          </a:p>
          <a:p>
            <a:r>
              <a:rPr lang="en-US" dirty="0"/>
              <a:t>Trees 0-5 feet tall, 6-10 feet tall, 11-15 feet tall, etc.</a:t>
            </a:r>
          </a:p>
          <a:p>
            <a:r>
              <a:rPr lang="en-US" dirty="0"/>
              <a:t>You then count how many trees fall into each height range and create bars for each range.</a:t>
            </a:r>
          </a:p>
          <a:p>
            <a:r>
              <a:rPr lang="en-US" dirty="0"/>
              <a:t>If most trees are between 6-10 feet tall, the bar for that range will be the tallest. If very few trees are over 15 feet tall, that bar will be much shorter. The histogram helps you quickly see how tree heights are distributed across the forest.</a:t>
            </a:r>
          </a:p>
          <a:p>
            <a:endParaRPr lang="en-US" dirty="0"/>
          </a:p>
        </p:txBody>
      </p:sp>
    </p:spTree>
    <p:extLst>
      <p:ext uri="{BB962C8B-B14F-4D97-AF65-F5344CB8AC3E}">
        <p14:creationId xmlns:p14="http://schemas.microsoft.com/office/powerpoint/2010/main" val="33451142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Histograms</a:t>
            </a:r>
            <a:endParaRPr lang="en-US" dirty="0"/>
          </a:p>
        </p:txBody>
      </p:sp>
      <p:sp>
        <p:nvSpPr>
          <p:cNvPr id="3" name="Content Placeholder 2"/>
          <p:cNvSpPr>
            <a:spLocks noGrp="1"/>
          </p:cNvSpPr>
          <p:nvPr>
            <p:ph idx="1"/>
          </p:nvPr>
        </p:nvSpPr>
        <p:spPr/>
        <p:txBody>
          <a:bodyPr/>
          <a:lstStyle/>
          <a:p>
            <a:r>
              <a:rPr lang="en-US" b="1" dirty="0"/>
              <a:t>Visualize distribution:</a:t>
            </a:r>
            <a:r>
              <a:rPr lang="en-US" dirty="0"/>
              <a:t> You can quickly see how data is spread across different ranges.</a:t>
            </a:r>
          </a:p>
          <a:p>
            <a:r>
              <a:rPr lang="en-US" b="1" dirty="0"/>
              <a:t>Spot patterns or outliers:</a:t>
            </a:r>
            <a:r>
              <a:rPr lang="en-US" dirty="0"/>
              <a:t> If the data is skewed or has extreme values, a histogram makes it obvious.</a:t>
            </a:r>
          </a:p>
          <a:p>
            <a:r>
              <a:rPr lang="en-US" b="1" dirty="0"/>
              <a:t>Identify central tendencies and spread:</a:t>
            </a:r>
            <a:r>
              <a:rPr lang="en-US" dirty="0"/>
              <a:t> It gives a clear picture of where most data points fall and how wide the distribution is.</a:t>
            </a:r>
          </a:p>
          <a:p>
            <a:endParaRPr lang="en-US" dirty="0"/>
          </a:p>
        </p:txBody>
      </p:sp>
    </p:spTree>
    <p:extLst>
      <p:ext uri="{BB962C8B-B14F-4D97-AF65-F5344CB8AC3E}">
        <p14:creationId xmlns:p14="http://schemas.microsoft.com/office/powerpoint/2010/main" val="261047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Bivariate Analysis</a:t>
            </a:r>
            <a:endParaRPr lang="en-US" dirty="0"/>
          </a:p>
        </p:txBody>
      </p:sp>
      <p:sp>
        <p:nvSpPr>
          <p:cNvPr id="3" name="Content Placeholder 2"/>
          <p:cNvSpPr>
            <a:spLocks noGrp="1"/>
          </p:cNvSpPr>
          <p:nvPr>
            <p:ph idx="1"/>
          </p:nvPr>
        </p:nvSpPr>
        <p:spPr/>
        <p:txBody>
          <a:bodyPr/>
          <a:lstStyle/>
          <a:p>
            <a:r>
              <a:rPr lang="en-US" dirty="0"/>
              <a:t>Involves two variables to determine relationships between them. Often used in correlation or regression analysis.</a:t>
            </a:r>
          </a:p>
        </p:txBody>
      </p:sp>
    </p:spTree>
    <p:extLst>
      <p:ext uri="{BB962C8B-B14F-4D97-AF65-F5344CB8AC3E}">
        <p14:creationId xmlns:p14="http://schemas.microsoft.com/office/powerpoint/2010/main" val="166299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r>
              <a:rPr lang="en-US" dirty="0"/>
              <a:t>: Studying the relationship between age and exam scores.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9001520"/>
              </p:ext>
            </p:extLst>
          </p:nvPr>
        </p:nvGraphicFramePr>
        <p:xfrm>
          <a:off x="1005626" y="2007644"/>
          <a:ext cx="10515600" cy="146304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dirty="0"/>
                        <a:t>Student</a:t>
                      </a:r>
                    </a:p>
                  </a:txBody>
                  <a:tcPr anchor="ctr">
                    <a:lnL>
                      <a:noFill/>
                    </a:lnL>
                    <a:lnR>
                      <a:noFill/>
                    </a:lnR>
                    <a:lnT>
                      <a:noFill/>
                    </a:lnT>
                    <a:lnB>
                      <a:noFill/>
                    </a:lnB>
                  </a:tcPr>
                </a:tc>
                <a:tc>
                  <a:txBody>
                    <a:bodyPr/>
                    <a:lstStyle/>
                    <a:p>
                      <a:r>
                        <a:rPr lang="en-US"/>
                        <a:t>Age</a:t>
                      </a:r>
                    </a:p>
                  </a:txBody>
                  <a:tcPr anchor="ctr">
                    <a:lnL>
                      <a:noFill/>
                    </a:lnL>
                    <a:lnR>
                      <a:noFill/>
                    </a:lnR>
                    <a:lnT>
                      <a:noFill/>
                    </a:lnT>
                    <a:lnB>
                      <a:noFill/>
                    </a:lnB>
                  </a:tcPr>
                </a:tc>
                <a:tc>
                  <a:txBody>
                    <a:bodyPr/>
                    <a:lstStyle/>
                    <a:p>
                      <a:r>
                        <a:rPr lang="en-US"/>
                        <a:t>Exam Score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a:t>
                      </a:r>
                    </a:p>
                  </a:txBody>
                  <a:tcPr anchor="ctr">
                    <a:lnL>
                      <a:noFill/>
                    </a:lnL>
                    <a:lnR>
                      <a:noFill/>
                    </a:lnR>
                    <a:lnT>
                      <a:noFill/>
                    </a:lnT>
                    <a:lnB>
                      <a:noFill/>
                    </a:lnB>
                  </a:tcPr>
                </a:tc>
                <a:tc>
                  <a:txBody>
                    <a:bodyPr/>
                    <a:lstStyle/>
                    <a:p>
                      <a:r>
                        <a:rPr lang="en-US"/>
                        <a:t>20</a:t>
                      </a:r>
                    </a:p>
                  </a:txBody>
                  <a:tcPr anchor="ctr">
                    <a:lnL>
                      <a:noFill/>
                    </a:lnL>
                    <a:lnR>
                      <a:noFill/>
                    </a:lnR>
                    <a:lnT>
                      <a:noFill/>
                    </a:lnT>
                    <a:lnB>
                      <a:noFill/>
                    </a:lnB>
                  </a:tcPr>
                </a:tc>
                <a:tc>
                  <a:txBody>
                    <a:bodyPr/>
                    <a:lstStyle/>
                    <a:p>
                      <a:r>
                        <a:rPr lang="en-US"/>
                        <a:t>80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B</a:t>
                      </a:r>
                    </a:p>
                  </a:txBody>
                  <a:tcPr anchor="ctr">
                    <a:lnL>
                      <a:noFill/>
                    </a:lnL>
                    <a:lnR>
                      <a:noFill/>
                    </a:lnR>
                    <a:lnT>
                      <a:noFill/>
                    </a:lnT>
                    <a:lnB>
                      <a:noFill/>
                    </a:lnB>
                  </a:tcPr>
                </a:tc>
                <a:tc>
                  <a:txBody>
                    <a:bodyPr/>
                    <a:lstStyle/>
                    <a:p>
                      <a:r>
                        <a:rPr lang="en-US"/>
                        <a:t>22</a:t>
                      </a:r>
                    </a:p>
                  </a:txBody>
                  <a:tcPr anchor="ctr">
                    <a:lnL>
                      <a:noFill/>
                    </a:lnL>
                    <a:lnR>
                      <a:noFill/>
                    </a:lnR>
                    <a:lnT>
                      <a:noFill/>
                    </a:lnT>
                    <a:lnB>
                      <a:noFill/>
                    </a:lnB>
                  </a:tcPr>
                </a:tc>
                <a:tc>
                  <a:txBody>
                    <a:bodyPr/>
                    <a:lstStyle/>
                    <a:p>
                      <a:r>
                        <a:rPr lang="en-US"/>
                        <a:t>85</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a:t>C</a:t>
                      </a:r>
                    </a:p>
                  </a:txBody>
                  <a:tcPr anchor="ctr">
                    <a:lnL>
                      <a:noFill/>
                    </a:lnL>
                    <a:lnR>
                      <a:noFill/>
                    </a:lnR>
                    <a:lnT>
                      <a:noFill/>
                    </a:lnT>
                    <a:lnB>
                      <a:noFill/>
                    </a:lnB>
                  </a:tcPr>
                </a:tc>
                <a:tc>
                  <a:txBody>
                    <a:bodyPr/>
                    <a:lstStyle/>
                    <a:p>
                      <a:r>
                        <a:rPr lang="en-US" dirty="0"/>
                        <a:t>19</a:t>
                      </a:r>
                    </a:p>
                  </a:txBody>
                  <a:tcPr anchor="ctr">
                    <a:lnL>
                      <a:noFill/>
                    </a:lnL>
                    <a:lnR>
                      <a:noFill/>
                    </a:lnR>
                    <a:lnT>
                      <a:noFill/>
                    </a:lnT>
                    <a:lnB>
                      <a:noFill/>
                    </a:lnB>
                  </a:tcPr>
                </a:tc>
                <a:tc>
                  <a:txBody>
                    <a:bodyPr/>
                    <a:lstStyle/>
                    <a:p>
                      <a:r>
                        <a:rPr lang="en-US" dirty="0"/>
                        <a:t>70</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103291" y="4290692"/>
            <a:ext cx="9972540" cy="369332"/>
          </a:xfrm>
          <a:prstGeom prst="rect">
            <a:avLst/>
          </a:prstGeom>
        </p:spPr>
        <p:txBody>
          <a:bodyPr wrap="square">
            <a:spAutoFit/>
          </a:bodyPr>
          <a:lstStyle/>
          <a:p>
            <a:r>
              <a:rPr lang="en-US" dirty="0">
                <a:solidFill>
                  <a:srgbClr val="FF0000"/>
                </a:solidFill>
              </a:rPr>
              <a:t>Focus: Techniques like multivariate regression, factor analysis, and PCA (Principal Component Analysis).</a:t>
            </a:r>
          </a:p>
        </p:txBody>
      </p:sp>
    </p:spTree>
    <p:extLst>
      <p:ext uri="{BB962C8B-B14F-4D97-AF65-F5344CB8AC3E}">
        <p14:creationId xmlns:p14="http://schemas.microsoft.com/office/powerpoint/2010/main" val="27669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4162</Words>
  <Application>Microsoft Office PowerPoint</Application>
  <PresentationFormat>Widescreen</PresentationFormat>
  <Paragraphs>509</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Calibri Light</vt:lpstr>
      <vt:lpstr>Times New Roman</vt:lpstr>
      <vt:lpstr>Untitled Sans</vt:lpstr>
      <vt:lpstr>Office Theme</vt:lpstr>
      <vt:lpstr>Describing Data with Graphs</vt:lpstr>
      <vt:lpstr>Learning Objectives</vt:lpstr>
      <vt:lpstr>Variable and Experimental Unit in Statistics</vt:lpstr>
      <vt:lpstr>Example</vt:lpstr>
      <vt:lpstr>Analogy</vt:lpstr>
      <vt:lpstr>Types of Analysis Based on the Number of Variables</vt:lpstr>
      <vt:lpstr>Example: Studying the distribution of students' exam scores.   </vt:lpstr>
      <vt:lpstr>Bivariate Analysis</vt:lpstr>
      <vt:lpstr>Example: Studying the relationship between age and exam scores.</vt:lpstr>
      <vt:lpstr>Analogy</vt:lpstr>
      <vt:lpstr>Summary of Types of Analysis</vt:lpstr>
      <vt:lpstr>Types of Variables: Qualitative and Quantitative</vt:lpstr>
      <vt:lpstr>1. Qualitative (Categorical) Variables</vt:lpstr>
      <vt:lpstr>Example Table</vt:lpstr>
      <vt:lpstr>Analogy</vt:lpstr>
      <vt:lpstr>2. Quantitative (Numerical) Variables</vt:lpstr>
      <vt:lpstr>Example Table</vt:lpstr>
      <vt:lpstr>Analogy</vt:lpstr>
      <vt:lpstr>Key Differences Between Qualitative and Quantitative Variables</vt:lpstr>
      <vt:lpstr>Detailed Comparison of Qualitative and Quantitative Variables</vt:lpstr>
      <vt:lpstr>Summary</vt:lpstr>
      <vt:lpstr>Discrete vs. Continuous Variables</vt:lpstr>
      <vt:lpstr>1. Discrete Variables</vt:lpstr>
      <vt:lpstr>Example Table (Discrete Variables):</vt:lpstr>
      <vt:lpstr>2. Continuous Variables</vt:lpstr>
      <vt:lpstr>Example Table (Continuous Variables):</vt:lpstr>
      <vt:lpstr>Key Differences Between Discrete and Continuous Variables</vt:lpstr>
      <vt:lpstr>Activity 1</vt:lpstr>
      <vt:lpstr>PowerPoint Presentation</vt:lpstr>
      <vt:lpstr>Given Data</vt:lpstr>
      <vt:lpstr>Step-by-Step Calculation</vt:lpstr>
      <vt:lpstr>Final Table</vt:lpstr>
      <vt:lpstr>PowerPoint Presentation</vt:lpstr>
      <vt:lpstr>PowerPoint Presentation</vt:lpstr>
      <vt:lpstr>1. Pie Chart</vt:lpstr>
      <vt:lpstr>Why Use a Pie Chart?</vt:lpstr>
      <vt:lpstr>2. Bar Chart</vt:lpstr>
      <vt:lpstr>Why Use a Bar Chart?</vt:lpstr>
      <vt:lpstr>When to Use Each Chart</vt:lpstr>
      <vt:lpstr>Graphs for Categorical Data</vt:lpstr>
      <vt:lpstr>Activity 2</vt:lpstr>
      <vt:lpstr>Step-by-Step Breakdown</vt:lpstr>
      <vt:lpstr>Given Data</vt:lpstr>
      <vt:lpstr>Explanation</vt:lpstr>
      <vt:lpstr>Out put table</vt:lpstr>
      <vt:lpstr>Graphs for Quantitative Data</vt:lpstr>
      <vt:lpstr>Activity 3</vt:lpstr>
      <vt:lpstr>Table </vt:lpstr>
      <vt:lpstr>Pie Chart</vt:lpstr>
      <vt:lpstr>PowerPoint Presentation</vt:lpstr>
      <vt:lpstr>Line Chart</vt:lpstr>
      <vt:lpstr>Key Features of a Line Chart</vt:lpstr>
      <vt:lpstr>Why Use a Line Chart?</vt:lpstr>
      <vt:lpstr>Example 1: Monthly Temperature of a City</vt:lpstr>
      <vt:lpstr>PowerPoint Presentation</vt:lpstr>
      <vt:lpstr>Analogy</vt:lpstr>
      <vt:lpstr>When to Use a Line Chart</vt:lpstr>
      <vt:lpstr>Example 2: Company’s Quarterly Sales</vt:lpstr>
      <vt:lpstr>Example 2</vt:lpstr>
      <vt:lpstr>Dot Plot</vt:lpstr>
      <vt:lpstr>Key Features</vt:lpstr>
      <vt:lpstr>Example 1: Test Scores</vt:lpstr>
      <vt:lpstr>Stem and Leaf Display</vt:lpstr>
      <vt:lpstr>How it Works</vt:lpstr>
      <vt:lpstr>Analogy</vt:lpstr>
      <vt:lpstr>Example</vt:lpstr>
      <vt:lpstr>Benefits</vt:lpstr>
      <vt:lpstr>Histogram</vt:lpstr>
      <vt:lpstr>How a Histogram Works</vt:lpstr>
      <vt:lpstr>Example</vt:lpstr>
      <vt:lpstr>PowerPoint Presentation</vt:lpstr>
      <vt:lpstr>Breaking It Down</vt:lpstr>
      <vt:lpstr>Histogram vs. Bar Graph</vt:lpstr>
      <vt:lpstr>Difference between a bar graph and a histogram </vt:lpstr>
      <vt:lpstr>Difference between a bar graph and a histogram</vt:lpstr>
      <vt:lpstr>Difference between a bar graph and a histogram</vt:lpstr>
      <vt:lpstr>Real-Life Analogy</vt:lpstr>
      <vt:lpstr>Benefits of Histograms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Describing Data with Graphs</dc:title>
  <dc:creator>Microsoft account</dc:creator>
  <cp:lastModifiedBy>Dr. Adnan Sohail</cp:lastModifiedBy>
  <cp:revision>131</cp:revision>
  <dcterms:created xsi:type="dcterms:W3CDTF">2024-10-11T04:58:17Z</dcterms:created>
  <dcterms:modified xsi:type="dcterms:W3CDTF">2024-11-26T12:55:18Z</dcterms:modified>
</cp:coreProperties>
</file>