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257" r:id="rId39"/>
    <p:sldId id="260" r:id="rId40"/>
    <p:sldId id="258" r:id="rId41"/>
    <p:sldId id="259" r:id="rId42"/>
    <p:sldId id="261" r:id="rId43"/>
    <p:sldId id="262" r:id="rId44"/>
    <p:sldId id="263" r:id="rId45"/>
    <p:sldId id="264" r:id="rId46"/>
    <p:sldId id="311" r:id="rId47"/>
    <p:sldId id="266" r:id="rId48"/>
    <p:sldId id="267" r:id="rId49"/>
    <p:sldId id="268" r:id="rId50"/>
    <p:sldId id="269" r:id="rId51"/>
    <p:sldId id="270" r:id="rId52"/>
    <p:sldId id="271" r:id="rId53"/>
    <p:sldId id="272" r:id="rId54"/>
    <p:sldId id="273" r:id="rId55"/>
    <p:sldId id="27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0DF2F9-4B0F-4540-845A-A3EA262DFB06}"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46256-6C04-4556-8EFC-12B24F692497}" type="slidenum">
              <a:rPr lang="en-US" smtClean="0"/>
              <a:t>‹#›</a:t>
            </a:fld>
            <a:endParaRPr lang="en-US"/>
          </a:p>
        </p:txBody>
      </p:sp>
    </p:spTree>
    <p:extLst>
      <p:ext uri="{BB962C8B-B14F-4D97-AF65-F5344CB8AC3E}">
        <p14:creationId xmlns:p14="http://schemas.microsoft.com/office/powerpoint/2010/main" val="317908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0DF2F9-4B0F-4540-845A-A3EA262DFB06}"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46256-6C04-4556-8EFC-12B24F692497}" type="slidenum">
              <a:rPr lang="en-US" smtClean="0"/>
              <a:t>‹#›</a:t>
            </a:fld>
            <a:endParaRPr lang="en-US"/>
          </a:p>
        </p:txBody>
      </p:sp>
    </p:spTree>
    <p:extLst>
      <p:ext uri="{BB962C8B-B14F-4D97-AF65-F5344CB8AC3E}">
        <p14:creationId xmlns:p14="http://schemas.microsoft.com/office/powerpoint/2010/main" val="3473177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0DF2F9-4B0F-4540-845A-A3EA262DFB06}"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46256-6C04-4556-8EFC-12B24F692497}" type="slidenum">
              <a:rPr lang="en-US" smtClean="0"/>
              <a:t>‹#›</a:t>
            </a:fld>
            <a:endParaRPr lang="en-US"/>
          </a:p>
        </p:txBody>
      </p:sp>
    </p:spTree>
    <p:extLst>
      <p:ext uri="{BB962C8B-B14F-4D97-AF65-F5344CB8AC3E}">
        <p14:creationId xmlns:p14="http://schemas.microsoft.com/office/powerpoint/2010/main" val="850673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0DF2F9-4B0F-4540-845A-A3EA262DFB06}"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46256-6C04-4556-8EFC-12B24F692497}" type="slidenum">
              <a:rPr lang="en-US" smtClean="0"/>
              <a:t>‹#›</a:t>
            </a:fld>
            <a:endParaRPr lang="en-US"/>
          </a:p>
        </p:txBody>
      </p:sp>
    </p:spTree>
    <p:extLst>
      <p:ext uri="{BB962C8B-B14F-4D97-AF65-F5344CB8AC3E}">
        <p14:creationId xmlns:p14="http://schemas.microsoft.com/office/powerpoint/2010/main" val="1304965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0DF2F9-4B0F-4540-845A-A3EA262DFB06}"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46256-6C04-4556-8EFC-12B24F692497}" type="slidenum">
              <a:rPr lang="en-US" smtClean="0"/>
              <a:t>‹#›</a:t>
            </a:fld>
            <a:endParaRPr lang="en-US"/>
          </a:p>
        </p:txBody>
      </p:sp>
    </p:spTree>
    <p:extLst>
      <p:ext uri="{BB962C8B-B14F-4D97-AF65-F5344CB8AC3E}">
        <p14:creationId xmlns:p14="http://schemas.microsoft.com/office/powerpoint/2010/main" val="1071931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0DF2F9-4B0F-4540-845A-A3EA262DFB06}"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346256-6C04-4556-8EFC-12B24F692497}" type="slidenum">
              <a:rPr lang="en-US" smtClean="0"/>
              <a:t>‹#›</a:t>
            </a:fld>
            <a:endParaRPr lang="en-US"/>
          </a:p>
        </p:txBody>
      </p:sp>
    </p:spTree>
    <p:extLst>
      <p:ext uri="{BB962C8B-B14F-4D97-AF65-F5344CB8AC3E}">
        <p14:creationId xmlns:p14="http://schemas.microsoft.com/office/powerpoint/2010/main" val="1478647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0DF2F9-4B0F-4540-845A-A3EA262DFB06}" type="datetimeFigureOut">
              <a:rPr lang="en-US" smtClean="0"/>
              <a:t>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346256-6C04-4556-8EFC-12B24F692497}" type="slidenum">
              <a:rPr lang="en-US" smtClean="0"/>
              <a:t>‹#›</a:t>
            </a:fld>
            <a:endParaRPr lang="en-US"/>
          </a:p>
        </p:txBody>
      </p:sp>
    </p:spTree>
    <p:extLst>
      <p:ext uri="{BB962C8B-B14F-4D97-AF65-F5344CB8AC3E}">
        <p14:creationId xmlns:p14="http://schemas.microsoft.com/office/powerpoint/2010/main" val="2180359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0DF2F9-4B0F-4540-845A-A3EA262DFB06}" type="datetimeFigureOut">
              <a:rPr lang="en-US" smtClean="0"/>
              <a:t>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346256-6C04-4556-8EFC-12B24F692497}" type="slidenum">
              <a:rPr lang="en-US" smtClean="0"/>
              <a:t>‹#›</a:t>
            </a:fld>
            <a:endParaRPr lang="en-US"/>
          </a:p>
        </p:txBody>
      </p:sp>
    </p:spTree>
    <p:extLst>
      <p:ext uri="{BB962C8B-B14F-4D97-AF65-F5344CB8AC3E}">
        <p14:creationId xmlns:p14="http://schemas.microsoft.com/office/powerpoint/2010/main" val="2480846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0DF2F9-4B0F-4540-845A-A3EA262DFB06}" type="datetimeFigureOut">
              <a:rPr lang="en-US" smtClean="0"/>
              <a:t>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346256-6C04-4556-8EFC-12B24F692497}" type="slidenum">
              <a:rPr lang="en-US" smtClean="0"/>
              <a:t>‹#›</a:t>
            </a:fld>
            <a:endParaRPr lang="en-US"/>
          </a:p>
        </p:txBody>
      </p:sp>
    </p:spTree>
    <p:extLst>
      <p:ext uri="{BB962C8B-B14F-4D97-AF65-F5344CB8AC3E}">
        <p14:creationId xmlns:p14="http://schemas.microsoft.com/office/powerpoint/2010/main" val="2772080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0DF2F9-4B0F-4540-845A-A3EA262DFB06}"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346256-6C04-4556-8EFC-12B24F692497}" type="slidenum">
              <a:rPr lang="en-US" smtClean="0"/>
              <a:t>‹#›</a:t>
            </a:fld>
            <a:endParaRPr lang="en-US"/>
          </a:p>
        </p:txBody>
      </p:sp>
    </p:spTree>
    <p:extLst>
      <p:ext uri="{BB962C8B-B14F-4D97-AF65-F5344CB8AC3E}">
        <p14:creationId xmlns:p14="http://schemas.microsoft.com/office/powerpoint/2010/main" val="1610998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0DF2F9-4B0F-4540-845A-A3EA262DFB06}"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346256-6C04-4556-8EFC-12B24F692497}" type="slidenum">
              <a:rPr lang="en-US" smtClean="0"/>
              <a:t>‹#›</a:t>
            </a:fld>
            <a:endParaRPr lang="en-US"/>
          </a:p>
        </p:txBody>
      </p:sp>
    </p:spTree>
    <p:extLst>
      <p:ext uri="{BB962C8B-B14F-4D97-AF65-F5344CB8AC3E}">
        <p14:creationId xmlns:p14="http://schemas.microsoft.com/office/powerpoint/2010/main" val="3411245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0DF2F9-4B0F-4540-845A-A3EA262DFB06}" type="datetimeFigureOut">
              <a:rPr lang="en-US" smtClean="0"/>
              <a:t>11/9/2024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346256-6C04-4556-8EFC-12B24F692497}" type="slidenum">
              <a:rPr lang="en-US" smtClean="0"/>
              <a:t>‹#›</a:t>
            </a:fld>
            <a:endParaRPr lang="en-US"/>
          </a:p>
        </p:txBody>
      </p:sp>
    </p:spTree>
    <p:extLst>
      <p:ext uri="{BB962C8B-B14F-4D97-AF65-F5344CB8AC3E}">
        <p14:creationId xmlns:p14="http://schemas.microsoft.com/office/powerpoint/2010/main" val="2310267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Mean</a:t>
            </a:r>
            <a:endParaRPr lang="en-US" dirty="0"/>
          </a:p>
        </p:txBody>
      </p:sp>
      <p:sp>
        <p:nvSpPr>
          <p:cNvPr id="3" name="Subtitle 2"/>
          <p:cNvSpPr>
            <a:spLocks noGrp="1"/>
          </p:cNvSpPr>
          <p:nvPr>
            <p:ph type="subTitle" idx="1"/>
          </p:nvPr>
        </p:nvSpPr>
        <p:spPr/>
        <p:txBody>
          <a:bodyPr>
            <a:normAutofit lnSpcReduction="10000"/>
          </a:bodyPr>
          <a:lstStyle/>
          <a:p>
            <a:r>
              <a:rPr lang="en-US" dirty="0" smtClean="0"/>
              <a:t>Arithmetic Mean</a:t>
            </a:r>
          </a:p>
          <a:p>
            <a:r>
              <a:rPr lang="en-US" dirty="0" smtClean="0"/>
              <a:t>Weighted Mean</a:t>
            </a:r>
          </a:p>
          <a:p>
            <a:r>
              <a:rPr lang="en-US" dirty="0" smtClean="0"/>
              <a:t>Harmonic Mean</a:t>
            </a:r>
          </a:p>
          <a:p>
            <a:r>
              <a:rPr lang="en-US" dirty="0" smtClean="0"/>
              <a:t>Geometric Mean</a:t>
            </a:r>
            <a:endParaRPr lang="en-US" dirty="0"/>
          </a:p>
        </p:txBody>
      </p:sp>
    </p:spTree>
    <p:extLst>
      <p:ext uri="{BB962C8B-B14F-4D97-AF65-F5344CB8AC3E}">
        <p14:creationId xmlns:p14="http://schemas.microsoft.com/office/powerpoint/2010/main" val="1704550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Weighted Mean?</a:t>
            </a:r>
            <a:endParaRPr lang="en-US" dirty="0"/>
          </a:p>
        </p:txBody>
      </p:sp>
      <p:sp>
        <p:nvSpPr>
          <p:cNvPr id="3" name="Content Placeholder 2"/>
          <p:cNvSpPr>
            <a:spLocks noGrp="1"/>
          </p:cNvSpPr>
          <p:nvPr>
            <p:ph idx="1"/>
          </p:nvPr>
        </p:nvSpPr>
        <p:spPr/>
        <p:txBody>
          <a:bodyPr/>
          <a:lstStyle/>
          <a:p>
            <a:r>
              <a:rPr lang="en-US" dirty="0"/>
              <a:t>A </a:t>
            </a:r>
            <a:r>
              <a:rPr lang="en-US" b="1" dirty="0"/>
              <a:t>weighted mean</a:t>
            </a:r>
            <a:r>
              <a:rPr lang="en-US" dirty="0"/>
              <a:t> (also called a </a:t>
            </a:r>
            <a:r>
              <a:rPr lang="en-US" b="1" dirty="0"/>
              <a:t>weighted average</a:t>
            </a:r>
            <a:r>
              <a:rPr lang="en-US" dirty="0"/>
              <a:t>) is a variation of the arithmetic mean, where some values in the dataset are given more importance or weight than others. </a:t>
            </a:r>
            <a:endParaRPr lang="en-US" dirty="0" smtClean="0"/>
          </a:p>
          <a:p>
            <a:r>
              <a:rPr lang="en-US" dirty="0" smtClean="0"/>
              <a:t>Instead </a:t>
            </a:r>
            <a:r>
              <a:rPr lang="en-US" dirty="0"/>
              <a:t>of treating each data point equally, the weighted mean takes into account the relative significance of each value. </a:t>
            </a:r>
            <a:endParaRPr lang="en-US" dirty="0" smtClean="0"/>
          </a:p>
          <a:p>
            <a:r>
              <a:rPr lang="en-US" dirty="0" smtClean="0"/>
              <a:t>This </a:t>
            </a:r>
            <a:r>
              <a:rPr lang="en-US" dirty="0"/>
              <a:t>is useful when certain data points are more important than others, or when they represent larger groups or quantities.</a:t>
            </a:r>
          </a:p>
        </p:txBody>
      </p:sp>
    </p:spTree>
    <p:extLst>
      <p:ext uri="{BB962C8B-B14F-4D97-AF65-F5344CB8AC3E}">
        <p14:creationId xmlns:p14="http://schemas.microsoft.com/office/powerpoint/2010/main" val="3030566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Calculate the Weighted </a:t>
            </a:r>
            <a:r>
              <a:rPr lang="en-US" b="1" dirty="0" smtClean="0"/>
              <a:t>Mean</a:t>
            </a:r>
            <a:endParaRPr lang="en-US" dirty="0"/>
          </a:p>
        </p:txBody>
      </p:sp>
      <p:sp>
        <p:nvSpPr>
          <p:cNvPr id="3" name="Content Placeholder 2"/>
          <p:cNvSpPr>
            <a:spLocks noGrp="1"/>
          </p:cNvSpPr>
          <p:nvPr>
            <p:ph idx="1"/>
          </p:nvPr>
        </p:nvSpPr>
        <p:spPr/>
        <p:txBody>
          <a:bodyPr/>
          <a:lstStyle/>
          <a:p>
            <a:r>
              <a:rPr lang="en-US" b="1" dirty="0" smtClean="0"/>
              <a:t>Multiply </a:t>
            </a:r>
            <a:r>
              <a:rPr lang="en-US" b="1" dirty="0"/>
              <a:t>each value by its weight.</a:t>
            </a:r>
            <a:endParaRPr lang="en-US" dirty="0"/>
          </a:p>
          <a:p>
            <a:r>
              <a:rPr lang="en-US" b="1" dirty="0"/>
              <a:t>Add up the products.</a:t>
            </a:r>
            <a:endParaRPr lang="en-US" dirty="0"/>
          </a:p>
          <a:p>
            <a:r>
              <a:rPr lang="en-US" b="1" dirty="0"/>
              <a:t>Divide the total by the sum of the weights.</a:t>
            </a:r>
            <a:endParaRPr lang="en-US" dirty="0"/>
          </a:p>
          <a:p>
            <a:endParaRPr lang="en-US" dirty="0"/>
          </a:p>
        </p:txBody>
      </p:sp>
    </p:spTree>
    <p:extLst>
      <p:ext uri="{BB962C8B-B14F-4D97-AF65-F5344CB8AC3E}">
        <p14:creationId xmlns:p14="http://schemas.microsoft.com/office/powerpoint/2010/main" val="1501351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Formula</a:t>
            </a:r>
            <a:endParaRPr lang="en-US" dirty="0"/>
          </a:p>
        </p:txBody>
      </p:sp>
      <p:sp>
        <p:nvSpPr>
          <p:cNvPr id="3" name="Content Placeholder 2"/>
          <p:cNvSpPr>
            <a:spLocks noGrp="1"/>
          </p:cNvSpPr>
          <p:nvPr>
            <p:ph idx="1"/>
          </p:nvPr>
        </p:nvSpPr>
        <p:spPr/>
        <p:txBody>
          <a:bodyPr/>
          <a:lstStyle/>
          <a:p>
            <a:r>
              <a:rPr lang="en-US" dirty="0" smtClean="0"/>
              <a:t>The </a:t>
            </a:r>
            <a:r>
              <a:rPr lang="en-US" dirty="0"/>
              <a:t>weighted mean is calculated as:</a:t>
            </a:r>
          </a:p>
          <a:p>
            <a:endParaRPr lang="en-US" dirty="0"/>
          </a:p>
        </p:txBody>
      </p:sp>
      <p:pic>
        <p:nvPicPr>
          <p:cNvPr id="4" name="Picture 3"/>
          <p:cNvPicPr>
            <a:picLocks noChangeAspect="1"/>
          </p:cNvPicPr>
          <p:nvPr/>
        </p:nvPicPr>
        <p:blipFill>
          <a:blip r:embed="rId2"/>
          <a:stretch>
            <a:fillRect/>
          </a:stretch>
        </p:blipFill>
        <p:spPr>
          <a:xfrm>
            <a:off x="1639843" y="2679812"/>
            <a:ext cx="7582185" cy="3497151"/>
          </a:xfrm>
          <a:prstGeom prst="rect">
            <a:avLst/>
          </a:prstGeom>
        </p:spPr>
      </p:pic>
    </p:spTree>
    <p:extLst>
      <p:ext uri="{BB962C8B-B14F-4D97-AF65-F5344CB8AC3E}">
        <p14:creationId xmlns:p14="http://schemas.microsoft.com/office/powerpoint/2010/main" val="2874015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Suppose </a:t>
            </a:r>
            <a:r>
              <a:rPr lang="en-US" dirty="0"/>
              <a:t>you are a student, and your final grade depends on the following scores and their respective weights:</a:t>
            </a:r>
          </a:p>
          <a:p>
            <a:r>
              <a:rPr lang="en-US" dirty="0"/>
              <a:t>Homework: 85 (weight = 20%)</a:t>
            </a:r>
          </a:p>
          <a:p>
            <a:r>
              <a:rPr lang="en-US" dirty="0"/>
              <a:t>Midterm Exam: 90 (weight = 30%)</a:t>
            </a:r>
          </a:p>
          <a:p>
            <a:r>
              <a:rPr lang="en-US" dirty="0"/>
              <a:t>Final Exam: 80 (weight = 50%)</a:t>
            </a:r>
          </a:p>
          <a:p>
            <a:r>
              <a:rPr lang="en-US" dirty="0"/>
              <a:t>To calculate the weighted mean:</a:t>
            </a:r>
          </a:p>
          <a:p>
            <a:r>
              <a:rPr lang="en-US" dirty="0"/>
              <a:t>Multiply each score by its corresponding weight (expressed as a decimal):</a:t>
            </a:r>
          </a:p>
          <a:p>
            <a:r>
              <a:rPr lang="en-US" dirty="0"/>
              <a:t>(85×0.20)+(90×0.30)+(</a:t>
            </a:r>
            <a:r>
              <a:rPr lang="en-US" dirty="0" smtClean="0"/>
              <a:t>80×0.50) </a:t>
            </a:r>
          </a:p>
          <a:p>
            <a:r>
              <a:rPr lang="en-US" dirty="0" smtClean="0"/>
              <a:t>=17+27+40</a:t>
            </a:r>
          </a:p>
          <a:p>
            <a:r>
              <a:rPr lang="en-US" dirty="0" smtClean="0"/>
              <a:t>=84</a:t>
            </a:r>
            <a:endParaRPr lang="en-US" dirty="0"/>
          </a:p>
          <a:p>
            <a:r>
              <a:rPr lang="en-US" dirty="0"/>
              <a:t>The total weight is </a:t>
            </a:r>
            <a:r>
              <a:rPr lang="en-US" dirty="0" smtClean="0"/>
              <a:t>0.20+0.30+0.50=1, </a:t>
            </a:r>
            <a:r>
              <a:rPr lang="en-US" dirty="0"/>
              <a:t>so no further division is needed.</a:t>
            </a:r>
          </a:p>
          <a:p>
            <a:r>
              <a:rPr lang="en-US" dirty="0"/>
              <a:t>Thus, the </a:t>
            </a:r>
            <a:r>
              <a:rPr lang="en-US" b="1" dirty="0"/>
              <a:t>weighted mean</a:t>
            </a:r>
            <a:r>
              <a:rPr lang="en-US" dirty="0"/>
              <a:t> score is </a:t>
            </a:r>
            <a:r>
              <a:rPr lang="en-US" b="1" dirty="0"/>
              <a:t>84</a:t>
            </a:r>
            <a:r>
              <a:rPr lang="en-US" dirty="0"/>
              <a:t>.</a:t>
            </a:r>
          </a:p>
          <a:p>
            <a:endParaRPr lang="en-US" dirty="0"/>
          </a:p>
        </p:txBody>
      </p:sp>
    </p:spTree>
    <p:extLst>
      <p:ext uri="{BB962C8B-B14F-4D97-AF65-F5344CB8AC3E}">
        <p14:creationId xmlns:p14="http://schemas.microsoft.com/office/powerpoint/2010/main" val="525572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Analogy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Imagine </a:t>
            </a:r>
            <a:r>
              <a:rPr lang="en-US" dirty="0"/>
              <a:t>you are buying </a:t>
            </a:r>
            <a:r>
              <a:rPr lang="en-US" b="1" dirty="0"/>
              <a:t>different bags of fruit</a:t>
            </a:r>
            <a:r>
              <a:rPr lang="en-US" dirty="0"/>
              <a:t> from a market:</a:t>
            </a:r>
          </a:p>
          <a:p>
            <a:r>
              <a:rPr lang="en-US" dirty="0"/>
              <a:t>You buy 2 pounds of apples at $3 per pound</a:t>
            </a:r>
            <a:r>
              <a:rPr lang="en-US" dirty="0" smtClean="0"/>
              <a:t>. You </a:t>
            </a:r>
            <a:r>
              <a:rPr lang="en-US" dirty="0"/>
              <a:t>buy 5 pounds of bananas at $1 per pound</a:t>
            </a:r>
            <a:r>
              <a:rPr lang="en-US" dirty="0" smtClean="0"/>
              <a:t>. You </a:t>
            </a:r>
            <a:r>
              <a:rPr lang="en-US" dirty="0"/>
              <a:t>buy 3 pounds of oranges at $4 per pound.</a:t>
            </a:r>
          </a:p>
          <a:p>
            <a:r>
              <a:rPr lang="en-US" dirty="0"/>
              <a:t>To find the </a:t>
            </a:r>
            <a:r>
              <a:rPr lang="en-US" b="1" dirty="0"/>
              <a:t>average price per pound</a:t>
            </a:r>
            <a:r>
              <a:rPr lang="en-US" dirty="0"/>
              <a:t> of fruit, you need to </a:t>
            </a:r>
            <a:r>
              <a:rPr lang="en-US" b="1" dirty="0"/>
              <a:t>weight</a:t>
            </a:r>
            <a:r>
              <a:rPr lang="en-US" dirty="0"/>
              <a:t> the prices by the quantities you bought.</a:t>
            </a:r>
          </a:p>
          <a:p>
            <a:r>
              <a:rPr lang="en-US" dirty="0"/>
              <a:t>Multiply the price of each fruit by the quantity:</a:t>
            </a:r>
          </a:p>
          <a:p>
            <a:pPr lvl="1"/>
            <a:r>
              <a:rPr lang="en-US" dirty="0"/>
              <a:t>Apples: </a:t>
            </a:r>
            <a:r>
              <a:rPr lang="en-US" dirty="0" smtClean="0"/>
              <a:t>2×3 =6</a:t>
            </a:r>
            <a:endParaRPr lang="en-US" dirty="0"/>
          </a:p>
          <a:p>
            <a:pPr lvl="1"/>
            <a:r>
              <a:rPr lang="en-US" dirty="0"/>
              <a:t>Bananas: </a:t>
            </a:r>
            <a:r>
              <a:rPr lang="en-US" dirty="0" smtClean="0"/>
              <a:t>5×1=5 =5</a:t>
            </a:r>
            <a:endParaRPr lang="en-US" dirty="0"/>
          </a:p>
          <a:p>
            <a:pPr lvl="1"/>
            <a:r>
              <a:rPr lang="en-US" dirty="0"/>
              <a:t>Oranges: </a:t>
            </a:r>
            <a:r>
              <a:rPr lang="en-US" dirty="0" smtClean="0"/>
              <a:t>3×4=12</a:t>
            </a:r>
            <a:endParaRPr lang="en-US" dirty="0"/>
          </a:p>
          <a:p>
            <a:r>
              <a:rPr lang="en-US" dirty="0"/>
              <a:t>Add up the total cost:</a:t>
            </a:r>
          </a:p>
          <a:p>
            <a:r>
              <a:rPr lang="en-US" dirty="0" smtClean="0"/>
              <a:t>6+5+12=23</a:t>
            </a:r>
          </a:p>
          <a:p>
            <a:r>
              <a:rPr lang="en-US" dirty="0" smtClean="0"/>
              <a:t>Add </a:t>
            </a:r>
            <a:r>
              <a:rPr lang="en-US" dirty="0"/>
              <a:t>up the total weight:</a:t>
            </a:r>
          </a:p>
          <a:p>
            <a:r>
              <a:rPr lang="en-US" dirty="0" smtClean="0"/>
              <a:t>2+5+3=10</a:t>
            </a:r>
            <a:endParaRPr lang="en-US" dirty="0"/>
          </a:p>
          <a:p>
            <a:r>
              <a:rPr lang="en-US" dirty="0"/>
              <a:t>Divide the total cost by the total weight to get the weighted mean price:</a:t>
            </a:r>
          </a:p>
          <a:p>
            <a:r>
              <a:rPr lang="en-US" dirty="0" smtClean="0"/>
              <a:t>23/10=2.3</a:t>
            </a:r>
            <a:r>
              <a:rPr lang="en-US" dirty="0"/>
              <a:t> dollars per </a:t>
            </a:r>
            <a:r>
              <a:rPr lang="en-US" dirty="0" smtClean="0"/>
              <a:t>pound</a:t>
            </a:r>
            <a:endParaRPr lang="en-US" dirty="0"/>
          </a:p>
          <a:p>
            <a:r>
              <a:rPr lang="en-US" dirty="0"/>
              <a:t>So, the </a:t>
            </a:r>
            <a:r>
              <a:rPr lang="en-US" b="1" dirty="0"/>
              <a:t>weighted mean price</a:t>
            </a:r>
            <a:r>
              <a:rPr lang="en-US" dirty="0"/>
              <a:t> is $2.30 per pound.</a:t>
            </a:r>
          </a:p>
          <a:p>
            <a:endParaRPr lang="en-US" dirty="0"/>
          </a:p>
        </p:txBody>
      </p:sp>
    </p:spTree>
    <p:extLst>
      <p:ext uri="{BB962C8B-B14F-4D97-AF65-F5344CB8AC3E}">
        <p14:creationId xmlns:p14="http://schemas.microsoft.com/office/powerpoint/2010/main" val="701906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Use the Weighted </a:t>
            </a:r>
            <a:r>
              <a:rPr lang="en-US" b="1" dirty="0" smtClean="0"/>
              <a:t>Mean?</a:t>
            </a:r>
            <a:endParaRPr lang="en-US" dirty="0"/>
          </a:p>
        </p:txBody>
      </p:sp>
      <p:sp>
        <p:nvSpPr>
          <p:cNvPr id="3" name="Content Placeholder 2"/>
          <p:cNvSpPr>
            <a:spLocks noGrp="1"/>
          </p:cNvSpPr>
          <p:nvPr>
            <p:ph idx="1"/>
          </p:nvPr>
        </p:nvSpPr>
        <p:spPr/>
        <p:txBody>
          <a:bodyPr/>
          <a:lstStyle/>
          <a:p>
            <a:r>
              <a:rPr lang="en-US" b="1" dirty="0" smtClean="0"/>
              <a:t>More </a:t>
            </a:r>
            <a:r>
              <a:rPr lang="en-US" b="1" dirty="0"/>
              <a:t>accurate representation:</a:t>
            </a:r>
            <a:r>
              <a:rPr lang="en-US" dirty="0"/>
              <a:t> In situations where not all data points are equally important (like exams with different importance levels or stocks with different market shares), the weighted mean gives a more accurate average.</a:t>
            </a:r>
          </a:p>
          <a:p>
            <a:r>
              <a:rPr lang="en-US" b="1" dirty="0"/>
              <a:t>Real-world scenarios:</a:t>
            </a:r>
            <a:r>
              <a:rPr lang="en-US" dirty="0"/>
              <a:t> Weighted means are frequently used in finance, education, economics, and more, where some values inherently carry more significance.</a:t>
            </a:r>
          </a:p>
          <a:p>
            <a:endParaRPr lang="en-US" dirty="0"/>
          </a:p>
        </p:txBody>
      </p:sp>
    </p:spTree>
    <p:extLst>
      <p:ext uri="{BB962C8B-B14F-4D97-AF65-F5344CB8AC3E}">
        <p14:creationId xmlns:p14="http://schemas.microsoft.com/office/powerpoint/2010/main" val="1636332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Weighted Mean vs. Arithmetic </a:t>
            </a:r>
            <a:r>
              <a:rPr lang="en-US" b="1" dirty="0" smtClean="0"/>
              <a:t>Mean</a:t>
            </a:r>
            <a:endParaRPr lang="en-US" dirty="0"/>
          </a:p>
        </p:txBody>
      </p:sp>
      <p:sp>
        <p:nvSpPr>
          <p:cNvPr id="3" name="Content Placeholder 2"/>
          <p:cNvSpPr>
            <a:spLocks noGrp="1"/>
          </p:cNvSpPr>
          <p:nvPr>
            <p:ph idx="1"/>
          </p:nvPr>
        </p:nvSpPr>
        <p:spPr/>
        <p:txBody>
          <a:bodyPr/>
          <a:lstStyle/>
          <a:p>
            <a:r>
              <a:rPr lang="en-US" dirty="0" smtClean="0"/>
              <a:t>The </a:t>
            </a:r>
            <a:r>
              <a:rPr lang="en-US" b="1" dirty="0"/>
              <a:t>arithmetic mean</a:t>
            </a:r>
            <a:r>
              <a:rPr lang="en-US" dirty="0"/>
              <a:t> treats all values equally, which might not always give the most meaningful result when some values should carry more importance.</a:t>
            </a:r>
          </a:p>
          <a:p>
            <a:r>
              <a:rPr lang="en-US" dirty="0"/>
              <a:t>The </a:t>
            </a:r>
            <a:r>
              <a:rPr lang="en-US" b="1" dirty="0"/>
              <a:t>weighted mean</a:t>
            </a:r>
            <a:r>
              <a:rPr lang="en-US" dirty="0"/>
              <a:t> assigns different levels of importance to each value, giving a more nuanced and accurate reflection of the dataset.</a:t>
            </a:r>
          </a:p>
          <a:p>
            <a:endParaRPr lang="en-US" dirty="0"/>
          </a:p>
        </p:txBody>
      </p:sp>
    </p:spTree>
    <p:extLst>
      <p:ext uri="{BB962C8B-B14F-4D97-AF65-F5344CB8AC3E}">
        <p14:creationId xmlns:p14="http://schemas.microsoft.com/office/powerpoint/2010/main" val="2000999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Imagine </a:t>
            </a:r>
            <a:r>
              <a:rPr lang="en-US" dirty="0"/>
              <a:t>a situation where you are calculating the average of two tests, one from a small quiz (worth 10%) and one from the final exam (worth 90%). If a student scores </a:t>
            </a:r>
            <a:r>
              <a:rPr lang="en-US" b="1" dirty="0"/>
              <a:t>60</a:t>
            </a:r>
            <a:r>
              <a:rPr lang="en-US" dirty="0"/>
              <a:t> on the quiz and </a:t>
            </a:r>
            <a:r>
              <a:rPr lang="en-US" b="1" dirty="0"/>
              <a:t>80</a:t>
            </a:r>
            <a:r>
              <a:rPr lang="en-US" dirty="0"/>
              <a:t> on the exam, the arithmetic mean would be:</a:t>
            </a:r>
          </a:p>
          <a:p>
            <a:r>
              <a:rPr lang="en-US" dirty="0" smtClean="0"/>
              <a:t>60+80/2=70</a:t>
            </a:r>
          </a:p>
          <a:p>
            <a:r>
              <a:rPr lang="en-US" dirty="0" smtClean="0"/>
              <a:t>But </a:t>
            </a:r>
            <a:r>
              <a:rPr lang="en-US" dirty="0"/>
              <a:t>this ignores the fact that the final exam is much more important. The </a:t>
            </a:r>
            <a:r>
              <a:rPr lang="en-US" b="1" dirty="0"/>
              <a:t>weighted mean</a:t>
            </a:r>
            <a:r>
              <a:rPr lang="en-US" dirty="0"/>
              <a:t> would be:</a:t>
            </a:r>
          </a:p>
          <a:p>
            <a:r>
              <a:rPr lang="en-US" dirty="0"/>
              <a:t>(60×0.10)+(80×0.90)=</a:t>
            </a:r>
            <a:r>
              <a:rPr lang="en-US" dirty="0" smtClean="0"/>
              <a:t>6+72=78</a:t>
            </a:r>
          </a:p>
          <a:p>
            <a:r>
              <a:rPr lang="en-US" dirty="0" smtClean="0"/>
              <a:t>So</a:t>
            </a:r>
            <a:r>
              <a:rPr lang="en-US" dirty="0"/>
              <a:t>, the weighted mean gives a more accurate representation of the student's performance, which in this case is </a:t>
            </a:r>
            <a:r>
              <a:rPr lang="en-US" b="1" dirty="0"/>
              <a:t>78</a:t>
            </a:r>
            <a:r>
              <a:rPr lang="en-US" dirty="0"/>
              <a:t> rather than 70.</a:t>
            </a:r>
          </a:p>
          <a:p>
            <a:endParaRPr lang="en-US" dirty="0"/>
          </a:p>
        </p:txBody>
      </p:sp>
    </p:spTree>
    <p:extLst>
      <p:ext uri="{BB962C8B-B14F-4D97-AF65-F5344CB8AC3E}">
        <p14:creationId xmlns:p14="http://schemas.microsoft.com/office/powerpoint/2010/main" val="2208393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b="1" dirty="0" smtClean="0"/>
              <a:t>Harmonic Mean</a:t>
            </a:r>
            <a:r>
              <a:rPr lang="en-US" dirty="0"/>
              <a:t>?</a:t>
            </a:r>
          </a:p>
        </p:txBody>
      </p:sp>
      <p:sp>
        <p:nvSpPr>
          <p:cNvPr id="3" name="Content Placeholder 2"/>
          <p:cNvSpPr>
            <a:spLocks noGrp="1"/>
          </p:cNvSpPr>
          <p:nvPr>
            <p:ph idx="1"/>
          </p:nvPr>
        </p:nvSpPr>
        <p:spPr/>
        <p:txBody>
          <a:bodyPr/>
          <a:lstStyle/>
          <a:p>
            <a:r>
              <a:rPr lang="en-US" dirty="0"/>
              <a:t>The </a:t>
            </a:r>
            <a:r>
              <a:rPr lang="en-US" b="1" dirty="0"/>
              <a:t>harmonic mean</a:t>
            </a:r>
            <a:r>
              <a:rPr lang="en-US" dirty="0"/>
              <a:t> is a type of average that is especially useful when you want to average rates or ratios. </a:t>
            </a:r>
            <a:endParaRPr lang="en-US" dirty="0" smtClean="0"/>
          </a:p>
          <a:p>
            <a:r>
              <a:rPr lang="en-US" dirty="0" smtClean="0"/>
              <a:t>Unlike </a:t>
            </a:r>
            <a:r>
              <a:rPr lang="en-US" dirty="0"/>
              <a:t>the arithmetic mean, which simply adds values and divides by the count, the harmonic mean gives more weight to smaller values. </a:t>
            </a:r>
            <a:endParaRPr lang="en-US" dirty="0" smtClean="0"/>
          </a:p>
          <a:p>
            <a:r>
              <a:rPr lang="en-US" dirty="0" smtClean="0"/>
              <a:t>It </a:t>
            </a:r>
            <a:r>
              <a:rPr lang="en-US" dirty="0"/>
              <a:t>is most appropriate in situations where you need to average quantities like speed, efficiency, or other rates.</a:t>
            </a:r>
          </a:p>
        </p:txBody>
      </p:sp>
    </p:spTree>
    <p:extLst>
      <p:ext uri="{BB962C8B-B14F-4D97-AF65-F5344CB8AC3E}">
        <p14:creationId xmlns:p14="http://schemas.microsoft.com/office/powerpoint/2010/main" val="3578062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Formula</a:t>
            </a:r>
            <a:endParaRPr lang="en-US" dirty="0"/>
          </a:p>
        </p:txBody>
      </p:sp>
      <p:sp>
        <p:nvSpPr>
          <p:cNvPr id="3" name="Content Placeholder 2"/>
          <p:cNvSpPr>
            <a:spLocks noGrp="1"/>
          </p:cNvSpPr>
          <p:nvPr>
            <p:ph idx="1"/>
          </p:nvPr>
        </p:nvSpPr>
        <p:spPr/>
        <p:txBody>
          <a:bodyPr/>
          <a:lstStyle/>
          <a:p>
            <a:r>
              <a:rPr lang="en-US" dirty="0" smtClean="0"/>
              <a:t>The </a:t>
            </a:r>
            <a:r>
              <a:rPr lang="en-US" dirty="0"/>
              <a:t>harmonic mean of </a:t>
            </a:r>
            <a:r>
              <a:rPr lang="en-US" dirty="0" smtClean="0"/>
              <a:t>n </a:t>
            </a:r>
            <a:r>
              <a:rPr lang="en-US" dirty="0"/>
              <a:t>numbers X1,X2,X3,…,</a:t>
            </a:r>
            <a:r>
              <a:rPr lang="en-US" dirty="0" err="1" smtClean="0"/>
              <a:t>Xn</a:t>
            </a:r>
            <a:r>
              <a:rPr lang="en-US" dirty="0" smtClean="0"/>
              <a:t>​ </a:t>
            </a:r>
            <a:r>
              <a:rPr lang="en-US" dirty="0"/>
              <a:t>is given by the formula:</a:t>
            </a:r>
          </a:p>
          <a:p>
            <a:pPr marL="0" indent="0">
              <a:buNone/>
            </a:pPr>
            <a:endParaRPr lang="en-US" dirty="0"/>
          </a:p>
          <a:p>
            <a:r>
              <a:rPr lang="en-US" dirty="0"/>
              <a:t>Where:</a:t>
            </a:r>
          </a:p>
          <a:p>
            <a:r>
              <a:rPr lang="en-US" dirty="0" smtClean="0"/>
              <a:t>n </a:t>
            </a:r>
            <a:r>
              <a:rPr lang="en-US" dirty="0"/>
              <a:t>is the total number of data points.</a:t>
            </a:r>
          </a:p>
          <a:p>
            <a:r>
              <a:rPr lang="en-US" dirty="0" smtClean="0"/>
              <a:t>Xi</a:t>
            </a:r>
            <a:r>
              <a:rPr lang="en-US" dirty="0"/>
              <a:t>​ represents each individual data point.</a:t>
            </a:r>
          </a:p>
          <a:p>
            <a:endParaRPr lang="en-US" dirty="0"/>
          </a:p>
        </p:txBody>
      </p:sp>
      <p:pic>
        <p:nvPicPr>
          <p:cNvPr id="4" name="Picture 3"/>
          <p:cNvPicPr>
            <a:picLocks noChangeAspect="1"/>
          </p:cNvPicPr>
          <p:nvPr/>
        </p:nvPicPr>
        <p:blipFill>
          <a:blip r:embed="rId2"/>
          <a:stretch>
            <a:fillRect/>
          </a:stretch>
        </p:blipFill>
        <p:spPr>
          <a:xfrm>
            <a:off x="4521026" y="2570407"/>
            <a:ext cx="3149948" cy="829616"/>
          </a:xfrm>
          <a:prstGeom prst="rect">
            <a:avLst/>
          </a:prstGeom>
        </p:spPr>
      </p:pic>
    </p:spTree>
    <p:extLst>
      <p:ext uri="{BB962C8B-B14F-4D97-AF65-F5344CB8AC3E}">
        <p14:creationId xmlns:p14="http://schemas.microsoft.com/office/powerpoint/2010/main" val="3229801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Mean?</a:t>
            </a:r>
            <a:endParaRPr lang="en-US" dirty="0"/>
          </a:p>
        </p:txBody>
      </p:sp>
      <p:sp>
        <p:nvSpPr>
          <p:cNvPr id="3" name="Content Placeholder 2"/>
          <p:cNvSpPr>
            <a:spLocks noGrp="1"/>
          </p:cNvSpPr>
          <p:nvPr>
            <p:ph idx="1"/>
          </p:nvPr>
        </p:nvSpPr>
        <p:spPr/>
        <p:txBody>
          <a:bodyPr/>
          <a:lstStyle/>
          <a:p>
            <a:r>
              <a:rPr lang="en-US" dirty="0"/>
              <a:t>In statistics, the </a:t>
            </a:r>
            <a:r>
              <a:rPr lang="en-US" b="1" dirty="0"/>
              <a:t>mean</a:t>
            </a:r>
            <a:r>
              <a:rPr lang="en-US" dirty="0"/>
              <a:t> is a measure of central tendency, representing the average value of a dataset. </a:t>
            </a:r>
            <a:endParaRPr lang="en-US" dirty="0" smtClean="0"/>
          </a:p>
          <a:p>
            <a:r>
              <a:rPr lang="en-US" dirty="0" smtClean="0"/>
              <a:t>It </a:t>
            </a:r>
            <a:r>
              <a:rPr lang="en-US" dirty="0"/>
              <a:t>gives us an idea of where the center of the data lies, helping summarize large sets of numbers with a single value.</a:t>
            </a:r>
          </a:p>
        </p:txBody>
      </p:sp>
    </p:spTree>
    <p:extLst>
      <p:ext uri="{BB962C8B-B14F-4D97-AF65-F5344CB8AC3E}">
        <p14:creationId xmlns:p14="http://schemas.microsoft.com/office/powerpoint/2010/main" val="2510095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a:t>
            </a:r>
            <a:r>
              <a:rPr lang="en-US" b="1" dirty="0" smtClean="0"/>
              <a:t>Idea</a:t>
            </a:r>
            <a:endParaRPr lang="en-US" dirty="0"/>
          </a:p>
        </p:txBody>
      </p:sp>
      <p:sp>
        <p:nvSpPr>
          <p:cNvPr id="3" name="Content Placeholder 2"/>
          <p:cNvSpPr>
            <a:spLocks noGrp="1"/>
          </p:cNvSpPr>
          <p:nvPr>
            <p:ph idx="1"/>
          </p:nvPr>
        </p:nvSpPr>
        <p:spPr/>
        <p:txBody>
          <a:bodyPr/>
          <a:lstStyle/>
          <a:p>
            <a:r>
              <a:rPr lang="en-US" dirty="0" smtClean="0"/>
              <a:t>The </a:t>
            </a:r>
            <a:r>
              <a:rPr lang="en-US" dirty="0"/>
              <a:t>harmonic mean is used when you want to calculate an average in a context where each value is a rate (e.g., speed, density), or when the values have an inverse relationship.</a:t>
            </a:r>
          </a:p>
          <a:p>
            <a:endParaRPr lang="en-US" dirty="0"/>
          </a:p>
        </p:txBody>
      </p:sp>
    </p:spTree>
    <p:extLst>
      <p:ext uri="{BB962C8B-B14F-4D97-AF65-F5344CB8AC3E}">
        <p14:creationId xmlns:p14="http://schemas.microsoft.com/office/powerpoint/2010/main" val="538432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1: Average </a:t>
            </a:r>
            <a:r>
              <a:rPr lang="en-US" b="1" dirty="0" smtClean="0"/>
              <a:t>Speed</a:t>
            </a:r>
            <a:endParaRPr lang="en-US" dirty="0"/>
          </a:p>
        </p:txBody>
      </p:sp>
      <p:sp>
        <p:nvSpPr>
          <p:cNvPr id="3" name="Content Placeholder 2"/>
          <p:cNvSpPr>
            <a:spLocks noGrp="1"/>
          </p:cNvSpPr>
          <p:nvPr>
            <p:ph idx="1"/>
          </p:nvPr>
        </p:nvSpPr>
        <p:spPr>
          <a:xfrm>
            <a:off x="207135" y="1902898"/>
            <a:ext cx="5279265" cy="4472144"/>
          </a:xfrm>
        </p:spPr>
        <p:txBody>
          <a:bodyPr/>
          <a:lstStyle/>
          <a:p>
            <a:pPr algn="just"/>
            <a:r>
              <a:rPr lang="en-US" dirty="0" smtClean="0"/>
              <a:t>Suppose </a:t>
            </a:r>
            <a:r>
              <a:rPr lang="en-US" dirty="0"/>
              <a:t>you drive a car for two equal distances but at different speeds. For example, you drive </a:t>
            </a:r>
            <a:r>
              <a:rPr lang="en-US" b="1" dirty="0"/>
              <a:t>60 km at 40 km/h</a:t>
            </a:r>
            <a:r>
              <a:rPr lang="en-US" dirty="0"/>
              <a:t> and </a:t>
            </a:r>
            <a:r>
              <a:rPr lang="en-US" b="1" dirty="0"/>
              <a:t>another 60 km at 60 km/h</a:t>
            </a:r>
            <a:r>
              <a:rPr lang="en-US" dirty="0"/>
              <a:t>. To find the </a:t>
            </a:r>
            <a:r>
              <a:rPr lang="en-US" b="1" dirty="0"/>
              <a:t>average speed</a:t>
            </a:r>
            <a:r>
              <a:rPr lang="en-US" dirty="0"/>
              <a:t> over the entire journey, the harmonic mean is appropriate.</a:t>
            </a:r>
          </a:p>
          <a:p>
            <a:pPr algn="just"/>
            <a:endParaRPr lang="en-US" dirty="0"/>
          </a:p>
        </p:txBody>
      </p:sp>
      <p:pic>
        <p:nvPicPr>
          <p:cNvPr id="4" name="Picture 3"/>
          <p:cNvPicPr>
            <a:picLocks noChangeAspect="1"/>
          </p:cNvPicPr>
          <p:nvPr/>
        </p:nvPicPr>
        <p:blipFill>
          <a:blip r:embed="rId2"/>
          <a:stretch>
            <a:fillRect/>
          </a:stretch>
        </p:blipFill>
        <p:spPr>
          <a:xfrm>
            <a:off x="5678175" y="1690688"/>
            <a:ext cx="6105995" cy="3865154"/>
          </a:xfrm>
          <a:prstGeom prst="rect">
            <a:avLst/>
          </a:prstGeom>
        </p:spPr>
      </p:pic>
    </p:spTree>
    <p:extLst>
      <p:ext uri="{BB962C8B-B14F-4D97-AF65-F5344CB8AC3E}">
        <p14:creationId xmlns:p14="http://schemas.microsoft.com/office/powerpoint/2010/main" val="193830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Use the Harmonic Mean</a:t>
            </a:r>
            <a:r>
              <a:rPr lang="en-US" b="1" dirty="0" smtClean="0"/>
              <a:t>?</a:t>
            </a:r>
            <a:endParaRPr lang="en-US" dirty="0"/>
          </a:p>
        </p:txBody>
      </p:sp>
      <p:sp>
        <p:nvSpPr>
          <p:cNvPr id="3" name="Content Placeholder 2"/>
          <p:cNvSpPr>
            <a:spLocks noGrp="1"/>
          </p:cNvSpPr>
          <p:nvPr>
            <p:ph idx="1"/>
          </p:nvPr>
        </p:nvSpPr>
        <p:spPr/>
        <p:txBody>
          <a:bodyPr/>
          <a:lstStyle/>
          <a:p>
            <a:r>
              <a:rPr lang="en-US" dirty="0" smtClean="0"/>
              <a:t>The </a:t>
            </a:r>
            <a:r>
              <a:rPr lang="en-US" dirty="0"/>
              <a:t>harmonic mean is useful when:</a:t>
            </a:r>
          </a:p>
          <a:p>
            <a:r>
              <a:rPr lang="en-US" dirty="0"/>
              <a:t>You are working with rates or ratios, like speed or production rates.</a:t>
            </a:r>
          </a:p>
          <a:p>
            <a:r>
              <a:rPr lang="en-US" dirty="0"/>
              <a:t>You want to give more weight to smaller values in your dataset.</a:t>
            </a:r>
          </a:p>
          <a:p>
            <a:r>
              <a:rPr lang="en-US" dirty="0"/>
              <a:t>You’re averaging variables that are inversely related to the quantity of interest.</a:t>
            </a:r>
          </a:p>
          <a:p>
            <a:endParaRPr lang="en-US" dirty="0"/>
          </a:p>
        </p:txBody>
      </p:sp>
    </p:spTree>
    <p:extLst>
      <p:ext uri="{BB962C8B-B14F-4D97-AF65-F5344CB8AC3E}">
        <p14:creationId xmlns:p14="http://schemas.microsoft.com/office/powerpoint/2010/main" val="1611474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Harmonic Mean vs. Arithmetic </a:t>
            </a:r>
            <a:r>
              <a:rPr lang="en-US" b="1" dirty="0" smtClean="0"/>
              <a:t>Mean</a:t>
            </a:r>
            <a:endParaRPr lang="en-US" dirty="0"/>
          </a:p>
        </p:txBody>
      </p:sp>
      <p:sp>
        <p:nvSpPr>
          <p:cNvPr id="3" name="Content Placeholder 2"/>
          <p:cNvSpPr>
            <a:spLocks noGrp="1"/>
          </p:cNvSpPr>
          <p:nvPr>
            <p:ph idx="1"/>
          </p:nvPr>
        </p:nvSpPr>
        <p:spPr/>
        <p:txBody>
          <a:bodyPr/>
          <a:lstStyle/>
          <a:p>
            <a:r>
              <a:rPr lang="en-US" dirty="0" smtClean="0"/>
              <a:t>The </a:t>
            </a:r>
            <a:r>
              <a:rPr lang="en-US" b="1" dirty="0"/>
              <a:t>arithmetic mean</a:t>
            </a:r>
            <a:r>
              <a:rPr lang="en-US" dirty="0"/>
              <a:t> is simply the sum of the values divided by the number of values and is appropriate when all values are equally significant.</a:t>
            </a:r>
          </a:p>
          <a:p>
            <a:r>
              <a:rPr lang="en-US" dirty="0"/>
              <a:t>The </a:t>
            </a:r>
            <a:r>
              <a:rPr lang="en-US" b="1" dirty="0"/>
              <a:t>harmonic mean</a:t>
            </a:r>
            <a:r>
              <a:rPr lang="en-US" dirty="0"/>
              <a:t> gives more weight to smaller values and is particularly useful when dealing with rates or ratios.</a:t>
            </a:r>
          </a:p>
          <a:p>
            <a:endParaRPr lang="en-US" dirty="0"/>
          </a:p>
        </p:txBody>
      </p:sp>
    </p:spTree>
    <p:extLst>
      <p:ext uri="{BB962C8B-B14F-4D97-AF65-F5344CB8AC3E}">
        <p14:creationId xmlns:p14="http://schemas.microsoft.com/office/powerpoint/2010/main" val="1646271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Geometric Mean?</a:t>
            </a:r>
            <a:endParaRPr lang="en-US" dirty="0"/>
          </a:p>
        </p:txBody>
      </p:sp>
      <p:sp>
        <p:nvSpPr>
          <p:cNvPr id="3" name="Content Placeholder 2"/>
          <p:cNvSpPr>
            <a:spLocks noGrp="1"/>
          </p:cNvSpPr>
          <p:nvPr>
            <p:ph idx="1"/>
          </p:nvPr>
        </p:nvSpPr>
        <p:spPr/>
        <p:txBody>
          <a:bodyPr/>
          <a:lstStyle/>
          <a:p>
            <a:r>
              <a:rPr lang="en-US" dirty="0"/>
              <a:t>The </a:t>
            </a:r>
            <a:r>
              <a:rPr lang="en-US" b="1" dirty="0"/>
              <a:t>geometric mean</a:t>
            </a:r>
            <a:r>
              <a:rPr lang="en-US" dirty="0"/>
              <a:t> is another type of average, and it’s particularly useful when you're dealing with data that involves growth rates, percentages, or multiplicative relationships. </a:t>
            </a:r>
            <a:endParaRPr lang="en-US" dirty="0" smtClean="0"/>
          </a:p>
          <a:p>
            <a:r>
              <a:rPr lang="en-US" dirty="0" smtClean="0"/>
              <a:t>Unlike </a:t>
            </a:r>
            <a:r>
              <a:rPr lang="en-US" dirty="0"/>
              <a:t>the arithmetic mean, which sums values and divides by their count, the geometric mean multiplies values and then takes the root of that product.</a:t>
            </a:r>
          </a:p>
        </p:txBody>
      </p:sp>
    </p:spTree>
    <p:extLst>
      <p:ext uri="{BB962C8B-B14F-4D97-AF65-F5344CB8AC3E}">
        <p14:creationId xmlns:p14="http://schemas.microsoft.com/office/powerpoint/2010/main" val="3265045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a:t>
            </a:r>
            <a:endParaRPr lang="en-US" dirty="0"/>
          </a:p>
        </p:txBody>
      </p:sp>
      <p:pic>
        <p:nvPicPr>
          <p:cNvPr id="4" name="Content Placeholder 3"/>
          <p:cNvPicPr>
            <a:picLocks noGrp="1" noChangeAspect="1"/>
          </p:cNvPicPr>
          <p:nvPr>
            <p:ph idx="1"/>
          </p:nvPr>
        </p:nvPicPr>
        <p:blipFill>
          <a:blip r:embed="rId2"/>
          <a:stretch>
            <a:fillRect/>
          </a:stretch>
        </p:blipFill>
        <p:spPr>
          <a:xfrm>
            <a:off x="1527340" y="1918952"/>
            <a:ext cx="7859645" cy="2382591"/>
          </a:xfrm>
          <a:prstGeom prst="rect">
            <a:avLst/>
          </a:prstGeom>
        </p:spPr>
      </p:pic>
    </p:spTree>
    <p:extLst>
      <p:ext uri="{BB962C8B-B14F-4D97-AF65-F5344CB8AC3E}">
        <p14:creationId xmlns:p14="http://schemas.microsoft.com/office/powerpoint/2010/main" val="1198101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a:t>
            </a:r>
            <a:r>
              <a:rPr lang="en-US" b="1" dirty="0" smtClean="0"/>
              <a:t>Idea</a:t>
            </a:r>
            <a:endParaRPr lang="en-US" dirty="0"/>
          </a:p>
        </p:txBody>
      </p:sp>
      <p:sp>
        <p:nvSpPr>
          <p:cNvPr id="3" name="Content Placeholder 2"/>
          <p:cNvSpPr>
            <a:spLocks noGrp="1"/>
          </p:cNvSpPr>
          <p:nvPr>
            <p:ph idx="1"/>
          </p:nvPr>
        </p:nvSpPr>
        <p:spPr/>
        <p:txBody>
          <a:bodyPr/>
          <a:lstStyle/>
          <a:p>
            <a:r>
              <a:rPr lang="en-US" dirty="0" smtClean="0"/>
              <a:t>The </a:t>
            </a:r>
            <a:r>
              <a:rPr lang="en-US" dirty="0"/>
              <a:t>geometric mean is used when you want to calculate the average rate of change or growth. It's especially relevant in finance (for investment returns), science (for population growth), and any context where you're dealing with rates or percentages.</a:t>
            </a:r>
          </a:p>
          <a:p>
            <a:endParaRPr lang="en-US" dirty="0"/>
          </a:p>
        </p:txBody>
      </p:sp>
    </p:spTree>
    <p:extLst>
      <p:ext uri="{BB962C8B-B14F-4D97-AF65-F5344CB8AC3E}">
        <p14:creationId xmlns:p14="http://schemas.microsoft.com/office/powerpoint/2010/main" val="4274547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Example 1: Investment Growth</a:t>
            </a:r>
          </a:p>
          <a:p>
            <a:r>
              <a:rPr lang="en-US" dirty="0"/>
              <a:t>Suppose you invest $1,000 in a fund, and the returns over three years are:</a:t>
            </a:r>
          </a:p>
          <a:p>
            <a:r>
              <a:rPr lang="en-US" dirty="0"/>
              <a:t>Year 1: 10% growth</a:t>
            </a:r>
          </a:p>
          <a:p>
            <a:r>
              <a:rPr lang="en-US" dirty="0"/>
              <a:t>Year 2: 20% growth</a:t>
            </a:r>
          </a:p>
          <a:p>
            <a:r>
              <a:rPr lang="en-US" dirty="0"/>
              <a:t>Year 3: -5% (a loss)</a:t>
            </a:r>
          </a:p>
          <a:p>
            <a:r>
              <a:rPr lang="en-US" dirty="0"/>
              <a:t>To calculate the </a:t>
            </a:r>
            <a:r>
              <a:rPr lang="en-US" b="1" dirty="0"/>
              <a:t>average annual growth rate</a:t>
            </a:r>
            <a:r>
              <a:rPr lang="en-US" dirty="0"/>
              <a:t> over these three years, the geometric mean is the best option.</a:t>
            </a:r>
          </a:p>
          <a:p>
            <a:endParaRPr lang="en-US" dirty="0"/>
          </a:p>
        </p:txBody>
      </p:sp>
    </p:spTree>
    <p:extLst>
      <p:ext uri="{BB962C8B-B14F-4D97-AF65-F5344CB8AC3E}">
        <p14:creationId xmlns:p14="http://schemas.microsoft.com/office/powerpoint/2010/main" val="234621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77285" y="792852"/>
            <a:ext cx="5651142" cy="5199514"/>
          </a:xfrm>
          <a:prstGeom prst="rect">
            <a:avLst/>
          </a:prstGeom>
        </p:spPr>
      </p:pic>
      <p:sp>
        <p:nvSpPr>
          <p:cNvPr id="3" name="Rectangle 2"/>
          <p:cNvSpPr/>
          <p:nvPr/>
        </p:nvSpPr>
        <p:spPr>
          <a:xfrm>
            <a:off x="5520743" y="792852"/>
            <a:ext cx="6096000" cy="1200329"/>
          </a:xfrm>
          <a:prstGeom prst="rect">
            <a:avLst/>
          </a:prstGeom>
        </p:spPr>
        <p:txBody>
          <a:bodyPr>
            <a:spAutoFit/>
          </a:bodyPr>
          <a:lstStyle/>
          <a:p>
            <a:r>
              <a:rPr lang="en-US" dirty="0"/>
              <a:t>So, the average annual growth rate over the three years is </a:t>
            </a:r>
            <a:r>
              <a:rPr lang="en-US" b="1" dirty="0"/>
              <a:t>7.7%</a:t>
            </a:r>
            <a:r>
              <a:rPr lang="en-US" dirty="0"/>
              <a:t>, which is more accurate than the arithmetic mean in this case because it accounts for the compounding effect of the rates.</a:t>
            </a:r>
          </a:p>
        </p:txBody>
      </p:sp>
    </p:spTree>
    <p:extLst>
      <p:ext uri="{BB962C8B-B14F-4D97-AF65-F5344CB8AC3E}">
        <p14:creationId xmlns:p14="http://schemas.microsoft.com/office/powerpoint/2010/main" val="1700766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a:t>
            </a:r>
            <a:r>
              <a:rPr lang="en-US" b="1" dirty="0"/>
              <a:t>geometric mean</a:t>
            </a:r>
            <a:r>
              <a:rPr lang="en-US" dirty="0"/>
              <a:t> is the best average to use when you’re dealing with growth rates, percentages, or any process that involves multiplicative relationships.</a:t>
            </a:r>
          </a:p>
          <a:p>
            <a:r>
              <a:rPr lang="en-US" dirty="0"/>
              <a:t>It’s calculated by multiplying all the values and then taking the root (depending on the number of values).</a:t>
            </a:r>
          </a:p>
          <a:p>
            <a:r>
              <a:rPr lang="en-US" dirty="0"/>
              <a:t>The geometric mean </a:t>
            </a:r>
            <a:r>
              <a:rPr lang="en-US" dirty="0" err="1"/>
              <a:t>smooths</a:t>
            </a:r>
            <a:r>
              <a:rPr lang="en-US" dirty="0"/>
              <a:t> out the extremes and gives a better overall picture in situations like investment returns, population growth, or averaging rates.</a:t>
            </a:r>
          </a:p>
          <a:p>
            <a:r>
              <a:rPr lang="en-US" dirty="0"/>
              <a:t>It gives more </a:t>
            </a:r>
            <a:r>
              <a:rPr lang="en-US" b="1" dirty="0"/>
              <a:t>balanced weight</a:t>
            </a:r>
            <a:r>
              <a:rPr lang="en-US" dirty="0"/>
              <a:t> to smaller values, making it more useful in cases where one large value can disproportionately influence the result, as in the arithmetic mean.</a:t>
            </a:r>
          </a:p>
          <a:p>
            <a:r>
              <a:rPr lang="en-US" dirty="0"/>
              <a:t>The </a:t>
            </a:r>
            <a:r>
              <a:rPr lang="en-US" b="1" dirty="0"/>
              <a:t>geometric mean</a:t>
            </a:r>
            <a:r>
              <a:rPr lang="en-US" dirty="0"/>
              <a:t> is essential for situations where values grow or change multiplicatively, such as financial investments or population dynamics.</a:t>
            </a:r>
          </a:p>
          <a:p>
            <a:endParaRPr lang="en-US" dirty="0"/>
          </a:p>
        </p:txBody>
      </p:sp>
    </p:spTree>
    <p:extLst>
      <p:ext uri="{BB962C8B-B14F-4D97-AF65-F5344CB8AC3E}">
        <p14:creationId xmlns:p14="http://schemas.microsoft.com/office/powerpoint/2010/main" val="561598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Calculate the </a:t>
            </a:r>
            <a:r>
              <a:rPr lang="en-US" b="1" dirty="0" smtClean="0"/>
              <a:t>Mean</a:t>
            </a:r>
            <a:endParaRPr lang="en-US" dirty="0"/>
          </a:p>
        </p:txBody>
      </p:sp>
      <p:sp>
        <p:nvSpPr>
          <p:cNvPr id="3" name="Content Placeholder 2"/>
          <p:cNvSpPr>
            <a:spLocks noGrp="1"/>
          </p:cNvSpPr>
          <p:nvPr>
            <p:ph idx="1"/>
          </p:nvPr>
        </p:nvSpPr>
        <p:spPr/>
        <p:txBody>
          <a:bodyPr/>
          <a:lstStyle/>
          <a:p>
            <a:r>
              <a:rPr lang="en-US" dirty="0" smtClean="0"/>
              <a:t>The </a:t>
            </a:r>
            <a:r>
              <a:rPr lang="en-US" b="1" dirty="0"/>
              <a:t>mean</a:t>
            </a:r>
            <a:r>
              <a:rPr lang="en-US" dirty="0"/>
              <a:t> (often referred to as the </a:t>
            </a:r>
            <a:r>
              <a:rPr lang="en-US" b="1" dirty="0"/>
              <a:t>arithmetic mean</a:t>
            </a:r>
            <a:r>
              <a:rPr lang="en-US" dirty="0"/>
              <a:t>) is calculated by:</a:t>
            </a:r>
          </a:p>
          <a:p>
            <a:r>
              <a:rPr lang="en-US" b="1" dirty="0"/>
              <a:t>Adding up all the values</a:t>
            </a:r>
            <a:r>
              <a:rPr lang="en-US" dirty="0"/>
              <a:t> in the dataset.</a:t>
            </a:r>
          </a:p>
          <a:p>
            <a:r>
              <a:rPr lang="en-US" b="1" dirty="0"/>
              <a:t>Dividing the total</a:t>
            </a:r>
            <a:r>
              <a:rPr lang="en-US" dirty="0"/>
              <a:t> by the number of values.</a:t>
            </a:r>
          </a:p>
          <a:p>
            <a:r>
              <a:rPr lang="en-US" b="1" dirty="0"/>
              <a:t>Formula:</a:t>
            </a:r>
          </a:p>
          <a:p>
            <a:r>
              <a:rPr lang="en-US" dirty="0"/>
              <a:t>Mean=∑</a:t>
            </a:r>
            <a:r>
              <a:rPr lang="en-US" dirty="0" smtClean="0"/>
              <a:t>X\</a:t>
            </a:r>
            <a:r>
              <a:rPr lang="en-US" dirty="0"/>
              <a:t>N</a:t>
            </a:r>
            <a:r>
              <a:rPr lang="en-US" dirty="0" smtClean="0"/>
              <a:t> </a:t>
            </a:r>
          </a:p>
          <a:p>
            <a:r>
              <a:rPr lang="en-US" dirty="0" smtClean="0"/>
              <a:t>​</a:t>
            </a:r>
            <a:r>
              <a:rPr lang="en-US" dirty="0"/>
              <a:t>Where:</a:t>
            </a:r>
          </a:p>
          <a:p>
            <a:r>
              <a:rPr lang="en-US" dirty="0" smtClean="0"/>
              <a:t>∑X </a:t>
            </a:r>
            <a:r>
              <a:rPr lang="en-US" dirty="0"/>
              <a:t>is the sum of all data points.</a:t>
            </a:r>
          </a:p>
          <a:p>
            <a:r>
              <a:rPr lang="en-US" dirty="0" smtClean="0"/>
              <a:t>N is </a:t>
            </a:r>
            <a:r>
              <a:rPr lang="en-US" dirty="0"/>
              <a:t>the number of data points.</a:t>
            </a:r>
          </a:p>
          <a:p>
            <a:endParaRPr lang="en-US" dirty="0"/>
          </a:p>
        </p:txBody>
      </p:sp>
    </p:spTree>
    <p:extLst>
      <p:ext uri="{BB962C8B-B14F-4D97-AF65-F5344CB8AC3E}">
        <p14:creationId xmlns:p14="http://schemas.microsoft.com/office/powerpoint/2010/main" val="1046368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Rate vs. Rate of </a:t>
            </a:r>
            <a:r>
              <a:rPr lang="en-US" b="1" dirty="0" smtClean="0"/>
              <a:t>Change</a:t>
            </a:r>
            <a:endParaRPr lang="en-US" dirty="0"/>
          </a:p>
        </p:txBody>
      </p:sp>
      <p:sp>
        <p:nvSpPr>
          <p:cNvPr id="3" name="Content Placeholder 2"/>
          <p:cNvSpPr>
            <a:spLocks noGrp="1"/>
          </p:cNvSpPr>
          <p:nvPr>
            <p:ph idx="1"/>
          </p:nvPr>
        </p:nvSpPr>
        <p:spPr/>
        <p:txBody>
          <a:bodyPr/>
          <a:lstStyle/>
          <a:p>
            <a:r>
              <a:rPr lang="en-US" b="1" dirty="0" smtClean="0"/>
              <a:t>Rate</a:t>
            </a:r>
            <a:r>
              <a:rPr lang="en-US" dirty="0"/>
              <a:t>:</a:t>
            </a:r>
          </a:p>
          <a:p>
            <a:pPr lvl="1"/>
            <a:r>
              <a:rPr lang="en-US" dirty="0"/>
              <a:t>A </a:t>
            </a:r>
            <a:r>
              <a:rPr lang="en-US" b="1" dirty="0"/>
              <a:t>rate</a:t>
            </a:r>
            <a:r>
              <a:rPr lang="en-US" dirty="0"/>
              <a:t> describes how one quantity changes with respect to another, typically over a fixed period or distance. It's a ratio between two things.</a:t>
            </a:r>
          </a:p>
          <a:p>
            <a:pPr lvl="1"/>
            <a:r>
              <a:rPr lang="en-US" dirty="0"/>
              <a:t>Common examples of rate include </a:t>
            </a:r>
            <a:r>
              <a:rPr lang="en-US" b="1" dirty="0"/>
              <a:t>speed</a:t>
            </a:r>
            <a:r>
              <a:rPr lang="en-US" dirty="0"/>
              <a:t> (distance over time, e.g., 60 km/h) or </a:t>
            </a:r>
            <a:r>
              <a:rPr lang="en-US" b="1" dirty="0"/>
              <a:t>flow rate</a:t>
            </a:r>
            <a:r>
              <a:rPr lang="en-US" dirty="0"/>
              <a:t> (volume over time, e.g., liters per minute).</a:t>
            </a:r>
          </a:p>
          <a:p>
            <a:pPr lvl="1"/>
            <a:r>
              <a:rPr lang="en-US" b="1" dirty="0"/>
              <a:t>Harmonic mean</a:t>
            </a:r>
            <a:r>
              <a:rPr lang="en-US" dirty="0"/>
              <a:t> is ideal for averaging rates because it emphasizes the </a:t>
            </a:r>
            <a:r>
              <a:rPr lang="en-US" b="1" dirty="0"/>
              <a:t>reciprocal</a:t>
            </a:r>
            <a:r>
              <a:rPr lang="en-US" dirty="0"/>
              <a:t> relationship between quantities. The harmonic mean balances out situations where the time spent or resource usage at lower rates significantly affects the overall outcome.</a:t>
            </a:r>
          </a:p>
          <a:p>
            <a:endParaRPr lang="en-US" dirty="0"/>
          </a:p>
        </p:txBody>
      </p:sp>
    </p:spTree>
    <p:extLst>
      <p:ext uri="{BB962C8B-B14F-4D97-AF65-F5344CB8AC3E}">
        <p14:creationId xmlns:p14="http://schemas.microsoft.com/office/powerpoint/2010/main" val="2784648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Rate of </a:t>
            </a:r>
            <a:r>
              <a:rPr lang="en-US" b="1" dirty="0" smtClean="0"/>
              <a:t>Change</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b="1" dirty="0"/>
              <a:t>rate of change</a:t>
            </a:r>
            <a:r>
              <a:rPr lang="en-US" dirty="0"/>
              <a:t> is the change of a quantity over time or another variable. It focuses on the percentage change or growth over time, not just the static ratio between two things. It describes how fast something is increasing or decreasing.</a:t>
            </a:r>
          </a:p>
          <a:p>
            <a:r>
              <a:rPr lang="en-US" dirty="0"/>
              <a:t>Common examples of rate of change include </a:t>
            </a:r>
            <a:r>
              <a:rPr lang="en-US" b="1" dirty="0"/>
              <a:t>growth rate</a:t>
            </a:r>
            <a:r>
              <a:rPr lang="en-US" dirty="0"/>
              <a:t> (e.g., population or investment growth) and </a:t>
            </a:r>
            <a:r>
              <a:rPr lang="en-US" b="1" dirty="0"/>
              <a:t>percentage increase/decrease</a:t>
            </a:r>
            <a:r>
              <a:rPr lang="en-US" dirty="0"/>
              <a:t> in stock prices, sales, or population.</a:t>
            </a:r>
          </a:p>
          <a:p>
            <a:r>
              <a:rPr lang="en-US" b="1" dirty="0"/>
              <a:t>Geometric mean</a:t>
            </a:r>
            <a:r>
              <a:rPr lang="en-US" dirty="0"/>
              <a:t> is more appropriate for </a:t>
            </a:r>
            <a:r>
              <a:rPr lang="en-US" b="1" dirty="0"/>
              <a:t>rate of change</a:t>
            </a:r>
            <a:r>
              <a:rPr lang="en-US" dirty="0"/>
              <a:t> because it accounts for the multiplicative effect over time. In cases where you’re compounding growth (or decline), the geometric mean gives a better average since each period’s change affects the next one.</a:t>
            </a:r>
          </a:p>
          <a:p>
            <a:endParaRPr lang="en-US" dirty="0"/>
          </a:p>
        </p:txBody>
      </p:sp>
    </p:spTree>
    <p:extLst>
      <p:ext uri="{BB962C8B-B14F-4D97-AF65-F5344CB8AC3E}">
        <p14:creationId xmlns:p14="http://schemas.microsoft.com/office/powerpoint/2010/main" val="42667150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Harmonic Mean and </a:t>
            </a:r>
            <a:r>
              <a:rPr lang="en-US" b="1" dirty="0" smtClean="0"/>
              <a:t>Rate</a:t>
            </a:r>
            <a:endParaRPr lang="en-US" dirty="0"/>
          </a:p>
        </p:txBody>
      </p:sp>
      <p:sp>
        <p:nvSpPr>
          <p:cNvPr id="3" name="Content Placeholder 2"/>
          <p:cNvSpPr>
            <a:spLocks noGrp="1"/>
          </p:cNvSpPr>
          <p:nvPr>
            <p:ph idx="1"/>
          </p:nvPr>
        </p:nvSpPr>
        <p:spPr/>
        <p:txBody>
          <a:bodyPr/>
          <a:lstStyle/>
          <a:p>
            <a:r>
              <a:rPr lang="en-US" dirty="0" smtClean="0"/>
              <a:t>The </a:t>
            </a:r>
            <a:r>
              <a:rPr lang="en-US" b="1" dirty="0"/>
              <a:t>harmonic mean</a:t>
            </a:r>
            <a:r>
              <a:rPr lang="en-US" dirty="0"/>
              <a:t> works best for </a:t>
            </a:r>
            <a:r>
              <a:rPr lang="en-US" b="1" dirty="0"/>
              <a:t>averaging rates</a:t>
            </a:r>
            <a:r>
              <a:rPr lang="en-US" dirty="0"/>
              <a:t>, especially when the rates are combined over equal distances or time periods, and you want to account for the </a:t>
            </a:r>
            <a:r>
              <a:rPr lang="en-US" b="1" dirty="0"/>
              <a:t>time spent at different rates</a:t>
            </a:r>
            <a:r>
              <a:rPr lang="en-US" dirty="0"/>
              <a:t>. It effectively handles situations where lower rates have a larger impact on the overall result.</a:t>
            </a:r>
          </a:p>
          <a:p>
            <a:endParaRPr lang="en-US" dirty="0"/>
          </a:p>
        </p:txBody>
      </p:sp>
    </p:spTree>
    <p:extLst>
      <p:ext uri="{BB962C8B-B14F-4D97-AF65-F5344CB8AC3E}">
        <p14:creationId xmlns:p14="http://schemas.microsoft.com/office/powerpoint/2010/main" val="3994115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(Harmonic Mean and Rate</a:t>
            </a:r>
            <a:r>
              <a:rPr lang="en-US" b="1" dirty="0" smtClean="0"/>
              <a:t>)</a:t>
            </a:r>
            <a:endParaRPr lang="en-US" dirty="0"/>
          </a:p>
        </p:txBody>
      </p:sp>
      <p:sp>
        <p:nvSpPr>
          <p:cNvPr id="3" name="Content Placeholder 2"/>
          <p:cNvSpPr>
            <a:spLocks noGrp="1"/>
          </p:cNvSpPr>
          <p:nvPr>
            <p:ph idx="1"/>
          </p:nvPr>
        </p:nvSpPr>
        <p:spPr/>
        <p:txBody>
          <a:bodyPr>
            <a:normAutofit/>
          </a:bodyPr>
          <a:lstStyle/>
          <a:p>
            <a:r>
              <a:rPr lang="en-US" dirty="0" smtClean="0"/>
              <a:t>Suppose </a:t>
            </a:r>
            <a:r>
              <a:rPr lang="en-US" dirty="0"/>
              <a:t>you're calculating the average speed for a trip where you drove:</a:t>
            </a:r>
          </a:p>
          <a:p>
            <a:r>
              <a:rPr lang="en-US" b="1" dirty="0"/>
              <a:t>60 km/h</a:t>
            </a:r>
            <a:r>
              <a:rPr lang="en-US" dirty="0"/>
              <a:t> for the first half of the journey, and</a:t>
            </a:r>
          </a:p>
          <a:p>
            <a:r>
              <a:rPr lang="en-US" b="1" dirty="0"/>
              <a:t>40 km/h</a:t>
            </a:r>
            <a:r>
              <a:rPr lang="en-US" dirty="0"/>
              <a:t> for the second half.</a:t>
            </a:r>
          </a:p>
          <a:p>
            <a:r>
              <a:rPr lang="en-US" dirty="0"/>
              <a:t>Since the harmonic mean focuses on the </a:t>
            </a:r>
            <a:r>
              <a:rPr lang="en-US" b="1" dirty="0"/>
              <a:t>reciprocal of the rates</a:t>
            </a:r>
            <a:r>
              <a:rPr lang="en-US" dirty="0"/>
              <a:t>, it gives more weight to the </a:t>
            </a:r>
            <a:r>
              <a:rPr lang="en-US" b="1" dirty="0"/>
              <a:t>slower speed</a:t>
            </a:r>
            <a:r>
              <a:rPr lang="en-US" dirty="0"/>
              <a:t> (40 km/h), which takes more time. This results in a lower average than if you used the arithmetic mean. Here, we are dealing with </a:t>
            </a:r>
            <a:r>
              <a:rPr lang="en-US" b="1" dirty="0"/>
              <a:t>fixed rates</a:t>
            </a:r>
            <a:r>
              <a:rPr lang="en-US" dirty="0"/>
              <a:t> over a constant distance, so the harmonic mean is appropriate.</a:t>
            </a:r>
          </a:p>
          <a:p>
            <a:endParaRPr lang="en-US" dirty="0"/>
          </a:p>
        </p:txBody>
      </p:sp>
    </p:spTree>
    <p:extLst>
      <p:ext uri="{BB962C8B-B14F-4D97-AF65-F5344CB8AC3E}">
        <p14:creationId xmlns:p14="http://schemas.microsoft.com/office/powerpoint/2010/main" val="2902691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Geometric Mean and Rate of </a:t>
            </a:r>
            <a:r>
              <a:rPr lang="en-US" b="1" dirty="0" smtClean="0"/>
              <a:t>Change</a:t>
            </a:r>
            <a:endParaRPr lang="en-US" dirty="0"/>
          </a:p>
        </p:txBody>
      </p:sp>
      <p:sp>
        <p:nvSpPr>
          <p:cNvPr id="3" name="Content Placeholder 2"/>
          <p:cNvSpPr>
            <a:spLocks noGrp="1"/>
          </p:cNvSpPr>
          <p:nvPr>
            <p:ph idx="1"/>
          </p:nvPr>
        </p:nvSpPr>
        <p:spPr/>
        <p:txBody>
          <a:bodyPr/>
          <a:lstStyle/>
          <a:p>
            <a:r>
              <a:rPr lang="en-US" dirty="0" smtClean="0"/>
              <a:t>The </a:t>
            </a:r>
            <a:r>
              <a:rPr lang="en-US" b="1" dirty="0"/>
              <a:t>geometric mean</a:t>
            </a:r>
            <a:r>
              <a:rPr lang="en-US" dirty="0"/>
              <a:t>, on the other hand, is ideal for averaging </a:t>
            </a:r>
            <a:r>
              <a:rPr lang="en-US" b="1" dirty="0"/>
              <a:t>rate of change</a:t>
            </a:r>
            <a:r>
              <a:rPr lang="en-US" dirty="0"/>
              <a:t> or </a:t>
            </a:r>
            <a:r>
              <a:rPr lang="en-US" b="1" dirty="0"/>
              <a:t>growth rates</a:t>
            </a:r>
            <a:r>
              <a:rPr lang="en-US" dirty="0"/>
              <a:t>, where the growth (or decay) compounds over time. Each period's rate of change affects the next, so the geometric mean balances out multiplicative effects across periods.</a:t>
            </a:r>
          </a:p>
          <a:p>
            <a:endParaRPr lang="en-US" dirty="0"/>
          </a:p>
        </p:txBody>
      </p:sp>
    </p:spTree>
    <p:extLst>
      <p:ext uri="{BB962C8B-B14F-4D97-AF65-F5344CB8AC3E}">
        <p14:creationId xmlns:p14="http://schemas.microsoft.com/office/powerpoint/2010/main" val="1610586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 (Geometric Mean and Rate of Change</a:t>
            </a:r>
            <a:r>
              <a:rPr lang="en-US" b="1"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Imagine </a:t>
            </a:r>
            <a:r>
              <a:rPr lang="en-US" dirty="0"/>
              <a:t>you have an investment that grows:</a:t>
            </a:r>
          </a:p>
          <a:p>
            <a:r>
              <a:rPr lang="en-US" b="1" dirty="0"/>
              <a:t>20%</a:t>
            </a:r>
            <a:r>
              <a:rPr lang="en-US" dirty="0"/>
              <a:t> in the first year,</a:t>
            </a:r>
          </a:p>
          <a:p>
            <a:r>
              <a:rPr lang="en-US" b="1" dirty="0"/>
              <a:t>15%</a:t>
            </a:r>
            <a:r>
              <a:rPr lang="en-US" dirty="0"/>
              <a:t> in the second year, and</a:t>
            </a:r>
          </a:p>
          <a:p>
            <a:r>
              <a:rPr lang="en-US" b="1" dirty="0"/>
              <a:t>30%</a:t>
            </a:r>
            <a:r>
              <a:rPr lang="en-US" dirty="0"/>
              <a:t> in the third year.</a:t>
            </a:r>
          </a:p>
          <a:p>
            <a:r>
              <a:rPr lang="en-US" dirty="0"/>
              <a:t>The </a:t>
            </a:r>
            <a:r>
              <a:rPr lang="en-US" b="1" dirty="0"/>
              <a:t>geometric mean</a:t>
            </a:r>
            <a:r>
              <a:rPr lang="en-US" dirty="0"/>
              <a:t> accounts for how each year's growth builds on the previous year's total. If you averaged these percentages arithmetically, you wouldn't capture the </a:t>
            </a:r>
            <a:r>
              <a:rPr lang="en-US" b="1" dirty="0"/>
              <a:t>compounding</a:t>
            </a:r>
            <a:r>
              <a:rPr lang="en-US" dirty="0"/>
              <a:t> nature of the growth. The geometric mean, however, reflects the </a:t>
            </a:r>
            <a:r>
              <a:rPr lang="en-US" b="1" dirty="0"/>
              <a:t>average rate of change</a:t>
            </a:r>
            <a:r>
              <a:rPr lang="en-US" dirty="0"/>
              <a:t> over multiple periods, considering how each period affects the next.</a:t>
            </a:r>
          </a:p>
          <a:p>
            <a:endParaRPr lang="en-US" dirty="0"/>
          </a:p>
        </p:txBody>
      </p:sp>
    </p:spTree>
    <p:extLst>
      <p:ext uri="{BB962C8B-B14F-4D97-AF65-F5344CB8AC3E}">
        <p14:creationId xmlns:p14="http://schemas.microsoft.com/office/powerpoint/2010/main" val="20841929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a:t>
            </a:r>
            <a:r>
              <a:rPr lang="en-US" b="1" dirty="0" smtClean="0"/>
              <a:t>Differences</a:t>
            </a:r>
            <a:endParaRPr lang="en-US" dirty="0"/>
          </a:p>
        </p:txBody>
      </p:sp>
      <p:sp>
        <p:nvSpPr>
          <p:cNvPr id="3" name="Content Placeholder 2"/>
          <p:cNvSpPr>
            <a:spLocks noGrp="1"/>
          </p:cNvSpPr>
          <p:nvPr>
            <p:ph idx="1"/>
          </p:nvPr>
        </p:nvSpPr>
        <p:spPr/>
        <p:txBody>
          <a:bodyPr/>
          <a:lstStyle/>
          <a:p>
            <a:r>
              <a:rPr lang="en-US" b="1" dirty="0" smtClean="0"/>
              <a:t>Rate</a:t>
            </a:r>
            <a:r>
              <a:rPr lang="en-US" dirty="0"/>
              <a:t>: Describes a fixed relationship between two variables (e.g., distance over time). The harmonic mean gives more weight to </a:t>
            </a:r>
            <a:r>
              <a:rPr lang="en-US" b="1" dirty="0"/>
              <a:t>lower rates</a:t>
            </a:r>
            <a:r>
              <a:rPr lang="en-US" dirty="0"/>
              <a:t> to account for their larger impact on the total time or resource usage.</a:t>
            </a:r>
          </a:p>
          <a:p>
            <a:r>
              <a:rPr lang="en-US" b="1" dirty="0"/>
              <a:t>Rate of Change</a:t>
            </a:r>
            <a:r>
              <a:rPr lang="en-US" dirty="0"/>
              <a:t>: Describes how a quantity changes over time or another variable (e.g., growth rate, percentage increase). The geometric mean accounts for </a:t>
            </a:r>
            <a:r>
              <a:rPr lang="en-US" b="1" dirty="0"/>
              <a:t>compounded changes</a:t>
            </a:r>
            <a:r>
              <a:rPr lang="en-US" dirty="0"/>
              <a:t> and balances the overall growth rate over time.</a:t>
            </a:r>
          </a:p>
          <a:p>
            <a:endParaRPr lang="en-US" dirty="0"/>
          </a:p>
        </p:txBody>
      </p:sp>
    </p:spTree>
    <p:extLst>
      <p:ext uri="{BB962C8B-B14F-4D97-AF65-F5344CB8AC3E}">
        <p14:creationId xmlns:p14="http://schemas.microsoft.com/office/powerpoint/2010/main" val="1058784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They Relate to </a:t>
            </a:r>
            <a:r>
              <a:rPr lang="en-US" b="1" dirty="0" smtClean="0"/>
              <a:t>Means</a:t>
            </a:r>
            <a:endParaRPr lang="en-US" dirty="0"/>
          </a:p>
        </p:txBody>
      </p:sp>
      <p:sp>
        <p:nvSpPr>
          <p:cNvPr id="3" name="Content Placeholder 2"/>
          <p:cNvSpPr>
            <a:spLocks noGrp="1"/>
          </p:cNvSpPr>
          <p:nvPr>
            <p:ph idx="1"/>
          </p:nvPr>
        </p:nvSpPr>
        <p:spPr/>
        <p:txBody>
          <a:bodyPr/>
          <a:lstStyle/>
          <a:p>
            <a:r>
              <a:rPr lang="en-US" b="1" dirty="0" smtClean="0"/>
              <a:t>Harmonic </a:t>
            </a:r>
            <a:r>
              <a:rPr lang="en-US" b="1" dirty="0"/>
              <a:t>Mean</a:t>
            </a:r>
            <a:r>
              <a:rPr lang="en-US" dirty="0"/>
              <a:t>: Best for </a:t>
            </a:r>
            <a:r>
              <a:rPr lang="en-US" b="1" dirty="0"/>
              <a:t>rates</a:t>
            </a:r>
            <a:r>
              <a:rPr lang="en-US" dirty="0"/>
              <a:t> (e.g., speed, efficiency). It emphasizes smaller rates because they disproportionately affect the total outcome, especially when combined over time or distance.</a:t>
            </a:r>
          </a:p>
          <a:p>
            <a:r>
              <a:rPr lang="en-US" b="1" dirty="0"/>
              <a:t>Geometric Mean</a:t>
            </a:r>
            <a:r>
              <a:rPr lang="en-US" dirty="0"/>
              <a:t>: Best for </a:t>
            </a:r>
            <a:r>
              <a:rPr lang="en-US" b="1" dirty="0"/>
              <a:t>rates of change</a:t>
            </a:r>
            <a:r>
              <a:rPr lang="en-US" dirty="0"/>
              <a:t> (e.g., growth rates, investment returns). It averages </a:t>
            </a:r>
            <a:r>
              <a:rPr lang="en-US" b="1" dirty="0"/>
              <a:t>multiplicative effects</a:t>
            </a:r>
            <a:r>
              <a:rPr lang="en-US" dirty="0"/>
              <a:t> across multiple periods, making it ideal for calculating compound growth or decay.</a:t>
            </a:r>
          </a:p>
          <a:p>
            <a:endParaRPr lang="en-US" dirty="0"/>
          </a:p>
        </p:txBody>
      </p:sp>
    </p:spTree>
    <p:extLst>
      <p:ext uri="{BB962C8B-B14F-4D97-AF65-F5344CB8AC3E}">
        <p14:creationId xmlns:p14="http://schemas.microsoft.com/office/powerpoint/2010/main" val="9143652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Arithmetic Mean Example Questions for Ungrouped Data</a:t>
            </a:r>
            <a:endParaRPr lang="en-US" dirty="0"/>
          </a:p>
        </p:txBody>
      </p:sp>
    </p:spTree>
    <p:extLst>
      <p:ext uri="{BB962C8B-B14F-4D97-AF65-F5344CB8AC3E}">
        <p14:creationId xmlns:p14="http://schemas.microsoft.com/office/powerpoint/2010/main" val="3073625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Question</a:t>
            </a:r>
            <a:r>
              <a:rPr lang="en-US" dirty="0" smtClean="0"/>
              <a:t> 1</a:t>
            </a:r>
            <a:endParaRPr lang="en-US" dirty="0"/>
          </a:p>
        </p:txBody>
      </p:sp>
      <p:sp>
        <p:nvSpPr>
          <p:cNvPr id="3" name="Content Placeholder 2"/>
          <p:cNvSpPr>
            <a:spLocks noGrp="1"/>
          </p:cNvSpPr>
          <p:nvPr>
            <p:ph idx="1"/>
          </p:nvPr>
        </p:nvSpPr>
        <p:spPr/>
        <p:txBody>
          <a:bodyPr/>
          <a:lstStyle/>
          <a:p>
            <a:r>
              <a:rPr lang="en-US" dirty="0" smtClean="0"/>
              <a:t>A survey of salaries (in thousands) of recent graduates at a company shows the following salaries: 45, 52, 48, 55, 60, 58, 62, 47, 50, 61. After reviewing the data, it’s found that the salary of 55 was incorrectly recorded and should actually be 59. Calculate the corrected arithmetic mean salary of the graduates.</a:t>
            </a:r>
          </a:p>
          <a:p>
            <a:endParaRPr lang="en-US" dirty="0"/>
          </a:p>
        </p:txBody>
      </p:sp>
    </p:spTree>
    <p:extLst>
      <p:ext uri="{BB962C8B-B14F-4D97-AF65-F5344CB8AC3E}">
        <p14:creationId xmlns:p14="http://schemas.microsoft.com/office/powerpoint/2010/main" val="792831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dirty="0"/>
          </a:p>
        </p:txBody>
      </p:sp>
      <p:sp>
        <p:nvSpPr>
          <p:cNvPr id="3" name="Content Placeholder 2"/>
          <p:cNvSpPr>
            <a:spLocks noGrp="1"/>
          </p:cNvSpPr>
          <p:nvPr>
            <p:ph idx="1"/>
          </p:nvPr>
        </p:nvSpPr>
        <p:spPr/>
        <p:txBody>
          <a:bodyPr/>
          <a:lstStyle/>
          <a:p>
            <a:r>
              <a:rPr lang="en-US" dirty="0" smtClean="0"/>
              <a:t>Suppose </a:t>
            </a:r>
            <a:r>
              <a:rPr lang="en-US" dirty="0"/>
              <a:t>we have the following five numbers: </a:t>
            </a:r>
            <a:r>
              <a:rPr lang="en-US" b="1" dirty="0"/>
              <a:t>4, 8, 10, 12, 6</a:t>
            </a:r>
            <a:r>
              <a:rPr lang="en-US" dirty="0"/>
              <a:t>.</a:t>
            </a:r>
          </a:p>
          <a:p>
            <a:r>
              <a:rPr lang="en-US" dirty="0"/>
              <a:t>Add all the numbers together:</a:t>
            </a:r>
          </a:p>
          <a:p>
            <a:r>
              <a:rPr lang="en-US" dirty="0" smtClean="0"/>
              <a:t>4+8+10+12+6=40</a:t>
            </a:r>
          </a:p>
          <a:p>
            <a:r>
              <a:rPr lang="en-US" dirty="0" smtClean="0"/>
              <a:t>Divide </a:t>
            </a:r>
            <a:r>
              <a:rPr lang="en-US" dirty="0"/>
              <a:t>by the total number of values (which is 5):</a:t>
            </a:r>
          </a:p>
          <a:p>
            <a:r>
              <a:rPr lang="en-US" dirty="0" smtClean="0"/>
              <a:t>40/5=8</a:t>
            </a:r>
            <a:endParaRPr lang="en-US" dirty="0"/>
          </a:p>
          <a:p>
            <a:r>
              <a:rPr lang="en-US" dirty="0"/>
              <a:t>So, the </a:t>
            </a:r>
            <a:r>
              <a:rPr lang="en-US" b="1" dirty="0"/>
              <a:t>mean</a:t>
            </a:r>
            <a:r>
              <a:rPr lang="en-US" dirty="0"/>
              <a:t> of these numbers is </a:t>
            </a:r>
            <a:r>
              <a:rPr lang="en-US" b="1" dirty="0"/>
              <a:t>8</a:t>
            </a:r>
            <a:r>
              <a:rPr lang="en-US" dirty="0"/>
              <a:t>.</a:t>
            </a:r>
          </a:p>
          <a:p>
            <a:endParaRPr lang="en-US" dirty="0"/>
          </a:p>
        </p:txBody>
      </p:sp>
    </p:spTree>
    <p:extLst>
      <p:ext uri="{BB962C8B-B14F-4D97-AF65-F5344CB8AC3E}">
        <p14:creationId xmlns:p14="http://schemas.microsoft.com/office/powerpoint/2010/main" val="31804966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 for Question 1</a:t>
            </a:r>
            <a:r>
              <a:rPr lang="en-US" dirty="0" smtClean="0"/>
              <a:t>:</a:t>
            </a:r>
            <a:endParaRPr lang="en-US" dirty="0"/>
          </a:p>
        </p:txBody>
      </p:sp>
      <p:sp>
        <p:nvSpPr>
          <p:cNvPr id="3" name="Content Placeholder 2"/>
          <p:cNvSpPr>
            <a:spLocks noGrp="1"/>
          </p:cNvSpPr>
          <p:nvPr>
            <p:ph idx="1"/>
          </p:nvPr>
        </p:nvSpPr>
        <p:spPr/>
        <p:txBody>
          <a:bodyPr/>
          <a:lstStyle/>
          <a:p>
            <a:r>
              <a:rPr lang="en-US" dirty="0" smtClean="0"/>
              <a:t>Original salaries: 45,52,48,55,60,58,62,47,50,61</a:t>
            </a:r>
          </a:p>
          <a:p>
            <a:r>
              <a:rPr lang="en-US" dirty="0" smtClean="0"/>
              <a:t>Corrected salary data: 45,52,48,59,60,58,62,47,50,61</a:t>
            </a:r>
          </a:p>
          <a:p>
            <a:r>
              <a:rPr lang="en-US" dirty="0" smtClean="0"/>
              <a:t>Sum of corrected data:</a:t>
            </a:r>
          </a:p>
          <a:p>
            <a:r>
              <a:rPr lang="en-US" dirty="0" smtClean="0"/>
              <a:t>45+52+48+59+60+58+62+47+50+61=542</a:t>
            </a:r>
          </a:p>
          <a:p>
            <a:r>
              <a:rPr lang="en-US" dirty="0" smtClean="0"/>
              <a:t>Arithmetic mean:</a:t>
            </a:r>
          </a:p>
          <a:p>
            <a:r>
              <a:rPr lang="en-US" dirty="0" smtClean="0"/>
              <a:t>54/210=54.2</a:t>
            </a:r>
          </a:p>
          <a:p>
            <a:r>
              <a:rPr lang="en-US" b="1" dirty="0" smtClean="0"/>
              <a:t>Answer</a:t>
            </a:r>
            <a:r>
              <a:rPr lang="en-US" dirty="0" smtClean="0"/>
              <a:t>: The corrected arithmetic mean salary is </a:t>
            </a:r>
            <a:r>
              <a:rPr lang="en-US" b="1" dirty="0" smtClean="0"/>
              <a:t>$54,200</a:t>
            </a:r>
            <a:r>
              <a:rPr lang="en-US" dirty="0" smtClean="0"/>
              <a:t>.</a:t>
            </a:r>
            <a:endParaRPr lang="en-US" dirty="0"/>
          </a:p>
        </p:txBody>
      </p:sp>
    </p:spTree>
    <p:extLst>
      <p:ext uri="{BB962C8B-B14F-4D97-AF65-F5344CB8AC3E}">
        <p14:creationId xmlns:p14="http://schemas.microsoft.com/office/powerpoint/2010/main" val="12878536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Question</a:t>
            </a:r>
            <a:r>
              <a:rPr lang="en-US" dirty="0"/>
              <a:t> </a:t>
            </a:r>
            <a:r>
              <a:rPr lang="en-US" dirty="0" smtClean="0"/>
              <a:t>2</a:t>
            </a:r>
            <a:endParaRPr lang="en-US" dirty="0"/>
          </a:p>
        </p:txBody>
      </p:sp>
      <p:sp>
        <p:nvSpPr>
          <p:cNvPr id="3" name="Content Placeholder 2"/>
          <p:cNvSpPr>
            <a:spLocks noGrp="1"/>
          </p:cNvSpPr>
          <p:nvPr>
            <p:ph idx="1"/>
          </p:nvPr>
        </p:nvSpPr>
        <p:spPr/>
        <p:txBody>
          <a:bodyPr/>
          <a:lstStyle/>
          <a:p>
            <a:r>
              <a:rPr lang="en-US" dirty="0" smtClean="0"/>
              <a:t>A scientist records the weight (in grams) of 12 samples as follows: 23.5, 21.7, 24.8, 22.3, 25.1, 21.9, 24.5, 23.8, 22.9, 24.2, 23.1, and 22.6. After double-checking, they realize that the last weight recorded as 22.6 was actually 23.0. Find the corrected arithmetic mean weight of the samples.</a:t>
            </a:r>
            <a:endParaRPr lang="en-US" dirty="0"/>
          </a:p>
        </p:txBody>
      </p:sp>
    </p:spTree>
    <p:extLst>
      <p:ext uri="{BB962C8B-B14F-4D97-AF65-F5344CB8AC3E}">
        <p14:creationId xmlns:p14="http://schemas.microsoft.com/office/powerpoint/2010/main" val="1021242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 for Question 2</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Solution for Question 2</a:t>
            </a:r>
            <a:r>
              <a:rPr lang="en-US" dirty="0" smtClean="0"/>
              <a:t>:</a:t>
            </a:r>
          </a:p>
          <a:p>
            <a:r>
              <a:rPr lang="en-US" dirty="0" smtClean="0"/>
              <a:t>Original weights: 	23.5,21.7,24.8,22.3,25.1,21.9,24.5,23.8,22.9,24.2,23.1,22.6 </a:t>
            </a:r>
          </a:p>
          <a:p>
            <a:r>
              <a:rPr lang="en-US" dirty="0" smtClean="0"/>
              <a:t>Corrected weight data: 	23.5,21.7,24.8,22.3,25.1,21.9,24.5,23.8,22.9,24.2,23.1,23.0 </a:t>
            </a:r>
          </a:p>
          <a:p>
            <a:r>
              <a:rPr lang="en-US" dirty="0" smtClean="0"/>
              <a:t>Sum of corrected data:</a:t>
            </a:r>
          </a:p>
          <a:p>
            <a:pPr marL="0" indent="0">
              <a:buNone/>
            </a:pPr>
            <a:r>
              <a:rPr lang="en-US" dirty="0" smtClean="0"/>
              <a:t>	</a:t>
            </a:r>
            <a:r>
              <a:rPr lang="en-US" sz="2400" dirty="0" smtClean="0"/>
              <a:t>23.5+21.7+24.8+22.3+25.1+21.9+24.5+23.8+22.9+24.2+23.1+23.0=281.8</a:t>
            </a:r>
          </a:p>
          <a:p>
            <a:r>
              <a:rPr lang="en-US" dirty="0" smtClean="0"/>
              <a:t>Arithmetic mean:</a:t>
            </a:r>
          </a:p>
          <a:p>
            <a:pPr marL="0" indent="0">
              <a:buNone/>
            </a:pPr>
            <a:r>
              <a:rPr lang="en-US" dirty="0" smtClean="0"/>
              <a:t>	281.8/12≈23.48</a:t>
            </a:r>
          </a:p>
          <a:p>
            <a:pPr marL="0" indent="0">
              <a:buNone/>
            </a:pPr>
            <a:r>
              <a:rPr lang="en-US" b="1" dirty="0" smtClean="0"/>
              <a:t>Answer</a:t>
            </a:r>
            <a:r>
              <a:rPr lang="en-US" dirty="0" smtClean="0"/>
              <a:t>: The corrected arithmetic mean weight is approximately </a:t>
            </a:r>
            <a:r>
              <a:rPr lang="en-US" b="1" dirty="0" smtClean="0"/>
              <a:t>23.48 grams</a:t>
            </a:r>
            <a:r>
              <a:rPr lang="en-US" dirty="0" smtClean="0"/>
              <a:t>.</a:t>
            </a:r>
          </a:p>
          <a:p>
            <a:pPr marL="0" indent="0">
              <a:buNone/>
            </a:pPr>
            <a:endParaRPr lang="en-US" dirty="0"/>
          </a:p>
        </p:txBody>
      </p:sp>
    </p:spTree>
    <p:extLst>
      <p:ext uri="{BB962C8B-B14F-4D97-AF65-F5344CB8AC3E}">
        <p14:creationId xmlns:p14="http://schemas.microsoft.com/office/powerpoint/2010/main" val="37123829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a:bodyPr>
          <a:lstStyle/>
          <a:p>
            <a:r>
              <a:rPr lang="en-US" b="1" dirty="0"/>
              <a:t>Arithmetic Mean </a:t>
            </a:r>
            <a:r>
              <a:rPr lang="en-US" b="1" dirty="0" smtClean="0"/>
              <a:t>Example Question </a:t>
            </a:r>
            <a:r>
              <a:rPr lang="en-US" b="1" dirty="0"/>
              <a:t>for Grouped Data</a:t>
            </a:r>
            <a:endParaRPr lang="en-US" b="1" dirty="0"/>
          </a:p>
        </p:txBody>
      </p:sp>
      <p:sp>
        <p:nvSpPr>
          <p:cNvPr id="3" name="Content Placeholder 2"/>
          <p:cNvSpPr>
            <a:spLocks noGrp="1"/>
          </p:cNvSpPr>
          <p:nvPr>
            <p:ph idx="1"/>
          </p:nvPr>
        </p:nvSpPr>
        <p:spPr/>
        <p:txBody>
          <a:bodyPr/>
          <a:lstStyle/>
          <a:p>
            <a:r>
              <a:rPr lang="en-US" b="1" dirty="0" smtClean="0"/>
              <a:t>Question</a:t>
            </a:r>
            <a:r>
              <a:rPr lang="en-US" dirty="0"/>
              <a:t>: The following data shows the distribution of scores in a test:</a:t>
            </a:r>
          </a:p>
          <a:p>
            <a:pPr lvl="1"/>
            <a:r>
              <a:rPr lang="en-US" b="1" dirty="0"/>
              <a:t>Score Range</a:t>
            </a:r>
            <a:r>
              <a:rPr lang="en-US" dirty="0"/>
              <a:t>: 10-20, 20-30, 30-40, 40-50, 50-60</a:t>
            </a:r>
          </a:p>
          <a:p>
            <a:pPr lvl="1"/>
            <a:r>
              <a:rPr lang="en-US" b="1" dirty="0"/>
              <a:t>Frequency</a:t>
            </a:r>
            <a:r>
              <a:rPr lang="en-US" dirty="0"/>
              <a:t>: 5, 8, 12, 7, 3</a:t>
            </a:r>
          </a:p>
          <a:p>
            <a:endParaRPr lang="en-US" dirty="0"/>
          </a:p>
        </p:txBody>
      </p:sp>
    </p:spTree>
    <p:extLst>
      <p:ext uri="{BB962C8B-B14F-4D97-AF65-F5344CB8AC3E}">
        <p14:creationId xmlns:p14="http://schemas.microsoft.com/office/powerpoint/2010/main" val="35741237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 for Question 1 Grouped Data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Solution for Question 1</a:t>
                </a:r>
                <a:r>
                  <a:rPr lang="en-US" dirty="0" smtClean="0"/>
                  <a:t>:</a:t>
                </a:r>
              </a:p>
              <a:p>
                <a:pPr lvl="1"/>
                <a:r>
                  <a:rPr lang="en-US" dirty="0" smtClean="0"/>
                  <a:t>Calculate the midpoint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𝑖</m:t>
                        </m:r>
                      </m:sub>
                    </m:sSub>
                  </m:oMath>
                </a14:m>
                <a:r>
                  <a:rPr lang="en-US" dirty="0" smtClean="0"/>
                  <a:t>) for each score range:</a:t>
                </a:r>
              </a:p>
              <a:p>
                <a:pPr lvl="2"/>
                <a:r>
                  <a:rPr lang="en-US" dirty="0" smtClean="0"/>
                  <a:t>10−20 : midpoint = 15</a:t>
                </a:r>
              </a:p>
              <a:p>
                <a:pPr lvl="2"/>
                <a:r>
                  <a:rPr lang="en-US" dirty="0" smtClean="0"/>
                  <a:t>20−30 : midpoint = 25</a:t>
                </a:r>
              </a:p>
              <a:p>
                <a:pPr lvl="2"/>
                <a:r>
                  <a:rPr lang="en-US" dirty="0" smtClean="0"/>
                  <a:t>30−40 : midpoint = 35</a:t>
                </a:r>
              </a:p>
              <a:p>
                <a:pPr lvl="2"/>
                <a:r>
                  <a:rPr lang="en-US" dirty="0" smtClean="0"/>
                  <a:t>40−50 : midpoint = 45</a:t>
                </a:r>
              </a:p>
              <a:p>
                <a:pPr lvl="2"/>
                <a:r>
                  <a:rPr lang="en-US" dirty="0" smtClean="0"/>
                  <a:t>50−60 : midpoint = 55</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853882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Multiply each midpoint by its frequency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a14:m>
                <a:r>
                  <a:rPr lang="en-US" dirty="0" smtClean="0"/>
                  <a:t>​ x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p>
              <a:p>
                <a:r>
                  <a:rPr lang="en-US" dirty="0" smtClean="0"/>
                  <a:t>5×15=75</a:t>
                </a:r>
                <a:endParaRPr lang="en-US" dirty="0" smtClean="0"/>
              </a:p>
              <a:p>
                <a:r>
                  <a:rPr lang="en-US" dirty="0" smtClean="0"/>
                  <a:t>8×25=200</a:t>
                </a:r>
                <a:endParaRPr lang="en-US" dirty="0" smtClean="0"/>
              </a:p>
              <a:p>
                <a:r>
                  <a:rPr lang="en-US" dirty="0" smtClean="0"/>
                  <a:t>12×35=420</a:t>
                </a:r>
              </a:p>
              <a:p>
                <a:r>
                  <a:rPr lang="en-US" dirty="0" smtClean="0"/>
                  <a:t>7×45=315</a:t>
                </a:r>
              </a:p>
              <a:p>
                <a:r>
                  <a:rPr lang="en-US" dirty="0" smtClean="0"/>
                  <a:t>3×55=165</a:t>
                </a:r>
              </a:p>
              <a:p>
                <a:endParaRPr lang="en-US" dirty="0"/>
              </a:p>
              <a:p>
                <a:r>
                  <a:rPr lang="en-US" dirty="0" smtClean="0"/>
                  <a:t>Sum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a14:m>
                <a:r>
                  <a:rPr lang="en-US" dirty="0" smtClean="0"/>
                  <a:t>​ x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0" smtClean="0">
                        <a:latin typeface="Cambria Math" panose="02040503050406030204" pitchFamily="18" charset="0"/>
                      </a:rPr>
                      <m:t>:</m:t>
                    </m:r>
                    <m:r>
                      <m:rPr>
                        <m:nor/>
                      </m:rPr>
                      <a:rPr lang="en-US" smtClean="0"/>
                      <m:t>75+200+420+315+165=1175</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1481597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Arithmetic mean:</a:t>
            </a:r>
          </a:p>
          <a:p>
            <a:r>
              <a:rPr lang="en-US" dirty="0" smtClean="0"/>
              <a:t>1175/35=33.57</a:t>
            </a:r>
            <a:endParaRPr lang="en-US" dirty="0"/>
          </a:p>
          <a:p>
            <a:r>
              <a:rPr lang="en-US" b="1" dirty="0"/>
              <a:t>Answer</a:t>
            </a:r>
            <a:r>
              <a:rPr lang="en-US" dirty="0"/>
              <a:t>: The arithmetic mean score is approximately </a:t>
            </a:r>
            <a:r>
              <a:rPr lang="en-US" b="1" dirty="0"/>
              <a:t>33.57</a:t>
            </a:r>
            <a:r>
              <a:rPr lang="en-US" dirty="0"/>
              <a:t>.</a:t>
            </a:r>
          </a:p>
          <a:p>
            <a:endParaRPr lang="en-US" dirty="0"/>
          </a:p>
        </p:txBody>
      </p:sp>
    </p:spTree>
    <p:extLst>
      <p:ext uri="{BB962C8B-B14F-4D97-AF65-F5344CB8AC3E}">
        <p14:creationId xmlns:p14="http://schemas.microsoft.com/office/powerpoint/2010/main" val="2829863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Arithmetic Mean Example Problem with Fractional Values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group of people were surveyed about the amount of water (in liters) they drink per day. The data is summarized as follows:</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Calculate the arithmetic mean water intake.</a:t>
            </a:r>
          </a:p>
          <a:p>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2047002" y="2907137"/>
            <a:ext cx="6740254" cy="2656536"/>
          </a:xfrm>
          <a:prstGeom prst="rect">
            <a:avLst/>
          </a:prstGeom>
        </p:spPr>
      </p:pic>
    </p:spTree>
    <p:extLst>
      <p:ext uri="{BB962C8B-B14F-4D97-AF65-F5344CB8AC3E}">
        <p14:creationId xmlns:p14="http://schemas.microsoft.com/office/powerpoint/2010/main" val="10252834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4" name="Content Placeholder 3"/>
          <p:cNvPicPr>
            <a:picLocks noGrp="1" noChangeAspect="1"/>
          </p:cNvPicPr>
          <p:nvPr>
            <p:ph idx="1"/>
          </p:nvPr>
        </p:nvPicPr>
        <p:blipFill>
          <a:blip r:embed="rId2"/>
          <a:stretch>
            <a:fillRect/>
          </a:stretch>
        </p:blipFill>
        <p:spPr>
          <a:xfrm>
            <a:off x="1526615" y="1861992"/>
            <a:ext cx="5672675" cy="3151486"/>
          </a:xfrm>
          <a:prstGeom prst="rect">
            <a:avLst/>
          </a:prstGeom>
        </p:spPr>
      </p:pic>
    </p:spTree>
    <p:extLst>
      <p:ext uri="{BB962C8B-B14F-4D97-AF65-F5344CB8AC3E}">
        <p14:creationId xmlns:p14="http://schemas.microsoft.com/office/powerpoint/2010/main" val="38113118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76052" y="937531"/>
            <a:ext cx="5893694" cy="2841602"/>
          </a:xfrm>
          <a:prstGeom prst="rect">
            <a:avLst/>
          </a:prstGeom>
        </p:spPr>
      </p:pic>
    </p:spTree>
    <p:extLst>
      <p:ext uri="{BB962C8B-B14F-4D97-AF65-F5344CB8AC3E}">
        <p14:creationId xmlns:p14="http://schemas.microsoft.com/office/powerpoint/2010/main" val="1038580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Mean in Real-Life </a:t>
            </a:r>
            <a:r>
              <a:rPr lang="en-US" b="1" dirty="0" smtClean="0"/>
              <a:t>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Imagine </a:t>
            </a:r>
            <a:r>
              <a:rPr lang="en-US" dirty="0"/>
              <a:t>a class of 5 students takes a math test, and their scores are:</a:t>
            </a:r>
          </a:p>
          <a:p>
            <a:r>
              <a:rPr lang="en-US" b="1" dirty="0"/>
              <a:t>75, 85, 90, 95, 80</a:t>
            </a:r>
            <a:endParaRPr lang="en-US" dirty="0"/>
          </a:p>
          <a:p>
            <a:r>
              <a:rPr lang="en-US" dirty="0"/>
              <a:t>To find the mean score (average score of the class):</a:t>
            </a:r>
          </a:p>
          <a:p>
            <a:r>
              <a:rPr lang="en-US" dirty="0"/>
              <a:t>Add the scores together:</a:t>
            </a:r>
          </a:p>
          <a:p>
            <a:r>
              <a:rPr lang="en-US" dirty="0" smtClean="0"/>
              <a:t>75+85+90+95+80=425</a:t>
            </a:r>
          </a:p>
          <a:p>
            <a:r>
              <a:rPr lang="en-US" dirty="0" smtClean="0"/>
              <a:t>Divide </a:t>
            </a:r>
            <a:r>
              <a:rPr lang="en-US" dirty="0"/>
              <a:t>by the number of students (which is 5):</a:t>
            </a:r>
          </a:p>
          <a:p>
            <a:r>
              <a:rPr lang="en-US" dirty="0" smtClean="0"/>
              <a:t>425/5=85</a:t>
            </a:r>
            <a:endParaRPr lang="en-US" dirty="0"/>
          </a:p>
          <a:p>
            <a:r>
              <a:rPr lang="en-US" dirty="0"/>
              <a:t>The </a:t>
            </a:r>
            <a:r>
              <a:rPr lang="en-US" b="1" dirty="0"/>
              <a:t>mean score</a:t>
            </a:r>
            <a:r>
              <a:rPr lang="en-US" dirty="0"/>
              <a:t> of the class is </a:t>
            </a:r>
            <a:r>
              <a:rPr lang="en-US" b="1" dirty="0"/>
              <a:t>85</a:t>
            </a:r>
            <a:r>
              <a:rPr lang="en-US" dirty="0"/>
              <a:t>, meaning on average, the class performed at an 85.</a:t>
            </a:r>
          </a:p>
          <a:p>
            <a:endParaRPr lang="en-US" dirty="0"/>
          </a:p>
        </p:txBody>
      </p:sp>
    </p:spTree>
    <p:extLst>
      <p:ext uri="{BB962C8B-B14F-4D97-AF65-F5344CB8AC3E}">
        <p14:creationId xmlns:p14="http://schemas.microsoft.com/office/powerpoint/2010/main" val="8985177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06638" y="1171162"/>
            <a:ext cx="6661597" cy="3445654"/>
          </a:xfrm>
          <a:prstGeom prst="rect">
            <a:avLst/>
          </a:prstGeom>
        </p:spPr>
      </p:pic>
    </p:spTree>
    <p:extLst>
      <p:ext uri="{BB962C8B-B14F-4D97-AF65-F5344CB8AC3E}">
        <p14:creationId xmlns:p14="http://schemas.microsoft.com/office/powerpoint/2010/main" val="10135761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Example: Weighted Mean with Grouped Data</a:t>
            </a:r>
            <a:endParaRPr lang="en-US" dirty="0"/>
          </a:p>
        </p:txBody>
      </p:sp>
      <p:sp>
        <p:nvSpPr>
          <p:cNvPr id="3" name="Content Placeholder 2"/>
          <p:cNvSpPr>
            <a:spLocks noGrp="1"/>
          </p:cNvSpPr>
          <p:nvPr>
            <p:ph idx="1"/>
          </p:nvPr>
        </p:nvSpPr>
        <p:spPr/>
        <p:txBody>
          <a:bodyPr/>
          <a:lstStyle/>
          <a:p>
            <a:r>
              <a:rPr lang="en-US" dirty="0" smtClean="0"/>
              <a:t>Suppose a teacher wants to calculate the weighted mean score for a test. The class is divided into groups based on scores, and each group has a different weight based on the number of hours they studied. Here’s the data:</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1287483" y="3732593"/>
            <a:ext cx="9069425" cy="2204568"/>
          </a:xfrm>
          <a:prstGeom prst="rect">
            <a:avLst/>
          </a:prstGeom>
        </p:spPr>
      </p:pic>
    </p:spTree>
    <p:extLst>
      <p:ext uri="{BB962C8B-B14F-4D97-AF65-F5344CB8AC3E}">
        <p14:creationId xmlns:p14="http://schemas.microsoft.com/office/powerpoint/2010/main" val="38229578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Step-by-Step Solution</a:t>
            </a:r>
            <a:endParaRPr lang="en-US" dirty="0"/>
          </a:p>
        </p:txBody>
      </p:sp>
      <p:pic>
        <p:nvPicPr>
          <p:cNvPr id="4" name="Content Placeholder 3"/>
          <p:cNvPicPr>
            <a:picLocks noGrp="1" noChangeAspect="1"/>
          </p:cNvPicPr>
          <p:nvPr>
            <p:ph idx="1"/>
          </p:nvPr>
        </p:nvPicPr>
        <p:blipFill>
          <a:blip r:embed="rId2"/>
          <a:stretch>
            <a:fillRect/>
          </a:stretch>
        </p:blipFill>
        <p:spPr>
          <a:xfrm>
            <a:off x="978794" y="1690688"/>
            <a:ext cx="9512121" cy="4008161"/>
          </a:xfrm>
          <a:prstGeom prst="rect">
            <a:avLst/>
          </a:prstGeom>
        </p:spPr>
      </p:pic>
    </p:spTree>
    <p:extLst>
      <p:ext uri="{BB962C8B-B14F-4D97-AF65-F5344CB8AC3E}">
        <p14:creationId xmlns:p14="http://schemas.microsoft.com/office/powerpoint/2010/main" val="36761492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 2: Calculate the Sum of Weighted Scores</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2084700" y="2313490"/>
            <a:ext cx="8209148" cy="751681"/>
          </a:xfrm>
          <a:prstGeom prst="rect">
            <a:avLst/>
          </a:prstGeom>
        </p:spPr>
      </p:pic>
    </p:spTree>
    <p:extLst>
      <p:ext uri="{BB962C8B-B14F-4D97-AF65-F5344CB8AC3E}">
        <p14:creationId xmlns:p14="http://schemas.microsoft.com/office/powerpoint/2010/main" val="37440656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 3: Sum the Weights</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3346216" y="3054293"/>
            <a:ext cx="5499567" cy="796489"/>
          </a:xfrm>
          <a:prstGeom prst="rect">
            <a:avLst/>
          </a:prstGeom>
        </p:spPr>
      </p:pic>
    </p:spTree>
    <p:extLst>
      <p:ext uri="{BB962C8B-B14F-4D97-AF65-F5344CB8AC3E}">
        <p14:creationId xmlns:p14="http://schemas.microsoft.com/office/powerpoint/2010/main" val="27800822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 4: Calculate the Weighted Mean</a:t>
            </a:r>
            <a:r>
              <a:rPr lang="en-US" dirty="0" smtClean="0"/>
              <a:t>: The formula for the weighted mean is:</a:t>
            </a:r>
            <a:endParaRPr lang="en-US" dirty="0"/>
          </a:p>
        </p:txBody>
      </p:sp>
      <p:pic>
        <p:nvPicPr>
          <p:cNvPr id="4" name="Content Placeholder 3"/>
          <p:cNvPicPr>
            <a:picLocks noGrp="1" noChangeAspect="1"/>
          </p:cNvPicPr>
          <p:nvPr>
            <p:ph idx="1"/>
          </p:nvPr>
        </p:nvPicPr>
        <p:blipFill>
          <a:blip r:embed="rId2"/>
          <a:stretch>
            <a:fillRect/>
          </a:stretch>
        </p:blipFill>
        <p:spPr>
          <a:xfrm>
            <a:off x="2285530" y="2625333"/>
            <a:ext cx="6639529" cy="2084343"/>
          </a:xfrm>
          <a:prstGeom prst="rect">
            <a:avLst/>
          </a:prstGeom>
        </p:spPr>
      </p:pic>
      <p:sp>
        <p:nvSpPr>
          <p:cNvPr id="5" name="Rectangle 4"/>
          <p:cNvSpPr/>
          <p:nvPr/>
        </p:nvSpPr>
        <p:spPr>
          <a:xfrm>
            <a:off x="1448402" y="5010869"/>
            <a:ext cx="8558481" cy="830997"/>
          </a:xfrm>
          <a:prstGeom prst="rect">
            <a:avLst/>
          </a:prstGeom>
        </p:spPr>
        <p:txBody>
          <a:bodyPr wrap="square">
            <a:spAutoFit/>
          </a:bodyPr>
          <a:lstStyle/>
          <a:p>
            <a:r>
              <a:rPr lang="en-US" sz="2400" b="1" dirty="0" smtClean="0"/>
              <a:t>Answer:</a:t>
            </a:r>
          </a:p>
          <a:p>
            <a:r>
              <a:rPr lang="en-US" sz="2400" dirty="0" smtClean="0"/>
              <a:t>The weighted mean score for the test is approximately </a:t>
            </a:r>
            <a:r>
              <a:rPr lang="en-US" sz="2400" b="1" dirty="0" smtClean="0"/>
              <a:t>72.78</a:t>
            </a:r>
            <a:r>
              <a:rPr lang="en-US" sz="2400" dirty="0" smtClean="0"/>
              <a:t>.</a:t>
            </a:r>
            <a:endParaRPr lang="en-US" sz="2400" dirty="0"/>
          </a:p>
        </p:txBody>
      </p:sp>
    </p:spTree>
    <p:extLst>
      <p:ext uri="{BB962C8B-B14F-4D97-AF65-F5344CB8AC3E}">
        <p14:creationId xmlns:p14="http://schemas.microsoft.com/office/powerpoint/2010/main" val="3022416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Mean as a Balancing Point (Another Analogy</a:t>
            </a:r>
            <a:r>
              <a:rPr lang="en-US" b="1" dirty="0" smtClean="0"/>
              <a:t>)</a:t>
            </a:r>
            <a:endParaRPr lang="en-US" dirty="0"/>
          </a:p>
        </p:txBody>
      </p:sp>
      <p:sp>
        <p:nvSpPr>
          <p:cNvPr id="3" name="Content Placeholder 2"/>
          <p:cNvSpPr>
            <a:spLocks noGrp="1"/>
          </p:cNvSpPr>
          <p:nvPr>
            <p:ph idx="1"/>
          </p:nvPr>
        </p:nvSpPr>
        <p:spPr/>
        <p:txBody>
          <a:bodyPr/>
          <a:lstStyle/>
          <a:p>
            <a:r>
              <a:rPr lang="en-US" dirty="0" smtClean="0"/>
              <a:t>Think </a:t>
            </a:r>
            <a:r>
              <a:rPr lang="en-US" dirty="0"/>
              <a:t>of the mean as the </a:t>
            </a:r>
            <a:r>
              <a:rPr lang="en-US" b="1" dirty="0"/>
              <a:t>balance point of a seesaw</a:t>
            </a:r>
            <a:r>
              <a:rPr lang="en-US" dirty="0"/>
              <a:t>:</a:t>
            </a:r>
          </a:p>
          <a:p>
            <a:r>
              <a:rPr lang="en-US" dirty="0"/>
              <a:t>Imagine a seesaw with kids of different weights sitting at various points.</a:t>
            </a:r>
          </a:p>
          <a:p>
            <a:r>
              <a:rPr lang="en-US" dirty="0"/>
              <a:t>If you want the seesaw to balance, you need to find a position where the combined weight of everyone is perfectly balanced on both sides.</a:t>
            </a:r>
          </a:p>
          <a:p>
            <a:r>
              <a:rPr lang="en-US" dirty="0"/>
              <a:t>The </a:t>
            </a:r>
            <a:r>
              <a:rPr lang="en-US" b="1" dirty="0"/>
              <a:t>mean</a:t>
            </a:r>
            <a:r>
              <a:rPr lang="en-US" dirty="0"/>
              <a:t> is like this balancing point. It's the spot where, if you think of all the data points (or weights) spread out, they would perfectly balance around that center value.</a:t>
            </a:r>
          </a:p>
          <a:p>
            <a:endParaRPr lang="en-US" dirty="0"/>
          </a:p>
        </p:txBody>
      </p:sp>
    </p:spTree>
    <p:extLst>
      <p:ext uri="{BB962C8B-B14F-4D97-AF65-F5344CB8AC3E}">
        <p14:creationId xmlns:p14="http://schemas.microsoft.com/office/powerpoint/2010/main" val="301132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a:t>
            </a:r>
            <a:r>
              <a:rPr lang="en-US" b="1" dirty="0" smtClean="0"/>
              <a:t>Means</a:t>
            </a:r>
            <a:endParaRPr lang="en-US" dirty="0"/>
          </a:p>
        </p:txBody>
      </p:sp>
      <p:sp>
        <p:nvSpPr>
          <p:cNvPr id="3" name="Content Placeholder 2"/>
          <p:cNvSpPr>
            <a:spLocks noGrp="1"/>
          </p:cNvSpPr>
          <p:nvPr>
            <p:ph idx="1"/>
          </p:nvPr>
        </p:nvSpPr>
        <p:spPr/>
        <p:txBody>
          <a:bodyPr>
            <a:normAutofit/>
          </a:bodyPr>
          <a:lstStyle/>
          <a:p>
            <a:r>
              <a:rPr lang="en-US" dirty="0" smtClean="0"/>
              <a:t>While </a:t>
            </a:r>
            <a:r>
              <a:rPr lang="en-US" dirty="0"/>
              <a:t>the </a:t>
            </a:r>
            <a:r>
              <a:rPr lang="en-US" b="1" dirty="0"/>
              <a:t>arithmetic mean</a:t>
            </a:r>
            <a:r>
              <a:rPr lang="en-US" dirty="0"/>
              <a:t> is the most common, there are other types of means for different purposes:</a:t>
            </a:r>
          </a:p>
          <a:p>
            <a:r>
              <a:rPr lang="en-US" b="1" dirty="0"/>
              <a:t>Weighted Mean:</a:t>
            </a:r>
            <a:r>
              <a:rPr lang="en-US" dirty="0"/>
              <a:t> If some values are more important than others (like in weighted grades), you multiply each value by its weight before calculating the mean.</a:t>
            </a:r>
          </a:p>
          <a:p>
            <a:r>
              <a:rPr lang="en-US" b="1" dirty="0"/>
              <a:t>Geometric Mean:</a:t>
            </a:r>
            <a:r>
              <a:rPr lang="en-US" dirty="0"/>
              <a:t> Used for datasets involving multiplicative processes, like growth rates (e.g., population growth).</a:t>
            </a:r>
          </a:p>
          <a:p>
            <a:r>
              <a:rPr lang="en-US" b="1" dirty="0"/>
              <a:t>Harmonic Mean:</a:t>
            </a:r>
            <a:r>
              <a:rPr lang="en-US" dirty="0"/>
              <a:t> Often used in averaging rates or ratios (e.g., speeds).</a:t>
            </a:r>
          </a:p>
          <a:p>
            <a:endParaRPr lang="en-US" dirty="0"/>
          </a:p>
        </p:txBody>
      </p:sp>
    </p:spTree>
    <p:extLst>
      <p:ext uri="{BB962C8B-B14F-4D97-AF65-F5344CB8AC3E}">
        <p14:creationId xmlns:p14="http://schemas.microsoft.com/office/powerpoint/2010/main" val="275383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Pros and Cons of the </a:t>
            </a:r>
            <a:r>
              <a:rPr lang="en-US" b="1" dirty="0" smtClean="0"/>
              <a:t>Mean</a:t>
            </a:r>
            <a:endParaRPr lang="en-US" dirty="0"/>
          </a:p>
        </p:txBody>
      </p:sp>
      <p:sp>
        <p:nvSpPr>
          <p:cNvPr id="3" name="Content Placeholder 2"/>
          <p:cNvSpPr>
            <a:spLocks noGrp="1"/>
          </p:cNvSpPr>
          <p:nvPr>
            <p:ph idx="1"/>
          </p:nvPr>
        </p:nvSpPr>
        <p:spPr/>
        <p:txBody>
          <a:bodyPr>
            <a:normAutofit/>
          </a:bodyPr>
          <a:lstStyle/>
          <a:p>
            <a:r>
              <a:rPr lang="en-US" b="1" dirty="0" smtClean="0"/>
              <a:t>Pros</a:t>
            </a:r>
            <a:r>
              <a:rPr lang="en-US" b="1" dirty="0"/>
              <a:t>:</a:t>
            </a:r>
          </a:p>
          <a:p>
            <a:r>
              <a:rPr lang="en-US" b="1" dirty="0"/>
              <a:t>Easy to calculate</a:t>
            </a:r>
            <a:r>
              <a:rPr lang="en-US" dirty="0"/>
              <a:t>: The formula is simple and intuitive.</a:t>
            </a:r>
          </a:p>
          <a:p>
            <a:r>
              <a:rPr lang="en-US" b="1" dirty="0"/>
              <a:t>Represents central tendency</a:t>
            </a:r>
            <a:r>
              <a:rPr lang="en-US" dirty="0"/>
              <a:t>: Gives a good idea of the overall level of the data.</a:t>
            </a:r>
          </a:p>
          <a:p>
            <a:endParaRPr lang="en-US" dirty="0"/>
          </a:p>
        </p:txBody>
      </p:sp>
    </p:spTree>
    <p:extLst>
      <p:ext uri="{BB962C8B-B14F-4D97-AF65-F5344CB8AC3E}">
        <p14:creationId xmlns:p14="http://schemas.microsoft.com/office/powerpoint/2010/main" val="19747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a:t>
            </a:r>
            <a:endParaRPr lang="en-US" dirty="0"/>
          </a:p>
        </p:txBody>
      </p:sp>
      <p:sp>
        <p:nvSpPr>
          <p:cNvPr id="3" name="Content Placeholder 2"/>
          <p:cNvSpPr>
            <a:spLocks noGrp="1"/>
          </p:cNvSpPr>
          <p:nvPr>
            <p:ph idx="1"/>
          </p:nvPr>
        </p:nvSpPr>
        <p:spPr/>
        <p:txBody>
          <a:bodyPr/>
          <a:lstStyle/>
          <a:p>
            <a:r>
              <a:rPr lang="en-US" b="1" dirty="0" smtClean="0"/>
              <a:t>Sensitive </a:t>
            </a:r>
            <a:r>
              <a:rPr lang="en-US" b="1" dirty="0"/>
              <a:t>to outliers</a:t>
            </a:r>
            <a:r>
              <a:rPr lang="en-US" dirty="0"/>
              <a:t>: The mean can be heavily influenced by extreme values. For example, if one student scored much higher or lower than the others, it could skew the mean.</a:t>
            </a:r>
          </a:p>
          <a:p>
            <a:r>
              <a:rPr lang="en-US" b="1" dirty="0"/>
              <a:t>Example of Outliers:</a:t>
            </a:r>
            <a:r>
              <a:rPr lang="en-US" dirty="0"/>
              <a:t> If we have salaries like </a:t>
            </a:r>
            <a:r>
              <a:rPr lang="en-US" b="1" dirty="0"/>
              <a:t>$40,000, $42,000, $45,000, $50,000, $500,000</a:t>
            </a:r>
            <a:r>
              <a:rPr lang="en-US" dirty="0"/>
              <a:t>, the mean would be misleading:</a:t>
            </a:r>
          </a:p>
          <a:p>
            <a:pPr lvl="1"/>
            <a:r>
              <a:rPr lang="en-US" dirty="0"/>
              <a:t>The sum of these salaries is $677,000.</a:t>
            </a:r>
          </a:p>
          <a:p>
            <a:pPr lvl="1"/>
            <a:r>
              <a:rPr lang="en-US" dirty="0"/>
              <a:t>Divided by 5, the mean is $135,400.</a:t>
            </a:r>
          </a:p>
          <a:p>
            <a:r>
              <a:rPr lang="en-US" dirty="0"/>
              <a:t>But this mean doesn’t accurately reflect the typical salary because the </a:t>
            </a:r>
            <a:r>
              <a:rPr lang="en-US" b="1" dirty="0"/>
              <a:t>$500,000</a:t>
            </a:r>
            <a:r>
              <a:rPr lang="en-US" dirty="0"/>
              <a:t> is an outlier that inflates the mean.</a:t>
            </a:r>
          </a:p>
          <a:p>
            <a:endParaRPr lang="en-US" dirty="0"/>
          </a:p>
        </p:txBody>
      </p:sp>
    </p:spTree>
    <p:extLst>
      <p:ext uri="{BB962C8B-B14F-4D97-AF65-F5344CB8AC3E}">
        <p14:creationId xmlns:p14="http://schemas.microsoft.com/office/powerpoint/2010/main" val="746196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2892</Words>
  <Application>Microsoft Office PowerPoint</Application>
  <PresentationFormat>Widescreen</PresentationFormat>
  <Paragraphs>238</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Calibri Light</vt:lpstr>
      <vt:lpstr>Cambria Math</vt:lpstr>
      <vt:lpstr>Office Theme</vt:lpstr>
      <vt:lpstr>Mean</vt:lpstr>
      <vt:lpstr>What is Mean?</vt:lpstr>
      <vt:lpstr>How to Calculate the Mean</vt:lpstr>
      <vt:lpstr>Example</vt:lpstr>
      <vt:lpstr>Mean in Real-Life Example</vt:lpstr>
      <vt:lpstr>The Mean as a Balancing Point (Another Analogy)</vt:lpstr>
      <vt:lpstr>Types of Means</vt:lpstr>
      <vt:lpstr>Pros and Cons of the Mean</vt:lpstr>
      <vt:lpstr>Cons</vt:lpstr>
      <vt:lpstr>What is Weighted Mean?</vt:lpstr>
      <vt:lpstr>How to Calculate the Weighted Mean</vt:lpstr>
      <vt:lpstr>Formula</vt:lpstr>
      <vt:lpstr>Example</vt:lpstr>
      <vt:lpstr>Analogy</vt:lpstr>
      <vt:lpstr>Why Use the Weighted Mean?</vt:lpstr>
      <vt:lpstr>Weighted Mean vs. Arithmetic Mean</vt:lpstr>
      <vt:lpstr>Example</vt:lpstr>
      <vt:lpstr>What is Harmonic Mean?</vt:lpstr>
      <vt:lpstr>Formula</vt:lpstr>
      <vt:lpstr>Key Idea</vt:lpstr>
      <vt:lpstr>Example 1: Average Speed</vt:lpstr>
      <vt:lpstr>Why Use the Harmonic Mean?</vt:lpstr>
      <vt:lpstr>Harmonic Mean vs. Arithmetic Mean</vt:lpstr>
      <vt:lpstr>What is Geometric Mean?</vt:lpstr>
      <vt:lpstr>Formula</vt:lpstr>
      <vt:lpstr>Key Idea</vt:lpstr>
      <vt:lpstr>PowerPoint Presentation</vt:lpstr>
      <vt:lpstr>PowerPoint Presentation</vt:lpstr>
      <vt:lpstr>Summary</vt:lpstr>
      <vt:lpstr>Rate vs. Rate of Change</vt:lpstr>
      <vt:lpstr>Rate of Change</vt:lpstr>
      <vt:lpstr>Harmonic Mean and Rate</vt:lpstr>
      <vt:lpstr>Example (Harmonic Mean and Rate)</vt:lpstr>
      <vt:lpstr>Geometric Mean and Rate of Change</vt:lpstr>
      <vt:lpstr>Example (Geometric Mean and Rate of Change)</vt:lpstr>
      <vt:lpstr>Key Differences</vt:lpstr>
      <vt:lpstr>How They Relate to Means</vt:lpstr>
      <vt:lpstr>Arithmetic Mean Example Questions for Ungrouped Data</vt:lpstr>
      <vt:lpstr>Question 1</vt:lpstr>
      <vt:lpstr>Solution for Question 1:</vt:lpstr>
      <vt:lpstr>Question 2</vt:lpstr>
      <vt:lpstr>Solution for Question 2</vt:lpstr>
      <vt:lpstr>Arithmetic Mean Example Question for Grouped Data</vt:lpstr>
      <vt:lpstr>Solution for Question 1 Grouped Data</vt:lpstr>
      <vt:lpstr>PowerPoint Presentation</vt:lpstr>
      <vt:lpstr>PowerPoint Presentation</vt:lpstr>
      <vt:lpstr>Arithmetic Mean Example Problem with Fractional Values</vt:lpstr>
      <vt:lpstr>Solution</vt:lpstr>
      <vt:lpstr>PowerPoint Presentation</vt:lpstr>
      <vt:lpstr>PowerPoint Presentation</vt:lpstr>
      <vt:lpstr>Example: Weighted Mean with Grouped Data</vt:lpstr>
      <vt:lpstr>Step-by-Step Solution</vt:lpstr>
      <vt:lpstr>Step 2: Calculate the Sum of Weighted Scores:</vt:lpstr>
      <vt:lpstr>Step 3: Sum the Weights:</vt:lpstr>
      <vt:lpstr>Step 4: Calculate the Weighted Mean: The formula for the weighted mean 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16</cp:revision>
  <dcterms:created xsi:type="dcterms:W3CDTF">2024-11-08T17:33:35Z</dcterms:created>
  <dcterms:modified xsi:type="dcterms:W3CDTF">2024-11-09T04:35:33Z</dcterms:modified>
</cp:coreProperties>
</file>