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7" r:id="rId8"/>
    <p:sldId id="278" r:id="rId9"/>
    <p:sldId id="279" r:id="rId10"/>
    <p:sldId id="280"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1C7895-09D0-4AFA-8A78-FC96C52791A9}" type="datetimeFigureOut">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424822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C7895-09D0-4AFA-8A78-FC96C52791A9}" type="datetimeFigureOut">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237584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C7895-09D0-4AFA-8A78-FC96C52791A9}" type="datetimeFigureOut">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85952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1C7895-09D0-4AFA-8A78-FC96C52791A9}" type="datetimeFigureOut">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362468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1C7895-09D0-4AFA-8A78-FC96C52791A9}" type="datetimeFigureOut">
              <a:rPr lang="en-US" smtClean="0"/>
              <a:t>05-Dec-24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229877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1C7895-09D0-4AFA-8A78-FC96C52791A9}" type="datetimeFigureOut">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239194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1C7895-09D0-4AFA-8A78-FC96C52791A9}" type="datetimeFigureOut">
              <a:rPr lang="en-US" smtClean="0"/>
              <a:t>05-Dec-24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104171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1C7895-09D0-4AFA-8A78-FC96C52791A9}" type="datetimeFigureOut">
              <a:rPr lang="en-US" smtClean="0"/>
              <a:t>05-Dec-24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339798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C7895-09D0-4AFA-8A78-FC96C52791A9}" type="datetimeFigureOut">
              <a:rPr lang="en-US" smtClean="0"/>
              <a:t>05-Dec-24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423731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C7895-09D0-4AFA-8A78-FC96C52791A9}" type="datetimeFigureOut">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125484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C7895-09D0-4AFA-8A78-FC96C52791A9}" type="datetimeFigureOut">
              <a:rPr lang="en-US" smtClean="0"/>
              <a:t>05-Dec-24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33C-3CAA-4215-832D-DA77D282D17E}" type="slidenum">
              <a:rPr lang="en-US" smtClean="0"/>
              <a:t>‹#›</a:t>
            </a:fld>
            <a:endParaRPr lang="en-US"/>
          </a:p>
        </p:txBody>
      </p:sp>
    </p:spTree>
    <p:extLst>
      <p:ext uri="{BB962C8B-B14F-4D97-AF65-F5344CB8AC3E}">
        <p14:creationId xmlns:p14="http://schemas.microsoft.com/office/powerpoint/2010/main" val="256085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C7895-09D0-4AFA-8A78-FC96C52791A9}" type="datetimeFigureOut">
              <a:rPr lang="en-US" smtClean="0"/>
              <a:t>05-Dec-24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2E33C-3CAA-4215-832D-DA77D282D17E}" type="slidenum">
              <a:rPr lang="en-US" smtClean="0"/>
              <a:t>‹#›</a:t>
            </a:fld>
            <a:endParaRPr lang="en-US"/>
          </a:p>
        </p:txBody>
      </p:sp>
    </p:spTree>
    <p:extLst>
      <p:ext uri="{BB962C8B-B14F-4D97-AF65-F5344CB8AC3E}">
        <p14:creationId xmlns:p14="http://schemas.microsoft.com/office/powerpoint/2010/main" val="11602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Variance &amp; Standard Deviation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976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 Monthly Rainfall in Two Cities</a:t>
            </a:r>
            <a:endParaRPr lang="en-US" dirty="0"/>
          </a:p>
        </p:txBody>
      </p:sp>
      <p:sp>
        <p:nvSpPr>
          <p:cNvPr id="3" name="Content Placeholder 2"/>
          <p:cNvSpPr>
            <a:spLocks noGrp="1"/>
          </p:cNvSpPr>
          <p:nvPr>
            <p:ph idx="1"/>
          </p:nvPr>
        </p:nvSpPr>
        <p:spPr/>
        <p:txBody>
          <a:bodyPr/>
          <a:lstStyle/>
          <a:p>
            <a:r>
              <a:rPr lang="en-US" b="1" dirty="0" smtClean="0"/>
              <a:t>City A</a:t>
            </a:r>
            <a:r>
              <a:rPr lang="en-US" dirty="0" smtClean="0"/>
              <a:t>: 100 mm, 102 mm, 98 mm, 101 mm, 99 mm, 103mm</a:t>
            </a:r>
          </a:p>
          <a:p>
            <a:r>
              <a:rPr lang="en-US" b="1" dirty="0" smtClean="0"/>
              <a:t>City B</a:t>
            </a:r>
            <a:r>
              <a:rPr lang="en-US" dirty="0" smtClean="0"/>
              <a:t>: 50 mm, 200 mm, 20 mm, 180 mm, 100 mm, 200mm</a:t>
            </a:r>
          </a:p>
          <a:p>
            <a:r>
              <a:rPr lang="en-US" dirty="0" smtClean="0"/>
              <a:t>City A's variance will be small (rainfall is consistent), while City B's variance will be large (rainfall fluctuates greatly).</a:t>
            </a:r>
          </a:p>
          <a:p>
            <a:endParaRPr lang="en-US" dirty="0"/>
          </a:p>
        </p:txBody>
      </p:sp>
    </p:spTree>
    <p:extLst>
      <p:ext uri="{BB962C8B-B14F-4D97-AF65-F5344CB8AC3E}">
        <p14:creationId xmlns:p14="http://schemas.microsoft.com/office/powerpoint/2010/main" val="191092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Real Estate Market (House Prices)</a:t>
            </a:r>
            <a:endParaRPr lang="en-US" dirty="0"/>
          </a:p>
        </p:txBody>
      </p:sp>
      <p:sp>
        <p:nvSpPr>
          <p:cNvPr id="3" name="Content Placeholder 2"/>
          <p:cNvSpPr>
            <a:spLocks noGrp="1"/>
          </p:cNvSpPr>
          <p:nvPr>
            <p:ph idx="1"/>
          </p:nvPr>
        </p:nvSpPr>
        <p:spPr/>
        <p:txBody>
          <a:bodyPr/>
          <a:lstStyle/>
          <a:p>
            <a:r>
              <a:rPr lang="en-US" dirty="0" smtClean="0"/>
              <a:t>Suppose you are analyzing house prices in a neighborhood. You want to understand how consistent the house prices are:</a:t>
            </a:r>
          </a:p>
          <a:p>
            <a:r>
              <a:rPr lang="en-US" b="1" dirty="0" smtClean="0"/>
              <a:t>House prices (in thousands of dollars)</a:t>
            </a:r>
            <a:r>
              <a:rPr lang="en-US" dirty="0" smtClean="0"/>
              <a:t>:</a:t>
            </a:r>
          </a:p>
          <a:p>
            <a:r>
              <a:rPr lang="en-US" dirty="0" smtClean="0"/>
              <a:t>220,250,260,280,350</a:t>
            </a:r>
          </a:p>
          <a:p>
            <a:endParaRPr lang="en-US" dirty="0"/>
          </a:p>
        </p:txBody>
      </p:sp>
    </p:spTree>
    <p:extLst>
      <p:ext uri="{BB962C8B-B14F-4D97-AF65-F5344CB8AC3E}">
        <p14:creationId xmlns:p14="http://schemas.microsoft.com/office/powerpoint/2010/main" val="102884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Calculate the mean</a:t>
            </a:r>
            <a:r>
              <a:rPr lang="en-US" dirty="0" smtClean="0"/>
              <a:t> of house prices</a:t>
            </a:r>
            <a:endParaRPr lang="en-US" dirty="0"/>
          </a:p>
        </p:txBody>
      </p:sp>
      <p:pic>
        <p:nvPicPr>
          <p:cNvPr id="4" name="Content Placeholder 3"/>
          <p:cNvPicPr>
            <a:picLocks noGrp="1" noChangeAspect="1"/>
          </p:cNvPicPr>
          <p:nvPr>
            <p:ph idx="1"/>
          </p:nvPr>
        </p:nvPicPr>
        <p:blipFill>
          <a:blip r:embed="rId2"/>
          <a:stretch>
            <a:fillRect/>
          </a:stretch>
        </p:blipFill>
        <p:spPr>
          <a:xfrm>
            <a:off x="2361461" y="2258286"/>
            <a:ext cx="6380419" cy="961433"/>
          </a:xfrm>
          <a:prstGeom prst="rect">
            <a:avLst/>
          </a:prstGeom>
        </p:spPr>
      </p:pic>
    </p:spTree>
    <p:extLst>
      <p:ext uri="{BB962C8B-B14F-4D97-AF65-F5344CB8AC3E}">
        <p14:creationId xmlns:p14="http://schemas.microsoft.com/office/powerpoint/2010/main" val="293313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Calculate the deviations from the mean</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924528" y="2500503"/>
            <a:ext cx="10342944" cy="591830"/>
          </a:xfrm>
          <a:prstGeom prst="rect">
            <a:avLst/>
          </a:prstGeom>
        </p:spPr>
      </p:pic>
    </p:spTree>
    <p:extLst>
      <p:ext uri="{BB962C8B-B14F-4D97-AF65-F5344CB8AC3E}">
        <p14:creationId xmlns:p14="http://schemas.microsoft.com/office/powerpoint/2010/main" val="297580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Square the deviations</a:t>
            </a:r>
            <a:endParaRPr lang="en-US" dirty="0"/>
          </a:p>
        </p:txBody>
      </p:sp>
      <p:pic>
        <p:nvPicPr>
          <p:cNvPr id="4" name="Content Placeholder 3"/>
          <p:cNvPicPr>
            <a:picLocks noGrp="1" noChangeAspect="1"/>
          </p:cNvPicPr>
          <p:nvPr>
            <p:ph idx="1"/>
          </p:nvPr>
        </p:nvPicPr>
        <p:blipFill>
          <a:blip r:embed="rId2"/>
          <a:stretch>
            <a:fillRect/>
          </a:stretch>
        </p:blipFill>
        <p:spPr>
          <a:xfrm>
            <a:off x="1675728" y="2250505"/>
            <a:ext cx="8406973" cy="505574"/>
          </a:xfrm>
          <a:prstGeom prst="rect">
            <a:avLst/>
          </a:prstGeom>
        </p:spPr>
      </p:pic>
    </p:spTree>
    <p:extLst>
      <p:ext uri="{BB962C8B-B14F-4D97-AF65-F5344CB8AC3E}">
        <p14:creationId xmlns:p14="http://schemas.microsoft.com/office/powerpoint/2010/main" val="392434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Calculate the variance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In this case, the variance of </a:t>
            </a:r>
            <a:r>
              <a:rPr lang="en-US" b="1" dirty="0" smtClean="0"/>
              <a:t>1796</a:t>
            </a:r>
            <a:r>
              <a:rPr lang="en-US" dirty="0" smtClean="0"/>
              <a:t> means that the prices deviate quite a bit from the average price of $272,000. This large variance suggests there may be extreme differences in house values in this neighborhood.</a:t>
            </a:r>
          </a:p>
        </p:txBody>
      </p:sp>
      <p:pic>
        <p:nvPicPr>
          <p:cNvPr id="4" name="Picture 3"/>
          <p:cNvPicPr>
            <a:picLocks noChangeAspect="1"/>
          </p:cNvPicPr>
          <p:nvPr/>
        </p:nvPicPr>
        <p:blipFill>
          <a:blip r:embed="rId2"/>
          <a:stretch>
            <a:fillRect/>
          </a:stretch>
        </p:blipFill>
        <p:spPr>
          <a:xfrm>
            <a:off x="2539686" y="2051899"/>
            <a:ext cx="5454597" cy="832968"/>
          </a:xfrm>
          <a:prstGeom prst="rect">
            <a:avLst/>
          </a:prstGeom>
        </p:spPr>
      </p:pic>
    </p:spTree>
    <p:extLst>
      <p:ext uri="{BB962C8B-B14F-4D97-AF65-F5344CB8AC3E}">
        <p14:creationId xmlns:p14="http://schemas.microsoft.com/office/powerpoint/2010/main" val="351615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Stock Market (Daily Returns)</a:t>
            </a:r>
            <a:endParaRPr lang="en-US" dirty="0"/>
          </a:p>
        </p:txBody>
      </p:sp>
      <p:sp>
        <p:nvSpPr>
          <p:cNvPr id="3" name="Content Placeholder 2"/>
          <p:cNvSpPr>
            <a:spLocks noGrp="1"/>
          </p:cNvSpPr>
          <p:nvPr>
            <p:ph idx="1"/>
          </p:nvPr>
        </p:nvSpPr>
        <p:spPr/>
        <p:txBody>
          <a:bodyPr/>
          <a:lstStyle/>
          <a:p>
            <a:r>
              <a:rPr lang="en-US" dirty="0" smtClean="0"/>
              <a:t>Imagine you're analyzing the daily returns of a stock to assess its volatility over the past week. The returns represent how much the stock’s value has increased or decreased each day.</a:t>
            </a:r>
          </a:p>
          <a:p>
            <a:r>
              <a:rPr lang="en-US" b="1" dirty="0" smtClean="0"/>
              <a:t>Daily returns</a:t>
            </a:r>
            <a:r>
              <a:rPr lang="en-US" dirty="0" smtClean="0"/>
              <a:t> (percentage):</a:t>
            </a:r>
          </a:p>
          <a:p>
            <a:r>
              <a:rPr lang="en-US" dirty="0" smtClean="0"/>
              <a:t>2%,−1%,3%,−2%, 0%</a:t>
            </a:r>
          </a:p>
        </p:txBody>
      </p:sp>
    </p:spTree>
    <p:extLst>
      <p:ext uri="{BB962C8B-B14F-4D97-AF65-F5344CB8AC3E}">
        <p14:creationId xmlns:p14="http://schemas.microsoft.com/office/powerpoint/2010/main" val="388841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Calculate the mean return</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677933" y="2118026"/>
            <a:ext cx="5537063" cy="869871"/>
          </a:xfrm>
          <a:prstGeom prst="rect">
            <a:avLst/>
          </a:prstGeom>
        </p:spPr>
      </p:pic>
    </p:spTree>
    <p:extLst>
      <p:ext uri="{BB962C8B-B14F-4D97-AF65-F5344CB8AC3E}">
        <p14:creationId xmlns:p14="http://schemas.microsoft.com/office/powerpoint/2010/main" val="156668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Calculate the deviations from the mean</a:t>
            </a:r>
            <a:endParaRPr lang="en-US" dirty="0"/>
          </a:p>
        </p:txBody>
      </p:sp>
      <p:pic>
        <p:nvPicPr>
          <p:cNvPr id="6" name="Picture 5"/>
          <p:cNvPicPr>
            <a:picLocks noChangeAspect="1"/>
          </p:cNvPicPr>
          <p:nvPr/>
        </p:nvPicPr>
        <p:blipFill>
          <a:blip r:embed="rId2"/>
          <a:stretch>
            <a:fillRect/>
          </a:stretch>
        </p:blipFill>
        <p:spPr>
          <a:xfrm>
            <a:off x="1748508" y="2573560"/>
            <a:ext cx="8158400" cy="465853"/>
          </a:xfrm>
          <a:prstGeom prst="rect">
            <a:avLst/>
          </a:prstGeom>
        </p:spPr>
      </p:pic>
    </p:spTree>
    <p:extLst>
      <p:ext uri="{BB962C8B-B14F-4D97-AF65-F5344CB8AC3E}">
        <p14:creationId xmlns:p14="http://schemas.microsoft.com/office/powerpoint/2010/main" val="298008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Square the deviations</a:t>
            </a:r>
            <a:endParaRPr lang="en-US" dirty="0"/>
          </a:p>
        </p:txBody>
      </p:sp>
      <p:pic>
        <p:nvPicPr>
          <p:cNvPr id="4" name="Content Placeholder 3"/>
          <p:cNvPicPr>
            <a:picLocks noGrp="1" noChangeAspect="1"/>
          </p:cNvPicPr>
          <p:nvPr>
            <p:ph idx="1"/>
          </p:nvPr>
        </p:nvPicPr>
        <p:blipFill>
          <a:blip r:embed="rId2"/>
          <a:stretch>
            <a:fillRect/>
          </a:stretch>
        </p:blipFill>
        <p:spPr>
          <a:xfrm>
            <a:off x="1552642" y="2268682"/>
            <a:ext cx="7658972" cy="500275"/>
          </a:xfrm>
          <a:prstGeom prst="rect">
            <a:avLst/>
          </a:prstGeom>
        </p:spPr>
      </p:pic>
    </p:spTree>
    <p:extLst>
      <p:ext uri="{BB962C8B-B14F-4D97-AF65-F5344CB8AC3E}">
        <p14:creationId xmlns:p14="http://schemas.microsoft.com/office/powerpoint/2010/main" val="290967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Variance in Statistics?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Variance is a statistical measure that tells us how much the data points in a dataset differ from the mean (average) value. </a:t>
                </a:r>
              </a:p>
              <a:p>
                <a:r>
                  <a:rPr lang="en-US" dirty="0" smtClean="0"/>
                  <a:t>It quantifies the </a:t>
                </a:r>
                <a:r>
                  <a:rPr lang="en-US" i="1" dirty="0" smtClean="0"/>
                  <a:t>spread</a:t>
                </a:r>
                <a:r>
                  <a:rPr lang="en-US" dirty="0" smtClean="0"/>
                  <a:t> or </a:t>
                </a:r>
                <a:r>
                  <a:rPr lang="en-US" i="1" dirty="0" smtClean="0"/>
                  <a:t>dispersion</a:t>
                </a:r>
                <a:r>
                  <a:rPr lang="en-US" dirty="0" smtClean="0"/>
                  <a:t> of the data points. A </a:t>
                </a:r>
                <a:r>
                  <a:rPr lang="en-US" b="1" dirty="0" smtClean="0"/>
                  <a:t>higher variance</a:t>
                </a:r>
                <a:r>
                  <a:rPr lang="en-US" dirty="0" smtClean="0"/>
                  <a:t> means the data points are more spread out from the mean, while a </a:t>
                </a:r>
                <a:r>
                  <a:rPr lang="en-US" b="1" dirty="0" smtClean="0"/>
                  <a:t>lower variance</a:t>
                </a:r>
                <a:r>
                  <a:rPr lang="en-US" dirty="0" smtClean="0"/>
                  <a:t> indicates they are closer to the mean.</a:t>
                </a:r>
              </a:p>
              <a:p>
                <a:r>
                  <a:rPr lang="en-US" dirty="0" smtClean="0"/>
                  <a:t>Mathematically, variance (</a:t>
                </a:r>
                <a14:m>
                  <m:oMath xmlns:m="http://schemas.openxmlformats.org/officeDocument/2006/math">
                    <m:sSup>
                      <m:sSupPr>
                        <m:ctrlPr>
                          <a:rPr lang="en-US" i="1" smtClean="0">
                            <a:latin typeface="Cambria Math" panose="02040503050406030204" pitchFamily="18" charset="0"/>
                          </a:rPr>
                        </m:ctrlPr>
                      </m:sSupPr>
                      <m:e>
                        <m:r>
                          <m:rPr>
                            <m:nor/>
                          </m:rPr>
                          <a:rPr lang="en-US" dirty="0" smtClean="0"/>
                          <m:t>σ</m:t>
                        </m:r>
                      </m:e>
                      <m:sup>
                        <m:r>
                          <a:rPr lang="en-US" i="1" smtClean="0">
                            <a:latin typeface="Cambria Math" panose="02040503050406030204" pitchFamily="18" charset="0"/>
                          </a:rPr>
                          <m:t>2</m:t>
                        </m:r>
                      </m:sup>
                    </m:sSup>
                  </m:oMath>
                </a14:m>
                <a:r>
                  <a:rPr lang="en-US" dirty="0" smtClean="0"/>
                  <a:t> for population or </a:t>
                </a:r>
                <a14:m>
                  <m:oMath xmlns:m="http://schemas.openxmlformats.org/officeDocument/2006/math">
                    <m:sSup>
                      <m:sSupPr>
                        <m:ctrlPr>
                          <a:rPr lang="en-US" i="1" smtClean="0">
                            <a:latin typeface="Cambria Math" panose="02040503050406030204" pitchFamily="18" charset="0"/>
                          </a:rPr>
                        </m:ctrlPr>
                      </m:sSupPr>
                      <m:e>
                        <m:r>
                          <m:rPr>
                            <m:nor/>
                          </m:rPr>
                          <a:rPr lang="en-US" b="0" i="0" smtClean="0">
                            <a:latin typeface="Cambria Math" panose="02040503050406030204" pitchFamily="18" charset="0"/>
                          </a:rPr>
                          <m:t>s</m:t>
                        </m:r>
                      </m:e>
                      <m:sup>
                        <m:r>
                          <a:rPr lang="en-US" i="1" smtClean="0">
                            <a:latin typeface="Cambria Math" panose="02040503050406030204" pitchFamily="18" charset="0"/>
                          </a:rPr>
                          <m:t>2</m:t>
                        </m:r>
                      </m:sup>
                    </m:sSup>
                  </m:oMath>
                </a14:m>
                <a:r>
                  <a:rPr lang="en-US" dirty="0" smtClean="0"/>
                  <a:t> for sample) is calculated as:</a:t>
                </a:r>
              </a:p>
              <a:p>
                <a:endParaRPr lang="en-US" dirty="0"/>
              </a:p>
              <a:p>
                <a:r>
                  <a:rPr lang="en-US" sz="2100" dirty="0" smtClean="0"/>
                  <a:t>Where:</a:t>
                </a:r>
              </a:p>
              <a:p>
                <a:r>
                  <a:rPr lang="en-US" sz="2100" dirty="0" smtClean="0"/>
                  <a:t>xi​: Each data point</a:t>
                </a:r>
              </a:p>
              <a:p>
                <a:r>
                  <a:rPr lang="en-US" sz="2100" dirty="0" smtClean="0"/>
                  <a:t>:    Mean of the data</a:t>
                </a:r>
              </a:p>
              <a:p>
                <a:r>
                  <a:rPr lang="en-US" sz="2100" dirty="0" smtClean="0"/>
                  <a:t>N: Number of data points in the population</a:t>
                </a:r>
              </a:p>
              <a:p>
                <a:r>
                  <a:rPr lang="en-US" sz="2100" dirty="0" smtClean="0"/>
                  <a:t>n: Number of data points in the sample</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812" b="-252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03226" y="3751531"/>
            <a:ext cx="7166198" cy="782862"/>
          </a:xfrm>
          <a:prstGeom prst="rect">
            <a:avLst/>
          </a:prstGeom>
        </p:spPr>
      </p:pic>
      <p:pic>
        <p:nvPicPr>
          <p:cNvPr id="5" name="Picture 4"/>
          <p:cNvPicPr>
            <a:picLocks noChangeAspect="1"/>
          </p:cNvPicPr>
          <p:nvPr/>
        </p:nvPicPr>
        <p:blipFill>
          <a:blip r:embed="rId4"/>
          <a:stretch>
            <a:fillRect/>
          </a:stretch>
        </p:blipFill>
        <p:spPr>
          <a:xfrm>
            <a:off x="1018571" y="5140146"/>
            <a:ext cx="385226" cy="338999"/>
          </a:xfrm>
          <a:prstGeom prst="rect">
            <a:avLst/>
          </a:prstGeom>
        </p:spPr>
      </p:pic>
    </p:spTree>
    <p:extLst>
      <p:ext uri="{BB962C8B-B14F-4D97-AF65-F5344CB8AC3E}">
        <p14:creationId xmlns:p14="http://schemas.microsoft.com/office/powerpoint/2010/main" val="133908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Calculate the variance</a:t>
            </a:r>
            <a:endParaRPr lang="en-US" dirty="0"/>
          </a:p>
        </p:txBody>
      </p:sp>
      <p:pic>
        <p:nvPicPr>
          <p:cNvPr id="4" name="Content Placeholder 3"/>
          <p:cNvPicPr>
            <a:picLocks noGrp="1" noChangeAspect="1"/>
          </p:cNvPicPr>
          <p:nvPr>
            <p:ph idx="1"/>
          </p:nvPr>
        </p:nvPicPr>
        <p:blipFill>
          <a:blip r:embed="rId2"/>
          <a:stretch>
            <a:fillRect/>
          </a:stretch>
        </p:blipFill>
        <p:spPr>
          <a:xfrm>
            <a:off x="2487299" y="2240643"/>
            <a:ext cx="5468471" cy="734375"/>
          </a:xfrm>
          <a:prstGeom prst="rect">
            <a:avLst/>
          </a:prstGeom>
        </p:spPr>
      </p:pic>
      <p:sp>
        <p:nvSpPr>
          <p:cNvPr id="5" name="Rectangle 4"/>
          <p:cNvSpPr/>
          <p:nvPr/>
        </p:nvSpPr>
        <p:spPr>
          <a:xfrm>
            <a:off x="1657082" y="4490211"/>
            <a:ext cx="8427076" cy="923330"/>
          </a:xfrm>
          <a:prstGeom prst="rect">
            <a:avLst/>
          </a:prstGeom>
        </p:spPr>
        <p:txBody>
          <a:bodyPr wrap="square">
            <a:spAutoFit/>
          </a:bodyPr>
          <a:lstStyle/>
          <a:p>
            <a:r>
              <a:rPr lang="en-US" dirty="0" smtClean="0"/>
              <a:t>The variance of </a:t>
            </a:r>
            <a:r>
              <a:rPr lang="en-US" b="1" dirty="0" smtClean="0"/>
              <a:t>3.84%</a:t>
            </a:r>
            <a:r>
              <a:rPr lang="en-US" dirty="0" smtClean="0"/>
              <a:t> indicates the extent to which daily returns fluctuate around the average return of 0.4%. This suggests moderate volatility in the stock's performance over this period.</a:t>
            </a:r>
            <a:endParaRPr lang="en-US" dirty="0"/>
          </a:p>
        </p:txBody>
      </p:sp>
    </p:spTree>
    <p:extLst>
      <p:ext uri="{BB962C8B-B14F-4D97-AF65-F5344CB8AC3E}">
        <p14:creationId xmlns:p14="http://schemas.microsoft.com/office/powerpoint/2010/main" val="373239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Weather Forecasting (Temperature)</a:t>
            </a:r>
            <a:endParaRPr lang="en-US" dirty="0"/>
          </a:p>
        </p:txBody>
      </p:sp>
      <p:sp>
        <p:nvSpPr>
          <p:cNvPr id="3" name="Content Placeholder 2"/>
          <p:cNvSpPr>
            <a:spLocks noGrp="1"/>
          </p:cNvSpPr>
          <p:nvPr>
            <p:ph idx="1"/>
          </p:nvPr>
        </p:nvSpPr>
        <p:spPr/>
        <p:txBody>
          <a:bodyPr/>
          <a:lstStyle/>
          <a:p>
            <a:r>
              <a:rPr lang="en-US" dirty="0" smtClean="0"/>
              <a:t>Variance can also be used to analyze temperature data, helping meteorologists understand how consistent the weather is in a given period.</a:t>
            </a:r>
          </a:p>
          <a:p>
            <a:r>
              <a:rPr lang="en-US" b="1" dirty="0" smtClean="0"/>
              <a:t>Temperatures (in °C) for a week</a:t>
            </a:r>
            <a:r>
              <a:rPr lang="en-US" dirty="0" smtClean="0"/>
              <a:t>:</a:t>
            </a:r>
          </a:p>
          <a:p>
            <a:r>
              <a:rPr lang="en-US" dirty="0" smtClean="0"/>
              <a:t>20,22,21,19,23,24,20</a:t>
            </a:r>
            <a:endParaRPr lang="en-US" dirty="0"/>
          </a:p>
        </p:txBody>
      </p:sp>
    </p:spTree>
    <p:extLst>
      <p:ext uri="{BB962C8B-B14F-4D97-AF65-F5344CB8AC3E}">
        <p14:creationId xmlns:p14="http://schemas.microsoft.com/office/powerpoint/2010/main" val="424504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Calculate the mean temperature</a:t>
            </a:r>
            <a:endParaRPr lang="en-US" dirty="0"/>
          </a:p>
        </p:txBody>
      </p:sp>
      <p:pic>
        <p:nvPicPr>
          <p:cNvPr id="4" name="Content Placeholder 3"/>
          <p:cNvPicPr>
            <a:picLocks noGrp="1" noChangeAspect="1"/>
          </p:cNvPicPr>
          <p:nvPr>
            <p:ph idx="1"/>
          </p:nvPr>
        </p:nvPicPr>
        <p:blipFill>
          <a:blip r:embed="rId2"/>
          <a:stretch>
            <a:fillRect/>
          </a:stretch>
        </p:blipFill>
        <p:spPr>
          <a:xfrm>
            <a:off x="2537205" y="2237290"/>
            <a:ext cx="5931403" cy="815002"/>
          </a:xfrm>
          <a:prstGeom prst="rect">
            <a:avLst/>
          </a:prstGeom>
        </p:spPr>
      </p:pic>
    </p:spTree>
    <p:extLst>
      <p:ext uri="{BB962C8B-B14F-4D97-AF65-F5344CB8AC3E}">
        <p14:creationId xmlns:p14="http://schemas.microsoft.com/office/powerpoint/2010/main" val="2272825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Calculate the deviations from the mean</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181099" y="2278207"/>
            <a:ext cx="10035291" cy="477871"/>
          </a:xfrm>
          <a:prstGeom prst="rect">
            <a:avLst/>
          </a:prstGeom>
        </p:spPr>
      </p:pic>
    </p:spTree>
    <p:extLst>
      <p:ext uri="{BB962C8B-B14F-4D97-AF65-F5344CB8AC3E}">
        <p14:creationId xmlns:p14="http://schemas.microsoft.com/office/powerpoint/2010/main" val="2027820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Square the deviations</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452428" y="2015867"/>
            <a:ext cx="8298852" cy="534149"/>
          </a:xfrm>
          <a:prstGeom prst="rect">
            <a:avLst/>
          </a:prstGeom>
        </p:spPr>
      </p:pic>
    </p:spTree>
    <p:extLst>
      <p:ext uri="{BB962C8B-B14F-4D97-AF65-F5344CB8AC3E}">
        <p14:creationId xmlns:p14="http://schemas.microsoft.com/office/powerpoint/2010/main" val="136414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Calculate the variance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495012" y="2165316"/>
            <a:ext cx="5369633" cy="899856"/>
          </a:xfrm>
          <a:prstGeom prst="rect">
            <a:avLst/>
          </a:prstGeom>
        </p:spPr>
      </p:pic>
      <p:sp>
        <p:nvSpPr>
          <p:cNvPr id="5" name="Rectangle 4"/>
          <p:cNvSpPr/>
          <p:nvPr/>
        </p:nvSpPr>
        <p:spPr>
          <a:xfrm>
            <a:off x="1384853" y="4168239"/>
            <a:ext cx="9433400" cy="923330"/>
          </a:xfrm>
          <a:prstGeom prst="rect">
            <a:avLst/>
          </a:prstGeom>
        </p:spPr>
        <p:txBody>
          <a:bodyPr wrap="square">
            <a:spAutoFit/>
          </a:bodyPr>
          <a:lstStyle/>
          <a:p>
            <a:r>
              <a:rPr lang="en-US" dirty="0" smtClean="0"/>
              <a:t>The variance of 3.14°C indicates the average amount by which the daily temperatures deviate from the mean of 21°C. A relatively low variance suggests that the temperatures are fairly consistent over the week.</a:t>
            </a:r>
            <a:endParaRPr lang="en-US" dirty="0"/>
          </a:p>
        </p:txBody>
      </p:sp>
    </p:spTree>
    <p:extLst>
      <p:ext uri="{BB962C8B-B14F-4D97-AF65-F5344CB8AC3E}">
        <p14:creationId xmlns:p14="http://schemas.microsoft.com/office/powerpoint/2010/main" val="2650473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Performance in a Classroom (Test Scores)</a:t>
            </a:r>
            <a:endParaRPr lang="en-US" dirty="0"/>
          </a:p>
        </p:txBody>
      </p:sp>
      <p:sp>
        <p:nvSpPr>
          <p:cNvPr id="3" name="Content Placeholder 2"/>
          <p:cNvSpPr>
            <a:spLocks noGrp="1"/>
          </p:cNvSpPr>
          <p:nvPr>
            <p:ph idx="1"/>
          </p:nvPr>
        </p:nvSpPr>
        <p:spPr/>
        <p:txBody>
          <a:bodyPr/>
          <a:lstStyle/>
          <a:p>
            <a:r>
              <a:rPr lang="en-US" dirty="0" smtClean="0"/>
              <a:t>In an educational setting, variance can be used to measure the consistency or variability of student test scores, giving insights into how equally students are performing.</a:t>
            </a:r>
          </a:p>
          <a:p>
            <a:r>
              <a:rPr lang="en-US" b="1" dirty="0" smtClean="0"/>
              <a:t>Test scores of 5 students</a:t>
            </a:r>
            <a:r>
              <a:rPr lang="en-US" dirty="0" smtClean="0"/>
              <a:t>:</a:t>
            </a:r>
          </a:p>
          <a:p>
            <a:r>
              <a:rPr lang="en-US" dirty="0" smtClean="0"/>
              <a:t>85,90,75,60,95</a:t>
            </a:r>
          </a:p>
        </p:txBody>
      </p:sp>
    </p:spTree>
    <p:extLst>
      <p:ext uri="{BB962C8B-B14F-4D97-AF65-F5344CB8AC3E}">
        <p14:creationId xmlns:p14="http://schemas.microsoft.com/office/powerpoint/2010/main" val="337635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Calculate the mean score</a:t>
            </a:r>
            <a:endParaRPr lang="en-US" dirty="0"/>
          </a:p>
        </p:txBody>
      </p:sp>
      <p:pic>
        <p:nvPicPr>
          <p:cNvPr id="4" name="Content Placeholder 3"/>
          <p:cNvPicPr>
            <a:picLocks noGrp="1" noChangeAspect="1"/>
          </p:cNvPicPr>
          <p:nvPr>
            <p:ph idx="1"/>
          </p:nvPr>
        </p:nvPicPr>
        <p:blipFill>
          <a:blip r:embed="rId2"/>
          <a:stretch>
            <a:fillRect/>
          </a:stretch>
        </p:blipFill>
        <p:spPr>
          <a:xfrm>
            <a:off x="3280222" y="2055577"/>
            <a:ext cx="4215282" cy="775068"/>
          </a:xfrm>
          <a:prstGeom prst="rect">
            <a:avLst/>
          </a:prstGeom>
        </p:spPr>
      </p:pic>
    </p:spTree>
    <p:extLst>
      <p:ext uri="{BB962C8B-B14F-4D97-AF65-F5344CB8AC3E}">
        <p14:creationId xmlns:p14="http://schemas.microsoft.com/office/powerpoint/2010/main" val="2144915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Calculate the deviations from the mean</a:t>
            </a:r>
            <a:endParaRPr lang="en-US" dirty="0"/>
          </a:p>
        </p:txBody>
      </p:sp>
      <p:pic>
        <p:nvPicPr>
          <p:cNvPr id="4" name="Content Placeholder 3"/>
          <p:cNvPicPr>
            <a:picLocks noGrp="1" noChangeAspect="1"/>
          </p:cNvPicPr>
          <p:nvPr>
            <p:ph idx="1"/>
          </p:nvPr>
        </p:nvPicPr>
        <p:blipFill>
          <a:blip r:embed="rId2"/>
          <a:stretch>
            <a:fillRect/>
          </a:stretch>
        </p:blipFill>
        <p:spPr>
          <a:xfrm>
            <a:off x="1232749" y="2169877"/>
            <a:ext cx="9284080" cy="508928"/>
          </a:xfrm>
          <a:prstGeom prst="rect">
            <a:avLst/>
          </a:prstGeom>
        </p:spPr>
      </p:pic>
    </p:spTree>
    <p:extLst>
      <p:ext uri="{BB962C8B-B14F-4D97-AF65-F5344CB8AC3E}">
        <p14:creationId xmlns:p14="http://schemas.microsoft.com/office/powerpoint/2010/main" val="3189486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Square the deviations</a:t>
            </a:r>
            <a:endParaRPr lang="en-US" dirty="0"/>
          </a:p>
        </p:txBody>
      </p:sp>
      <p:pic>
        <p:nvPicPr>
          <p:cNvPr id="4" name="Content Placeholder 3"/>
          <p:cNvPicPr>
            <a:picLocks noGrp="1" noChangeAspect="1"/>
          </p:cNvPicPr>
          <p:nvPr>
            <p:ph idx="1"/>
          </p:nvPr>
        </p:nvPicPr>
        <p:blipFill>
          <a:blip r:embed="rId2"/>
          <a:stretch>
            <a:fillRect/>
          </a:stretch>
        </p:blipFill>
        <p:spPr>
          <a:xfrm>
            <a:off x="2306392" y="2239570"/>
            <a:ext cx="7157898" cy="542265"/>
          </a:xfrm>
          <a:prstGeom prst="rect">
            <a:avLst/>
          </a:prstGeom>
        </p:spPr>
      </p:pic>
    </p:spTree>
    <p:extLst>
      <p:ext uri="{BB962C8B-B14F-4D97-AF65-F5344CB8AC3E}">
        <p14:creationId xmlns:p14="http://schemas.microsoft.com/office/powerpoint/2010/main" val="154271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 The Spread of a Parade</a:t>
            </a:r>
            <a:endParaRPr lang="en-US" dirty="0"/>
          </a:p>
        </p:txBody>
      </p:sp>
      <p:sp>
        <p:nvSpPr>
          <p:cNvPr id="3" name="Content Placeholder 2"/>
          <p:cNvSpPr>
            <a:spLocks noGrp="1"/>
          </p:cNvSpPr>
          <p:nvPr>
            <p:ph idx="1"/>
          </p:nvPr>
        </p:nvSpPr>
        <p:spPr/>
        <p:txBody>
          <a:bodyPr/>
          <a:lstStyle/>
          <a:p>
            <a:r>
              <a:rPr lang="en-US" dirty="0" smtClean="0"/>
              <a:t>Imagine a parade where people are marching in a straight line.</a:t>
            </a:r>
          </a:p>
          <a:p>
            <a:r>
              <a:rPr lang="en-US" dirty="0" smtClean="0"/>
              <a:t>If everyone is </a:t>
            </a:r>
            <a:r>
              <a:rPr lang="en-US" b="1" dirty="0" smtClean="0"/>
              <a:t>walking closely together</a:t>
            </a:r>
            <a:r>
              <a:rPr lang="en-US" dirty="0" smtClean="0"/>
              <a:t>, the "spread" of the group is small—this represents </a:t>
            </a:r>
            <a:r>
              <a:rPr lang="en-US" b="1" dirty="0" smtClean="0"/>
              <a:t>low variance</a:t>
            </a:r>
            <a:r>
              <a:rPr lang="en-US" dirty="0" smtClean="0"/>
              <a:t>.</a:t>
            </a:r>
          </a:p>
          <a:p>
            <a:r>
              <a:rPr lang="en-US" dirty="0" smtClean="0"/>
              <a:t>If people are scattered along the street, with some walking far ahead and others lagging behind, the "spread" is large—this represents </a:t>
            </a:r>
            <a:r>
              <a:rPr lang="en-US" b="1" dirty="0" smtClean="0"/>
              <a:t>high variance</a:t>
            </a:r>
            <a:r>
              <a:rPr lang="en-US" dirty="0" smtClean="0"/>
              <a:t>.</a:t>
            </a:r>
          </a:p>
          <a:p>
            <a:r>
              <a:rPr lang="en-US" dirty="0" smtClean="0"/>
              <a:t>The </a:t>
            </a:r>
            <a:r>
              <a:rPr lang="en-US" b="1" dirty="0" smtClean="0"/>
              <a:t>mean</a:t>
            </a:r>
            <a:r>
              <a:rPr lang="en-US" dirty="0" smtClean="0"/>
              <a:t> in this analogy is the average position of all the people in the parade.</a:t>
            </a:r>
          </a:p>
          <a:p>
            <a:endParaRPr lang="en-US" dirty="0"/>
          </a:p>
        </p:txBody>
      </p:sp>
    </p:spTree>
    <p:extLst>
      <p:ext uri="{BB962C8B-B14F-4D97-AF65-F5344CB8AC3E}">
        <p14:creationId xmlns:p14="http://schemas.microsoft.com/office/powerpoint/2010/main" val="3180478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Calculate the variance</a:t>
            </a:r>
            <a:endParaRPr lang="en-US" dirty="0"/>
          </a:p>
        </p:txBody>
      </p:sp>
      <p:pic>
        <p:nvPicPr>
          <p:cNvPr id="4" name="Content Placeholder 3"/>
          <p:cNvPicPr>
            <a:picLocks noGrp="1" noChangeAspect="1"/>
          </p:cNvPicPr>
          <p:nvPr>
            <p:ph idx="1"/>
          </p:nvPr>
        </p:nvPicPr>
        <p:blipFill>
          <a:blip r:embed="rId2"/>
          <a:stretch>
            <a:fillRect/>
          </a:stretch>
        </p:blipFill>
        <p:spPr>
          <a:xfrm>
            <a:off x="3014931" y="2088043"/>
            <a:ext cx="5354881" cy="899856"/>
          </a:xfrm>
          <a:prstGeom prst="rect">
            <a:avLst/>
          </a:prstGeom>
        </p:spPr>
      </p:pic>
      <p:sp>
        <p:nvSpPr>
          <p:cNvPr id="5" name="Rectangle 4"/>
          <p:cNvSpPr/>
          <p:nvPr/>
        </p:nvSpPr>
        <p:spPr>
          <a:xfrm>
            <a:off x="1697774" y="4152190"/>
            <a:ext cx="7989194" cy="646331"/>
          </a:xfrm>
          <a:prstGeom prst="rect">
            <a:avLst/>
          </a:prstGeom>
        </p:spPr>
        <p:txBody>
          <a:bodyPr wrap="square">
            <a:spAutoFit/>
          </a:bodyPr>
          <a:lstStyle/>
          <a:p>
            <a:r>
              <a:rPr lang="en-US" dirty="0" smtClean="0"/>
              <a:t>A variance of </a:t>
            </a:r>
            <a:r>
              <a:rPr lang="en-US" b="1" dirty="0" smtClean="0"/>
              <a:t>154</a:t>
            </a:r>
            <a:r>
              <a:rPr lang="en-US" dirty="0" smtClean="0"/>
              <a:t> suggests that there is quite a bit of variability in student performance, with some students doing significantly better or worse than others.</a:t>
            </a:r>
            <a:endParaRPr lang="en-US" dirty="0"/>
          </a:p>
        </p:txBody>
      </p:sp>
    </p:spTree>
    <p:extLst>
      <p:ext uri="{BB962C8B-B14F-4D97-AF65-F5344CB8AC3E}">
        <p14:creationId xmlns:p14="http://schemas.microsoft.com/office/powerpoint/2010/main" val="241040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Standard Deviation?</a:t>
            </a:r>
            <a:endParaRPr lang="en-US" dirty="0"/>
          </a:p>
        </p:txBody>
      </p:sp>
      <p:sp>
        <p:nvSpPr>
          <p:cNvPr id="3" name="Content Placeholder 2"/>
          <p:cNvSpPr>
            <a:spLocks noGrp="1"/>
          </p:cNvSpPr>
          <p:nvPr>
            <p:ph idx="1"/>
          </p:nvPr>
        </p:nvSpPr>
        <p:spPr/>
        <p:txBody>
          <a:bodyPr/>
          <a:lstStyle/>
          <a:p>
            <a:r>
              <a:rPr lang="en-US" b="1" dirty="0" smtClean="0"/>
              <a:t>Standard deviation</a:t>
            </a:r>
            <a:r>
              <a:rPr lang="en-US" dirty="0" smtClean="0"/>
              <a:t> (SD) is a measure of how spread out or dispersed the data is from its mean. It gives us an idea of how much individual data points typically deviate from the average value of the dataset.</a:t>
            </a:r>
          </a:p>
          <a:p>
            <a:r>
              <a:rPr lang="en-US" dirty="0" smtClean="0"/>
              <a:t>Mathematically, the standard deviation is the </a:t>
            </a:r>
            <a:r>
              <a:rPr lang="en-US" b="1" dirty="0" smtClean="0"/>
              <a:t>square root of the variance</a:t>
            </a:r>
            <a:r>
              <a:rPr lang="en-US" dirty="0" smtClean="0"/>
              <a:t>. If variance measures the "average squared deviation" from the mean, standard deviation brings it back to the original units of the data, making it easier to interpret.</a:t>
            </a:r>
          </a:p>
          <a:p>
            <a:endParaRPr lang="en-US" dirty="0"/>
          </a:p>
        </p:txBody>
      </p:sp>
    </p:spTree>
    <p:extLst>
      <p:ext uri="{BB962C8B-B14F-4D97-AF65-F5344CB8AC3E}">
        <p14:creationId xmlns:p14="http://schemas.microsoft.com/office/powerpoint/2010/main" val="2636933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Formula for Standard Deviation</a:t>
            </a:r>
            <a:endParaRPr lang="en-US" dirty="0"/>
          </a:p>
        </p:txBody>
      </p:sp>
      <p:sp>
        <p:nvSpPr>
          <p:cNvPr id="3" name="Content Placeholder 2"/>
          <p:cNvSpPr>
            <a:spLocks noGrp="1"/>
          </p:cNvSpPr>
          <p:nvPr>
            <p:ph idx="1"/>
          </p:nvPr>
        </p:nvSpPr>
        <p:spPr/>
        <p:txBody>
          <a:bodyPr/>
          <a:lstStyle/>
          <a:p>
            <a:r>
              <a:rPr lang="en-US" dirty="0" smtClean="0"/>
              <a:t>The formula for a dataset with n values is:</a:t>
            </a:r>
          </a:p>
          <a:p>
            <a:endParaRPr lang="en-US" dirty="0"/>
          </a:p>
        </p:txBody>
      </p:sp>
      <p:pic>
        <p:nvPicPr>
          <p:cNvPr id="4" name="Picture 3"/>
          <p:cNvPicPr>
            <a:picLocks noChangeAspect="1"/>
          </p:cNvPicPr>
          <p:nvPr/>
        </p:nvPicPr>
        <p:blipFill>
          <a:blip r:embed="rId2"/>
          <a:stretch>
            <a:fillRect/>
          </a:stretch>
        </p:blipFill>
        <p:spPr>
          <a:xfrm>
            <a:off x="2573225" y="2877690"/>
            <a:ext cx="5206923" cy="2505679"/>
          </a:xfrm>
          <a:prstGeom prst="rect">
            <a:avLst/>
          </a:prstGeom>
        </p:spPr>
      </p:pic>
    </p:spTree>
    <p:extLst>
      <p:ext uri="{BB962C8B-B14F-4D97-AF65-F5344CB8AC3E}">
        <p14:creationId xmlns:p14="http://schemas.microsoft.com/office/powerpoint/2010/main" val="142288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 Measuring Spread of Heights</a:t>
            </a:r>
            <a:endParaRPr lang="en-US" dirty="0"/>
          </a:p>
        </p:txBody>
      </p:sp>
      <p:sp>
        <p:nvSpPr>
          <p:cNvPr id="3" name="Content Placeholder 2"/>
          <p:cNvSpPr>
            <a:spLocks noGrp="1"/>
          </p:cNvSpPr>
          <p:nvPr>
            <p:ph idx="1"/>
          </p:nvPr>
        </p:nvSpPr>
        <p:spPr/>
        <p:txBody>
          <a:bodyPr>
            <a:normAutofit/>
          </a:bodyPr>
          <a:lstStyle/>
          <a:p>
            <a:r>
              <a:rPr lang="en-US" dirty="0" smtClean="0"/>
              <a:t>Imagine a group of 10 students in a classroom. You want to measure how tall they are on average and how much their heights vary.</a:t>
            </a:r>
          </a:p>
          <a:p>
            <a:r>
              <a:rPr lang="en-US" b="1" dirty="0" smtClean="0"/>
              <a:t>The Mean</a:t>
            </a:r>
            <a:r>
              <a:rPr lang="en-US" dirty="0" smtClean="0"/>
              <a:t>: The average height gives you the "center" or "expected" height.</a:t>
            </a:r>
          </a:p>
          <a:p>
            <a:r>
              <a:rPr lang="en-US" b="1" dirty="0" smtClean="0"/>
              <a:t>Standard Deviation</a:t>
            </a:r>
            <a:r>
              <a:rPr lang="en-US" dirty="0" smtClean="0"/>
              <a:t>: The standard deviation tells you how far, on average, individual students' heights deviate from this mean.</a:t>
            </a:r>
          </a:p>
          <a:p>
            <a:pPr lvl="1"/>
            <a:r>
              <a:rPr lang="en-US" dirty="0" smtClean="0"/>
              <a:t>A </a:t>
            </a:r>
            <a:r>
              <a:rPr lang="en-US" b="1" dirty="0" smtClean="0"/>
              <a:t>low standard deviation</a:t>
            </a:r>
            <a:r>
              <a:rPr lang="en-US" dirty="0" smtClean="0"/>
              <a:t> means most students are close to the average height.</a:t>
            </a:r>
          </a:p>
          <a:p>
            <a:pPr lvl="1"/>
            <a:r>
              <a:rPr lang="en-US" dirty="0" smtClean="0"/>
              <a:t>A </a:t>
            </a:r>
            <a:r>
              <a:rPr lang="en-US" b="1" dirty="0" smtClean="0"/>
              <a:t>high standard deviation</a:t>
            </a:r>
            <a:r>
              <a:rPr lang="en-US" dirty="0" smtClean="0"/>
              <a:t> means heights are widely spread—some students are very short, and some are very tall.</a:t>
            </a:r>
          </a:p>
          <a:p>
            <a:endParaRPr lang="en-US" dirty="0"/>
          </a:p>
        </p:txBody>
      </p:sp>
    </p:spTree>
    <p:extLst>
      <p:ext uri="{BB962C8B-B14F-4D97-AF65-F5344CB8AC3E}">
        <p14:creationId xmlns:p14="http://schemas.microsoft.com/office/powerpoint/2010/main" val="328290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with Data</a:t>
            </a:r>
            <a:endParaRPr lang="en-US" dirty="0"/>
          </a:p>
        </p:txBody>
      </p:sp>
      <p:sp>
        <p:nvSpPr>
          <p:cNvPr id="3" name="Content Placeholder 2"/>
          <p:cNvSpPr>
            <a:spLocks noGrp="1"/>
          </p:cNvSpPr>
          <p:nvPr>
            <p:ph idx="1"/>
          </p:nvPr>
        </p:nvSpPr>
        <p:spPr/>
        <p:txBody>
          <a:bodyPr/>
          <a:lstStyle/>
          <a:p>
            <a:r>
              <a:rPr lang="en-US" dirty="0" smtClean="0"/>
              <a:t>Let’s calculate the standard deviation for a small dataset:</a:t>
            </a:r>
          </a:p>
          <a:p>
            <a:r>
              <a:rPr lang="en-US" b="1" dirty="0" smtClean="0"/>
              <a:t>Heights of 5 students (in cm):</a:t>
            </a:r>
            <a:endParaRPr lang="en-US" dirty="0" smtClean="0"/>
          </a:p>
          <a:p>
            <a:r>
              <a:rPr lang="en-US" smtClean="0"/>
              <a:t>160,165,170,175,180</a:t>
            </a:r>
            <a:endParaRPr lang="en-US" dirty="0" smtClean="0"/>
          </a:p>
          <a:p>
            <a:pPr marL="0" indent="0">
              <a:buNone/>
            </a:pPr>
            <a:endParaRPr lang="en-US" dirty="0"/>
          </a:p>
        </p:txBody>
      </p:sp>
    </p:spTree>
    <p:extLst>
      <p:ext uri="{BB962C8B-B14F-4D97-AF65-F5344CB8AC3E}">
        <p14:creationId xmlns:p14="http://schemas.microsoft.com/office/powerpoint/2010/main" val="705856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 Calculate the Mean</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915924" y="2009360"/>
            <a:ext cx="4736498" cy="927021"/>
          </a:xfrm>
          <a:prstGeom prst="rect">
            <a:avLst/>
          </a:prstGeom>
        </p:spPr>
      </p:pic>
    </p:spTree>
    <p:extLst>
      <p:ext uri="{BB962C8B-B14F-4D97-AF65-F5344CB8AC3E}">
        <p14:creationId xmlns:p14="http://schemas.microsoft.com/office/powerpoint/2010/main" val="2716892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Find the Deviations from the Mean</a:t>
            </a:r>
            <a:endParaRPr lang="en-US" dirty="0"/>
          </a:p>
        </p:txBody>
      </p:sp>
      <p:pic>
        <p:nvPicPr>
          <p:cNvPr id="4" name="Content Placeholder 3"/>
          <p:cNvPicPr>
            <a:picLocks noGrp="1" noChangeAspect="1"/>
          </p:cNvPicPr>
          <p:nvPr>
            <p:ph idx="1"/>
          </p:nvPr>
        </p:nvPicPr>
        <p:blipFill>
          <a:blip r:embed="rId2"/>
          <a:stretch>
            <a:fillRect/>
          </a:stretch>
        </p:blipFill>
        <p:spPr>
          <a:xfrm>
            <a:off x="1647423" y="2109374"/>
            <a:ext cx="9316976" cy="582311"/>
          </a:xfrm>
          <a:prstGeom prst="rect">
            <a:avLst/>
          </a:prstGeom>
        </p:spPr>
      </p:pic>
    </p:spTree>
    <p:extLst>
      <p:ext uri="{BB962C8B-B14F-4D97-AF65-F5344CB8AC3E}">
        <p14:creationId xmlns:p14="http://schemas.microsoft.com/office/powerpoint/2010/main" val="129019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3: Square Each Deviation</a:t>
            </a:r>
            <a:endParaRPr lang="en-US" dirty="0"/>
          </a:p>
        </p:txBody>
      </p:sp>
      <p:pic>
        <p:nvPicPr>
          <p:cNvPr id="4" name="Content Placeholder 3"/>
          <p:cNvPicPr>
            <a:picLocks noGrp="1" noChangeAspect="1"/>
          </p:cNvPicPr>
          <p:nvPr>
            <p:ph idx="1"/>
          </p:nvPr>
        </p:nvPicPr>
        <p:blipFill>
          <a:blip r:embed="rId2"/>
          <a:stretch>
            <a:fillRect/>
          </a:stretch>
        </p:blipFill>
        <p:spPr>
          <a:xfrm>
            <a:off x="2055656" y="2564897"/>
            <a:ext cx="6624706" cy="572505"/>
          </a:xfrm>
          <a:prstGeom prst="rect">
            <a:avLst/>
          </a:prstGeom>
        </p:spPr>
      </p:pic>
    </p:spTree>
    <p:extLst>
      <p:ext uri="{BB962C8B-B14F-4D97-AF65-F5344CB8AC3E}">
        <p14:creationId xmlns:p14="http://schemas.microsoft.com/office/powerpoint/2010/main" val="2350389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4: Calculate the Variance</a:t>
            </a:r>
            <a:endParaRPr lang="en-US" dirty="0"/>
          </a:p>
        </p:txBody>
      </p:sp>
      <p:pic>
        <p:nvPicPr>
          <p:cNvPr id="4" name="Content Placeholder 3"/>
          <p:cNvPicPr>
            <a:picLocks noGrp="1" noChangeAspect="1"/>
          </p:cNvPicPr>
          <p:nvPr>
            <p:ph idx="1"/>
          </p:nvPr>
        </p:nvPicPr>
        <p:blipFill>
          <a:blip r:embed="rId2"/>
          <a:stretch>
            <a:fillRect/>
          </a:stretch>
        </p:blipFill>
        <p:spPr>
          <a:xfrm>
            <a:off x="3449256" y="2332205"/>
            <a:ext cx="4456751" cy="707209"/>
          </a:xfrm>
          <a:prstGeom prst="rect">
            <a:avLst/>
          </a:prstGeom>
        </p:spPr>
      </p:pic>
    </p:spTree>
    <p:extLst>
      <p:ext uri="{BB962C8B-B14F-4D97-AF65-F5344CB8AC3E}">
        <p14:creationId xmlns:p14="http://schemas.microsoft.com/office/powerpoint/2010/main" val="3432187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5: Take the Square Root of the Variance</a:t>
            </a:r>
            <a:endParaRPr lang="en-US" dirty="0"/>
          </a:p>
        </p:txBody>
      </p:sp>
      <p:pic>
        <p:nvPicPr>
          <p:cNvPr id="4" name="Content Placeholder 3"/>
          <p:cNvPicPr>
            <a:picLocks noGrp="1" noChangeAspect="1"/>
          </p:cNvPicPr>
          <p:nvPr>
            <p:ph idx="1"/>
          </p:nvPr>
        </p:nvPicPr>
        <p:blipFill>
          <a:blip r:embed="rId2"/>
          <a:stretch>
            <a:fillRect/>
          </a:stretch>
        </p:blipFill>
        <p:spPr>
          <a:xfrm>
            <a:off x="2976227" y="2219985"/>
            <a:ext cx="3799806" cy="471700"/>
          </a:xfrm>
          <a:prstGeom prst="rect">
            <a:avLst/>
          </a:prstGeom>
        </p:spPr>
      </p:pic>
      <p:sp>
        <p:nvSpPr>
          <p:cNvPr id="5" name="Rectangle 4"/>
          <p:cNvSpPr/>
          <p:nvPr/>
        </p:nvSpPr>
        <p:spPr>
          <a:xfrm>
            <a:off x="1579808" y="4355085"/>
            <a:ext cx="7010400" cy="369332"/>
          </a:xfrm>
          <a:prstGeom prst="rect">
            <a:avLst/>
          </a:prstGeom>
        </p:spPr>
        <p:txBody>
          <a:bodyPr wrap="square">
            <a:spAutoFit/>
          </a:bodyPr>
          <a:lstStyle/>
          <a:p>
            <a:r>
              <a:rPr lang="en-US" dirty="0" smtClean="0"/>
              <a:t>The standard deviation of this dataset is approximately 7.07 cm.</a:t>
            </a:r>
            <a:endParaRPr lang="en-US" dirty="0"/>
          </a:p>
        </p:txBody>
      </p:sp>
    </p:spTree>
    <p:extLst>
      <p:ext uri="{BB962C8B-B14F-4D97-AF65-F5344CB8AC3E}">
        <p14:creationId xmlns:p14="http://schemas.microsoft.com/office/powerpoint/2010/main" val="414595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Test Scores of Two Classes</a:t>
            </a:r>
            <a:endParaRPr lang="en-US" dirty="0"/>
          </a:p>
        </p:txBody>
      </p:sp>
      <p:sp>
        <p:nvSpPr>
          <p:cNvPr id="3" name="Content Placeholder 2"/>
          <p:cNvSpPr>
            <a:spLocks noGrp="1"/>
          </p:cNvSpPr>
          <p:nvPr>
            <p:ph idx="1"/>
          </p:nvPr>
        </p:nvSpPr>
        <p:spPr/>
        <p:txBody>
          <a:bodyPr/>
          <a:lstStyle/>
          <a:p>
            <a:r>
              <a:rPr lang="en-US" dirty="0" smtClean="0"/>
              <a:t>Suppose two classes take a math test. Here are the scores:</a:t>
            </a:r>
          </a:p>
          <a:p>
            <a:r>
              <a:rPr lang="en-US" b="1" dirty="0" smtClean="0"/>
              <a:t>Class A</a:t>
            </a:r>
            <a:r>
              <a:rPr lang="en-US" dirty="0" smtClean="0"/>
              <a:t>: 75, 76, 74, 75, 76</a:t>
            </a:r>
          </a:p>
          <a:p>
            <a:r>
              <a:rPr lang="en-US" b="1" dirty="0" smtClean="0"/>
              <a:t>Class B</a:t>
            </a:r>
            <a:r>
              <a:rPr lang="en-US" dirty="0" smtClean="0"/>
              <a:t>: 50, 90, 45, 85, 70</a:t>
            </a:r>
          </a:p>
          <a:p>
            <a:endParaRPr lang="en-US" dirty="0" smtClean="0"/>
          </a:p>
          <a:p>
            <a:endParaRPr lang="en-US" dirty="0"/>
          </a:p>
        </p:txBody>
      </p:sp>
    </p:spTree>
    <p:extLst>
      <p:ext uri="{BB962C8B-B14F-4D97-AF65-F5344CB8AC3E}">
        <p14:creationId xmlns:p14="http://schemas.microsoft.com/office/powerpoint/2010/main" val="337358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Real-World Application of Standard Deviation</a:t>
            </a:r>
            <a:endParaRPr lang="en-US" dirty="0"/>
          </a:p>
        </p:txBody>
      </p:sp>
      <p:sp>
        <p:nvSpPr>
          <p:cNvPr id="3" name="Content Placeholder 2"/>
          <p:cNvSpPr>
            <a:spLocks noGrp="1"/>
          </p:cNvSpPr>
          <p:nvPr>
            <p:ph idx="1"/>
          </p:nvPr>
        </p:nvSpPr>
        <p:spPr/>
        <p:txBody>
          <a:bodyPr>
            <a:normAutofit/>
          </a:bodyPr>
          <a:lstStyle/>
          <a:p>
            <a:r>
              <a:rPr lang="en-US" b="1" dirty="0" smtClean="0"/>
              <a:t>Weather Forecasting</a:t>
            </a:r>
            <a:r>
              <a:rPr lang="en-US" dirty="0" smtClean="0"/>
              <a:t>:</a:t>
            </a:r>
          </a:p>
          <a:p>
            <a:pPr lvl="1"/>
            <a:r>
              <a:rPr lang="en-US" dirty="0" smtClean="0"/>
              <a:t>If a city's average temperature in November is 15°C with a standard deviation of 2°C, most days will have temperatures close to 15°C (e.g., between 13°C and 17°C).</a:t>
            </a:r>
          </a:p>
          <a:p>
            <a:pPr lvl="1"/>
            <a:r>
              <a:rPr lang="en-US" dirty="0" smtClean="0"/>
              <a:t>A higher standard deviation (e.g., 10°C) would mean temperatures could vary widely (e.g., 5°C to 25°C).</a:t>
            </a:r>
          </a:p>
          <a:p>
            <a:r>
              <a:rPr lang="en-US" b="1" dirty="0" smtClean="0"/>
              <a:t>School Test Scores</a:t>
            </a:r>
            <a:r>
              <a:rPr lang="en-US" dirty="0" smtClean="0"/>
              <a:t>:</a:t>
            </a:r>
          </a:p>
          <a:p>
            <a:pPr lvl="1"/>
            <a:r>
              <a:rPr lang="en-US" dirty="0" smtClean="0"/>
              <a:t>In a math test where the mean score is 80:</a:t>
            </a:r>
          </a:p>
          <a:p>
            <a:pPr lvl="2"/>
            <a:r>
              <a:rPr lang="en-US" dirty="0" smtClean="0"/>
              <a:t>A </a:t>
            </a:r>
            <a:r>
              <a:rPr lang="en-US" b="1" dirty="0" smtClean="0"/>
              <a:t>low SD</a:t>
            </a:r>
            <a:r>
              <a:rPr lang="en-US" dirty="0" smtClean="0"/>
              <a:t> (e.g., 5) means most students scored between 75 and 85, showing consistency.</a:t>
            </a:r>
          </a:p>
          <a:p>
            <a:pPr lvl="2"/>
            <a:r>
              <a:rPr lang="en-US" dirty="0" smtClean="0"/>
              <a:t>A </a:t>
            </a:r>
            <a:r>
              <a:rPr lang="en-US" b="1" dirty="0" smtClean="0"/>
              <a:t>high SD</a:t>
            </a:r>
            <a:r>
              <a:rPr lang="en-US" dirty="0" smtClean="0"/>
              <a:t> (e.g., 20) means scores vary widely (e.g., from 60 to 100), indicating a mix of strong and weak students.</a:t>
            </a:r>
          </a:p>
          <a:p>
            <a:endParaRPr lang="en-US" dirty="0"/>
          </a:p>
        </p:txBody>
      </p:sp>
    </p:spTree>
    <p:extLst>
      <p:ext uri="{BB962C8B-B14F-4D97-AF65-F5344CB8AC3E}">
        <p14:creationId xmlns:p14="http://schemas.microsoft.com/office/powerpoint/2010/main" val="3492286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lstStyle/>
          <a:p>
            <a:r>
              <a:rPr lang="en-US" b="1" dirty="0" smtClean="0"/>
              <a:t>Standard deviation</a:t>
            </a:r>
            <a:r>
              <a:rPr lang="en-US" dirty="0" smtClean="0"/>
              <a:t> is a measure of data spread around the mean, expressed in the same units as the data.</a:t>
            </a:r>
          </a:p>
          <a:p>
            <a:r>
              <a:rPr lang="en-US" dirty="0" smtClean="0"/>
              <a:t>It helps us understand how much variation exists in a dataset.</a:t>
            </a:r>
          </a:p>
          <a:p>
            <a:r>
              <a:rPr lang="en-US" b="1" dirty="0" smtClean="0"/>
              <a:t>Low SD</a:t>
            </a:r>
            <a:r>
              <a:rPr lang="en-US" dirty="0" smtClean="0"/>
              <a:t>: Data points are close to the mean.</a:t>
            </a:r>
          </a:p>
          <a:p>
            <a:r>
              <a:rPr lang="en-US" b="1" dirty="0" smtClean="0"/>
              <a:t>High SD</a:t>
            </a:r>
            <a:r>
              <a:rPr lang="en-US" dirty="0" smtClean="0"/>
              <a:t>: Data points are widely spread out.</a:t>
            </a:r>
          </a:p>
          <a:p>
            <a:endParaRPr lang="en-US" dirty="0"/>
          </a:p>
        </p:txBody>
      </p:sp>
    </p:spTree>
    <p:extLst>
      <p:ext uri="{BB962C8B-B14F-4D97-AF65-F5344CB8AC3E}">
        <p14:creationId xmlns:p14="http://schemas.microsoft.com/office/powerpoint/2010/main" val="3246918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Key Differences between Variance and Standard Deviation: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1. Units of Measurement</a:t>
                </a:r>
              </a:p>
              <a:p>
                <a:r>
                  <a:rPr lang="en-US" b="1" dirty="0" smtClean="0"/>
                  <a:t>Variance</a:t>
                </a:r>
                <a:r>
                  <a:rPr lang="en-US" dirty="0" smtClean="0"/>
                  <a:t> is measured in </a:t>
                </a:r>
                <a:r>
                  <a:rPr lang="en-US" b="1" dirty="0" smtClean="0"/>
                  <a:t>squared units</a:t>
                </a:r>
                <a:r>
                  <a:rPr lang="en-US" dirty="0" smtClean="0"/>
                  <a:t> of the original data.</a:t>
                </a:r>
              </a:p>
              <a:p>
                <a:pPr lvl="1"/>
                <a:r>
                  <a:rPr lang="en-US" dirty="0" smtClean="0"/>
                  <a:t>Example: If you're measuring the heights of students in centimeters, the variance will be in </a:t>
                </a:r>
                <a:r>
                  <a:rPr lang="en-US" b="1" dirty="0" smtClean="0"/>
                  <a:t>square centimeters</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i="1" smtClean="0">
                            <a:latin typeface="Cambria Math" panose="02040503050406030204" pitchFamily="18" charset="0"/>
                          </a:rPr>
                          <m:t>2</m:t>
                        </m:r>
                      </m:sup>
                    </m:sSup>
                  </m:oMath>
                </a14:m>
                <a:r>
                  <a:rPr lang="en-US" dirty="0" smtClean="0"/>
                  <a:t> ).</a:t>
                </a:r>
              </a:p>
              <a:p>
                <a:r>
                  <a:rPr lang="en-US" b="1" dirty="0" smtClean="0"/>
                  <a:t>Standard Deviation</a:t>
                </a:r>
                <a:r>
                  <a:rPr lang="en-US" dirty="0" smtClean="0"/>
                  <a:t> is measured in the </a:t>
                </a:r>
                <a:r>
                  <a:rPr lang="en-US" b="1" dirty="0" smtClean="0"/>
                  <a:t>same units</a:t>
                </a:r>
                <a:r>
                  <a:rPr lang="en-US" dirty="0" smtClean="0"/>
                  <a:t> as the original data.</a:t>
                </a:r>
              </a:p>
              <a:p>
                <a:pPr lvl="1"/>
                <a:r>
                  <a:rPr lang="en-US" dirty="0" smtClean="0"/>
                  <a:t>Example: If you're measuring the heights in centimeters, the standard deviation will also be in </a:t>
                </a:r>
                <a:r>
                  <a:rPr lang="en-US" b="1" dirty="0" smtClean="0"/>
                  <a:t>centimeters</a:t>
                </a:r>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321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does this matter?</a:t>
            </a:r>
            <a:endParaRPr lang="en-US" dirty="0"/>
          </a:p>
        </p:txBody>
      </p:sp>
      <p:sp>
        <p:nvSpPr>
          <p:cNvPr id="3" name="Content Placeholder 2"/>
          <p:cNvSpPr>
            <a:spLocks noGrp="1"/>
          </p:cNvSpPr>
          <p:nvPr>
            <p:ph idx="1"/>
          </p:nvPr>
        </p:nvSpPr>
        <p:spPr/>
        <p:txBody>
          <a:bodyPr/>
          <a:lstStyle/>
          <a:p>
            <a:r>
              <a:rPr lang="en-US" dirty="0" smtClean="0"/>
              <a:t>When you compute variance, the squared units make it harder to directly compare or interpret the result. </a:t>
            </a:r>
          </a:p>
          <a:p>
            <a:r>
              <a:rPr lang="en-US" dirty="0" smtClean="0"/>
              <a:t>Standard deviation, on the other hand, brings the measure back to the original units, making it more intuitive and easier to understand in real-world terms.</a:t>
            </a:r>
          </a:p>
          <a:p>
            <a:endParaRPr lang="en-US" dirty="0"/>
          </a:p>
        </p:txBody>
      </p:sp>
    </p:spTree>
    <p:extLst>
      <p:ext uri="{BB962C8B-B14F-4D97-AF65-F5344CB8AC3E}">
        <p14:creationId xmlns:p14="http://schemas.microsoft.com/office/powerpoint/2010/main" val="2344439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Interpretability</a:t>
            </a:r>
            <a:endParaRPr lang="en-US" dirty="0"/>
          </a:p>
        </p:txBody>
      </p:sp>
      <p:sp>
        <p:nvSpPr>
          <p:cNvPr id="3" name="Content Placeholder 2"/>
          <p:cNvSpPr>
            <a:spLocks noGrp="1"/>
          </p:cNvSpPr>
          <p:nvPr>
            <p:ph idx="1"/>
          </p:nvPr>
        </p:nvSpPr>
        <p:spPr/>
        <p:txBody>
          <a:bodyPr/>
          <a:lstStyle/>
          <a:p>
            <a:r>
              <a:rPr lang="en-US" b="1" dirty="0" smtClean="0"/>
              <a:t>Variance</a:t>
            </a:r>
            <a:r>
              <a:rPr lang="en-US" dirty="0" smtClean="0"/>
              <a:t> is a bit abstract because it involves squared units, making it harder to directly relate it to the spread of the data. For example, in the case of heights, a variance of 50 cm² is harder to interpret.</a:t>
            </a:r>
          </a:p>
          <a:p>
            <a:r>
              <a:rPr lang="en-US" b="1" dirty="0" smtClean="0"/>
              <a:t>Standard Deviation</a:t>
            </a:r>
            <a:r>
              <a:rPr lang="en-US" dirty="0" smtClean="0"/>
              <a:t> is easier to interpret because it directly tells you, on average, how much individual data points deviate from the mean, in the same units as the data itself (e.g., centimeters, dollars, etc.).</a:t>
            </a:r>
          </a:p>
          <a:p>
            <a:endParaRPr lang="en-US" dirty="0"/>
          </a:p>
        </p:txBody>
      </p:sp>
    </p:spTree>
    <p:extLst>
      <p:ext uri="{BB962C8B-B14F-4D97-AF65-F5344CB8AC3E}">
        <p14:creationId xmlns:p14="http://schemas.microsoft.com/office/powerpoint/2010/main" val="3693293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Mathematical Relationship</a:t>
            </a:r>
            <a:endParaRPr lang="en-US" dirty="0"/>
          </a:p>
        </p:txBody>
      </p:sp>
      <p:sp>
        <p:nvSpPr>
          <p:cNvPr id="3" name="Content Placeholder 2"/>
          <p:cNvSpPr>
            <a:spLocks noGrp="1"/>
          </p:cNvSpPr>
          <p:nvPr>
            <p:ph idx="1"/>
          </p:nvPr>
        </p:nvSpPr>
        <p:spPr/>
        <p:txBody>
          <a:bodyPr/>
          <a:lstStyle/>
          <a:p>
            <a:r>
              <a:rPr lang="en-US" b="1" dirty="0" smtClean="0"/>
              <a:t>Variance</a:t>
            </a:r>
            <a:r>
              <a:rPr lang="en-US" dirty="0" smtClean="0"/>
              <a:t> is the </a:t>
            </a:r>
            <a:r>
              <a:rPr lang="en-US" b="1" dirty="0" smtClean="0"/>
              <a:t>square</a:t>
            </a:r>
            <a:r>
              <a:rPr lang="en-US" dirty="0" smtClean="0"/>
              <a:t> of the standard deviation.</a:t>
            </a:r>
          </a:p>
          <a:p>
            <a:endParaRPr lang="en-US" dirty="0" smtClean="0"/>
          </a:p>
          <a:p>
            <a:endParaRPr lang="en-US" dirty="0"/>
          </a:p>
          <a:p>
            <a:endParaRPr lang="en-US" dirty="0" smtClean="0"/>
          </a:p>
          <a:p>
            <a:endParaRPr lang="en-US" dirty="0"/>
          </a:p>
          <a:p>
            <a:endParaRPr lang="en-US" dirty="0" smtClean="0"/>
          </a:p>
          <a:p>
            <a:r>
              <a:rPr lang="en-US" dirty="0" smtClean="0"/>
              <a:t>This means that standard deviation is always the </a:t>
            </a:r>
            <a:r>
              <a:rPr lang="en-US" b="1" dirty="0" smtClean="0"/>
              <a:t>square root</a:t>
            </a:r>
            <a:r>
              <a:rPr lang="en-US" dirty="0" smtClean="0"/>
              <a:t> of the variance, and it reverses the effect of squaring the deviations when calculating variance.</a:t>
            </a:r>
            <a:endParaRPr lang="en-US" dirty="0"/>
          </a:p>
        </p:txBody>
      </p:sp>
      <p:pic>
        <p:nvPicPr>
          <p:cNvPr id="4" name="Picture 3"/>
          <p:cNvPicPr>
            <a:picLocks noChangeAspect="1"/>
          </p:cNvPicPr>
          <p:nvPr/>
        </p:nvPicPr>
        <p:blipFill>
          <a:blip r:embed="rId2"/>
          <a:stretch>
            <a:fillRect/>
          </a:stretch>
        </p:blipFill>
        <p:spPr>
          <a:xfrm>
            <a:off x="1564649" y="2685311"/>
            <a:ext cx="6957850" cy="1822294"/>
          </a:xfrm>
          <a:prstGeom prst="rect">
            <a:avLst/>
          </a:prstGeom>
        </p:spPr>
      </p:pic>
    </p:spTree>
    <p:extLst>
      <p:ext uri="{BB962C8B-B14F-4D97-AF65-F5344CB8AC3E}">
        <p14:creationId xmlns:p14="http://schemas.microsoft.com/office/powerpoint/2010/main" val="2904284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 Illustrate the Difference</a:t>
            </a:r>
            <a:endParaRPr lang="en-US" dirty="0"/>
          </a:p>
        </p:txBody>
      </p:sp>
      <p:sp>
        <p:nvSpPr>
          <p:cNvPr id="3" name="Content Placeholder 2"/>
          <p:cNvSpPr>
            <a:spLocks noGrp="1"/>
          </p:cNvSpPr>
          <p:nvPr>
            <p:ph idx="1"/>
          </p:nvPr>
        </p:nvSpPr>
        <p:spPr/>
        <p:txBody>
          <a:bodyPr/>
          <a:lstStyle/>
          <a:p>
            <a:r>
              <a:rPr lang="en-US" dirty="0" smtClean="0"/>
              <a:t>Let’s say we have a dataset of </a:t>
            </a:r>
            <a:r>
              <a:rPr lang="en-US" b="1" dirty="0" smtClean="0"/>
              <a:t>student exam scores</a:t>
            </a:r>
            <a:r>
              <a:rPr lang="en-US" dirty="0" smtClean="0"/>
              <a:t>:</a:t>
            </a:r>
          </a:p>
          <a:p>
            <a:r>
              <a:rPr lang="en-US" dirty="0" smtClean="0"/>
              <a:t>Scores:60,70,80,90,100</a:t>
            </a:r>
            <a:endParaRPr lang="en-US" dirty="0"/>
          </a:p>
        </p:txBody>
      </p:sp>
    </p:spTree>
    <p:extLst>
      <p:ext uri="{BB962C8B-B14F-4D97-AF65-F5344CB8AC3E}">
        <p14:creationId xmlns:p14="http://schemas.microsoft.com/office/powerpoint/2010/main" val="3366594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 Find the Mean</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845695" y="2060340"/>
            <a:ext cx="4533900" cy="813777"/>
          </a:xfrm>
          <a:prstGeom prst="rect">
            <a:avLst/>
          </a:prstGeom>
        </p:spPr>
      </p:pic>
    </p:spTree>
    <p:extLst>
      <p:ext uri="{BB962C8B-B14F-4D97-AF65-F5344CB8AC3E}">
        <p14:creationId xmlns:p14="http://schemas.microsoft.com/office/powerpoint/2010/main" val="2815558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Calculate the Variance</a:t>
            </a:r>
            <a:endParaRPr lang="en-US" dirty="0"/>
          </a:p>
        </p:txBody>
      </p:sp>
      <p:sp>
        <p:nvSpPr>
          <p:cNvPr id="3" name="Content Placeholder 2"/>
          <p:cNvSpPr>
            <a:spLocks noGrp="1"/>
          </p:cNvSpPr>
          <p:nvPr>
            <p:ph idx="1"/>
          </p:nvPr>
        </p:nvSpPr>
        <p:spPr/>
        <p:txBody>
          <a:bodyPr/>
          <a:lstStyle/>
          <a:p>
            <a:r>
              <a:rPr lang="en-US" dirty="0" smtClean="0"/>
              <a:t>Deviations from the mean: −20,−10,0,10,20</a:t>
            </a:r>
          </a:p>
          <a:p>
            <a:r>
              <a:rPr lang="en-US" dirty="0" smtClean="0"/>
              <a:t>Squared deviations: 400,100,0,100,400</a:t>
            </a:r>
          </a:p>
          <a:p>
            <a:r>
              <a:rPr lang="en-US" dirty="0" smtClean="0"/>
              <a:t>Variance:</a:t>
            </a:r>
          </a:p>
          <a:p>
            <a:endParaRPr lang="en-US" dirty="0"/>
          </a:p>
        </p:txBody>
      </p:sp>
      <p:pic>
        <p:nvPicPr>
          <p:cNvPr id="4" name="Picture 3"/>
          <p:cNvPicPr>
            <a:picLocks noChangeAspect="1"/>
          </p:cNvPicPr>
          <p:nvPr/>
        </p:nvPicPr>
        <p:blipFill>
          <a:blip r:embed="rId2"/>
          <a:stretch>
            <a:fillRect/>
          </a:stretch>
        </p:blipFill>
        <p:spPr>
          <a:xfrm>
            <a:off x="2993399" y="3662631"/>
            <a:ext cx="5149964" cy="741944"/>
          </a:xfrm>
          <a:prstGeom prst="rect">
            <a:avLst/>
          </a:prstGeom>
        </p:spPr>
      </p:pic>
    </p:spTree>
    <p:extLst>
      <p:ext uri="{BB962C8B-B14F-4D97-AF65-F5344CB8AC3E}">
        <p14:creationId xmlns:p14="http://schemas.microsoft.com/office/powerpoint/2010/main" val="698030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3: Calculate the Standard Deviation</a:t>
            </a:r>
            <a:endParaRPr lang="en-US" dirty="0"/>
          </a:p>
        </p:txBody>
      </p:sp>
      <p:sp>
        <p:nvSpPr>
          <p:cNvPr id="3" name="Content Placeholder 2"/>
          <p:cNvSpPr>
            <a:spLocks noGrp="1"/>
          </p:cNvSpPr>
          <p:nvPr>
            <p:ph idx="1"/>
          </p:nvPr>
        </p:nvSpPr>
        <p:spPr/>
        <p:txBody>
          <a:bodyPr/>
          <a:lstStyle/>
          <a:p>
            <a:r>
              <a:rPr lang="en-US" dirty="0" smtClean="0"/>
              <a:t>Standard Deviation: </a:t>
            </a:r>
          </a:p>
          <a:p>
            <a:endParaRPr lang="en-US" dirty="0"/>
          </a:p>
          <a:p>
            <a:endParaRPr lang="en-US" dirty="0" smtClean="0"/>
          </a:p>
          <a:p>
            <a:r>
              <a:rPr lang="en-US" dirty="0" smtClean="0"/>
              <a:t>Standard Deviation = 200 ≈ 14.14</a:t>
            </a:r>
          </a:p>
          <a:p>
            <a:r>
              <a:rPr lang="en-US" b="1" dirty="0" smtClean="0"/>
              <a:t>Summary of the Measures:</a:t>
            </a:r>
          </a:p>
          <a:p>
            <a:r>
              <a:rPr lang="en-US" b="1" dirty="0" smtClean="0"/>
              <a:t>Variance</a:t>
            </a:r>
            <a:r>
              <a:rPr lang="en-US" dirty="0" smtClean="0"/>
              <a:t>: 200 (measured in squared units)</a:t>
            </a:r>
          </a:p>
          <a:p>
            <a:r>
              <a:rPr lang="en-US" b="1" dirty="0" smtClean="0"/>
              <a:t>Standard Deviation</a:t>
            </a:r>
            <a:r>
              <a:rPr lang="en-US" dirty="0" smtClean="0"/>
              <a:t>: 14.14 (measured in the same units as the data)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836830" y="2483408"/>
            <a:ext cx="3731655" cy="478732"/>
          </a:xfrm>
          <a:prstGeom prst="rect">
            <a:avLst/>
          </a:prstGeom>
        </p:spPr>
      </p:pic>
    </p:spTree>
    <p:extLst>
      <p:ext uri="{BB962C8B-B14F-4D97-AF65-F5344CB8AC3E}">
        <p14:creationId xmlns:p14="http://schemas.microsoft.com/office/powerpoint/2010/main" val="297949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Find the Mean</a:t>
            </a:r>
            <a:endParaRPr lang="en-US" dirty="0"/>
          </a:p>
        </p:txBody>
      </p:sp>
      <p:pic>
        <p:nvPicPr>
          <p:cNvPr id="4" name="Content Placeholder 3"/>
          <p:cNvPicPr>
            <a:picLocks noGrp="1" noChangeAspect="1"/>
          </p:cNvPicPr>
          <p:nvPr>
            <p:ph idx="1"/>
          </p:nvPr>
        </p:nvPicPr>
        <p:blipFill>
          <a:blip r:embed="rId2"/>
          <a:stretch>
            <a:fillRect/>
          </a:stretch>
        </p:blipFill>
        <p:spPr>
          <a:xfrm>
            <a:off x="2083425" y="2399081"/>
            <a:ext cx="5641667" cy="1000941"/>
          </a:xfrm>
          <a:prstGeom prst="rect">
            <a:avLst/>
          </a:prstGeom>
        </p:spPr>
      </p:pic>
    </p:spTree>
    <p:extLst>
      <p:ext uri="{BB962C8B-B14F-4D97-AF65-F5344CB8AC3E}">
        <p14:creationId xmlns:p14="http://schemas.microsoft.com/office/powerpoint/2010/main" val="2524647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lstStyle/>
          <a:p>
            <a:r>
              <a:rPr lang="en-US" b="1" dirty="0" smtClean="0"/>
              <a:t>Variance</a:t>
            </a:r>
            <a:r>
              <a:rPr lang="en-US" dirty="0" smtClean="0"/>
              <a:t> gives you the "average squared" deviation from the mean, but is in squared units, which can be less intuitive.</a:t>
            </a:r>
          </a:p>
          <a:p>
            <a:r>
              <a:rPr lang="en-US" b="1" dirty="0" smtClean="0"/>
              <a:t>Standard Deviation</a:t>
            </a:r>
            <a:r>
              <a:rPr lang="en-US" dirty="0" smtClean="0"/>
              <a:t> is simply the square root of the variance, making it more interpretable and in the same units as the data itself.</a:t>
            </a:r>
          </a:p>
          <a:p>
            <a:endParaRPr lang="en-US" dirty="0"/>
          </a:p>
        </p:txBody>
      </p:sp>
    </p:spTree>
    <p:extLst>
      <p:ext uri="{BB962C8B-B14F-4D97-AF65-F5344CB8AC3E}">
        <p14:creationId xmlns:p14="http://schemas.microsoft.com/office/powerpoint/2010/main" val="397673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Calculate the Squared Differences from the Mean</a:t>
            </a:r>
            <a:endParaRPr lang="en-US" b="1" dirty="0"/>
          </a:p>
        </p:txBody>
      </p:sp>
      <p:pic>
        <p:nvPicPr>
          <p:cNvPr id="4" name="Content Placeholder 3"/>
          <p:cNvPicPr>
            <a:picLocks noGrp="1" noChangeAspect="1"/>
          </p:cNvPicPr>
          <p:nvPr>
            <p:ph idx="1"/>
          </p:nvPr>
        </p:nvPicPr>
        <p:blipFill>
          <a:blip r:embed="rId2"/>
          <a:stretch>
            <a:fillRect/>
          </a:stretch>
        </p:blipFill>
        <p:spPr>
          <a:xfrm>
            <a:off x="1707859" y="2649079"/>
            <a:ext cx="7824614" cy="944127"/>
          </a:xfrm>
          <a:prstGeom prst="rect">
            <a:avLst/>
          </a:prstGeom>
        </p:spPr>
      </p:pic>
      <p:pic>
        <p:nvPicPr>
          <p:cNvPr id="5" name="Content Placeholder 3"/>
          <p:cNvPicPr>
            <a:picLocks noChangeAspect="1"/>
          </p:cNvPicPr>
          <p:nvPr/>
        </p:nvPicPr>
        <p:blipFill>
          <a:blip r:embed="rId3"/>
          <a:stretch>
            <a:fillRect/>
          </a:stretch>
        </p:blipFill>
        <p:spPr>
          <a:xfrm>
            <a:off x="1707860" y="3845406"/>
            <a:ext cx="7824614" cy="1037820"/>
          </a:xfrm>
          <a:prstGeom prst="rect">
            <a:avLst/>
          </a:prstGeom>
        </p:spPr>
      </p:pic>
    </p:spTree>
    <p:extLst>
      <p:ext uri="{BB962C8B-B14F-4D97-AF65-F5344CB8AC3E}">
        <p14:creationId xmlns:p14="http://schemas.microsoft.com/office/powerpoint/2010/main" val="247646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Calculate Variance</a:t>
            </a:r>
            <a:endParaRPr lang="en-US" dirty="0"/>
          </a:p>
        </p:txBody>
      </p:sp>
      <p:pic>
        <p:nvPicPr>
          <p:cNvPr id="4" name="Content Placeholder 3"/>
          <p:cNvPicPr>
            <a:picLocks noGrp="1" noChangeAspect="1"/>
          </p:cNvPicPr>
          <p:nvPr>
            <p:ph idx="1"/>
          </p:nvPr>
        </p:nvPicPr>
        <p:blipFill>
          <a:blip r:embed="rId2"/>
          <a:stretch>
            <a:fillRect/>
          </a:stretch>
        </p:blipFill>
        <p:spPr>
          <a:xfrm>
            <a:off x="2314776" y="2352328"/>
            <a:ext cx="4288804" cy="1137846"/>
          </a:xfrm>
          <a:prstGeom prst="rect">
            <a:avLst/>
          </a:prstGeom>
        </p:spPr>
      </p:pic>
    </p:spTree>
    <p:extLst>
      <p:ext uri="{BB962C8B-B14F-4D97-AF65-F5344CB8AC3E}">
        <p14:creationId xmlns:p14="http://schemas.microsoft.com/office/powerpoint/2010/main" val="229210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3" name="Content Placeholder 2"/>
          <p:cNvSpPr>
            <a:spLocks noGrp="1"/>
          </p:cNvSpPr>
          <p:nvPr>
            <p:ph idx="1"/>
          </p:nvPr>
        </p:nvSpPr>
        <p:spPr/>
        <p:txBody>
          <a:bodyPr/>
          <a:lstStyle/>
          <a:p>
            <a:r>
              <a:rPr lang="en-US" dirty="0" smtClean="0"/>
              <a:t>Class A has low variance (scores are consistent), while Class B has high variance (scores are more spread out).</a:t>
            </a:r>
            <a:endParaRPr lang="en-US" dirty="0"/>
          </a:p>
        </p:txBody>
      </p:sp>
    </p:spTree>
    <p:extLst>
      <p:ext uri="{BB962C8B-B14F-4D97-AF65-F5344CB8AC3E}">
        <p14:creationId xmlns:p14="http://schemas.microsoft.com/office/powerpoint/2010/main" val="291608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Analogy: Shooting at a Target</a:t>
            </a:r>
            <a:endParaRPr lang="en-US" dirty="0"/>
          </a:p>
        </p:txBody>
      </p:sp>
      <p:sp>
        <p:nvSpPr>
          <p:cNvPr id="3" name="Content Placeholder 2"/>
          <p:cNvSpPr>
            <a:spLocks noGrp="1"/>
          </p:cNvSpPr>
          <p:nvPr>
            <p:ph idx="1"/>
          </p:nvPr>
        </p:nvSpPr>
        <p:spPr/>
        <p:txBody>
          <a:bodyPr>
            <a:normAutofit/>
          </a:bodyPr>
          <a:lstStyle/>
          <a:p>
            <a:r>
              <a:rPr lang="en-US" dirty="0" smtClean="0"/>
              <a:t>Imagine two archers shooting arrows at a target:</a:t>
            </a:r>
          </a:p>
          <a:p>
            <a:r>
              <a:rPr lang="en-US" b="1" dirty="0" smtClean="0"/>
              <a:t>Low Variance</a:t>
            </a:r>
            <a:r>
              <a:rPr lang="en-US" dirty="0" smtClean="0"/>
              <a:t>: One archer's arrows are clustered tightly around the </a:t>
            </a:r>
            <a:r>
              <a:rPr lang="en-US" dirty="0" err="1" smtClean="0"/>
              <a:t>bullseye</a:t>
            </a:r>
            <a:r>
              <a:rPr lang="en-US" dirty="0" smtClean="0"/>
              <a:t>, even if the </a:t>
            </a:r>
            <a:r>
              <a:rPr lang="en-US" dirty="0" err="1" smtClean="0"/>
              <a:t>bullseye</a:t>
            </a:r>
            <a:r>
              <a:rPr lang="en-US" dirty="0" smtClean="0"/>
              <a:t> is slightly off-center. This shows consistent performance (low spread).</a:t>
            </a:r>
          </a:p>
          <a:p>
            <a:r>
              <a:rPr lang="en-US" b="1" dirty="0" smtClean="0"/>
              <a:t>High Variance</a:t>
            </a:r>
            <a:r>
              <a:rPr lang="en-US" dirty="0" smtClean="0"/>
              <a:t>: The other archer's arrows are scattered all over the target, even though their average position might be near the </a:t>
            </a:r>
            <a:r>
              <a:rPr lang="en-US" dirty="0" err="1" smtClean="0"/>
              <a:t>bullseye</a:t>
            </a:r>
            <a:r>
              <a:rPr lang="en-US" dirty="0" smtClean="0"/>
              <a:t>.</a:t>
            </a:r>
          </a:p>
          <a:p>
            <a:r>
              <a:rPr lang="en-US" dirty="0" smtClean="0"/>
              <a:t>In this analogy:</a:t>
            </a:r>
          </a:p>
          <a:p>
            <a:r>
              <a:rPr lang="en-US" dirty="0" smtClean="0"/>
              <a:t>The </a:t>
            </a:r>
            <a:r>
              <a:rPr lang="en-US" dirty="0" err="1" smtClean="0"/>
              <a:t>bullseye</a:t>
            </a:r>
            <a:r>
              <a:rPr lang="en-US" dirty="0" smtClean="0"/>
              <a:t> is the </a:t>
            </a:r>
            <a:r>
              <a:rPr lang="en-US" b="1" dirty="0" smtClean="0"/>
              <a:t>mean</a:t>
            </a:r>
            <a:r>
              <a:rPr lang="en-US" dirty="0" smtClean="0"/>
              <a:t>.</a:t>
            </a:r>
          </a:p>
          <a:p>
            <a:r>
              <a:rPr lang="en-US" dirty="0" smtClean="0"/>
              <a:t>The spread of arrows represents the </a:t>
            </a:r>
            <a:r>
              <a:rPr lang="en-US" b="1" dirty="0" smtClean="0"/>
              <a:t>variance</a:t>
            </a:r>
            <a:r>
              <a:rPr lang="en-US" dirty="0" smtClean="0"/>
              <a:t>.</a:t>
            </a:r>
          </a:p>
          <a:p>
            <a:endParaRPr lang="en-US" dirty="0"/>
          </a:p>
        </p:txBody>
      </p:sp>
    </p:spTree>
    <p:extLst>
      <p:ext uri="{BB962C8B-B14F-4D97-AF65-F5344CB8AC3E}">
        <p14:creationId xmlns:p14="http://schemas.microsoft.com/office/powerpoint/2010/main" val="419318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1562</Words>
  <Application>Microsoft Office PowerPoint</Application>
  <PresentationFormat>Widescreen</PresentationFormat>
  <Paragraphs>149</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Variance &amp; Standard Deviation</vt:lpstr>
      <vt:lpstr>What is Variance in Statistics?</vt:lpstr>
      <vt:lpstr>Analogy: The Spread of a Parade</vt:lpstr>
      <vt:lpstr>Example 1: Test Scores of Two Classes</vt:lpstr>
      <vt:lpstr>Step 1: Find the Mean</vt:lpstr>
      <vt:lpstr>Step 2: Calculate the Squared Differences from the Mean</vt:lpstr>
      <vt:lpstr>Step 3: Calculate Variance</vt:lpstr>
      <vt:lpstr>Conclusion</vt:lpstr>
      <vt:lpstr>Analogy: Shooting at a Target</vt:lpstr>
      <vt:lpstr>Example 2: Monthly Rainfall in Two Cities</vt:lpstr>
      <vt:lpstr>1. Real Estate Market (House Prices)</vt:lpstr>
      <vt:lpstr>1. Calculate the mean of house prices</vt:lpstr>
      <vt:lpstr>2. Calculate the deviations from the mean:</vt:lpstr>
      <vt:lpstr>3. Square the deviations</vt:lpstr>
      <vt:lpstr>4. Calculate the variance</vt:lpstr>
      <vt:lpstr>2. Stock Market (Daily Returns)</vt:lpstr>
      <vt:lpstr>1. Calculate the mean return:</vt:lpstr>
      <vt:lpstr>2. Calculate the deviations from the mean</vt:lpstr>
      <vt:lpstr>3. Square the deviations</vt:lpstr>
      <vt:lpstr>4. Calculate the variance</vt:lpstr>
      <vt:lpstr>3. Weather Forecasting (Temperature)</vt:lpstr>
      <vt:lpstr>1. Calculate the mean temperature</vt:lpstr>
      <vt:lpstr>2. Calculate the deviations from the mean:</vt:lpstr>
      <vt:lpstr>3. Square the deviations:</vt:lpstr>
      <vt:lpstr>4. Calculate the variance:</vt:lpstr>
      <vt:lpstr>4. Performance in a Classroom (Test Scores)</vt:lpstr>
      <vt:lpstr>1. Calculate the mean score</vt:lpstr>
      <vt:lpstr>2. Calculate the deviations from the mean</vt:lpstr>
      <vt:lpstr>3. Square the deviations</vt:lpstr>
      <vt:lpstr>4. Calculate the variance</vt:lpstr>
      <vt:lpstr>What is Standard Deviation?</vt:lpstr>
      <vt:lpstr>Formula for Standard Deviation</vt:lpstr>
      <vt:lpstr>Analogy: Measuring Spread of Heights</vt:lpstr>
      <vt:lpstr>Example with Data</vt:lpstr>
      <vt:lpstr>Step 1: Calculate the Mean:</vt:lpstr>
      <vt:lpstr>Step 2: Find the Deviations from the Mean</vt:lpstr>
      <vt:lpstr>Step 3: Square Each Deviation</vt:lpstr>
      <vt:lpstr>Step 4: Calculate the Variance</vt:lpstr>
      <vt:lpstr>Step 5: Take the Square Root of the Variance</vt:lpstr>
      <vt:lpstr>Real-World Application of Standard Deviation</vt:lpstr>
      <vt:lpstr>Summary</vt:lpstr>
      <vt:lpstr>Key Differences between Variance and Standard Deviation:</vt:lpstr>
      <vt:lpstr>Why does this matter?</vt:lpstr>
      <vt:lpstr>2. Interpretability</vt:lpstr>
      <vt:lpstr>3. Mathematical Relationship</vt:lpstr>
      <vt:lpstr>Example to Illustrate the Difference</vt:lpstr>
      <vt:lpstr>Step 1: Find the Mean:</vt:lpstr>
      <vt:lpstr>Step 2: Calculate the Variance</vt:lpstr>
      <vt:lpstr>Step 3: Calculate the Standard Deviation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Adnan</cp:lastModifiedBy>
  <cp:revision>62</cp:revision>
  <dcterms:created xsi:type="dcterms:W3CDTF">2024-11-22T15:31:02Z</dcterms:created>
  <dcterms:modified xsi:type="dcterms:W3CDTF">2024-12-05T06:02:53Z</dcterms:modified>
</cp:coreProperties>
</file>