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7" r:id="rId41"/>
    <p:sldId id="296" r:id="rId42"/>
    <p:sldId id="298" r:id="rId43"/>
    <p:sldId id="299" r:id="rId44"/>
    <p:sldId id="30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66"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55CC0F-6AAD-46C7-8DC9-EA80C1DBEC48}" type="datetimeFigureOut">
              <a:rPr lang="en-US" smtClean="0"/>
              <a:t>25-Dec-24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70137-585D-4438-A4ED-C87BDFECDE6D}" type="slidenum">
              <a:rPr lang="en-US" smtClean="0"/>
              <a:t>‹#›</a:t>
            </a:fld>
            <a:endParaRPr lang="en-US"/>
          </a:p>
        </p:txBody>
      </p:sp>
    </p:spTree>
    <p:extLst>
      <p:ext uri="{BB962C8B-B14F-4D97-AF65-F5344CB8AC3E}">
        <p14:creationId xmlns:p14="http://schemas.microsoft.com/office/powerpoint/2010/main" val="1702962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55CC0F-6AAD-46C7-8DC9-EA80C1DBEC48}" type="datetimeFigureOut">
              <a:rPr lang="en-US" smtClean="0"/>
              <a:t>25-Dec-24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70137-585D-4438-A4ED-C87BDFECDE6D}" type="slidenum">
              <a:rPr lang="en-US" smtClean="0"/>
              <a:t>‹#›</a:t>
            </a:fld>
            <a:endParaRPr lang="en-US"/>
          </a:p>
        </p:txBody>
      </p:sp>
    </p:spTree>
    <p:extLst>
      <p:ext uri="{BB962C8B-B14F-4D97-AF65-F5344CB8AC3E}">
        <p14:creationId xmlns:p14="http://schemas.microsoft.com/office/powerpoint/2010/main" val="1773969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55CC0F-6AAD-46C7-8DC9-EA80C1DBEC48}" type="datetimeFigureOut">
              <a:rPr lang="en-US" smtClean="0"/>
              <a:t>25-Dec-24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70137-585D-4438-A4ED-C87BDFECDE6D}" type="slidenum">
              <a:rPr lang="en-US" smtClean="0"/>
              <a:t>‹#›</a:t>
            </a:fld>
            <a:endParaRPr lang="en-US"/>
          </a:p>
        </p:txBody>
      </p:sp>
    </p:spTree>
    <p:extLst>
      <p:ext uri="{BB962C8B-B14F-4D97-AF65-F5344CB8AC3E}">
        <p14:creationId xmlns:p14="http://schemas.microsoft.com/office/powerpoint/2010/main" val="2629307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55CC0F-6AAD-46C7-8DC9-EA80C1DBEC48}" type="datetimeFigureOut">
              <a:rPr lang="en-US" smtClean="0"/>
              <a:t>25-Dec-24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70137-585D-4438-A4ED-C87BDFECDE6D}" type="slidenum">
              <a:rPr lang="en-US" smtClean="0"/>
              <a:t>‹#›</a:t>
            </a:fld>
            <a:endParaRPr lang="en-US"/>
          </a:p>
        </p:txBody>
      </p:sp>
    </p:spTree>
    <p:extLst>
      <p:ext uri="{BB962C8B-B14F-4D97-AF65-F5344CB8AC3E}">
        <p14:creationId xmlns:p14="http://schemas.microsoft.com/office/powerpoint/2010/main" val="259659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55CC0F-6AAD-46C7-8DC9-EA80C1DBEC48}" type="datetimeFigureOut">
              <a:rPr lang="en-US" smtClean="0"/>
              <a:t>25-Dec-24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70137-585D-4438-A4ED-C87BDFECDE6D}" type="slidenum">
              <a:rPr lang="en-US" smtClean="0"/>
              <a:t>‹#›</a:t>
            </a:fld>
            <a:endParaRPr lang="en-US"/>
          </a:p>
        </p:txBody>
      </p:sp>
    </p:spTree>
    <p:extLst>
      <p:ext uri="{BB962C8B-B14F-4D97-AF65-F5344CB8AC3E}">
        <p14:creationId xmlns:p14="http://schemas.microsoft.com/office/powerpoint/2010/main" val="2739592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55CC0F-6AAD-46C7-8DC9-EA80C1DBEC48}" type="datetimeFigureOut">
              <a:rPr lang="en-US" smtClean="0"/>
              <a:t>25-Dec-24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70137-585D-4438-A4ED-C87BDFECDE6D}" type="slidenum">
              <a:rPr lang="en-US" smtClean="0"/>
              <a:t>‹#›</a:t>
            </a:fld>
            <a:endParaRPr lang="en-US"/>
          </a:p>
        </p:txBody>
      </p:sp>
    </p:spTree>
    <p:extLst>
      <p:ext uri="{BB962C8B-B14F-4D97-AF65-F5344CB8AC3E}">
        <p14:creationId xmlns:p14="http://schemas.microsoft.com/office/powerpoint/2010/main" val="802584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55CC0F-6AAD-46C7-8DC9-EA80C1DBEC48}" type="datetimeFigureOut">
              <a:rPr lang="en-US" smtClean="0"/>
              <a:t>25-Dec-24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070137-585D-4438-A4ED-C87BDFECDE6D}" type="slidenum">
              <a:rPr lang="en-US" smtClean="0"/>
              <a:t>‹#›</a:t>
            </a:fld>
            <a:endParaRPr lang="en-US"/>
          </a:p>
        </p:txBody>
      </p:sp>
    </p:spTree>
    <p:extLst>
      <p:ext uri="{BB962C8B-B14F-4D97-AF65-F5344CB8AC3E}">
        <p14:creationId xmlns:p14="http://schemas.microsoft.com/office/powerpoint/2010/main" val="4246473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55CC0F-6AAD-46C7-8DC9-EA80C1DBEC48}" type="datetimeFigureOut">
              <a:rPr lang="en-US" smtClean="0"/>
              <a:t>25-Dec-24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070137-585D-4438-A4ED-C87BDFECDE6D}" type="slidenum">
              <a:rPr lang="en-US" smtClean="0"/>
              <a:t>‹#›</a:t>
            </a:fld>
            <a:endParaRPr lang="en-US"/>
          </a:p>
        </p:txBody>
      </p:sp>
    </p:spTree>
    <p:extLst>
      <p:ext uri="{BB962C8B-B14F-4D97-AF65-F5344CB8AC3E}">
        <p14:creationId xmlns:p14="http://schemas.microsoft.com/office/powerpoint/2010/main" val="322200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5CC0F-6AAD-46C7-8DC9-EA80C1DBEC48}" type="datetimeFigureOut">
              <a:rPr lang="en-US" smtClean="0"/>
              <a:t>25-Dec-24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070137-585D-4438-A4ED-C87BDFECDE6D}" type="slidenum">
              <a:rPr lang="en-US" smtClean="0"/>
              <a:t>‹#›</a:t>
            </a:fld>
            <a:endParaRPr lang="en-US"/>
          </a:p>
        </p:txBody>
      </p:sp>
    </p:spTree>
    <p:extLst>
      <p:ext uri="{BB962C8B-B14F-4D97-AF65-F5344CB8AC3E}">
        <p14:creationId xmlns:p14="http://schemas.microsoft.com/office/powerpoint/2010/main" val="78670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55CC0F-6AAD-46C7-8DC9-EA80C1DBEC48}" type="datetimeFigureOut">
              <a:rPr lang="en-US" smtClean="0"/>
              <a:t>25-Dec-24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70137-585D-4438-A4ED-C87BDFECDE6D}" type="slidenum">
              <a:rPr lang="en-US" smtClean="0"/>
              <a:t>‹#›</a:t>
            </a:fld>
            <a:endParaRPr lang="en-US"/>
          </a:p>
        </p:txBody>
      </p:sp>
    </p:spTree>
    <p:extLst>
      <p:ext uri="{BB962C8B-B14F-4D97-AF65-F5344CB8AC3E}">
        <p14:creationId xmlns:p14="http://schemas.microsoft.com/office/powerpoint/2010/main" val="121220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55CC0F-6AAD-46C7-8DC9-EA80C1DBEC48}" type="datetimeFigureOut">
              <a:rPr lang="en-US" smtClean="0"/>
              <a:t>25-Dec-24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70137-585D-4438-A4ED-C87BDFECDE6D}" type="slidenum">
              <a:rPr lang="en-US" smtClean="0"/>
              <a:t>‹#›</a:t>
            </a:fld>
            <a:endParaRPr lang="en-US"/>
          </a:p>
        </p:txBody>
      </p:sp>
    </p:spTree>
    <p:extLst>
      <p:ext uri="{BB962C8B-B14F-4D97-AF65-F5344CB8AC3E}">
        <p14:creationId xmlns:p14="http://schemas.microsoft.com/office/powerpoint/2010/main" val="4094886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CC0F-6AAD-46C7-8DC9-EA80C1DBEC48}" type="datetimeFigureOut">
              <a:rPr lang="en-US" smtClean="0"/>
              <a:t>25-Dec-24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70137-585D-4438-A4ED-C87BDFECDE6D}" type="slidenum">
              <a:rPr lang="en-US" smtClean="0"/>
              <a:t>‹#›</a:t>
            </a:fld>
            <a:endParaRPr lang="en-US"/>
          </a:p>
        </p:txBody>
      </p:sp>
    </p:spTree>
    <p:extLst>
      <p:ext uri="{BB962C8B-B14F-4D97-AF65-F5344CB8AC3E}">
        <p14:creationId xmlns:p14="http://schemas.microsoft.com/office/powerpoint/2010/main" val="2509832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Median</a:t>
            </a:r>
            <a:endParaRPr lang="en-US" dirty="0"/>
          </a:p>
        </p:txBody>
      </p:sp>
      <p:sp>
        <p:nvSpPr>
          <p:cNvPr id="3" name="Subtitle 2"/>
          <p:cNvSpPr>
            <a:spLocks noGrp="1"/>
          </p:cNvSpPr>
          <p:nvPr>
            <p:ph type="subTitle" idx="1"/>
          </p:nvPr>
        </p:nvSpPr>
        <p:spPr>
          <a:xfrm>
            <a:off x="1523999" y="3602037"/>
            <a:ext cx="9345769" cy="2901793"/>
          </a:xfrm>
        </p:spPr>
        <p:txBody>
          <a:bodyPr>
            <a:noAutofit/>
          </a:bodyPr>
          <a:lstStyle/>
          <a:p>
            <a:endParaRPr lang="en-US" sz="1400" dirty="0" smtClean="0"/>
          </a:p>
          <a:p>
            <a:pPr marL="285750" lvl="0" indent="-285750" algn="l">
              <a:buFont typeface="Arial" panose="020B0604020202020204" pitchFamily="34" charset="0"/>
              <a:buChar char="•"/>
            </a:pPr>
            <a:r>
              <a:rPr lang="en-US" sz="1400" b="1" dirty="0" smtClean="0"/>
              <a:t>Measure </a:t>
            </a:r>
            <a:r>
              <a:rPr lang="en-US" sz="1400" b="1" dirty="0"/>
              <a:t>of Central </a:t>
            </a:r>
            <a:r>
              <a:rPr lang="en-US" sz="1400" b="1" dirty="0" smtClean="0"/>
              <a:t>Tendency</a:t>
            </a:r>
            <a:endParaRPr lang="en-US" sz="1400" dirty="0"/>
          </a:p>
        </p:txBody>
      </p:sp>
    </p:spTree>
    <p:extLst>
      <p:ext uri="{BB962C8B-B14F-4D97-AF65-F5344CB8AC3E}">
        <p14:creationId xmlns:p14="http://schemas.microsoft.com/office/powerpoint/2010/main" val="4197517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 1: Calculate the Cumulative Frequency</a:t>
            </a:r>
            <a:endParaRPr lang="en-US" dirty="0"/>
          </a:p>
        </p:txBody>
      </p:sp>
      <p:sp>
        <p:nvSpPr>
          <p:cNvPr id="3" name="Content Placeholder 2"/>
          <p:cNvSpPr>
            <a:spLocks noGrp="1"/>
          </p:cNvSpPr>
          <p:nvPr>
            <p:ph idx="1"/>
          </p:nvPr>
        </p:nvSpPr>
        <p:spPr/>
        <p:txBody>
          <a:bodyPr/>
          <a:lstStyle/>
          <a:p>
            <a:r>
              <a:rPr lang="en-US" dirty="0" smtClean="0"/>
              <a:t>The cumulative frequency (CF) is the running total of students up to each interval.</a:t>
            </a:r>
          </a:p>
          <a:p>
            <a:endParaRPr lang="en-US" dirty="0"/>
          </a:p>
        </p:txBody>
      </p:sp>
      <p:pic>
        <p:nvPicPr>
          <p:cNvPr id="4" name="Picture 3"/>
          <p:cNvPicPr>
            <a:picLocks noChangeAspect="1"/>
          </p:cNvPicPr>
          <p:nvPr/>
        </p:nvPicPr>
        <p:blipFill>
          <a:blip r:embed="rId2"/>
          <a:stretch>
            <a:fillRect/>
          </a:stretch>
        </p:blipFill>
        <p:spPr>
          <a:xfrm>
            <a:off x="1195923" y="2892849"/>
            <a:ext cx="9747570" cy="2851127"/>
          </a:xfrm>
          <a:prstGeom prst="rect">
            <a:avLst/>
          </a:prstGeom>
        </p:spPr>
      </p:pic>
    </p:spTree>
    <p:extLst>
      <p:ext uri="{BB962C8B-B14F-4D97-AF65-F5344CB8AC3E}">
        <p14:creationId xmlns:p14="http://schemas.microsoft.com/office/powerpoint/2010/main" val="71020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 2: Determine the Median Class</a:t>
            </a:r>
            <a:endParaRPr lang="en-US" dirty="0"/>
          </a:p>
        </p:txBody>
      </p:sp>
      <p:sp>
        <p:nvSpPr>
          <p:cNvPr id="3" name="Content Placeholder 2"/>
          <p:cNvSpPr>
            <a:spLocks noGrp="1"/>
          </p:cNvSpPr>
          <p:nvPr>
            <p:ph idx="1"/>
          </p:nvPr>
        </p:nvSpPr>
        <p:spPr/>
        <p:txBody>
          <a:bodyPr/>
          <a:lstStyle/>
          <a:p>
            <a:r>
              <a:rPr lang="en-US" b="1" dirty="0" smtClean="0"/>
              <a:t>Total number of students (N)</a:t>
            </a:r>
            <a:r>
              <a:rPr lang="en-US" dirty="0" smtClean="0"/>
              <a:t> = 26</a:t>
            </a:r>
          </a:p>
          <a:p>
            <a:r>
              <a:rPr lang="en-US" dirty="0" smtClean="0"/>
              <a:t>Find N/2​, which is 26/2 = 13</a:t>
            </a:r>
          </a:p>
          <a:p>
            <a:r>
              <a:rPr lang="en-US" dirty="0" smtClean="0"/>
              <a:t>Locate the class interval where the cumulative frequency is equal to or just greater than 13. Here, the </a:t>
            </a:r>
            <a:r>
              <a:rPr lang="en-US" b="1" dirty="0" smtClean="0"/>
              <a:t>median class</a:t>
            </a:r>
            <a:r>
              <a:rPr lang="en-US" dirty="0" smtClean="0"/>
              <a:t> is </a:t>
            </a:r>
            <a:r>
              <a:rPr lang="en-US" b="1" dirty="0" smtClean="0"/>
              <a:t>60 - 69</a:t>
            </a:r>
            <a:r>
              <a:rPr lang="en-US" dirty="0" smtClean="0"/>
              <a:t> because the cumulative frequency reaches 16 at this interval.</a:t>
            </a:r>
          </a:p>
          <a:p>
            <a:endParaRPr lang="en-US" dirty="0"/>
          </a:p>
        </p:txBody>
      </p:sp>
    </p:spTree>
    <p:extLst>
      <p:ext uri="{BB962C8B-B14F-4D97-AF65-F5344CB8AC3E}">
        <p14:creationId xmlns:p14="http://schemas.microsoft.com/office/powerpoint/2010/main" val="3280917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Step 3: Use the Median Formula for Grouped 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For grouped data, the median is calculated using the formula:</a:t>
            </a:r>
          </a:p>
          <a:p>
            <a:endParaRPr lang="en-US" dirty="0"/>
          </a:p>
          <a:p>
            <a:endParaRPr lang="en-US" dirty="0" smtClean="0"/>
          </a:p>
          <a:p>
            <a:endParaRPr lang="en-US" dirty="0"/>
          </a:p>
          <a:p>
            <a:r>
              <a:rPr lang="en-US" dirty="0" smtClean="0"/>
              <a:t>Where:</a:t>
            </a:r>
          </a:p>
          <a:p>
            <a:r>
              <a:rPr lang="en-US" b="1" dirty="0" smtClean="0"/>
              <a:t>L</a:t>
            </a:r>
            <a:r>
              <a:rPr lang="en-US" dirty="0" smtClean="0"/>
              <a:t> = Lower boundary of the median class = 60</a:t>
            </a:r>
          </a:p>
          <a:p>
            <a:r>
              <a:rPr lang="en-US" b="1" dirty="0" smtClean="0"/>
              <a:t>N</a:t>
            </a:r>
            <a:r>
              <a:rPr lang="en-US" dirty="0" smtClean="0"/>
              <a:t> = Total frequency = 26</a:t>
            </a:r>
          </a:p>
          <a:p>
            <a:r>
              <a:rPr lang="en-US" b="1" dirty="0" smtClean="0"/>
              <a:t>F</a:t>
            </a:r>
            <a:r>
              <a:rPr lang="en-US" dirty="0" smtClean="0"/>
              <a:t> = Cumulative frequency of the class before the median class = 8</a:t>
            </a:r>
          </a:p>
          <a:p>
            <a:r>
              <a:rPr lang="en-US" b="1" dirty="0" smtClean="0"/>
              <a:t>f</a:t>
            </a:r>
            <a:r>
              <a:rPr lang="en-US" dirty="0" smtClean="0"/>
              <a:t> = Frequency of the median class = 8</a:t>
            </a:r>
          </a:p>
          <a:p>
            <a:r>
              <a:rPr lang="en-US" b="1" dirty="0" smtClean="0"/>
              <a:t>h</a:t>
            </a:r>
            <a:r>
              <a:rPr lang="en-US" dirty="0" smtClean="0"/>
              <a:t> = Class width (size of each interval) = 10</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3191613" y="2654388"/>
            <a:ext cx="3711464" cy="966971"/>
          </a:xfrm>
          <a:prstGeom prst="rect">
            <a:avLst/>
          </a:prstGeom>
        </p:spPr>
      </p:pic>
    </p:spTree>
    <p:extLst>
      <p:ext uri="{BB962C8B-B14F-4D97-AF65-F5344CB8AC3E}">
        <p14:creationId xmlns:p14="http://schemas.microsoft.com/office/powerpoint/2010/main" val="2239614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 4: Plug in the Values</a:t>
            </a:r>
            <a:endParaRPr lang="en-US" dirty="0"/>
          </a:p>
        </p:txBody>
      </p:sp>
      <p:pic>
        <p:nvPicPr>
          <p:cNvPr id="4" name="Content Placeholder 3"/>
          <p:cNvPicPr>
            <a:picLocks noGrp="1" noChangeAspect="1"/>
          </p:cNvPicPr>
          <p:nvPr>
            <p:ph idx="1"/>
          </p:nvPr>
        </p:nvPicPr>
        <p:blipFill>
          <a:blip r:embed="rId2"/>
          <a:stretch>
            <a:fillRect/>
          </a:stretch>
        </p:blipFill>
        <p:spPr>
          <a:xfrm>
            <a:off x="1544391" y="1810878"/>
            <a:ext cx="8063248" cy="4047881"/>
          </a:xfrm>
          <a:prstGeom prst="rect">
            <a:avLst/>
          </a:prstGeom>
        </p:spPr>
      </p:pic>
    </p:spTree>
    <p:extLst>
      <p:ext uri="{BB962C8B-B14F-4D97-AF65-F5344CB8AC3E}">
        <p14:creationId xmlns:p14="http://schemas.microsoft.com/office/powerpoint/2010/main" val="762354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This Approach Works</a:t>
            </a:r>
            <a:endParaRPr lang="en-US" dirty="0"/>
          </a:p>
        </p:txBody>
      </p:sp>
      <p:sp>
        <p:nvSpPr>
          <p:cNvPr id="3" name="Content Placeholder 2"/>
          <p:cNvSpPr>
            <a:spLocks noGrp="1"/>
          </p:cNvSpPr>
          <p:nvPr>
            <p:ph idx="1"/>
          </p:nvPr>
        </p:nvSpPr>
        <p:spPr/>
        <p:txBody>
          <a:bodyPr/>
          <a:lstStyle/>
          <a:p>
            <a:pPr algn="just"/>
            <a:r>
              <a:rPr lang="en-US" dirty="0" smtClean="0"/>
              <a:t>The formula provides a way to estimate the middle value by identifying the interval containing the median and adjusting for the position within that interval. This gives a reliable approximation of the median in grouped data, reflecting the central tendency accurately.</a:t>
            </a:r>
          </a:p>
          <a:p>
            <a:pPr algn="just"/>
            <a:endParaRPr lang="en-US" dirty="0"/>
          </a:p>
        </p:txBody>
      </p:sp>
    </p:spTree>
    <p:extLst>
      <p:ext uri="{BB962C8B-B14F-4D97-AF65-F5344CB8AC3E}">
        <p14:creationId xmlns:p14="http://schemas.microsoft.com/office/powerpoint/2010/main" val="846376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Real Estate - Analyzing Home Prices in a Neighborhood</a:t>
            </a:r>
            <a:endParaRPr lang="en-US" dirty="0"/>
          </a:p>
        </p:txBody>
      </p:sp>
      <p:sp>
        <p:nvSpPr>
          <p:cNvPr id="3" name="Content Placeholder 2"/>
          <p:cNvSpPr>
            <a:spLocks noGrp="1"/>
          </p:cNvSpPr>
          <p:nvPr>
            <p:ph idx="1"/>
          </p:nvPr>
        </p:nvSpPr>
        <p:spPr/>
        <p:txBody>
          <a:bodyPr/>
          <a:lstStyle/>
          <a:p>
            <a:r>
              <a:rPr lang="en-US" dirty="0" smtClean="0"/>
              <a:t>A real estate agent is helping a client understand home prices in a neighborhood. The client wants to know the typical price of a home without being influenced by the extremely high prices of luxury homes or the low prices of small apartments. By calculating the median home price, the agent can give a realistic expectation of what homes cost in that area.</a:t>
            </a:r>
            <a:endParaRPr lang="en-US" dirty="0"/>
          </a:p>
        </p:txBody>
      </p:sp>
    </p:spTree>
    <p:extLst>
      <p:ext uri="{BB962C8B-B14F-4D97-AF65-F5344CB8AC3E}">
        <p14:creationId xmlns:p14="http://schemas.microsoft.com/office/powerpoint/2010/main" val="2933889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a:t>
            </a:r>
            <a:endParaRPr lang="en-US" dirty="0"/>
          </a:p>
        </p:txBody>
      </p:sp>
      <p:sp>
        <p:nvSpPr>
          <p:cNvPr id="3" name="Content Placeholder 2"/>
          <p:cNvSpPr>
            <a:spLocks noGrp="1"/>
          </p:cNvSpPr>
          <p:nvPr>
            <p:ph idx="1"/>
          </p:nvPr>
        </p:nvSpPr>
        <p:spPr/>
        <p:txBody>
          <a:bodyPr/>
          <a:lstStyle/>
          <a:p>
            <a:r>
              <a:rPr lang="en-US" dirty="0" smtClean="0"/>
              <a:t>Suppose the agent collects the following sale prices (in thousands of dollars) for homes in the neighborhood:</a:t>
            </a:r>
          </a:p>
          <a:p>
            <a:r>
              <a:rPr lang="en-US" dirty="0" smtClean="0"/>
              <a:t>[150, 200, 210, 220, 230, 240, 245, 250, 260, 270, 800]</a:t>
            </a:r>
          </a:p>
          <a:p>
            <a:r>
              <a:rPr lang="en-US" b="1" dirty="0" smtClean="0"/>
              <a:t>Step 1</a:t>
            </a:r>
            <a:r>
              <a:rPr lang="en-US" dirty="0" smtClean="0"/>
              <a:t>: </a:t>
            </a:r>
          </a:p>
          <a:p>
            <a:r>
              <a:rPr lang="en-US" dirty="0" smtClean="0"/>
              <a:t>Sort the Data:</a:t>
            </a:r>
          </a:p>
          <a:p>
            <a:r>
              <a:rPr lang="en-US" dirty="0" smtClean="0"/>
              <a:t>Sorted prices: [150, 200, 210, 220, 230, 240, 245, 250, 260, 270, 800]</a:t>
            </a:r>
          </a:p>
          <a:p>
            <a:r>
              <a:rPr lang="en-US" b="1" dirty="0" smtClean="0"/>
              <a:t>Step 2:</a:t>
            </a:r>
          </a:p>
          <a:p>
            <a:r>
              <a:rPr lang="en-US" dirty="0" smtClean="0"/>
              <a:t>Find the Median:</a:t>
            </a:r>
            <a:br>
              <a:rPr lang="en-US" dirty="0" smtClean="0"/>
            </a:br>
            <a:r>
              <a:rPr lang="en-US" dirty="0" smtClean="0"/>
              <a:t>Since there are 11 prices, the middle value (6th item) is </a:t>
            </a:r>
            <a:r>
              <a:rPr lang="en-US" b="1" dirty="0" smtClean="0"/>
              <a:t>240</a:t>
            </a:r>
            <a:r>
              <a:rPr lang="en-US" dirty="0" smtClean="0"/>
              <a:t>.</a:t>
            </a:r>
            <a:endParaRPr lang="en-US" dirty="0"/>
          </a:p>
        </p:txBody>
      </p:sp>
    </p:spTree>
    <p:extLst>
      <p:ext uri="{BB962C8B-B14F-4D97-AF65-F5344CB8AC3E}">
        <p14:creationId xmlns:p14="http://schemas.microsoft.com/office/powerpoint/2010/main" val="47049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Interpretation</a:t>
            </a:r>
            <a:endParaRPr lang="en-US" dirty="0"/>
          </a:p>
        </p:txBody>
      </p:sp>
      <p:sp>
        <p:nvSpPr>
          <p:cNvPr id="3" name="Content Placeholder 2"/>
          <p:cNvSpPr>
            <a:spLocks noGrp="1"/>
          </p:cNvSpPr>
          <p:nvPr>
            <p:ph idx="1"/>
          </p:nvPr>
        </p:nvSpPr>
        <p:spPr/>
        <p:txBody>
          <a:bodyPr/>
          <a:lstStyle/>
          <a:p>
            <a:r>
              <a:rPr lang="en-US" dirty="0" smtClean="0"/>
              <a:t>The median home price is $240,000. This value isn’t influenced by the luxury home priced at $800,000, which would have skewed an average calculation. The median here gives the client a better understanding of the "typical" price range in the neighborhood.</a:t>
            </a:r>
            <a:endParaRPr lang="en-US" dirty="0"/>
          </a:p>
        </p:txBody>
      </p:sp>
    </p:spTree>
    <p:extLst>
      <p:ext uri="{BB962C8B-B14F-4D97-AF65-F5344CB8AC3E}">
        <p14:creationId xmlns:p14="http://schemas.microsoft.com/office/powerpoint/2010/main" val="2191197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Healthcare - Analyzing Hospital Wait Times</a:t>
            </a:r>
            <a:endParaRPr lang="en-US" dirty="0"/>
          </a:p>
        </p:txBody>
      </p:sp>
      <p:sp>
        <p:nvSpPr>
          <p:cNvPr id="3" name="Content Placeholder 2"/>
          <p:cNvSpPr>
            <a:spLocks noGrp="1"/>
          </p:cNvSpPr>
          <p:nvPr>
            <p:ph idx="1"/>
          </p:nvPr>
        </p:nvSpPr>
        <p:spPr/>
        <p:txBody>
          <a:bodyPr/>
          <a:lstStyle/>
          <a:p>
            <a:r>
              <a:rPr lang="en-US" dirty="0" smtClean="0"/>
              <a:t>A hospital administrator wants to analyze the wait times in the emergency room to improve patient satisfaction. Extreme cases, such as those requiring immediate attention (short wait times) or patients with non-urgent needs (long wait times), can skew the average wait time. The administrator decides to calculate the median wait time to get a better sense of what a typical patient experiences.</a:t>
            </a:r>
            <a:endParaRPr lang="en-US" dirty="0"/>
          </a:p>
        </p:txBody>
      </p:sp>
    </p:spTree>
    <p:extLst>
      <p:ext uri="{BB962C8B-B14F-4D97-AF65-F5344CB8AC3E}">
        <p14:creationId xmlns:p14="http://schemas.microsoft.com/office/powerpoint/2010/main" val="339177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a:t>
            </a:r>
            <a:endParaRPr lang="en-US" dirty="0"/>
          </a:p>
        </p:txBody>
      </p:sp>
      <p:sp>
        <p:nvSpPr>
          <p:cNvPr id="3" name="Content Placeholder 2"/>
          <p:cNvSpPr>
            <a:spLocks noGrp="1"/>
          </p:cNvSpPr>
          <p:nvPr>
            <p:ph idx="1"/>
          </p:nvPr>
        </p:nvSpPr>
        <p:spPr/>
        <p:txBody>
          <a:bodyPr/>
          <a:lstStyle/>
          <a:p>
            <a:r>
              <a:rPr lang="en-US" dirty="0" smtClean="0"/>
              <a:t>Suppose the hospital collects wait times (in minutes) from 10 patients in a day:</a:t>
            </a:r>
          </a:p>
          <a:p>
            <a:r>
              <a:rPr lang="en-US" dirty="0" smtClean="0"/>
              <a:t>[10, 15, 18, 20, 25, 30, 35, 40, 45, 120]</a:t>
            </a:r>
          </a:p>
          <a:p>
            <a:r>
              <a:rPr lang="en-US" b="1" dirty="0" smtClean="0"/>
              <a:t>Sort the Data</a:t>
            </a:r>
            <a:r>
              <a:rPr lang="en-US" dirty="0" smtClean="0"/>
              <a:t>:</a:t>
            </a:r>
          </a:p>
          <a:p>
            <a:r>
              <a:rPr lang="en-US" dirty="0" smtClean="0"/>
              <a:t>[10, 15, 18, 20, 25, 30, 35, 40, 45, 120] </a:t>
            </a:r>
          </a:p>
          <a:p>
            <a:r>
              <a:rPr lang="en-US" b="1" dirty="0" smtClean="0"/>
              <a:t>Identify the Two Middle Values (Even Dataset)</a:t>
            </a:r>
            <a:r>
              <a:rPr lang="en-US" dirty="0" smtClean="0"/>
              <a:t>:</a:t>
            </a:r>
            <a:br>
              <a:rPr lang="en-US" dirty="0" smtClean="0"/>
            </a:br>
            <a:r>
              <a:rPr lang="en-US" dirty="0" smtClean="0"/>
              <a:t>Since there are 10 values, we take the average of the 5th and 6th values:</a:t>
            </a:r>
          </a:p>
          <a:p>
            <a:endParaRPr lang="en-US" dirty="0" smtClean="0"/>
          </a:p>
          <a:p>
            <a:endParaRPr lang="en-US" dirty="0"/>
          </a:p>
        </p:txBody>
      </p:sp>
      <p:pic>
        <p:nvPicPr>
          <p:cNvPr id="5" name="Picture 4"/>
          <p:cNvPicPr>
            <a:picLocks noChangeAspect="1"/>
          </p:cNvPicPr>
          <p:nvPr/>
        </p:nvPicPr>
        <p:blipFill>
          <a:blip r:embed="rId2"/>
          <a:stretch>
            <a:fillRect/>
          </a:stretch>
        </p:blipFill>
        <p:spPr>
          <a:xfrm>
            <a:off x="3790547" y="5130821"/>
            <a:ext cx="3762915" cy="806339"/>
          </a:xfrm>
          <a:prstGeom prst="rect">
            <a:avLst/>
          </a:prstGeom>
        </p:spPr>
      </p:pic>
    </p:spTree>
    <p:extLst>
      <p:ext uri="{BB962C8B-B14F-4D97-AF65-F5344CB8AC3E}">
        <p14:creationId xmlns:p14="http://schemas.microsoft.com/office/powerpoint/2010/main" val="458752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Statement</a:t>
            </a:r>
            <a:endParaRPr lang="en-US" dirty="0"/>
          </a:p>
        </p:txBody>
      </p:sp>
      <p:sp>
        <p:nvSpPr>
          <p:cNvPr id="3" name="Content Placeholder 2"/>
          <p:cNvSpPr>
            <a:spLocks noGrp="1"/>
          </p:cNvSpPr>
          <p:nvPr>
            <p:ph idx="1"/>
          </p:nvPr>
        </p:nvSpPr>
        <p:spPr/>
        <p:txBody>
          <a:bodyPr/>
          <a:lstStyle/>
          <a:p>
            <a:pPr algn="just"/>
            <a:r>
              <a:rPr lang="en-US" dirty="0" smtClean="0"/>
              <a:t>A teacher wants to understand the performance of her students based on their recent math test scores. She doesn't want the extremely high or low scores to skew her interpretation of the class’s general performance. Instead, she would like to identify a "middle" score that divides the class in such a way that half of the students scored below this point and half scored above it. Can you help her find this middle score using a reliable method and explain why this approach is effective?</a:t>
            </a:r>
          </a:p>
        </p:txBody>
      </p:sp>
    </p:spTree>
    <p:extLst>
      <p:ext uri="{BB962C8B-B14F-4D97-AF65-F5344CB8AC3E}">
        <p14:creationId xmlns:p14="http://schemas.microsoft.com/office/powerpoint/2010/main" val="1330724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Interpretation</a:t>
            </a:r>
            <a:endParaRPr lang="en-US" dirty="0"/>
          </a:p>
        </p:txBody>
      </p:sp>
      <p:sp>
        <p:nvSpPr>
          <p:cNvPr id="3" name="Content Placeholder 2"/>
          <p:cNvSpPr>
            <a:spLocks noGrp="1"/>
          </p:cNvSpPr>
          <p:nvPr>
            <p:ph idx="1"/>
          </p:nvPr>
        </p:nvSpPr>
        <p:spPr/>
        <p:txBody>
          <a:bodyPr/>
          <a:lstStyle/>
          <a:p>
            <a:r>
              <a:rPr lang="en-US" dirty="0" smtClean="0"/>
              <a:t>The median wait time is 27.5 minutes. This median accurately reflects a typical wait time for most patients, avoiding skewed results due to the patient who had to wait 120 minutes due to non-urgent needs. The hospital can use this information to make staffing or process improvements around the median experience.</a:t>
            </a:r>
            <a:endParaRPr lang="en-US" dirty="0"/>
          </a:p>
        </p:txBody>
      </p:sp>
    </p:spTree>
    <p:extLst>
      <p:ext uri="{BB962C8B-B14F-4D97-AF65-F5344CB8AC3E}">
        <p14:creationId xmlns:p14="http://schemas.microsoft.com/office/powerpoint/2010/main" val="1424623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Real Estate - Grouped Home Prices in a Neighborhood</a:t>
            </a:r>
            <a:endParaRPr lang="en-US" dirty="0"/>
          </a:p>
        </p:txBody>
      </p:sp>
      <p:sp>
        <p:nvSpPr>
          <p:cNvPr id="3" name="Content Placeholder 2"/>
          <p:cNvSpPr>
            <a:spLocks noGrp="1"/>
          </p:cNvSpPr>
          <p:nvPr>
            <p:ph idx="1"/>
          </p:nvPr>
        </p:nvSpPr>
        <p:spPr/>
        <p:txBody>
          <a:bodyPr/>
          <a:lstStyle/>
          <a:p>
            <a:r>
              <a:rPr lang="en-US" dirty="0" smtClean="0"/>
              <a:t>A real estate agent wants to determine the typical home price in a neighborhood. Since prices range widely, grouping them into intervals can make it easier to interpret.</a:t>
            </a:r>
          </a:p>
          <a:p>
            <a:r>
              <a:rPr lang="en-US" b="1" dirty="0" smtClean="0"/>
              <a:t>Grouped Data for Home Prices</a:t>
            </a:r>
          </a:p>
          <a:p>
            <a:endParaRPr lang="en-US" dirty="0"/>
          </a:p>
        </p:txBody>
      </p:sp>
      <p:pic>
        <p:nvPicPr>
          <p:cNvPr id="4" name="Picture 3"/>
          <p:cNvPicPr>
            <a:picLocks noChangeAspect="1"/>
          </p:cNvPicPr>
          <p:nvPr/>
        </p:nvPicPr>
        <p:blipFill>
          <a:blip r:embed="rId2"/>
          <a:stretch>
            <a:fillRect/>
          </a:stretch>
        </p:blipFill>
        <p:spPr>
          <a:xfrm>
            <a:off x="1690084" y="3889151"/>
            <a:ext cx="7892346" cy="2287812"/>
          </a:xfrm>
          <a:prstGeom prst="rect">
            <a:avLst/>
          </a:prstGeom>
        </p:spPr>
      </p:pic>
    </p:spTree>
    <p:extLst>
      <p:ext uri="{BB962C8B-B14F-4D97-AF65-F5344CB8AC3E}">
        <p14:creationId xmlns:p14="http://schemas.microsoft.com/office/powerpoint/2010/main" val="2867201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 Finding the Median for Grouped Data</a:t>
            </a:r>
            <a:endParaRPr lang="en-US" dirty="0"/>
          </a:p>
        </p:txBody>
      </p:sp>
      <p:sp>
        <p:nvSpPr>
          <p:cNvPr id="3" name="Content Placeholder 2"/>
          <p:cNvSpPr>
            <a:spLocks noGrp="1"/>
          </p:cNvSpPr>
          <p:nvPr>
            <p:ph idx="1"/>
          </p:nvPr>
        </p:nvSpPr>
        <p:spPr/>
        <p:txBody>
          <a:bodyPr/>
          <a:lstStyle/>
          <a:p>
            <a:r>
              <a:rPr lang="en-US" b="1" dirty="0" smtClean="0"/>
              <a:t>Calculate the Cumulative Frequency</a:t>
            </a:r>
            <a:endParaRPr lang="en-US" dirty="0" smtClean="0"/>
          </a:p>
          <a:p>
            <a:endParaRPr lang="en-US" dirty="0"/>
          </a:p>
        </p:txBody>
      </p:sp>
      <p:pic>
        <p:nvPicPr>
          <p:cNvPr id="4" name="Picture 3"/>
          <p:cNvPicPr>
            <a:picLocks noChangeAspect="1"/>
          </p:cNvPicPr>
          <p:nvPr/>
        </p:nvPicPr>
        <p:blipFill>
          <a:blip r:embed="rId2"/>
          <a:stretch>
            <a:fillRect/>
          </a:stretch>
        </p:blipFill>
        <p:spPr>
          <a:xfrm>
            <a:off x="1290636" y="2614276"/>
            <a:ext cx="9066493" cy="2756214"/>
          </a:xfrm>
          <a:prstGeom prst="rect">
            <a:avLst/>
          </a:prstGeom>
        </p:spPr>
      </p:pic>
    </p:spTree>
    <p:extLst>
      <p:ext uri="{BB962C8B-B14F-4D97-AF65-F5344CB8AC3E}">
        <p14:creationId xmlns:p14="http://schemas.microsoft.com/office/powerpoint/2010/main" val="3329229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Determine the Median Class</a:t>
            </a:r>
            <a:endParaRPr lang="en-US" dirty="0" smtClean="0"/>
          </a:p>
          <a:p>
            <a:r>
              <a:rPr lang="en-US" dirty="0" smtClean="0"/>
              <a:t>Total number of homes N=20</a:t>
            </a:r>
          </a:p>
          <a:p>
            <a:r>
              <a:rPr lang="en-US" dirty="0" smtClean="0"/>
              <a:t>N/2=10, so the median class is where the cumulative frequency just exceeds 10.</a:t>
            </a:r>
          </a:p>
          <a:p>
            <a:r>
              <a:rPr lang="en-US" dirty="0" smtClean="0"/>
              <a:t>The </a:t>
            </a:r>
            <a:r>
              <a:rPr lang="en-US" b="1" dirty="0" smtClean="0"/>
              <a:t>median class</a:t>
            </a:r>
            <a:r>
              <a:rPr lang="en-US" dirty="0" smtClean="0"/>
              <a:t> is therefore </a:t>
            </a:r>
            <a:r>
              <a:rPr lang="en-US" b="1" dirty="0" smtClean="0"/>
              <a:t>200 - 249</a:t>
            </a:r>
            <a:r>
              <a:rPr lang="en-US" dirty="0" smtClean="0"/>
              <a:t> because the cumulative frequency reaches 15 in this interval.</a:t>
            </a:r>
          </a:p>
          <a:p>
            <a:endParaRPr lang="en-US" dirty="0"/>
          </a:p>
        </p:txBody>
      </p:sp>
    </p:spTree>
    <p:extLst>
      <p:ext uri="{BB962C8B-B14F-4D97-AF65-F5344CB8AC3E}">
        <p14:creationId xmlns:p14="http://schemas.microsoft.com/office/powerpoint/2010/main" val="2316159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 the Median Formula</a:t>
            </a:r>
            <a:endParaRPr lang="en-US" dirty="0"/>
          </a:p>
        </p:txBody>
      </p:sp>
      <p:sp>
        <p:nvSpPr>
          <p:cNvPr id="3" name="Content Placeholder 2"/>
          <p:cNvSpPr>
            <a:spLocks noGrp="1"/>
          </p:cNvSpPr>
          <p:nvPr>
            <p:ph idx="1"/>
          </p:nvPr>
        </p:nvSpPr>
        <p:spPr/>
        <p:txBody>
          <a:bodyPr/>
          <a:lstStyle/>
          <a:p>
            <a:r>
              <a:rPr lang="en-US" dirty="0" smtClean="0"/>
              <a:t>Using the formula for grouped data:</a:t>
            </a:r>
          </a:p>
          <a:p>
            <a:endParaRPr lang="en-US" dirty="0" smtClean="0"/>
          </a:p>
          <a:p>
            <a:r>
              <a:rPr lang="en-US" dirty="0" smtClean="0"/>
              <a:t>Where:</a:t>
            </a:r>
          </a:p>
          <a:p>
            <a:r>
              <a:rPr lang="en-US" b="1" dirty="0" smtClean="0"/>
              <a:t>L</a:t>
            </a:r>
            <a:r>
              <a:rPr lang="en-US" dirty="0" smtClean="0"/>
              <a:t> = Lower boundary of the median class = 200</a:t>
            </a:r>
          </a:p>
          <a:p>
            <a:r>
              <a:rPr lang="en-US" b="1" dirty="0" smtClean="0"/>
              <a:t>F</a:t>
            </a:r>
            <a:r>
              <a:rPr lang="en-US" dirty="0" smtClean="0"/>
              <a:t> = Cumulative frequency before the median class = 7</a:t>
            </a:r>
          </a:p>
          <a:p>
            <a:r>
              <a:rPr lang="en-US" b="1" dirty="0" smtClean="0"/>
              <a:t>f</a:t>
            </a:r>
            <a:r>
              <a:rPr lang="en-US" dirty="0" smtClean="0"/>
              <a:t> = Frequency of the median class = 8</a:t>
            </a:r>
          </a:p>
          <a:p>
            <a:r>
              <a:rPr lang="en-US" b="1" dirty="0" smtClean="0"/>
              <a:t>h</a:t>
            </a:r>
            <a:r>
              <a:rPr lang="en-US" dirty="0" smtClean="0"/>
              <a:t> = Class width = 50 (since 249 - 200 = 50)</a:t>
            </a:r>
          </a:p>
          <a:p>
            <a:endParaRPr lang="en-US" dirty="0"/>
          </a:p>
        </p:txBody>
      </p:sp>
      <p:pic>
        <p:nvPicPr>
          <p:cNvPr id="4" name="Picture 3"/>
          <p:cNvPicPr>
            <a:picLocks noChangeAspect="1"/>
          </p:cNvPicPr>
          <p:nvPr/>
        </p:nvPicPr>
        <p:blipFill>
          <a:blip r:embed="rId2"/>
          <a:stretch>
            <a:fillRect/>
          </a:stretch>
        </p:blipFill>
        <p:spPr>
          <a:xfrm>
            <a:off x="5195418" y="2273322"/>
            <a:ext cx="3161514" cy="933518"/>
          </a:xfrm>
          <a:prstGeom prst="rect">
            <a:avLst/>
          </a:prstGeom>
        </p:spPr>
      </p:pic>
    </p:spTree>
    <p:extLst>
      <p:ext uri="{BB962C8B-B14F-4D97-AF65-F5344CB8AC3E}">
        <p14:creationId xmlns:p14="http://schemas.microsoft.com/office/powerpoint/2010/main" val="934715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Plugging in the values:</a:t>
            </a:r>
          </a:p>
          <a:p>
            <a:endParaRPr lang="en-US" dirty="0"/>
          </a:p>
          <a:p>
            <a:endParaRPr lang="en-US" dirty="0" smtClean="0"/>
          </a:p>
          <a:p>
            <a:endParaRPr lang="en-US" dirty="0"/>
          </a:p>
          <a:p>
            <a:endParaRPr lang="en-US" dirty="0" smtClean="0"/>
          </a:p>
          <a:p>
            <a:endParaRPr lang="en-US" dirty="0"/>
          </a:p>
          <a:p>
            <a:r>
              <a:rPr lang="en-US" dirty="0" smtClean="0"/>
              <a:t>So, the median home price is approximately </a:t>
            </a:r>
            <a:r>
              <a:rPr lang="en-US" b="1" dirty="0" smtClean="0"/>
              <a:t>$218,750</a:t>
            </a:r>
            <a:r>
              <a:rPr lang="en-US" dirty="0" smtClean="0"/>
              <a:t>.</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2420893" y="2522850"/>
            <a:ext cx="6238990" cy="1727178"/>
          </a:xfrm>
          <a:prstGeom prst="rect">
            <a:avLst/>
          </a:prstGeom>
        </p:spPr>
      </p:pic>
    </p:spTree>
    <p:extLst>
      <p:ext uri="{BB962C8B-B14F-4D97-AF65-F5344CB8AC3E}">
        <p14:creationId xmlns:p14="http://schemas.microsoft.com/office/powerpoint/2010/main" val="2593519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Example 1: Environmental Science - Analyzing Daily Air Quality Index (AQI)</a:t>
            </a:r>
            <a:endParaRPr lang="en-US" dirty="0"/>
          </a:p>
        </p:txBody>
      </p:sp>
      <p:sp>
        <p:nvSpPr>
          <p:cNvPr id="3" name="Content Placeholder 2"/>
          <p:cNvSpPr>
            <a:spLocks noGrp="1"/>
          </p:cNvSpPr>
          <p:nvPr>
            <p:ph idx="1"/>
          </p:nvPr>
        </p:nvSpPr>
        <p:spPr/>
        <p:txBody>
          <a:bodyPr/>
          <a:lstStyle/>
          <a:p>
            <a:r>
              <a:rPr lang="en-US" dirty="0" smtClean="0"/>
              <a:t>An environmental scientist is studying daily air quality index (AQI) values in a city over ten days to understand the typical air pollution level. Since AQI can fluctuate and is recorded as a decimal, the scientist wants a reliable measure that represents a typical day’s AQI without being skewed by outliers.</a:t>
            </a:r>
          </a:p>
          <a:p>
            <a:endParaRPr lang="en-US" dirty="0"/>
          </a:p>
        </p:txBody>
      </p:sp>
    </p:spTree>
    <p:extLst>
      <p:ext uri="{BB962C8B-B14F-4D97-AF65-F5344CB8AC3E}">
        <p14:creationId xmlns:p14="http://schemas.microsoft.com/office/powerpoint/2010/main" val="3265621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AQI Data (in ppm - parts per million)</a:t>
            </a:r>
            <a:endParaRPr lang="en-US" dirty="0"/>
          </a:p>
        </p:txBody>
      </p:sp>
      <p:sp>
        <p:nvSpPr>
          <p:cNvPr id="3" name="Content Placeholder 2"/>
          <p:cNvSpPr>
            <a:spLocks noGrp="1"/>
          </p:cNvSpPr>
          <p:nvPr>
            <p:ph idx="1"/>
          </p:nvPr>
        </p:nvSpPr>
        <p:spPr/>
        <p:txBody>
          <a:bodyPr/>
          <a:lstStyle/>
          <a:p>
            <a:r>
              <a:rPr lang="it-IT" dirty="0" smtClean="0"/>
              <a:t>[35.4, 36.7, 40.3, 41.1, 42.6, 43.8, 44.9, 47.2, 48.3, 50.5]</a:t>
            </a:r>
            <a:endParaRPr lang="en-US" dirty="0"/>
          </a:p>
        </p:txBody>
      </p:sp>
    </p:spTree>
    <p:extLst>
      <p:ext uri="{BB962C8B-B14F-4D97-AF65-F5344CB8AC3E}">
        <p14:creationId xmlns:p14="http://schemas.microsoft.com/office/powerpoint/2010/main" val="2782378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b="1" dirty="0" smtClean="0"/>
              <a:t>Sort the Data</a:t>
            </a:r>
            <a:r>
              <a:rPr lang="en-US" dirty="0" smtClean="0"/>
              <a:t> (already sorted in this case):</a:t>
            </a:r>
          </a:p>
          <a:p>
            <a:r>
              <a:rPr lang="en-US" dirty="0" smtClean="0"/>
              <a:t>[35.4, 36.7, 40.3, 41.1, 42.6, 43.8, 44.9, 47.2, 48.3, 50.5]</a:t>
            </a:r>
          </a:p>
          <a:p>
            <a:r>
              <a:rPr lang="en-US" b="1" dirty="0" smtClean="0"/>
              <a:t>Identify the Middle Values (Even Dataset)</a:t>
            </a:r>
            <a:r>
              <a:rPr lang="en-US" dirty="0" smtClean="0"/>
              <a:t>:</a:t>
            </a:r>
            <a:br>
              <a:rPr lang="en-US" dirty="0" smtClean="0"/>
            </a:br>
            <a:r>
              <a:rPr lang="en-US" dirty="0" smtClean="0"/>
              <a:t>Since there are 10 values, we take the average of the 5th and 6th values:</a:t>
            </a:r>
          </a:p>
          <a:p>
            <a:endParaRPr lang="en-US" dirty="0"/>
          </a:p>
        </p:txBody>
      </p:sp>
      <p:pic>
        <p:nvPicPr>
          <p:cNvPr id="5" name="Picture 4"/>
          <p:cNvPicPr>
            <a:picLocks noChangeAspect="1"/>
          </p:cNvPicPr>
          <p:nvPr/>
        </p:nvPicPr>
        <p:blipFill>
          <a:blip r:embed="rId2"/>
          <a:stretch>
            <a:fillRect/>
          </a:stretch>
        </p:blipFill>
        <p:spPr>
          <a:xfrm>
            <a:off x="3030772" y="4134878"/>
            <a:ext cx="3065228" cy="719004"/>
          </a:xfrm>
          <a:prstGeom prst="rect">
            <a:avLst/>
          </a:prstGeom>
        </p:spPr>
      </p:pic>
    </p:spTree>
    <p:extLst>
      <p:ext uri="{BB962C8B-B14F-4D97-AF65-F5344CB8AC3E}">
        <p14:creationId xmlns:p14="http://schemas.microsoft.com/office/powerpoint/2010/main" val="2640274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Interpretation</a:t>
            </a:r>
            <a:endParaRPr lang="en-US" dirty="0"/>
          </a:p>
        </p:txBody>
      </p:sp>
      <p:sp>
        <p:nvSpPr>
          <p:cNvPr id="3" name="Content Placeholder 2"/>
          <p:cNvSpPr>
            <a:spLocks noGrp="1"/>
          </p:cNvSpPr>
          <p:nvPr>
            <p:ph idx="1"/>
          </p:nvPr>
        </p:nvSpPr>
        <p:spPr/>
        <p:txBody>
          <a:bodyPr/>
          <a:lstStyle/>
          <a:p>
            <a:r>
              <a:rPr lang="en-US" dirty="0" smtClean="0"/>
              <a:t>The median AQI value is </a:t>
            </a:r>
            <a:r>
              <a:rPr lang="en-US" b="1" dirty="0" smtClean="0"/>
              <a:t>43.2 ppm</a:t>
            </a:r>
            <a:r>
              <a:rPr lang="en-US" dirty="0" smtClean="0"/>
              <a:t>. This gives the scientist an idea of the central air quality level without being affected by possible outliers, such as the highest value at 50.5.</a:t>
            </a:r>
            <a:endParaRPr lang="en-US" dirty="0"/>
          </a:p>
        </p:txBody>
      </p:sp>
    </p:spTree>
    <p:extLst>
      <p:ext uri="{BB962C8B-B14F-4D97-AF65-F5344CB8AC3E}">
        <p14:creationId xmlns:p14="http://schemas.microsoft.com/office/powerpoint/2010/main" val="2093128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 Finding the Median</a:t>
            </a:r>
            <a:endParaRPr lang="en-US" dirty="0"/>
          </a:p>
        </p:txBody>
      </p:sp>
      <p:sp>
        <p:nvSpPr>
          <p:cNvPr id="3" name="Content Placeholder 2"/>
          <p:cNvSpPr>
            <a:spLocks noGrp="1"/>
          </p:cNvSpPr>
          <p:nvPr>
            <p:ph idx="1"/>
          </p:nvPr>
        </p:nvSpPr>
        <p:spPr/>
        <p:txBody>
          <a:bodyPr/>
          <a:lstStyle/>
          <a:p>
            <a:r>
              <a:rPr lang="en-US" dirty="0" smtClean="0"/>
              <a:t>To determine the "middle" score without being affected by outliers, we can calculate the </a:t>
            </a:r>
            <a:r>
              <a:rPr lang="en-US" b="1" dirty="0" smtClean="0"/>
              <a:t>median</a:t>
            </a:r>
            <a:r>
              <a:rPr lang="en-US" dirty="0" smtClean="0"/>
              <a:t> of the test scores. The median is a measure of central tendency that represents the middle value of a sorted data set, providing a balanced view of the class's performance.</a:t>
            </a:r>
          </a:p>
          <a:p>
            <a:endParaRPr lang="en-US" dirty="0"/>
          </a:p>
        </p:txBody>
      </p:sp>
    </p:spTree>
    <p:extLst>
      <p:ext uri="{BB962C8B-B14F-4D97-AF65-F5344CB8AC3E}">
        <p14:creationId xmlns:p14="http://schemas.microsoft.com/office/powerpoint/2010/main" val="2908918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Environmental Science - Grouped Daily Air Quality Index (AQI)</a:t>
            </a:r>
            <a:endParaRPr lang="en-US" dirty="0"/>
          </a:p>
        </p:txBody>
      </p:sp>
      <p:sp>
        <p:nvSpPr>
          <p:cNvPr id="3" name="Content Placeholder 2"/>
          <p:cNvSpPr>
            <a:spLocks noGrp="1"/>
          </p:cNvSpPr>
          <p:nvPr>
            <p:ph idx="1"/>
          </p:nvPr>
        </p:nvSpPr>
        <p:spPr/>
        <p:txBody>
          <a:bodyPr/>
          <a:lstStyle/>
          <a:p>
            <a:r>
              <a:rPr lang="en-US" dirty="0" smtClean="0"/>
              <a:t>An environmental scientist is studying daily air quality index (AQI) values in a city over a 10-day period. To simplify the data, AQI values are grouped into ranges.</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1313778" y="3245543"/>
            <a:ext cx="7927369" cy="2614345"/>
          </a:xfrm>
          <a:prstGeom prst="rect">
            <a:avLst/>
          </a:prstGeom>
        </p:spPr>
      </p:pic>
    </p:spTree>
    <p:extLst>
      <p:ext uri="{BB962C8B-B14F-4D97-AF65-F5344CB8AC3E}">
        <p14:creationId xmlns:p14="http://schemas.microsoft.com/office/powerpoint/2010/main" val="537816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Finding the Median for Grouped Data</a:t>
            </a:r>
            <a:endParaRPr lang="en-US" dirty="0"/>
          </a:p>
        </p:txBody>
      </p:sp>
      <p:sp>
        <p:nvSpPr>
          <p:cNvPr id="3" name="Content Placeholder 2"/>
          <p:cNvSpPr>
            <a:spLocks noGrp="1"/>
          </p:cNvSpPr>
          <p:nvPr>
            <p:ph idx="1"/>
          </p:nvPr>
        </p:nvSpPr>
        <p:spPr/>
        <p:txBody>
          <a:bodyPr/>
          <a:lstStyle/>
          <a:p>
            <a:r>
              <a:rPr lang="en-US" dirty="0" smtClean="0"/>
              <a:t>Calculate the Cumulative Frequency</a:t>
            </a:r>
          </a:p>
          <a:p>
            <a:endParaRPr lang="en-US" dirty="0"/>
          </a:p>
        </p:txBody>
      </p:sp>
      <p:pic>
        <p:nvPicPr>
          <p:cNvPr id="4" name="Picture 3"/>
          <p:cNvPicPr>
            <a:picLocks noChangeAspect="1"/>
          </p:cNvPicPr>
          <p:nvPr/>
        </p:nvPicPr>
        <p:blipFill>
          <a:blip r:embed="rId2"/>
          <a:stretch>
            <a:fillRect/>
          </a:stretch>
        </p:blipFill>
        <p:spPr>
          <a:xfrm>
            <a:off x="987715" y="2482134"/>
            <a:ext cx="7754054" cy="2347443"/>
          </a:xfrm>
          <a:prstGeom prst="rect">
            <a:avLst/>
          </a:prstGeom>
        </p:spPr>
      </p:pic>
    </p:spTree>
    <p:extLst>
      <p:ext uri="{BB962C8B-B14F-4D97-AF65-F5344CB8AC3E}">
        <p14:creationId xmlns:p14="http://schemas.microsoft.com/office/powerpoint/2010/main" val="2003759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Determine the Median Class</a:t>
            </a:r>
            <a:endParaRPr lang="en-US" dirty="0"/>
          </a:p>
        </p:txBody>
      </p:sp>
      <p:sp>
        <p:nvSpPr>
          <p:cNvPr id="3" name="Content Placeholder 2"/>
          <p:cNvSpPr>
            <a:spLocks noGrp="1"/>
          </p:cNvSpPr>
          <p:nvPr>
            <p:ph idx="1"/>
          </p:nvPr>
        </p:nvSpPr>
        <p:spPr/>
        <p:txBody>
          <a:bodyPr/>
          <a:lstStyle/>
          <a:p>
            <a:r>
              <a:rPr lang="en-US" dirty="0" smtClean="0"/>
              <a:t>Total number of days N=10</a:t>
            </a:r>
          </a:p>
          <a:p>
            <a:r>
              <a:rPr lang="en-US" dirty="0" smtClean="0"/>
              <a:t>N/2=5, so the median class is the interval where the cumulative frequency reaches or exceeds 5.</a:t>
            </a:r>
          </a:p>
          <a:p>
            <a:r>
              <a:rPr lang="en-US" dirty="0" smtClean="0"/>
              <a:t>The </a:t>
            </a:r>
            <a:r>
              <a:rPr lang="en-US" b="1" dirty="0" smtClean="0"/>
              <a:t>median class</a:t>
            </a:r>
            <a:r>
              <a:rPr lang="en-US" dirty="0" smtClean="0"/>
              <a:t> is therefore </a:t>
            </a:r>
            <a:r>
              <a:rPr lang="en-US" b="1" dirty="0" smtClean="0"/>
              <a:t>41.0 - 43.9</a:t>
            </a:r>
            <a:r>
              <a:rPr lang="en-US" dirty="0" smtClean="0"/>
              <a:t>.</a:t>
            </a:r>
          </a:p>
          <a:p>
            <a:r>
              <a:rPr lang="en-US" b="1" dirty="0" smtClean="0"/>
              <a:t>Apply the Median Formula</a:t>
            </a:r>
            <a:endParaRPr lang="en-US" dirty="0" smtClean="0"/>
          </a:p>
          <a:p>
            <a:r>
              <a:rPr lang="en-US" dirty="0" smtClean="0"/>
              <a:t>Using the median formula for grouped data:</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3985675" y="5173885"/>
            <a:ext cx="3186973" cy="904943"/>
          </a:xfrm>
          <a:prstGeom prst="rect">
            <a:avLst/>
          </a:prstGeom>
        </p:spPr>
      </p:pic>
    </p:spTree>
    <p:extLst>
      <p:ext uri="{BB962C8B-B14F-4D97-AF65-F5344CB8AC3E}">
        <p14:creationId xmlns:p14="http://schemas.microsoft.com/office/powerpoint/2010/main" val="3690207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9412" y="586010"/>
            <a:ext cx="10515600" cy="5635492"/>
          </a:xfrm>
        </p:spPr>
        <p:txBody>
          <a:bodyPr>
            <a:normAutofit fontScale="92500" lnSpcReduction="10000"/>
          </a:bodyPr>
          <a:lstStyle/>
          <a:p>
            <a:r>
              <a:rPr lang="en-US" dirty="0" smtClean="0"/>
              <a:t>Where:</a:t>
            </a:r>
          </a:p>
          <a:p>
            <a:r>
              <a:rPr lang="en-US" b="1" dirty="0" smtClean="0"/>
              <a:t>L</a:t>
            </a:r>
            <a:r>
              <a:rPr lang="en-US" dirty="0" smtClean="0"/>
              <a:t> = Lower boundary of the median class = 41.0</a:t>
            </a:r>
          </a:p>
          <a:p>
            <a:r>
              <a:rPr lang="en-US" b="1" dirty="0" smtClean="0"/>
              <a:t>F</a:t>
            </a:r>
            <a:r>
              <a:rPr lang="en-US" dirty="0" smtClean="0"/>
              <a:t> = Cumulative frequency before the median class = 3</a:t>
            </a:r>
          </a:p>
          <a:p>
            <a:r>
              <a:rPr lang="en-US" b="1" dirty="0" smtClean="0"/>
              <a:t>f</a:t>
            </a:r>
            <a:r>
              <a:rPr lang="en-US" dirty="0" smtClean="0"/>
              <a:t> = Frequency of the median class = 4</a:t>
            </a:r>
          </a:p>
          <a:p>
            <a:r>
              <a:rPr lang="en-US" b="1" dirty="0" smtClean="0"/>
              <a:t>h</a:t>
            </a:r>
            <a:r>
              <a:rPr lang="en-US" dirty="0" smtClean="0"/>
              <a:t> = Class width = </a:t>
            </a:r>
            <a:r>
              <a:rPr lang="en-US" dirty="0"/>
              <a:t>2</a:t>
            </a:r>
            <a:r>
              <a:rPr lang="en-US" dirty="0" smtClean="0"/>
              <a:t>.9 </a:t>
            </a:r>
            <a:r>
              <a:rPr lang="en-US" dirty="0" smtClean="0"/>
              <a:t>(since 43.9 - 41.0 = </a:t>
            </a:r>
            <a:r>
              <a:rPr lang="en-US" dirty="0"/>
              <a:t>2</a:t>
            </a:r>
            <a:r>
              <a:rPr lang="en-US" dirty="0" smtClean="0"/>
              <a:t>.9</a:t>
            </a:r>
            <a:r>
              <a:rPr lang="en-US" dirty="0" smtClean="0"/>
              <a:t>)</a:t>
            </a:r>
          </a:p>
          <a:p>
            <a:r>
              <a:rPr lang="en-US" dirty="0" smtClean="0"/>
              <a:t>Plugging in the values:</a:t>
            </a:r>
          </a:p>
          <a:p>
            <a:endParaRPr lang="en-US" dirty="0"/>
          </a:p>
          <a:p>
            <a:endParaRPr lang="en-US" dirty="0" smtClean="0"/>
          </a:p>
          <a:p>
            <a:endParaRPr lang="en-US" dirty="0"/>
          </a:p>
          <a:p>
            <a:endParaRPr lang="en-US" dirty="0" smtClean="0"/>
          </a:p>
          <a:p>
            <a:endParaRPr lang="en-US" dirty="0"/>
          </a:p>
          <a:p>
            <a:r>
              <a:rPr lang="en-US" dirty="0" smtClean="0"/>
              <a:t>So, the median AQI value is approximately </a:t>
            </a:r>
            <a:r>
              <a:rPr lang="en-US" b="1" dirty="0" smtClean="0"/>
              <a:t>42.95 ppm</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3070469" y="3403756"/>
            <a:ext cx="5569006" cy="1684651"/>
          </a:xfrm>
          <a:prstGeom prst="rect">
            <a:avLst/>
          </a:prstGeom>
        </p:spPr>
      </p:pic>
    </p:spTree>
    <p:extLst>
      <p:ext uri="{BB962C8B-B14F-4D97-AF65-F5344CB8AC3E}">
        <p14:creationId xmlns:p14="http://schemas.microsoft.com/office/powerpoint/2010/main" val="1871963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Food Industry - Grouped Sugar Content in Soft Drinks</a:t>
            </a:r>
            <a:endParaRPr lang="en-US" dirty="0"/>
          </a:p>
        </p:txBody>
      </p:sp>
      <p:sp>
        <p:nvSpPr>
          <p:cNvPr id="3" name="Content Placeholder 2"/>
          <p:cNvSpPr>
            <a:spLocks noGrp="1"/>
          </p:cNvSpPr>
          <p:nvPr>
            <p:ph idx="1"/>
          </p:nvPr>
        </p:nvSpPr>
        <p:spPr/>
        <p:txBody>
          <a:bodyPr/>
          <a:lstStyle/>
          <a:p>
            <a:r>
              <a:rPr lang="en-US" dirty="0" smtClean="0"/>
              <a:t>A food scientist groups sugar content data from several soft drink samples to understand the typical sugar content level without being skewed by outliers.</a:t>
            </a:r>
            <a:endParaRPr lang="en-US" dirty="0"/>
          </a:p>
        </p:txBody>
      </p:sp>
    </p:spTree>
    <p:extLst>
      <p:ext uri="{BB962C8B-B14F-4D97-AF65-F5344CB8AC3E}">
        <p14:creationId xmlns:p14="http://schemas.microsoft.com/office/powerpoint/2010/main" val="4599407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Grouped Sugar Content Data</a:t>
            </a:r>
            <a:endParaRPr lang="en-US" dirty="0"/>
          </a:p>
        </p:txBody>
      </p:sp>
      <p:pic>
        <p:nvPicPr>
          <p:cNvPr id="4" name="Content Placeholder 3"/>
          <p:cNvPicPr>
            <a:picLocks noGrp="1" noChangeAspect="1"/>
          </p:cNvPicPr>
          <p:nvPr>
            <p:ph idx="1"/>
          </p:nvPr>
        </p:nvPicPr>
        <p:blipFill>
          <a:blip r:embed="rId2"/>
          <a:stretch>
            <a:fillRect/>
          </a:stretch>
        </p:blipFill>
        <p:spPr>
          <a:xfrm>
            <a:off x="1266489" y="2164847"/>
            <a:ext cx="8816583" cy="1711694"/>
          </a:xfrm>
          <a:prstGeom prst="rect">
            <a:avLst/>
          </a:prstGeom>
        </p:spPr>
      </p:pic>
    </p:spTree>
    <p:extLst>
      <p:ext uri="{BB962C8B-B14F-4D97-AF65-F5344CB8AC3E}">
        <p14:creationId xmlns:p14="http://schemas.microsoft.com/office/powerpoint/2010/main" val="35473292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Finding the Median for Grouped Data</a:t>
            </a:r>
            <a:endParaRPr lang="en-US" dirty="0"/>
          </a:p>
        </p:txBody>
      </p:sp>
      <p:sp>
        <p:nvSpPr>
          <p:cNvPr id="3" name="Content Placeholder 2"/>
          <p:cNvSpPr>
            <a:spLocks noGrp="1"/>
          </p:cNvSpPr>
          <p:nvPr>
            <p:ph idx="1"/>
          </p:nvPr>
        </p:nvSpPr>
        <p:spPr/>
        <p:txBody>
          <a:bodyPr/>
          <a:lstStyle/>
          <a:p>
            <a:r>
              <a:rPr lang="en-US" dirty="0" smtClean="0"/>
              <a:t>Calculate the Cumulative Frequency</a:t>
            </a:r>
          </a:p>
          <a:p>
            <a:endParaRPr lang="en-US" dirty="0"/>
          </a:p>
        </p:txBody>
      </p:sp>
      <p:pic>
        <p:nvPicPr>
          <p:cNvPr id="4" name="Picture 3"/>
          <p:cNvPicPr>
            <a:picLocks noChangeAspect="1"/>
          </p:cNvPicPr>
          <p:nvPr/>
        </p:nvPicPr>
        <p:blipFill>
          <a:blip r:embed="rId2"/>
          <a:stretch>
            <a:fillRect/>
          </a:stretch>
        </p:blipFill>
        <p:spPr>
          <a:xfrm>
            <a:off x="1085983" y="2634332"/>
            <a:ext cx="8721877" cy="1808878"/>
          </a:xfrm>
          <a:prstGeom prst="rect">
            <a:avLst/>
          </a:prstGeom>
        </p:spPr>
      </p:pic>
    </p:spTree>
    <p:extLst>
      <p:ext uri="{BB962C8B-B14F-4D97-AF65-F5344CB8AC3E}">
        <p14:creationId xmlns:p14="http://schemas.microsoft.com/office/powerpoint/2010/main" val="29036259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Determine the Median Class</a:t>
            </a:r>
            <a:endParaRPr lang="en-US" dirty="0"/>
          </a:p>
        </p:txBody>
      </p:sp>
      <p:sp>
        <p:nvSpPr>
          <p:cNvPr id="3" name="Content Placeholder 2"/>
          <p:cNvSpPr>
            <a:spLocks noGrp="1"/>
          </p:cNvSpPr>
          <p:nvPr>
            <p:ph idx="1"/>
          </p:nvPr>
        </p:nvSpPr>
        <p:spPr/>
        <p:txBody>
          <a:bodyPr/>
          <a:lstStyle/>
          <a:p>
            <a:r>
              <a:rPr lang="en-US" dirty="0" smtClean="0"/>
              <a:t>Total number of drinks N=12</a:t>
            </a:r>
          </a:p>
          <a:p>
            <a:r>
              <a:rPr lang="en-US" dirty="0" smtClean="0"/>
              <a:t>N/2=, so the median class is where the cumulative frequency reaches or exceeds 6.</a:t>
            </a:r>
          </a:p>
          <a:p>
            <a:r>
              <a:rPr lang="en-US" dirty="0" smtClean="0"/>
              <a:t>The </a:t>
            </a:r>
            <a:r>
              <a:rPr lang="en-US" b="1" dirty="0" smtClean="0"/>
              <a:t>median class</a:t>
            </a:r>
            <a:r>
              <a:rPr lang="en-US" dirty="0" smtClean="0"/>
              <a:t> is </a:t>
            </a:r>
            <a:r>
              <a:rPr lang="en-US" b="1" dirty="0" smtClean="0"/>
              <a:t>9.0 - 10.9</a:t>
            </a:r>
            <a:r>
              <a:rPr lang="en-US" dirty="0" smtClean="0"/>
              <a:t>.</a:t>
            </a:r>
          </a:p>
          <a:p>
            <a:endParaRPr lang="en-US" dirty="0"/>
          </a:p>
        </p:txBody>
      </p:sp>
    </p:spTree>
    <p:extLst>
      <p:ext uri="{BB962C8B-B14F-4D97-AF65-F5344CB8AC3E}">
        <p14:creationId xmlns:p14="http://schemas.microsoft.com/office/powerpoint/2010/main" val="37568358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 the Median Formula</a:t>
            </a:r>
            <a:endParaRPr lang="en-US" dirty="0"/>
          </a:p>
        </p:txBody>
      </p:sp>
      <p:sp>
        <p:nvSpPr>
          <p:cNvPr id="3" name="Content Placeholder 2"/>
          <p:cNvSpPr>
            <a:spLocks noGrp="1"/>
          </p:cNvSpPr>
          <p:nvPr>
            <p:ph idx="1"/>
          </p:nvPr>
        </p:nvSpPr>
        <p:spPr/>
        <p:txBody>
          <a:bodyPr/>
          <a:lstStyle/>
          <a:p>
            <a:r>
              <a:rPr lang="en-US" dirty="0" smtClean="0"/>
              <a:t>Using the median formula for grouped data:</a:t>
            </a:r>
          </a:p>
          <a:p>
            <a:endParaRPr lang="en-US" dirty="0"/>
          </a:p>
          <a:p>
            <a:endParaRPr lang="en-US" dirty="0" smtClean="0"/>
          </a:p>
          <a:p>
            <a:r>
              <a:rPr lang="en-US" dirty="0" smtClean="0"/>
              <a:t>Where:</a:t>
            </a:r>
          </a:p>
          <a:p>
            <a:r>
              <a:rPr lang="en-US" b="1" dirty="0" smtClean="0"/>
              <a:t>L</a:t>
            </a:r>
            <a:r>
              <a:rPr lang="en-US" dirty="0" smtClean="0"/>
              <a:t> = Lower boundary of the median class = 9.0</a:t>
            </a:r>
          </a:p>
          <a:p>
            <a:r>
              <a:rPr lang="en-US" b="1" dirty="0" smtClean="0"/>
              <a:t>F</a:t>
            </a:r>
            <a:r>
              <a:rPr lang="en-US" dirty="0" smtClean="0"/>
              <a:t> = Cumulative frequency before the median class = 3</a:t>
            </a:r>
          </a:p>
          <a:p>
            <a:r>
              <a:rPr lang="en-US" b="1" dirty="0" smtClean="0"/>
              <a:t>f</a:t>
            </a:r>
            <a:r>
              <a:rPr lang="en-US" dirty="0" smtClean="0"/>
              <a:t> = Frequency of the median class = 6</a:t>
            </a:r>
          </a:p>
          <a:p>
            <a:r>
              <a:rPr lang="en-US" b="1" dirty="0" smtClean="0"/>
              <a:t>h</a:t>
            </a:r>
            <a:r>
              <a:rPr lang="en-US" dirty="0" smtClean="0"/>
              <a:t> = Class width = 1.9 (since 10.9 - 9.0 = 1.9)</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4263913" y="2387285"/>
            <a:ext cx="3998543" cy="1064251"/>
          </a:xfrm>
          <a:prstGeom prst="rect">
            <a:avLst/>
          </a:prstGeom>
        </p:spPr>
      </p:pic>
    </p:spTree>
    <p:extLst>
      <p:ext uri="{BB962C8B-B14F-4D97-AF65-F5344CB8AC3E}">
        <p14:creationId xmlns:p14="http://schemas.microsoft.com/office/powerpoint/2010/main" val="8461605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3958" y="1246076"/>
            <a:ext cx="10515600" cy="4351338"/>
          </a:xfrm>
        </p:spPr>
        <p:txBody>
          <a:bodyPr/>
          <a:lstStyle/>
          <a:p>
            <a:r>
              <a:rPr lang="en-US" dirty="0" smtClean="0"/>
              <a:t>Plugging in the values:</a:t>
            </a:r>
          </a:p>
          <a:p>
            <a:endParaRPr lang="en-US" dirty="0"/>
          </a:p>
          <a:p>
            <a:endParaRPr lang="en-US" dirty="0" smtClean="0"/>
          </a:p>
          <a:p>
            <a:endParaRPr lang="en-US" dirty="0"/>
          </a:p>
          <a:p>
            <a:endParaRPr lang="en-US" dirty="0" smtClean="0"/>
          </a:p>
          <a:p>
            <a:endParaRPr lang="en-US" dirty="0" smtClean="0"/>
          </a:p>
          <a:p>
            <a:r>
              <a:rPr lang="en-US" dirty="0" smtClean="0"/>
              <a:t>So, the median sugar content is approximately </a:t>
            </a:r>
            <a:r>
              <a:rPr lang="en-US" b="1" dirty="0" smtClean="0"/>
              <a:t>9.95 grams per serving</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2443630" y="2000116"/>
            <a:ext cx="5958231" cy="1799152"/>
          </a:xfrm>
          <a:prstGeom prst="rect">
            <a:avLst/>
          </a:prstGeom>
        </p:spPr>
      </p:pic>
    </p:spTree>
    <p:extLst>
      <p:ext uri="{BB962C8B-B14F-4D97-AF65-F5344CB8AC3E}">
        <p14:creationId xmlns:p14="http://schemas.microsoft.com/office/powerpoint/2010/main" val="4023404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Find the Median for Ungrouped Data</a:t>
            </a:r>
            <a:endParaRPr lang="en-US" dirty="0"/>
          </a:p>
        </p:txBody>
      </p:sp>
      <p:sp>
        <p:nvSpPr>
          <p:cNvPr id="3" name="Content Placeholder 2"/>
          <p:cNvSpPr>
            <a:spLocks noGrp="1"/>
          </p:cNvSpPr>
          <p:nvPr>
            <p:ph idx="1"/>
          </p:nvPr>
        </p:nvSpPr>
        <p:spPr/>
        <p:txBody>
          <a:bodyPr>
            <a:normAutofit/>
          </a:bodyPr>
          <a:lstStyle/>
          <a:p>
            <a:r>
              <a:rPr lang="en-US" b="1" dirty="0" smtClean="0"/>
              <a:t>Step 1: Arrange the Scores</a:t>
            </a:r>
          </a:p>
          <a:p>
            <a:r>
              <a:rPr lang="en-US" dirty="0" smtClean="0"/>
              <a:t>First, we need to organize the scores in ascending order. Let’s say the scores for the 11 students are as follows:</a:t>
            </a:r>
          </a:p>
          <a:p>
            <a:r>
              <a:rPr lang="en-US" dirty="0" smtClean="0"/>
              <a:t>45, 52, 53, 55, 57, 60, 63, 67, 70, 90, 100</a:t>
            </a:r>
          </a:p>
          <a:p>
            <a:r>
              <a:rPr lang="en-US" b="1" dirty="0" smtClean="0"/>
              <a:t>Step 2: Finding the Median Position</a:t>
            </a:r>
          </a:p>
          <a:p>
            <a:r>
              <a:rPr lang="en-US" dirty="0" smtClean="0"/>
              <a:t>Since there are 11 scores (an odd number), the median is the score right in the center of this ordered list. In this case, the sixth score is </a:t>
            </a:r>
            <a:r>
              <a:rPr lang="en-US" b="1" dirty="0" smtClean="0"/>
              <a:t>60</a:t>
            </a:r>
            <a:r>
              <a:rPr lang="en-US" dirty="0" smtClean="0"/>
              <a:t>.</a:t>
            </a:r>
          </a:p>
          <a:p>
            <a:r>
              <a:rPr lang="en-US" dirty="0" smtClean="0"/>
              <a:t>Thus, the </a:t>
            </a:r>
            <a:r>
              <a:rPr lang="en-US" b="1" dirty="0" smtClean="0"/>
              <a:t>median</a:t>
            </a:r>
            <a:r>
              <a:rPr lang="en-US" dirty="0" smtClean="0"/>
              <a:t> test score is </a:t>
            </a:r>
            <a:r>
              <a:rPr lang="en-US" b="1" dirty="0" smtClean="0"/>
              <a:t>60</a:t>
            </a:r>
            <a:r>
              <a:rPr lang="en-US" dirty="0" smtClean="0"/>
              <a:t>.</a:t>
            </a:r>
          </a:p>
          <a:p>
            <a:endParaRPr lang="en-US" dirty="0"/>
          </a:p>
        </p:txBody>
      </p:sp>
    </p:spTree>
    <p:extLst>
      <p:ext uri="{BB962C8B-B14F-4D97-AF65-F5344CB8AC3E}">
        <p14:creationId xmlns:p14="http://schemas.microsoft.com/office/powerpoint/2010/main" val="1476822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to Prefer Median over Mean</a:t>
            </a:r>
            <a:endParaRPr lang="en-US" dirty="0"/>
          </a:p>
        </p:txBody>
      </p:sp>
    </p:spTree>
    <p:extLst>
      <p:ext uri="{BB962C8B-B14F-4D97-AF65-F5344CB8AC3E}">
        <p14:creationId xmlns:p14="http://schemas.microsoft.com/office/powerpoint/2010/main" val="1228136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Example: Household Income in a Neighborhood</a:t>
            </a:r>
            <a:endParaRPr lang="en-US" dirty="0"/>
          </a:p>
        </p:txBody>
      </p:sp>
      <p:sp>
        <p:nvSpPr>
          <p:cNvPr id="3" name="Content Placeholder 2"/>
          <p:cNvSpPr>
            <a:spLocks noGrp="1"/>
          </p:cNvSpPr>
          <p:nvPr>
            <p:ph idx="1"/>
          </p:nvPr>
        </p:nvSpPr>
        <p:spPr/>
        <p:txBody>
          <a:bodyPr/>
          <a:lstStyle/>
          <a:p>
            <a:r>
              <a:rPr lang="en-US" sz="2000" dirty="0" smtClean="0"/>
              <a:t>Imagine you're analyzing household income in a neighborhood to understand the typical earning power of residents. Suppose you survey the incomes of ten households, and the results are as follows:</a:t>
            </a:r>
          </a:p>
          <a:p>
            <a:r>
              <a:rPr lang="en-US" sz="2000" dirty="0" smtClean="0"/>
              <a:t>In this data, </a:t>
            </a:r>
            <a:r>
              <a:rPr lang="en-US" sz="2000" b="1" dirty="0" smtClean="0"/>
              <a:t>most households earn between $45,000 and $68,000</a:t>
            </a:r>
            <a:r>
              <a:rPr lang="en-US" sz="2000" dirty="0" smtClean="0"/>
              <a:t> per year, but one household has an exceptionally high income of </a:t>
            </a:r>
            <a:r>
              <a:rPr lang="en-US" sz="2000" b="1" dirty="0" smtClean="0"/>
              <a:t>$1,000,000</a:t>
            </a:r>
            <a:r>
              <a:rPr lang="en-US" sz="2000" dirty="0" smtClean="0"/>
              <a:t>.</a:t>
            </a:r>
          </a:p>
          <a:p>
            <a:endParaRPr lang="en-US" dirty="0"/>
          </a:p>
        </p:txBody>
      </p:sp>
      <p:pic>
        <p:nvPicPr>
          <p:cNvPr id="4" name="Picture 3"/>
          <p:cNvPicPr>
            <a:picLocks noChangeAspect="1"/>
          </p:cNvPicPr>
          <p:nvPr/>
        </p:nvPicPr>
        <p:blipFill>
          <a:blip r:embed="rId2"/>
          <a:stretch>
            <a:fillRect/>
          </a:stretch>
        </p:blipFill>
        <p:spPr>
          <a:xfrm>
            <a:off x="2498099" y="3496883"/>
            <a:ext cx="6191250" cy="3219450"/>
          </a:xfrm>
          <a:prstGeom prst="rect">
            <a:avLst/>
          </a:prstGeom>
        </p:spPr>
      </p:pic>
    </p:spTree>
    <p:extLst>
      <p:ext uri="{BB962C8B-B14F-4D97-AF65-F5344CB8AC3E}">
        <p14:creationId xmlns:p14="http://schemas.microsoft.com/office/powerpoint/2010/main" val="41206585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Calculating the Mean and Median</a:t>
            </a:r>
            <a:endParaRPr lang="en-US" dirty="0"/>
          </a:p>
        </p:txBody>
      </p:sp>
      <p:sp>
        <p:nvSpPr>
          <p:cNvPr id="3" name="Content Placeholder 2"/>
          <p:cNvSpPr>
            <a:spLocks noGrp="1"/>
          </p:cNvSpPr>
          <p:nvPr>
            <p:ph idx="1"/>
          </p:nvPr>
        </p:nvSpPr>
        <p:spPr/>
        <p:txBody>
          <a:bodyPr/>
          <a:lstStyle/>
          <a:p>
            <a:r>
              <a:rPr lang="en-US" b="1" dirty="0" smtClean="0"/>
              <a:t>Mean</a:t>
            </a:r>
            <a:r>
              <a:rPr lang="en-US" dirty="0" smtClean="0"/>
              <a:t>:</a:t>
            </a:r>
          </a:p>
          <a:p>
            <a:pPr lvl="1"/>
            <a:r>
              <a:rPr lang="en-US" dirty="0" smtClean="0"/>
              <a:t>The sum of all incomes is $1,515,000.</a:t>
            </a:r>
          </a:p>
          <a:p>
            <a:pPr lvl="1"/>
            <a:r>
              <a:rPr lang="en-US" dirty="0" smtClean="0"/>
              <a:t>The mean income is $1,515,000 ÷ 10 = $151,500.</a:t>
            </a:r>
          </a:p>
          <a:p>
            <a:r>
              <a:rPr lang="en-US" b="1" dirty="0" smtClean="0"/>
              <a:t>Median</a:t>
            </a:r>
            <a:r>
              <a:rPr lang="en-US" dirty="0" smtClean="0"/>
              <a:t>:</a:t>
            </a:r>
          </a:p>
          <a:p>
            <a:pPr lvl="1"/>
            <a:r>
              <a:rPr lang="en-US" dirty="0" smtClean="0"/>
              <a:t>Sorting the incomes, we find that the middle two values are $58,000 and $60,000 (since we have an even number of households).</a:t>
            </a:r>
          </a:p>
          <a:p>
            <a:pPr lvl="1"/>
            <a:r>
              <a:rPr lang="en-US" dirty="0" smtClean="0"/>
              <a:t>The median income is ($58,000 + $60,000) ÷ 2 = $59,000.</a:t>
            </a:r>
          </a:p>
          <a:p>
            <a:endParaRPr lang="en-US" dirty="0"/>
          </a:p>
        </p:txBody>
      </p:sp>
    </p:spTree>
    <p:extLst>
      <p:ext uri="{BB962C8B-B14F-4D97-AF65-F5344CB8AC3E}">
        <p14:creationId xmlns:p14="http://schemas.microsoft.com/office/powerpoint/2010/main" val="22488829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Interpretation</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mean income</a:t>
            </a:r>
            <a:r>
              <a:rPr lang="en-US" dirty="0" smtClean="0"/>
              <a:t> is </a:t>
            </a:r>
            <a:r>
              <a:rPr lang="en-US" b="1" dirty="0" smtClean="0"/>
              <a:t>$151,500</a:t>
            </a:r>
            <a:r>
              <a:rPr lang="en-US" dirty="0" smtClean="0"/>
              <a:t>, which is heavily influenced by the one household with $1,000,000 in income. This doesn’t accurately reflect what most people in the neighborhood earn.</a:t>
            </a:r>
          </a:p>
          <a:p>
            <a:r>
              <a:rPr lang="en-US" dirty="0" smtClean="0"/>
              <a:t>The </a:t>
            </a:r>
            <a:r>
              <a:rPr lang="en-US" b="1" dirty="0" smtClean="0"/>
              <a:t>median income</a:t>
            </a:r>
            <a:r>
              <a:rPr lang="en-US" dirty="0" smtClean="0"/>
              <a:t> is </a:t>
            </a:r>
            <a:r>
              <a:rPr lang="en-US" b="1" dirty="0" smtClean="0"/>
              <a:t>$59,000</a:t>
            </a:r>
            <a:r>
              <a:rPr lang="en-US" dirty="0" smtClean="0"/>
              <a:t>, which is a much better representation of a "typical" household income in this neighborhood, as it falls within the range of most of the households.</a:t>
            </a:r>
          </a:p>
          <a:p>
            <a:endParaRPr lang="en-US" dirty="0"/>
          </a:p>
        </p:txBody>
      </p:sp>
    </p:spTree>
    <p:extLst>
      <p:ext uri="{BB962C8B-B14F-4D97-AF65-F5344CB8AC3E}">
        <p14:creationId xmlns:p14="http://schemas.microsoft.com/office/powerpoint/2010/main" val="11748570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Median is Preferred Here</a:t>
            </a:r>
            <a:endParaRPr lang="en-US" dirty="0"/>
          </a:p>
        </p:txBody>
      </p:sp>
      <p:sp>
        <p:nvSpPr>
          <p:cNvPr id="3" name="Content Placeholder 2"/>
          <p:cNvSpPr>
            <a:spLocks noGrp="1"/>
          </p:cNvSpPr>
          <p:nvPr>
            <p:ph idx="1"/>
          </p:nvPr>
        </p:nvSpPr>
        <p:spPr/>
        <p:txBody>
          <a:bodyPr/>
          <a:lstStyle/>
          <a:p>
            <a:r>
              <a:rPr lang="en-US" dirty="0" smtClean="0"/>
              <a:t>In cases like this, the </a:t>
            </a:r>
            <a:r>
              <a:rPr lang="en-US" b="1" dirty="0" smtClean="0"/>
              <a:t>median</a:t>
            </a:r>
            <a:r>
              <a:rPr lang="en-US" dirty="0" smtClean="0"/>
              <a:t> is more useful because it gives a realistic picture of typical income levels without being skewed by extreme outliers. For a city planner, a social worker, or a housing market analyst, the median provides a more accurate insight into the financial landscape of the neighborhood, which can help in planning resources, understanding economic diversity, or making fair comparisons with other areas.</a:t>
            </a:r>
          </a:p>
          <a:p>
            <a:endParaRPr lang="en-US" dirty="0"/>
          </a:p>
        </p:txBody>
      </p:sp>
    </p:spTree>
    <p:extLst>
      <p:ext uri="{BB962C8B-B14F-4D97-AF65-F5344CB8AC3E}">
        <p14:creationId xmlns:p14="http://schemas.microsoft.com/office/powerpoint/2010/main" val="1667223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the Median is Effective?</a:t>
            </a:r>
            <a:endParaRPr lang="en-US" dirty="0"/>
          </a:p>
        </p:txBody>
      </p:sp>
      <p:sp>
        <p:nvSpPr>
          <p:cNvPr id="3" name="Content Placeholder 2"/>
          <p:cNvSpPr>
            <a:spLocks noGrp="1"/>
          </p:cNvSpPr>
          <p:nvPr>
            <p:ph idx="1"/>
          </p:nvPr>
        </p:nvSpPr>
        <p:spPr/>
        <p:txBody>
          <a:bodyPr/>
          <a:lstStyle/>
          <a:p>
            <a:r>
              <a:rPr lang="en-US" dirty="0" smtClean="0"/>
              <a:t>The median gives a clear picture of the class’s typical performance because it isn’t influenced by the highest (100) or lowest (45) scores. By using the median, the teacher gets an accurate sense of the class's central performance level, without the results being skewed by outliers.</a:t>
            </a:r>
          </a:p>
          <a:p>
            <a:endParaRPr lang="en-US" dirty="0"/>
          </a:p>
        </p:txBody>
      </p:sp>
    </p:spTree>
    <p:extLst>
      <p:ext uri="{BB962C8B-B14F-4D97-AF65-F5344CB8AC3E}">
        <p14:creationId xmlns:p14="http://schemas.microsoft.com/office/powerpoint/2010/main" val="3317853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with an Even Number of Values</a:t>
            </a:r>
            <a:endParaRPr lang="en-US" dirty="0"/>
          </a:p>
        </p:txBody>
      </p:sp>
      <p:sp>
        <p:nvSpPr>
          <p:cNvPr id="3" name="Content Placeholder 2"/>
          <p:cNvSpPr>
            <a:spLocks noGrp="1"/>
          </p:cNvSpPr>
          <p:nvPr>
            <p:ph idx="1"/>
          </p:nvPr>
        </p:nvSpPr>
        <p:spPr/>
        <p:txBody>
          <a:bodyPr>
            <a:normAutofit lnSpcReduction="10000"/>
          </a:bodyPr>
          <a:lstStyle/>
          <a:p>
            <a:r>
              <a:rPr lang="en-US" dirty="0" smtClean="0"/>
              <a:t>Suppose the teacher has test scores for 10 students:</a:t>
            </a:r>
          </a:p>
          <a:p>
            <a:r>
              <a:rPr lang="en-US" dirty="0" smtClean="0"/>
              <a:t>45, 52, 53, 55, 57, 60, 63, 67, 70, 90</a:t>
            </a:r>
          </a:p>
          <a:p>
            <a:r>
              <a:rPr lang="en-US" dirty="0" smtClean="0"/>
              <a:t>Here’s how to find the median:</a:t>
            </a:r>
          </a:p>
          <a:p>
            <a:r>
              <a:rPr lang="en-US" b="1" dirty="0" smtClean="0"/>
              <a:t>Arrange the Scores</a:t>
            </a:r>
            <a:r>
              <a:rPr lang="en-US" dirty="0" smtClean="0"/>
              <a:t/>
            </a:r>
            <a:br>
              <a:rPr lang="en-US" dirty="0" smtClean="0"/>
            </a:br>
            <a:r>
              <a:rPr lang="en-US" dirty="0" smtClean="0"/>
              <a:t>The scores are already in ascending order.</a:t>
            </a:r>
          </a:p>
          <a:p>
            <a:r>
              <a:rPr lang="en-US" b="1" dirty="0" smtClean="0"/>
              <a:t>Identify the Two Middle Values</a:t>
            </a:r>
            <a:r>
              <a:rPr lang="en-US" dirty="0" smtClean="0"/>
              <a:t/>
            </a:r>
            <a:br>
              <a:rPr lang="en-US" dirty="0" smtClean="0"/>
            </a:br>
            <a:r>
              <a:rPr lang="en-US" dirty="0" smtClean="0"/>
              <a:t>With 10 values, the middle values are the fifth and sixth scores:</a:t>
            </a:r>
          </a:p>
          <a:p>
            <a:pPr lvl="1"/>
            <a:r>
              <a:rPr lang="en-US" dirty="0" smtClean="0"/>
              <a:t>57 and 60</a:t>
            </a:r>
          </a:p>
          <a:p>
            <a:r>
              <a:rPr lang="en-US" b="1" dirty="0" smtClean="0"/>
              <a:t>Calculate the Median</a:t>
            </a:r>
            <a:r>
              <a:rPr lang="en-US" dirty="0" smtClean="0"/>
              <a:t/>
            </a:r>
            <a:br>
              <a:rPr lang="en-US" dirty="0" smtClean="0"/>
            </a:br>
            <a:r>
              <a:rPr lang="en-US" dirty="0" smtClean="0"/>
              <a:t>To find the median, we take the average of these two middle values:</a:t>
            </a:r>
          </a:p>
          <a:p>
            <a:endParaRPr lang="en-US" dirty="0"/>
          </a:p>
        </p:txBody>
      </p:sp>
      <p:pic>
        <p:nvPicPr>
          <p:cNvPr id="4" name="Picture 3"/>
          <p:cNvPicPr>
            <a:picLocks noChangeAspect="1"/>
          </p:cNvPicPr>
          <p:nvPr/>
        </p:nvPicPr>
        <p:blipFill>
          <a:blip r:embed="rId2"/>
          <a:stretch>
            <a:fillRect/>
          </a:stretch>
        </p:blipFill>
        <p:spPr>
          <a:xfrm>
            <a:off x="3570391" y="5942711"/>
            <a:ext cx="3232435" cy="738377"/>
          </a:xfrm>
          <a:prstGeom prst="rect">
            <a:avLst/>
          </a:prstGeom>
        </p:spPr>
      </p:pic>
    </p:spTree>
    <p:extLst>
      <p:ext uri="{BB962C8B-B14F-4D97-AF65-F5344CB8AC3E}">
        <p14:creationId xmlns:p14="http://schemas.microsoft.com/office/powerpoint/2010/main" val="1825068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This Works</a:t>
            </a:r>
            <a:endParaRPr lang="en-US" dirty="0"/>
          </a:p>
        </p:txBody>
      </p:sp>
      <p:sp>
        <p:nvSpPr>
          <p:cNvPr id="3" name="Content Placeholder 2"/>
          <p:cNvSpPr>
            <a:spLocks noGrp="1"/>
          </p:cNvSpPr>
          <p:nvPr>
            <p:ph idx="1"/>
          </p:nvPr>
        </p:nvSpPr>
        <p:spPr/>
        <p:txBody>
          <a:bodyPr/>
          <a:lstStyle/>
          <a:p>
            <a:r>
              <a:rPr lang="en-US" dirty="0" smtClean="0"/>
              <a:t>When there are an even number of values, taking the average of the two middle values gives a balanced central point between the two halves of the data set. This way, the median continues to represent the "middle" performance, unaffected by extreme scores.</a:t>
            </a:r>
          </a:p>
          <a:p>
            <a:endParaRPr lang="en-US" dirty="0"/>
          </a:p>
        </p:txBody>
      </p:sp>
    </p:spTree>
    <p:extLst>
      <p:ext uri="{BB962C8B-B14F-4D97-AF65-F5344CB8AC3E}">
        <p14:creationId xmlns:p14="http://schemas.microsoft.com/office/powerpoint/2010/main" val="4180145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Median for Grouped Data</a:t>
            </a:r>
            <a:endParaRPr lang="en-US" dirty="0"/>
          </a:p>
        </p:txBody>
      </p:sp>
      <p:sp>
        <p:nvSpPr>
          <p:cNvPr id="3" name="Content Placeholder 2"/>
          <p:cNvSpPr>
            <a:spLocks noGrp="1"/>
          </p:cNvSpPr>
          <p:nvPr>
            <p:ph idx="1"/>
          </p:nvPr>
        </p:nvSpPr>
        <p:spPr/>
        <p:txBody>
          <a:bodyPr/>
          <a:lstStyle/>
          <a:p>
            <a:r>
              <a:rPr lang="en-US" dirty="0" smtClean="0"/>
              <a:t>For grouped data, the </a:t>
            </a:r>
            <a:r>
              <a:rPr lang="en-US" b="1" dirty="0" smtClean="0"/>
              <a:t>median</a:t>
            </a:r>
            <a:r>
              <a:rPr lang="en-US" dirty="0" smtClean="0"/>
              <a:t> is found using a different approach, as the data is organized into intervals or "classes" rather than individual values. Here’s how to calculate the median for grouped data with an example.</a:t>
            </a:r>
          </a:p>
          <a:p>
            <a:r>
              <a:rPr lang="en-US" dirty="0" smtClean="0"/>
              <a:t>42, 45, 47</a:t>
            </a:r>
          </a:p>
          <a:p>
            <a:r>
              <a:rPr lang="en-US" dirty="0" smtClean="0"/>
              <a:t>51, 53, 55, 56, 58</a:t>
            </a:r>
          </a:p>
          <a:p>
            <a:r>
              <a:rPr lang="en-US" dirty="0" smtClean="0"/>
              <a:t>61, 63, 64, 65, 66, 67, 68, 69</a:t>
            </a:r>
          </a:p>
          <a:p>
            <a:r>
              <a:rPr lang="en-US" dirty="0" smtClean="0"/>
              <a:t>71, 72, 74, 75, 76, 78</a:t>
            </a:r>
          </a:p>
          <a:p>
            <a:r>
              <a:rPr lang="en-US" dirty="0" smtClean="0"/>
              <a:t>81, 83, 85, 87</a:t>
            </a:r>
            <a:endParaRPr lang="en-US" dirty="0"/>
          </a:p>
        </p:txBody>
      </p:sp>
    </p:spTree>
    <p:extLst>
      <p:ext uri="{BB962C8B-B14F-4D97-AF65-F5344CB8AC3E}">
        <p14:creationId xmlns:p14="http://schemas.microsoft.com/office/powerpoint/2010/main" val="119923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Example: Finding the Median for Grouped Data</a:t>
            </a:r>
            <a:endParaRPr lang="en-US" dirty="0"/>
          </a:p>
        </p:txBody>
      </p:sp>
      <p:sp>
        <p:nvSpPr>
          <p:cNvPr id="3" name="Content Placeholder 2"/>
          <p:cNvSpPr>
            <a:spLocks noGrp="1"/>
          </p:cNvSpPr>
          <p:nvPr>
            <p:ph idx="1"/>
          </p:nvPr>
        </p:nvSpPr>
        <p:spPr/>
        <p:txBody>
          <a:bodyPr/>
          <a:lstStyle/>
          <a:p>
            <a:r>
              <a:rPr lang="en-US" dirty="0" smtClean="0"/>
              <a:t>Let’s say a teacher has grouped her students’ test scores into intervals, and the frequency of students in each interval is shown below:</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1017028" y="3206705"/>
            <a:ext cx="9781625" cy="2859244"/>
          </a:xfrm>
          <a:prstGeom prst="rect">
            <a:avLst/>
          </a:prstGeom>
        </p:spPr>
      </p:pic>
    </p:spTree>
    <p:extLst>
      <p:ext uri="{BB962C8B-B14F-4D97-AF65-F5344CB8AC3E}">
        <p14:creationId xmlns:p14="http://schemas.microsoft.com/office/powerpoint/2010/main" val="2748114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TotalTime>
  <Words>2164</Words>
  <Application>Microsoft Office PowerPoint</Application>
  <PresentationFormat>Widescreen</PresentationFormat>
  <Paragraphs>174</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Office Theme</vt:lpstr>
      <vt:lpstr>Median</vt:lpstr>
      <vt:lpstr>Problem Statement</vt:lpstr>
      <vt:lpstr>Solution: Finding the Median</vt:lpstr>
      <vt:lpstr>Steps to Find the Median for Ungrouped Data</vt:lpstr>
      <vt:lpstr>Why the Median is Effective?</vt:lpstr>
      <vt:lpstr>Example with an Even Number of Values</vt:lpstr>
      <vt:lpstr>Why This Works</vt:lpstr>
      <vt:lpstr>Finding Median for Grouped Data</vt:lpstr>
      <vt:lpstr>Example: Finding the Median for Grouped Data</vt:lpstr>
      <vt:lpstr>Step 1: Calculate the Cumulative Frequency</vt:lpstr>
      <vt:lpstr>Step 2: Determine the Median Class</vt:lpstr>
      <vt:lpstr>Step 3: Use the Median Formula for Grouped Data</vt:lpstr>
      <vt:lpstr>Step 4: Plug in the Values</vt:lpstr>
      <vt:lpstr>Why This Approach Works</vt:lpstr>
      <vt:lpstr>Example 1: Real Estate - Analyzing Home Prices in a Neighborhood</vt:lpstr>
      <vt:lpstr>Solution</vt:lpstr>
      <vt:lpstr>Interpretation</vt:lpstr>
      <vt:lpstr>Example 2: Healthcare - Analyzing Hospital Wait Times</vt:lpstr>
      <vt:lpstr>Solution</vt:lpstr>
      <vt:lpstr>Interpretation</vt:lpstr>
      <vt:lpstr>Example 1: Real Estate - Grouped Home Prices in a Neighborhood</vt:lpstr>
      <vt:lpstr>Solution: Finding the Median for Grouped Data</vt:lpstr>
      <vt:lpstr>PowerPoint Presentation</vt:lpstr>
      <vt:lpstr>Apply the Median Formula</vt:lpstr>
      <vt:lpstr>PowerPoint Presentation</vt:lpstr>
      <vt:lpstr>Example 1: Environmental Science - Analyzing Daily Air Quality Index (AQI)</vt:lpstr>
      <vt:lpstr>AQI Data (in ppm - parts per million)</vt:lpstr>
      <vt:lpstr>Solution</vt:lpstr>
      <vt:lpstr>Interpretation</vt:lpstr>
      <vt:lpstr>Example 1: Environmental Science - Grouped Daily Air Quality Index (AQI)</vt:lpstr>
      <vt:lpstr>Solution: Finding the Median for Grouped Data</vt:lpstr>
      <vt:lpstr>Determine the Median Class</vt:lpstr>
      <vt:lpstr>PowerPoint Presentation</vt:lpstr>
      <vt:lpstr>Example 2: Food Industry - Grouped Sugar Content in Soft Drinks</vt:lpstr>
      <vt:lpstr>Grouped Sugar Content Data</vt:lpstr>
      <vt:lpstr>Solution: Finding the Median for Grouped Data</vt:lpstr>
      <vt:lpstr>Determine the Median Class</vt:lpstr>
      <vt:lpstr>Apply the Median Formula</vt:lpstr>
      <vt:lpstr>PowerPoint Presentation</vt:lpstr>
      <vt:lpstr>Why to Prefer Median over Mean</vt:lpstr>
      <vt:lpstr>Example: Household Income in a Neighborhood</vt:lpstr>
      <vt:lpstr>Calculating the Mean and Median</vt:lpstr>
      <vt:lpstr>Interpretation</vt:lpstr>
      <vt:lpstr>Why Median is Preferred Here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Median</dc:title>
  <dc:creator>Microsoft account</dc:creator>
  <cp:lastModifiedBy>Adnan</cp:lastModifiedBy>
  <cp:revision>44</cp:revision>
  <dcterms:created xsi:type="dcterms:W3CDTF">2024-11-08T05:41:04Z</dcterms:created>
  <dcterms:modified xsi:type="dcterms:W3CDTF">2024-12-25T11:57:36Z</dcterms:modified>
</cp:coreProperties>
</file>