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188A46-8D9A-4173-9182-339F716E5BF0}"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405237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88A46-8D9A-4173-9182-339F716E5BF0}"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41552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88A46-8D9A-4173-9182-339F716E5BF0}"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320721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88A46-8D9A-4173-9182-339F716E5BF0}"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211189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88A46-8D9A-4173-9182-339F716E5BF0}"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425389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188A46-8D9A-4173-9182-339F716E5BF0}"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412510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188A46-8D9A-4173-9182-339F716E5BF0}"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46140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188A46-8D9A-4173-9182-339F716E5BF0}" type="datetimeFigureOut">
              <a:rPr lang="en-US" smtClean="0"/>
              <a:t>25-Dec-24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55155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88A46-8D9A-4173-9182-339F716E5BF0}" type="datetimeFigureOut">
              <a:rPr lang="en-US" smtClean="0"/>
              <a:t>25-Dec-24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13462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88A46-8D9A-4173-9182-339F716E5BF0}"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324763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88A46-8D9A-4173-9182-339F716E5BF0}"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A9701-E7DA-47D2-A324-284C6C9E4FBD}" type="slidenum">
              <a:rPr lang="en-US" smtClean="0"/>
              <a:t>‹#›</a:t>
            </a:fld>
            <a:endParaRPr lang="en-US"/>
          </a:p>
        </p:txBody>
      </p:sp>
    </p:spTree>
    <p:extLst>
      <p:ext uri="{BB962C8B-B14F-4D97-AF65-F5344CB8AC3E}">
        <p14:creationId xmlns:p14="http://schemas.microsoft.com/office/powerpoint/2010/main" val="366120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88A46-8D9A-4173-9182-339F716E5BF0}" type="datetimeFigureOut">
              <a:rPr lang="en-US" smtClean="0"/>
              <a:t>25-Dec-24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A9701-E7DA-47D2-A324-284C6C9E4FBD}" type="slidenum">
              <a:rPr lang="en-US" smtClean="0"/>
              <a:t>‹#›</a:t>
            </a:fld>
            <a:endParaRPr lang="en-US"/>
          </a:p>
        </p:txBody>
      </p:sp>
    </p:spTree>
    <p:extLst>
      <p:ext uri="{BB962C8B-B14F-4D97-AF65-F5344CB8AC3E}">
        <p14:creationId xmlns:p14="http://schemas.microsoft.com/office/powerpoint/2010/main" val="44108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 Quartile</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4212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Mode</a:t>
            </a:r>
            <a:endParaRPr lang="en-US" dirty="0"/>
          </a:p>
        </p:txBody>
      </p:sp>
      <p:sp>
        <p:nvSpPr>
          <p:cNvPr id="3" name="Content Placeholder 2"/>
          <p:cNvSpPr>
            <a:spLocks noGrp="1"/>
          </p:cNvSpPr>
          <p:nvPr>
            <p:ph idx="1"/>
          </p:nvPr>
        </p:nvSpPr>
        <p:spPr/>
        <p:txBody>
          <a:bodyPr>
            <a:normAutofit/>
          </a:bodyPr>
          <a:lstStyle/>
          <a:p>
            <a:r>
              <a:rPr lang="en-US" b="1" dirty="0" smtClean="0"/>
              <a:t>Categorical Data</a:t>
            </a:r>
            <a:r>
              <a:rPr lang="en-US" dirty="0" smtClean="0"/>
              <a:t>: The mode is ideal for nominal data (categories) without any natural order, like finding the most popular color, brand, or choice in a survey.</a:t>
            </a:r>
          </a:p>
          <a:p>
            <a:r>
              <a:rPr lang="en-US" b="1" dirty="0" smtClean="0"/>
              <a:t>Multimodal Distributions</a:t>
            </a:r>
            <a:r>
              <a:rPr lang="en-US" dirty="0" smtClean="0"/>
              <a:t>: When data has multiple peaks or clusters, mode helps identify each group’s center.</a:t>
            </a:r>
          </a:p>
          <a:p>
            <a:r>
              <a:rPr lang="en-US" b="1" dirty="0" smtClean="0"/>
              <a:t>Insight into Preference or Frequency</a:t>
            </a:r>
            <a:r>
              <a:rPr lang="en-US" dirty="0" smtClean="0"/>
              <a:t>: For questions like "What’s the most common shirt size?" or "Which day of the week do people shop the most?", mode shows the most frequent choice.</a:t>
            </a:r>
          </a:p>
          <a:p>
            <a:endParaRPr lang="en-US" dirty="0"/>
          </a:p>
        </p:txBody>
      </p:sp>
    </p:spTree>
    <p:extLst>
      <p:ext uri="{BB962C8B-B14F-4D97-AF65-F5344CB8AC3E}">
        <p14:creationId xmlns:p14="http://schemas.microsoft.com/office/powerpoint/2010/main" val="428062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Mode May Mislead</a:t>
            </a:r>
            <a:endParaRPr lang="en-US" dirty="0"/>
          </a:p>
        </p:txBody>
      </p:sp>
      <p:sp>
        <p:nvSpPr>
          <p:cNvPr id="3" name="Content Placeholder 2"/>
          <p:cNvSpPr>
            <a:spLocks noGrp="1"/>
          </p:cNvSpPr>
          <p:nvPr>
            <p:ph idx="1"/>
          </p:nvPr>
        </p:nvSpPr>
        <p:spPr/>
        <p:txBody>
          <a:bodyPr/>
          <a:lstStyle/>
          <a:p>
            <a:r>
              <a:rPr lang="en-US" dirty="0" smtClean="0"/>
              <a:t>The mode doesn’t work well for continuous data with few or no repeated values, as it might not represent a true “central” value if each number appears just once.</a:t>
            </a:r>
          </a:p>
          <a:p>
            <a:endParaRPr lang="en-US" dirty="0"/>
          </a:p>
        </p:txBody>
      </p:sp>
    </p:spTree>
    <p:extLst>
      <p:ext uri="{BB962C8B-B14F-4D97-AF65-F5344CB8AC3E}">
        <p14:creationId xmlns:p14="http://schemas.microsoft.com/office/powerpoint/2010/main" val="314480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for Grouped Data</a:t>
            </a:r>
            <a:endParaRPr lang="en-US" dirty="0"/>
          </a:p>
        </p:txBody>
      </p:sp>
      <p:sp>
        <p:nvSpPr>
          <p:cNvPr id="3" name="Content Placeholder 2"/>
          <p:cNvSpPr>
            <a:spLocks noGrp="1"/>
          </p:cNvSpPr>
          <p:nvPr>
            <p:ph idx="1"/>
          </p:nvPr>
        </p:nvSpPr>
        <p:spPr/>
        <p:txBody>
          <a:bodyPr/>
          <a:lstStyle/>
          <a:p>
            <a:r>
              <a:rPr lang="en-US" dirty="0" smtClean="0"/>
              <a:t>Suppose you work as an event organizer and have data on the age ranges of attendees at a recent event, summarized as follows: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290839" y="2984410"/>
            <a:ext cx="8900438" cy="2566384"/>
          </a:xfrm>
          <a:prstGeom prst="rect">
            <a:avLst/>
          </a:prstGeom>
        </p:spPr>
      </p:pic>
    </p:spTree>
    <p:extLst>
      <p:ext uri="{BB962C8B-B14F-4D97-AF65-F5344CB8AC3E}">
        <p14:creationId xmlns:p14="http://schemas.microsoft.com/office/powerpoint/2010/main" val="243546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dirty="0"/>
          </a:p>
        </p:txBody>
      </p:sp>
      <p:sp>
        <p:nvSpPr>
          <p:cNvPr id="3" name="Content Placeholder 2"/>
          <p:cNvSpPr>
            <a:spLocks noGrp="1"/>
          </p:cNvSpPr>
          <p:nvPr>
            <p:ph idx="1"/>
          </p:nvPr>
        </p:nvSpPr>
        <p:spPr/>
        <p:txBody>
          <a:bodyPr/>
          <a:lstStyle/>
          <a:p>
            <a:r>
              <a:rPr lang="en-US" dirty="0" smtClean="0"/>
              <a:t>Determine the modal age range of the event attendees and explain what this reveals about the event’s target audience.</a:t>
            </a:r>
          </a:p>
          <a:p>
            <a:endParaRPr lang="en-US" dirty="0"/>
          </a:p>
        </p:txBody>
      </p:sp>
    </p:spTree>
    <p:extLst>
      <p:ext uri="{BB962C8B-B14F-4D97-AF65-F5344CB8AC3E}">
        <p14:creationId xmlns:p14="http://schemas.microsoft.com/office/powerpoint/2010/main" val="12132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Answer</a:t>
            </a:r>
            <a:endParaRPr lang="en-US" dirty="0"/>
          </a:p>
        </p:txBody>
      </p:sp>
      <p:sp>
        <p:nvSpPr>
          <p:cNvPr id="3" name="Content Placeholder 2"/>
          <p:cNvSpPr>
            <a:spLocks noGrp="1"/>
          </p:cNvSpPr>
          <p:nvPr>
            <p:ph idx="1"/>
          </p:nvPr>
        </p:nvSpPr>
        <p:spPr/>
        <p:txBody>
          <a:bodyPr/>
          <a:lstStyle/>
          <a:p>
            <a:r>
              <a:rPr lang="en-US" dirty="0" smtClean="0"/>
              <a:t>The modal age range is 26-35, as it has the highest frequency of 22. This indicates that the majority of the event attendees are in the 26-35 age range, suggesting this age group aligns well with the event’s theme or offerings.</a:t>
            </a:r>
            <a:endParaRPr lang="en-US" dirty="0"/>
          </a:p>
        </p:txBody>
      </p:sp>
    </p:spTree>
    <p:extLst>
      <p:ext uri="{BB962C8B-B14F-4D97-AF65-F5344CB8AC3E}">
        <p14:creationId xmlns:p14="http://schemas.microsoft.com/office/powerpoint/2010/main" val="25811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Quartile</a:t>
            </a:r>
            <a:endParaRPr lang="en-US" b="1" dirty="0"/>
          </a:p>
        </p:txBody>
      </p:sp>
    </p:spTree>
    <p:extLst>
      <p:ext uri="{BB962C8B-B14F-4D97-AF65-F5344CB8AC3E}">
        <p14:creationId xmlns:p14="http://schemas.microsoft.com/office/powerpoint/2010/main" val="285892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Quartile?</a:t>
            </a:r>
            <a:endParaRPr lang="en-US" dirty="0"/>
          </a:p>
        </p:txBody>
      </p:sp>
      <p:sp>
        <p:nvSpPr>
          <p:cNvPr id="3" name="Content Placeholder 2"/>
          <p:cNvSpPr>
            <a:spLocks noGrp="1"/>
          </p:cNvSpPr>
          <p:nvPr>
            <p:ph idx="1"/>
          </p:nvPr>
        </p:nvSpPr>
        <p:spPr/>
        <p:txBody>
          <a:bodyPr/>
          <a:lstStyle/>
          <a:p>
            <a:r>
              <a:rPr lang="en-US" dirty="0" smtClean="0"/>
              <a:t>Quartiles are statistical values that divide a dataset into four equal parts, helping to provide a deeper understanding of the distribution and spread of data. </a:t>
            </a:r>
          </a:p>
          <a:p>
            <a:r>
              <a:rPr lang="en-US" dirty="0" smtClean="0"/>
              <a:t>Imagine you’re slicing a pizza into four equal portions so each person gets the same amount. Similarly, quartiles slice data into four parts, each containing an equal number of data points.</a:t>
            </a:r>
            <a:endParaRPr lang="en-US" dirty="0"/>
          </a:p>
        </p:txBody>
      </p:sp>
    </p:spTree>
    <p:extLst>
      <p:ext uri="{BB962C8B-B14F-4D97-AF65-F5344CB8AC3E}">
        <p14:creationId xmlns:p14="http://schemas.microsoft.com/office/powerpoint/2010/main" val="191021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Breaking Down Quartiles</a:t>
            </a:r>
            <a:endParaRPr lang="en-US" dirty="0"/>
          </a:p>
        </p:txBody>
      </p:sp>
      <p:sp>
        <p:nvSpPr>
          <p:cNvPr id="3" name="Content Placeholder 2"/>
          <p:cNvSpPr>
            <a:spLocks noGrp="1"/>
          </p:cNvSpPr>
          <p:nvPr>
            <p:ph idx="1"/>
          </p:nvPr>
        </p:nvSpPr>
        <p:spPr/>
        <p:txBody>
          <a:bodyPr>
            <a:normAutofit fontScale="92500"/>
          </a:bodyPr>
          <a:lstStyle/>
          <a:p>
            <a:r>
              <a:rPr lang="en-US" dirty="0" smtClean="0"/>
              <a:t>In a dataset:</a:t>
            </a:r>
          </a:p>
          <a:p>
            <a:r>
              <a:rPr lang="en-US" b="1" dirty="0" smtClean="0"/>
              <a:t>Q1 (First Quartile)</a:t>
            </a:r>
            <a:r>
              <a:rPr lang="en-US" dirty="0" smtClean="0"/>
              <a:t>: Separates the lowest 25% of data from the rest. It’s like saying, "The first slice goes to the person with the smallest appetite!"</a:t>
            </a:r>
          </a:p>
          <a:p>
            <a:r>
              <a:rPr lang="en-US" b="1" dirty="0" smtClean="0"/>
              <a:t>Q2 (Second Quartile or Median)</a:t>
            </a:r>
            <a:r>
              <a:rPr lang="en-US" dirty="0" smtClean="0"/>
              <a:t>: Divides the data in half (50th percentile). This is the middle point of the data.</a:t>
            </a:r>
          </a:p>
          <a:p>
            <a:r>
              <a:rPr lang="en-US" b="1" dirty="0" smtClean="0"/>
              <a:t>Q3 (Third Quartile)</a:t>
            </a:r>
            <a:r>
              <a:rPr lang="en-US" dirty="0" smtClean="0"/>
              <a:t>: Separates the highest 25% of data from the rest, leaving the remaining 75% below it.</a:t>
            </a:r>
          </a:p>
          <a:p>
            <a:r>
              <a:rPr lang="en-US" dirty="0" smtClean="0"/>
              <a:t>Each quartile value represents a point that defines one-fourth of the data distribution, enabling us to see where data tends to cluster and the extent of any outliers.</a:t>
            </a:r>
          </a:p>
          <a:p>
            <a:endParaRPr lang="en-US" dirty="0"/>
          </a:p>
        </p:txBody>
      </p:sp>
    </p:spTree>
    <p:extLst>
      <p:ext uri="{BB962C8B-B14F-4D97-AF65-F5344CB8AC3E}">
        <p14:creationId xmlns:p14="http://schemas.microsoft.com/office/powerpoint/2010/main" val="114404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Calculate Quartiles</a:t>
            </a:r>
            <a:endParaRPr lang="en-US" dirty="0"/>
          </a:p>
        </p:txBody>
      </p:sp>
      <p:sp>
        <p:nvSpPr>
          <p:cNvPr id="3" name="Content Placeholder 2"/>
          <p:cNvSpPr>
            <a:spLocks noGrp="1"/>
          </p:cNvSpPr>
          <p:nvPr>
            <p:ph idx="1"/>
          </p:nvPr>
        </p:nvSpPr>
        <p:spPr/>
        <p:txBody>
          <a:bodyPr/>
          <a:lstStyle/>
          <a:p>
            <a:r>
              <a:rPr lang="en-US" dirty="0" smtClean="0"/>
              <a:t>For a dataset, here’s how you calculate each quartile:</a:t>
            </a:r>
          </a:p>
          <a:p>
            <a:r>
              <a:rPr lang="en-US" b="1" dirty="0" smtClean="0"/>
              <a:t>Arrange the data in ascending order.</a:t>
            </a:r>
            <a:endParaRPr lang="en-US" dirty="0" smtClean="0"/>
          </a:p>
          <a:p>
            <a:r>
              <a:rPr lang="en-US" b="1" dirty="0" smtClean="0"/>
              <a:t>Identify Q2 (Median)</a:t>
            </a:r>
            <a:r>
              <a:rPr lang="en-US" dirty="0" smtClean="0"/>
              <a:t>: This is the middle point, dividing data into two halves.</a:t>
            </a:r>
          </a:p>
          <a:p>
            <a:r>
              <a:rPr lang="en-US" b="1" dirty="0" smtClean="0"/>
              <a:t>Identify Q1 and Q3</a:t>
            </a:r>
            <a:r>
              <a:rPr lang="en-US" dirty="0" smtClean="0"/>
              <a:t>:</a:t>
            </a:r>
          </a:p>
          <a:p>
            <a:pPr lvl="1"/>
            <a:r>
              <a:rPr lang="en-US" dirty="0" smtClean="0"/>
              <a:t>Q1 is the median of the lower half (below Q2).</a:t>
            </a:r>
          </a:p>
          <a:p>
            <a:pPr lvl="1"/>
            <a:r>
              <a:rPr lang="en-US" dirty="0" smtClean="0"/>
              <a:t>Q3 is the median of the upper half (above Q2).</a:t>
            </a:r>
          </a:p>
          <a:p>
            <a:endParaRPr lang="en-US" dirty="0"/>
          </a:p>
        </p:txBody>
      </p:sp>
    </p:spTree>
    <p:extLst>
      <p:ext uri="{BB962C8B-B14F-4D97-AF65-F5344CB8AC3E}">
        <p14:creationId xmlns:p14="http://schemas.microsoft.com/office/powerpoint/2010/main" val="303622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Calculation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Let’s say we have a dataset of the following 11 response times (in minutes):</a:t>
            </a:r>
          </a:p>
          <a:p>
            <a:r>
              <a:rPr lang="en-US" dirty="0" smtClean="0"/>
              <a:t>[5, 7, 9, 10, 11, 12, 15, 18, 19, 20, 22]</a:t>
            </a:r>
          </a:p>
          <a:p>
            <a:r>
              <a:rPr lang="en-US" b="1" dirty="0" smtClean="0"/>
              <a:t>Arrange data in order</a:t>
            </a:r>
            <a:r>
              <a:rPr lang="en-US" dirty="0" smtClean="0"/>
              <a:t>: [5, 7, 9, 10, 11, 12, 15, 18, 19, 20, 22]</a:t>
            </a:r>
          </a:p>
          <a:p>
            <a:r>
              <a:rPr lang="en-US" b="1" dirty="0" smtClean="0"/>
              <a:t>Calculate Q2 (Median)</a:t>
            </a:r>
            <a:r>
              <a:rPr lang="en-US" dirty="0" smtClean="0"/>
              <a:t>:</a:t>
            </a:r>
          </a:p>
          <a:p>
            <a:r>
              <a:rPr lang="en-US" dirty="0" smtClean="0"/>
              <a:t>The median, or Q2, is the middle value of the data. For 11 values, the median is the 6th value: 12</a:t>
            </a:r>
          </a:p>
          <a:p>
            <a:r>
              <a:rPr lang="en-US" b="1" dirty="0" smtClean="0"/>
              <a:t>Calculate Q1 (First Quartile)</a:t>
            </a:r>
            <a:r>
              <a:rPr lang="en-US" dirty="0" smtClean="0"/>
              <a:t>:</a:t>
            </a:r>
          </a:p>
          <a:p>
            <a:r>
              <a:rPr lang="en-US" dirty="0" smtClean="0"/>
              <a:t>The lower half of data (below 12) is:	[5, 7, 9, 10, 11]</a:t>
            </a:r>
          </a:p>
          <a:p>
            <a:r>
              <a:rPr lang="en-US" dirty="0" smtClean="0"/>
              <a:t>The median of this half is 9 , so Q1 = 9</a:t>
            </a:r>
          </a:p>
          <a:p>
            <a:r>
              <a:rPr lang="en-US" b="1" dirty="0" smtClean="0"/>
              <a:t>Calculate Q3 (Third Quartile)</a:t>
            </a:r>
            <a:r>
              <a:rPr lang="en-US" dirty="0" smtClean="0"/>
              <a:t>:</a:t>
            </a:r>
          </a:p>
          <a:p>
            <a:r>
              <a:rPr lang="en-US" dirty="0" smtClean="0"/>
              <a:t>The upper half of data (above 12) is: [15, 18, 19, 20, 22]</a:t>
            </a:r>
          </a:p>
          <a:p>
            <a:r>
              <a:rPr lang="en-US" dirty="0" smtClean="0"/>
              <a:t>The median of this half is 19 , so Q3 = 19</a:t>
            </a:r>
          </a:p>
          <a:p>
            <a:r>
              <a:rPr lang="en-US" dirty="0" smtClean="0"/>
              <a:t>So, in this example:</a:t>
            </a:r>
          </a:p>
          <a:p>
            <a:r>
              <a:rPr lang="en-US" b="1" dirty="0" smtClean="0"/>
              <a:t>Q1 = 9, Q2 = 12 (median), Q3 = 19</a:t>
            </a:r>
            <a:endParaRPr lang="en-US" dirty="0" smtClean="0"/>
          </a:p>
          <a:p>
            <a:endParaRPr lang="en-US" dirty="0" smtClean="0"/>
          </a:p>
          <a:p>
            <a:endParaRPr lang="en-US" dirty="0" smtClean="0"/>
          </a:p>
        </p:txBody>
      </p:sp>
    </p:spTree>
    <p:extLst>
      <p:ext uri="{BB962C8B-B14F-4D97-AF65-F5344CB8AC3E}">
        <p14:creationId xmlns:p14="http://schemas.microsoft.com/office/powerpoint/2010/main" val="286050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Mode Basics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mode</a:t>
            </a:r>
            <a:r>
              <a:rPr lang="en-US" dirty="0" smtClean="0"/>
              <a:t> of a dataset is the value that appears most frequently. Unlike the mean (average) or median (middle value), the mode is specifically about which value occurs the most.</a:t>
            </a:r>
          </a:p>
          <a:p>
            <a:r>
              <a:rPr lang="en-US" b="1" dirty="0" smtClean="0"/>
              <a:t>Example</a:t>
            </a:r>
          </a:p>
          <a:p>
            <a:r>
              <a:rPr lang="en-US" dirty="0" smtClean="0"/>
              <a:t>Consider this dataset of shoe sizes:</a:t>
            </a:r>
          </a:p>
          <a:p>
            <a:r>
              <a:rPr lang="en-US" dirty="0" smtClean="0"/>
              <a:t>[8, 9, 10, 8, 9, 8, 7, 8, 10, 8]</a:t>
            </a:r>
          </a:p>
          <a:p>
            <a:endParaRPr lang="en-US" dirty="0"/>
          </a:p>
        </p:txBody>
      </p:sp>
    </p:spTree>
    <p:extLst>
      <p:ext uri="{BB962C8B-B14F-4D97-AF65-F5344CB8AC3E}">
        <p14:creationId xmlns:p14="http://schemas.microsoft.com/office/powerpoint/2010/main" val="3592871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Analogies to Make It Clearer</a:t>
            </a:r>
            <a:endParaRPr lang="en-US" dirty="0"/>
          </a:p>
        </p:txBody>
      </p:sp>
      <p:sp>
        <p:nvSpPr>
          <p:cNvPr id="3" name="Content Placeholder 2"/>
          <p:cNvSpPr>
            <a:spLocks noGrp="1"/>
          </p:cNvSpPr>
          <p:nvPr>
            <p:ph idx="1"/>
          </p:nvPr>
        </p:nvSpPr>
        <p:spPr/>
        <p:txBody>
          <a:bodyPr>
            <a:normAutofit lnSpcReduction="10000"/>
          </a:bodyPr>
          <a:lstStyle/>
          <a:p>
            <a:r>
              <a:rPr lang="en-US" b="1" dirty="0" smtClean="0"/>
              <a:t>Mountain Hikers</a:t>
            </a:r>
            <a:r>
              <a:rPr lang="en-US" dirty="0" smtClean="0"/>
              <a:t>: Imagine a group of hikers climbing a mountain trail. Q1 represents the point where the first quarter of hikers have reached, Q2 is where half the hikers have reached, and Q3 is where three-quarters of the hikers are. This helps us visualize how far each section of the group has progressed.</a:t>
            </a:r>
          </a:p>
          <a:p>
            <a:r>
              <a:rPr lang="en-US" b="1" dirty="0" smtClean="0"/>
              <a:t>Library Book Collection</a:t>
            </a:r>
            <a:r>
              <a:rPr lang="en-US" dirty="0" smtClean="0"/>
              <a:t>: In a library, if books are arranged by publication year, Q1 represents the year by which 25% of books were published, Q2 is the median publication year, and Q3 is when 75% of the books had been published. This helps in understanding when the bulk of the books were published, showing early, median, and late publishing trends.</a:t>
            </a:r>
          </a:p>
          <a:p>
            <a:endParaRPr lang="en-US" dirty="0"/>
          </a:p>
        </p:txBody>
      </p:sp>
    </p:spTree>
    <p:extLst>
      <p:ext uri="{BB962C8B-B14F-4D97-AF65-F5344CB8AC3E}">
        <p14:creationId xmlns:p14="http://schemas.microsoft.com/office/powerpoint/2010/main" val="388374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Interquartile Range (IQR)</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Interquartile Range (IQR)</a:t>
            </a:r>
            <a:r>
              <a:rPr lang="en-US" dirty="0" smtClean="0"/>
              <a:t> is the difference between Q3 and Q1 and represents the range of the middle 50% of data. It’s a useful measure because it excludes outliers, giving us an idea of where the core data values lie.</a:t>
            </a:r>
          </a:p>
          <a:p>
            <a:r>
              <a:rPr lang="en-US" dirty="0" smtClean="0"/>
              <a:t>In our example:</a:t>
            </a:r>
          </a:p>
          <a:p>
            <a:r>
              <a:rPr lang="en-US" b="1" dirty="0" smtClean="0"/>
              <a:t>IQR = Q3 - Q1 = 19 - 9 = 10</a:t>
            </a:r>
            <a:endParaRPr lang="en-US" dirty="0" smtClean="0"/>
          </a:p>
          <a:p>
            <a:r>
              <a:rPr lang="en-US" dirty="0" smtClean="0"/>
              <a:t>The IQR tells us that the middle 50% of response times fall within a 10-minute range, from 9 to 19 minutes.</a:t>
            </a:r>
          </a:p>
          <a:p>
            <a:endParaRPr lang="en-US" dirty="0"/>
          </a:p>
        </p:txBody>
      </p:sp>
    </p:spTree>
    <p:extLst>
      <p:ext uri="{BB962C8B-B14F-4D97-AF65-F5344CB8AC3E}">
        <p14:creationId xmlns:p14="http://schemas.microsoft.com/office/powerpoint/2010/main" val="114411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Quartiles Are Useful</a:t>
            </a:r>
            <a:endParaRPr lang="en-US" dirty="0"/>
          </a:p>
        </p:txBody>
      </p:sp>
      <p:sp>
        <p:nvSpPr>
          <p:cNvPr id="3" name="Content Placeholder 2"/>
          <p:cNvSpPr>
            <a:spLocks noGrp="1"/>
          </p:cNvSpPr>
          <p:nvPr>
            <p:ph idx="1"/>
          </p:nvPr>
        </p:nvSpPr>
        <p:spPr/>
        <p:txBody>
          <a:bodyPr/>
          <a:lstStyle/>
          <a:p>
            <a:r>
              <a:rPr lang="en-US" dirty="0" smtClean="0"/>
              <a:t>Quartiles are useful in identifying:</a:t>
            </a:r>
          </a:p>
          <a:p>
            <a:r>
              <a:rPr lang="en-US" b="1" dirty="0" err="1" smtClean="0"/>
              <a:t>Skewness</a:t>
            </a:r>
            <a:r>
              <a:rPr lang="en-US" dirty="0" smtClean="0"/>
              <a:t>: If Q1 is much lower than Q3, the data might be skewed towards the lower end (and vice versa).</a:t>
            </a:r>
          </a:p>
          <a:p>
            <a:r>
              <a:rPr lang="en-US" b="1" dirty="0" smtClean="0"/>
              <a:t>Outliers</a:t>
            </a:r>
            <a:r>
              <a:rPr lang="en-US" dirty="0" smtClean="0"/>
              <a:t>: Points outside 1.5 * IQR from Q1 or Q3 are considered outliers. For instance, if we calculate a "fence" around our data using this rule, it helps highlight any unusually high or low data points.</a:t>
            </a:r>
          </a:p>
          <a:p>
            <a:endParaRPr lang="en-US" dirty="0"/>
          </a:p>
        </p:txBody>
      </p:sp>
    </p:spTree>
    <p:extLst>
      <p:ext uri="{BB962C8B-B14F-4D97-AF65-F5344CB8AC3E}">
        <p14:creationId xmlns:p14="http://schemas.microsoft.com/office/powerpoint/2010/main" val="2825911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Using quartiles helps visualize and segment the dataset, providing a richer understanding of data distribution than single measures like the mean or median alone. </a:t>
            </a:r>
          </a:p>
          <a:p>
            <a:r>
              <a:rPr lang="en-US" dirty="0" smtClean="0"/>
              <a:t>It also offers valuable insights, especially in large datasets, by showing how data points cluster around specific values.</a:t>
            </a:r>
            <a:endParaRPr lang="en-US" dirty="0"/>
          </a:p>
        </p:txBody>
      </p:sp>
    </p:spTree>
    <p:extLst>
      <p:ext uri="{BB962C8B-B14F-4D97-AF65-F5344CB8AC3E}">
        <p14:creationId xmlns:p14="http://schemas.microsoft.com/office/powerpoint/2010/main" val="360032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a:t>farmer collects data on the weights (in kilograms) of apples harvested from 20 different trees. The data is as follows:</a:t>
            </a:r>
          </a:p>
          <a:p>
            <a:r>
              <a:rPr lang="en-US" b="1" dirty="0"/>
              <a:t>Weights:</a:t>
            </a:r>
            <a:r>
              <a:rPr lang="en-US" dirty="0"/>
              <a:t/>
            </a:r>
            <a:br>
              <a:rPr lang="en-US" dirty="0"/>
            </a:br>
            <a:r>
              <a:rPr lang="en-US" dirty="0"/>
              <a:t>2.1, 2.5, 2.9, 3.0, 3.2, 3.5, 3.6, 3.7, 3.9, 4.0, 4.1, 4.2, 4.3, 4.5, 4.7, 4.8, 5.0, 5.2, 5.5, 6.0</a:t>
            </a:r>
          </a:p>
          <a:p>
            <a:r>
              <a:rPr lang="en-US" dirty="0"/>
              <a:t>The farmer wants to divide the trees into groups based on apple weights so that they can analyze the bottom 25%, middle 50%, and top 25% of the weights.</a:t>
            </a:r>
          </a:p>
          <a:p>
            <a:r>
              <a:rPr lang="en-US" b="1" dirty="0"/>
              <a:t>Task:</a:t>
            </a:r>
          </a:p>
          <a:p>
            <a:r>
              <a:rPr lang="en-US" dirty="0"/>
              <a:t>Determine the three weight intervals corresponding to the farmer's grouping criteria. Provide the detailed reasoning behind your calculation process and explicitly state any assumptions made.</a:t>
            </a:r>
          </a:p>
          <a:p>
            <a:endParaRPr lang="en-US" dirty="0"/>
          </a:p>
        </p:txBody>
      </p:sp>
    </p:spTree>
    <p:extLst>
      <p:ext uri="{BB962C8B-B14F-4D97-AF65-F5344CB8AC3E}">
        <p14:creationId xmlns:p14="http://schemas.microsoft.com/office/powerpoint/2010/main" val="24180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dirty="0"/>
          </a:p>
        </p:txBody>
      </p:sp>
      <p:sp>
        <p:nvSpPr>
          <p:cNvPr id="3" name="Content Placeholder 2"/>
          <p:cNvSpPr>
            <a:spLocks noGrp="1"/>
          </p:cNvSpPr>
          <p:nvPr>
            <p:ph idx="1"/>
          </p:nvPr>
        </p:nvSpPr>
        <p:spPr/>
        <p:txBody>
          <a:bodyPr/>
          <a:lstStyle/>
          <a:p>
            <a:r>
              <a:rPr lang="en-US" b="1" dirty="0" smtClean="0"/>
              <a:t>Step </a:t>
            </a:r>
            <a:r>
              <a:rPr lang="en-US" b="1" dirty="0"/>
              <a:t>1: Understand the Question</a:t>
            </a:r>
          </a:p>
          <a:p>
            <a:r>
              <a:rPr lang="en-US" dirty="0"/>
              <a:t>The farmer wants to group the weights into three intervals:</a:t>
            </a:r>
          </a:p>
          <a:p>
            <a:r>
              <a:rPr lang="en-US" b="1" dirty="0"/>
              <a:t>Bottom 25%</a:t>
            </a:r>
            <a:r>
              <a:rPr lang="en-US" dirty="0"/>
              <a:t>: Below the first quartile (Q1).</a:t>
            </a:r>
          </a:p>
          <a:p>
            <a:r>
              <a:rPr lang="en-US" b="1" dirty="0"/>
              <a:t>Middle 50%</a:t>
            </a:r>
            <a:r>
              <a:rPr lang="en-US" dirty="0"/>
              <a:t>: Between the first quartile (Q1) and the third quartile (Q3).</a:t>
            </a:r>
          </a:p>
          <a:p>
            <a:r>
              <a:rPr lang="en-US" b="1" dirty="0"/>
              <a:t>Top 25%</a:t>
            </a:r>
            <a:r>
              <a:rPr lang="en-US" dirty="0"/>
              <a:t>: Above the third quartile (Q3).</a:t>
            </a:r>
          </a:p>
          <a:p>
            <a:r>
              <a:rPr lang="en-US" dirty="0"/>
              <a:t>This means we need to calculate </a:t>
            </a:r>
            <a:r>
              <a:rPr lang="en-US" b="1" dirty="0"/>
              <a:t>Q1 (25th percentile)</a:t>
            </a:r>
            <a:r>
              <a:rPr lang="en-US" dirty="0"/>
              <a:t>, </a:t>
            </a:r>
            <a:r>
              <a:rPr lang="en-US" b="1" dirty="0"/>
              <a:t>Q2 (median/50th percentile)</a:t>
            </a:r>
            <a:r>
              <a:rPr lang="en-US" dirty="0"/>
              <a:t>, and </a:t>
            </a:r>
            <a:r>
              <a:rPr lang="en-US" b="1" dirty="0"/>
              <a:t>Q3 (75th percentile)</a:t>
            </a:r>
            <a:r>
              <a:rPr lang="en-US" dirty="0"/>
              <a:t>.</a:t>
            </a:r>
          </a:p>
          <a:p>
            <a:endParaRPr lang="en-US" dirty="0"/>
          </a:p>
        </p:txBody>
      </p:sp>
    </p:spTree>
    <p:extLst>
      <p:ext uri="{BB962C8B-B14F-4D97-AF65-F5344CB8AC3E}">
        <p14:creationId xmlns:p14="http://schemas.microsoft.com/office/powerpoint/2010/main" val="44273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Arrange the </a:t>
            </a:r>
            <a:r>
              <a:rPr lang="en-US" b="1" dirty="0" smtClean="0"/>
              <a:t>Data</a:t>
            </a:r>
            <a:endParaRPr lang="en-US" dirty="0"/>
          </a:p>
        </p:txBody>
      </p:sp>
      <p:sp>
        <p:nvSpPr>
          <p:cNvPr id="3" name="Content Placeholder 2"/>
          <p:cNvSpPr>
            <a:spLocks noGrp="1"/>
          </p:cNvSpPr>
          <p:nvPr>
            <p:ph idx="1"/>
          </p:nvPr>
        </p:nvSpPr>
        <p:spPr/>
        <p:txBody>
          <a:bodyPr/>
          <a:lstStyle/>
          <a:p>
            <a:r>
              <a:rPr lang="en-US" dirty="0" smtClean="0"/>
              <a:t>The </a:t>
            </a:r>
            <a:r>
              <a:rPr lang="en-US" dirty="0"/>
              <a:t>weights are already sorted:</a:t>
            </a:r>
            <a:br>
              <a:rPr lang="en-US" dirty="0"/>
            </a:br>
            <a:r>
              <a:rPr lang="en-US" dirty="0"/>
              <a:t>2.1, 2.5, 2.9, 3.0, 3.2, 3.5, 3.6, 3.7, 3.9, 4.0, 4.1, 4.2, 4.3, 4.5, 4.7, 4.8, 5.0, 5.2, 5.5, 6.0</a:t>
            </a:r>
          </a:p>
          <a:p>
            <a:r>
              <a:rPr lang="en-US" dirty="0"/>
              <a:t>The dataset contains </a:t>
            </a:r>
            <a:r>
              <a:rPr lang="en-US" dirty="0" smtClean="0"/>
              <a:t>n=20 data </a:t>
            </a:r>
            <a:r>
              <a:rPr lang="en-US" dirty="0"/>
              <a:t>points.</a:t>
            </a:r>
          </a:p>
          <a:p>
            <a:endParaRPr lang="en-US" dirty="0"/>
          </a:p>
        </p:txBody>
      </p:sp>
    </p:spTree>
    <p:extLst>
      <p:ext uri="{BB962C8B-B14F-4D97-AF65-F5344CB8AC3E}">
        <p14:creationId xmlns:p14="http://schemas.microsoft.com/office/powerpoint/2010/main" val="350480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Calculate Q1, Q2, and </a:t>
            </a:r>
            <a:r>
              <a:rPr lang="en-US" b="1" dirty="0" smtClean="0"/>
              <a:t>Q3</a:t>
            </a:r>
            <a:endParaRPr lang="en-US" dirty="0"/>
          </a:p>
        </p:txBody>
      </p:sp>
      <p:sp>
        <p:nvSpPr>
          <p:cNvPr id="3" name="Content Placeholder 2"/>
          <p:cNvSpPr>
            <a:spLocks noGrp="1"/>
          </p:cNvSpPr>
          <p:nvPr>
            <p:ph idx="1"/>
          </p:nvPr>
        </p:nvSpPr>
        <p:spPr/>
        <p:txBody>
          <a:bodyPr/>
          <a:lstStyle/>
          <a:p>
            <a:r>
              <a:rPr lang="en-US" dirty="0" smtClean="0"/>
              <a:t>The </a:t>
            </a:r>
            <a:r>
              <a:rPr lang="en-US" dirty="0"/>
              <a:t>positions for quartiles in a sorted dataset can be found using the formula:</a:t>
            </a:r>
          </a:p>
          <a:p>
            <a:endParaRPr lang="en-US" dirty="0"/>
          </a:p>
        </p:txBody>
      </p:sp>
      <p:pic>
        <p:nvPicPr>
          <p:cNvPr id="4" name="Picture 3"/>
          <p:cNvPicPr>
            <a:picLocks noChangeAspect="1"/>
          </p:cNvPicPr>
          <p:nvPr/>
        </p:nvPicPr>
        <p:blipFill>
          <a:blip r:embed="rId2"/>
          <a:stretch>
            <a:fillRect/>
          </a:stretch>
        </p:blipFill>
        <p:spPr>
          <a:xfrm>
            <a:off x="1953899" y="3144592"/>
            <a:ext cx="6574214" cy="2187262"/>
          </a:xfrm>
          <a:prstGeom prst="rect">
            <a:avLst/>
          </a:prstGeom>
        </p:spPr>
      </p:pic>
    </p:spTree>
    <p:extLst>
      <p:ext uri="{BB962C8B-B14F-4D97-AF65-F5344CB8AC3E}">
        <p14:creationId xmlns:p14="http://schemas.microsoft.com/office/powerpoint/2010/main" val="3303915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46953" y="962415"/>
            <a:ext cx="6492495" cy="4536645"/>
          </a:xfrm>
          <a:prstGeom prst="rect">
            <a:avLst/>
          </a:prstGeom>
        </p:spPr>
      </p:pic>
    </p:spTree>
    <p:extLst>
      <p:ext uri="{BB962C8B-B14F-4D97-AF65-F5344CB8AC3E}">
        <p14:creationId xmlns:p14="http://schemas.microsoft.com/office/powerpoint/2010/main" val="809205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6127" y="1115554"/>
            <a:ext cx="9212529" cy="3327657"/>
          </a:xfrm>
          <a:prstGeom prst="rect">
            <a:avLst/>
          </a:prstGeom>
        </p:spPr>
      </p:pic>
    </p:spTree>
    <p:extLst>
      <p:ext uri="{BB962C8B-B14F-4D97-AF65-F5344CB8AC3E}">
        <p14:creationId xmlns:p14="http://schemas.microsoft.com/office/powerpoint/2010/main" val="196947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Types of Mode</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Unimodal</a:t>
            </a:r>
            <a:r>
              <a:rPr lang="en-US" dirty="0" smtClean="0"/>
              <a:t>: A dataset with only one mode (a single most common value).</a:t>
            </a:r>
          </a:p>
          <a:p>
            <a:r>
              <a:rPr lang="en-US" b="1" dirty="0" smtClean="0"/>
              <a:t>Bimodal</a:t>
            </a:r>
            <a:r>
              <a:rPr lang="en-US" dirty="0" smtClean="0"/>
              <a:t>: A dataset with two modes (two different values with the highest frequency).</a:t>
            </a:r>
          </a:p>
          <a:p>
            <a:r>
              <a:rPr lang="en-US" b="1" dirty="0" smtClean="0"/>
              <a:t>Multimodal</a:t>
            </a:r>
            <a:r>
              <a:rPr lang="en-US" dirty="0" smtClean="0"/>
              <a:t>: A dataset with more than two modes.</a:t>
            </a:r>
          </a:p>
          <a:p>
            <a:r>
              <a:rPr lang="en-US" b="1" dirty="0" smtClean="0"/>
              <a:t>Example of Bimodal</a:t>
            </a:r>
          </a:p>
          <a:p>
            <a:r>
              <a:rPr lang="en-US" dirty="0" smtClean="0"/>
              <a:t>Imagine this set of students’ test scores:</a:t>
            </a:r>
          </a:p>
          <a:p>
            <a:r>
              <a:rPr lang="en-US" dirty="0" smtClean="0"/>
              <a:t>[78, 82, 85, 82, 90, 90, 92, 85, 82, 90]</a:t>
            </a:r>
          </a:p>
          <a:p>
            <a:r>
              <a:rPr lang="en-US" dirty="0" smtClean="0"/>
              <a:t>Here, both 82 and 90 are modes since they each appear three times, making the dataset bimodal.</a:t>
            </a:r>
          </a:p>
          <a:p>
            <a:endParaRPr lang="en-US" dirty="0"/>
          </a:p>
        </p:txBody>
      </p:sp>
    </p:spTree>
    <p:extLst>
      <p:ext uri="{BB962C8B-B14F-4D97-AF65-F5344CB8AC3E}">
        <p14:creationId xmlns:p14="http://schemas.microsoft.com/office/powerpoint/2010/main" val="272768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Group the </a:t>
            </a:r>
            <a:r>
              <a:rPr lang="en-US" b="1" dirty="0" smtClean="0"/>
              <a:t>Weights</a:t>
            </a:r>
            <a:endParaRPr lang="en-US" dirty="0"/>
          </a:p>
        </p:txBody>
      </p:sp>
      <p:sp>
        <p:nvSpPr>
          <p:cNvPr id="3" name="Content Placeholder 2"/>
          <p:cNvSpPr>
            <a:spLocks noGrp="1"/>
          </p:cNvSpPr>
          <p:nvPr>
            <p:ph idx="1"/>
          </p:nvPr>
        </p:nvSpPr>
        <p:spPr/>
        <p:txBody>
          <a:bodyPr/>
          <a:lstStyle/>
          <a:p>
            <a:r>
              <a:rPr lang="en-US" dirty="0" smtClean="0"/>
              <a:t>Using </a:t>
            </a:r>
            <a:r>
              <a:rPr lang="en-US" dirty="0"/>
              <a:t>the calculated quartiles:</a:t>
            </a:r>
          </a:p>
          <a:p>
            <a:r>
              <a:rPr lang="en-US" b="1" dirty="0"/>
              <a:t>Bottom 25% (less than Q1):</a:t>
            </a:r>
            <a:r>
              <a:rPr lang="en-US" dirty="0"/>
              <a:t> Weights below 3.275 → 2.1, 2.5, 2.9, 3.0, 3.2</a:t>
            </a:r>
          </a:p>
          <a:p>
            <a:r>
              <a:rPr lang="en-US" b="1" dirty="0"/>
              <a:t>Middle 50% (between Q1 and Q3):</a:t>
            </a:r>
            <a:r>
              <a:rPr lang="en-US" dirty="0"/>
              <a:t> Weights between 3.275 and 4.775 → 3.5, 3.6, 3.7, 3.9, 4.0, 4.1, 4.2, 4.3, 4.5, 4.7</a:t>
            </a:r>
          </a:p>
          <a:p>
            <a:r>
              <a:rPr lang="en-US" b="1" dirty="0"/>
              <a:t>Top 25% (greater than Q3):</a:t>
            </a:r>
            <a:r>
              <a:rPr lang="en-US" dirty="0"/>
              <a:t> Weights above 4.775 → 4.8, 5.0, 5.2, 5.5, 6.0</a:t>
            </a:r>
          </a:p>
          <a:p>
            <a:endParaRPr lang="en-US" dirty="0"/>
          </a:p>
        </p:txBody>
      </p:sp>
    </p:spTree>
    <p:extLst>
      <p:ext uri="{BB962C8B-B14F-4D97-AF65-F5344CB8AC3E}">
        <p14:creationId xmlns:p14="http://schemas.microsoft.com/office/powerpoint/2010/main" val="3379915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a:t>
            </a:r>
            <a:r>
              <a:rPr lang="en-US" b="1" dirty="0" smtClean="0"/>
              <a:t>Answer</a:t>
            </a:r>
            <a:endParaRPr lang="en-US" dirty="0"/>
          </a:p>
        </p:txBody>
      </p:sp>
      <p:sp>
        <p:nvSpPr>
          <p:cNvPr id="3" name="Content Placeholder 2"/>
          <p:cNvSpPr>
            <a:spLocks noGrp="1"/>
          </p:cNvSpPr>
          <p:nvPr>
            <p:ph idx="1"/>
          </p:nvPr>
        </p:nvSpPr>
        <p:spPr/>
        <p:txBody>
          <a:bodyPr/>
          <a:lstStyle/>
          <a:p>
            <a:r>
              <a:rPr lang="en-US" dirty="0" smtClean="0"/>
              <a:t>The </a:t>
            </a:r>
            <a:r>
              <a:rPr lang="en-US" dirty="0"/>
              <a:t>weight intervals are:</a:t>
            </a:r>
          </a:p>
          <a:p>
            <a:r>
              <a:rPr lang="en-US" b="1" dirty="0"/>
              <a:t>Bottom 25%:</a:t>
            </a:r>
            <a:r>
              <a:rPr lang="en-US" dirty="0"/>
              <a:t> [2.1, </a:t>
            </a:r>
            <a:r>
              <a:rPr lang="en-US" dirty="0" smtClean="0"/>
              <a:t>3.2]</a:t>
            </a:r>
            <a:endParaRPr lang="en-US" dirty="0"/>
          </a:p>
          <a:p>
            <a:r>
              <a:rPr lang="en-US" b="1" dirty="0"/>
              <a:t>Middle 50%:</a:t>
            </a:r>
            <a:r>
              <a:rPr lang="en-US" dirty="0"/>
              <a:t> [3.275, </a:t>
            </a:r>
            <a:r>
              <a:rPr lang="en-US" dirty="0" smtClean="0"/>
              <a:t>4.775]</a:t>
            </a:r>
            <a:endParaRPr lang="en-US" dirty="0"/>
          </a:p>
          <a:p>
            <a:r>
              <a:rPr lang="en-US" b="1" dirty="0"/>
              <a:t>Top 25%:</a:t>
            </a:r>
            <a:r>
              <a:rPr lang="en-US" dirty="0"/>
              <a:t> [4.8, </a:t>
            </a:r>
            <a:r>
              <a:rPr lang="en-US" dirty="0" smtClean="0"/>
              <a:t>6.0]</a:t>
            </a:r>
            <a:endParaRPr lang="en-US" dirty="0"/>
          </a:p>
          <a:p>
            <a:r>
              <a:rPr lang="en-US" dirty="0"/>
              <a:t>These intervals provide the groups the farmer needs for analysis.</a:t>
            </a:r>
          </a:p>
          <a:p>
            <a:endParaRPr lang="en-US" dirty="0"/>
          </a:p>
        </p:txBody>
      </p:sp>
    </p:spTree>
    <p:extLst>
      <p:ext uri="{BB962C8B-B14F-4D97-AF65-F5344CB8AC3E}">
        <p14:creationId xmlns:p14="http://schemas.microsoft.com/office/powerpoint/2010/main" val="267623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Mode in Real-Life Context</a:t>
            </a:r>
            <a:endParaRPr lang="en-US" dirty="0"/>
          </a:p>
        </p:txBody>
      </p:sp>
      <p:sp>
        <p:nvSpPr>
          <p:cNvPr id="3" name="Content Placeholder 2"/>
          <p:cNvSpPr>
            <a:spLocks noGrp="1"/>
          </p:cNvSpPr>
          <p:nvPr>
            <p:ph idx="1"/>
          </p:nvPr>
        </p:nvSpPr>
        <p:spPr/>
        <p:txBody>
          <a:bodyPr/>
          <a:lstStyle/>
          <a:p>
            <a:r>
              <a:rPr lang="en-US" dirty="0" smtClean="0"/>
              <a:t>Let’s take mode to a relatable scenario to show how it works in real life.</a:t>
            </a:r>
          </a:p>
          <a:p>
            <a:r>
              <a:rPr lang="en-US" b="1" dirty="0" smtClean="0"/>
              <a:t>Analogy</a:t>
            </a:r>
          </a:p>
          <a:p>
            <a:r>
              <a:rPr lang="en-US" dirty="0" smtClean="0"/>
              <a:t>Imagine you’re at an ice cream shop, noting which flavors people order throughout the day. If “vanilla” is ordered more than any other flavor, vanilla becomes the mode of the shop’s sales for the day — it’s the shop’s most popular flavor, just as the mode is the “most popular” value in a dataset.</a:t>
            </a:r>
          </a:p>
          <a:p>
            <a:endParaRPr lang="en-US" dirty="0"/>
          </a:p>
        </p:txBody>
      </p:sp>
    </p:spTree>
    <p:extLst>
      <p:ext uri="{BB962C8B-B14F-4D97-AF65-F5344CB8AC3E}">
        <p14:creationId xmlns:p14="http://schemas.microsoft.com/office/powerpoint/2010/main" val="236240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When Mode is Useful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mode is particularly useful when:</a:t>
            </a:r>
          </a:p>
          <a:p>
            <a:r>
              <a:rPr lang="en-US" b="1" dirty="0" smtClean="0"/>
              <a:t>Data is categorical</a:t>
            </a:r>
            <a:r>
              <a:rPr lang="en-US" dirty="0" smtClean="0"/>
              <a:t>: For example, survey data where answers are categories (e.g., “red,” “blue,” “green”) and there’s no numeric ordering, so you want to know the most common category.</a:t>
            </a:r>
          </a:p>
          <a:p>
            <a:r>
              <a:rPr lang="en-US" b="1" dirty="0" smtClean="0"/>
              <a:t>Non-numeric insights</a:t>
            </a:r>
            <a:r>
              <a:rPr lang="en-US" dirty="0" smtClean="0"/>
              <a:t>: If you’re collecting data on favorite hobbies, favorite foods, or color preferences, mode helps identify the most favored option without averaging values.</a:t>
            </a:r>
          </a:p>
          <a:p>
            <a:r>
              <a:rPr lang="en-US" b="1" dirty="0" smtClean="0"/>
              <a:t>Example in Surveys</a:t>
            </a:r>
          </a:p>
          <a:p>
            <a:r>
              <a:rPr lang="en-US" dirty="0" smtClean="0"/>
              <a:t>In a survey asking, “What’s your favorite pet?” responses might look like this:</a:t>
            </a:r>
          </a:p>
          <a:p>
            <a:r>
              <a:rPr lang="da-DK" dirty="0" smtClean="0"/>
              <a:t>[cat, dog, dog, bird, fish, dog, cat, dog, fish]</a:t>
            </a:r>
          </a:p>
          <a:p>
            <a:r>
              <a:rPr lang="en-US" dirty="0" smtClean="0"/>
              <a:t>The mode here is “dog” since it appears the most often, revealing the group’s favorite pet.</a:t>
            </a:r>
          </a:p>
          <a:p>
            <a:endParaRPr lang="en-US" dirty="0"/>
          </a:p>
        </p:txBody>
      </p:sp>
    </p:spTree>
    <p:extLst>
      <p:ext uri="{BB962C8B-B14F-4D97-AF65-F5344CB8AC3E}">
        <p14:creationId xmlns:p14="http://schemas.microsoft.com/office/powerpoint/2010/main" val="190458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Comparing Mode with Mean and Median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Sometimes, the mode gives insights that the mean and median miss, especially in datasets with </a:t>
            </a:r>
            <a:r>
              <a:rPr lang="en-US" b="1" dirty="0" smtClean="0"/>
              <a:t>outliers</a:t>
            </a:r>
            <a:r>
              <a:rPr lang="en-US" dirty="0" smtClean="0"/>
              <a:t> or </a:t>
            </a:r>
            <a:r>
              <a:rPr lang="en-US" b="1" dirty="0" smtClean="0"/>
              <a:t>skewed distributions</a:t>
            </a:r>
            <a:r>
              <a:rPr lang="en-US" dirty="0" smtClean="0"/>
              <a:t>.</a:t>
            </a:r>
          </a:p>
          <a:p>
            <a:r>
              <a:rPr lang="en-US" b="1" dirty="0" smtClean="0"/>
              <a:t>Example</a:t>
            </a:r>
          </a:p>
          <a:p>
            <a:r>
              <a:rPr lang="en-US" dirty="0" smtClean="0"/>
              <a:t>Imagine people’s ages in a community meeting:</a:t>
            </a:r>
          </a:p>
          <a:p>
            <a:r>
              <a:rPr lang="en-US" dirty="0" smtClean="0"/>
              <a:t>[18, 22, 22, 22, 25, 26, 70]</a:t>
            </a:r>
          </a:p>
          <a:p>
            <a:r>
              <a:rPr lang="en-US" b="1" dirty="0" smtClean="0"/>
              <a:t>Mean (Average)</a:t>
            </a:r>
            <a:r>
              <a:rPr lang="en-US" dirty="0" smtClean="0"/>
              <a:t>: (18 + 22 + 22 + 22 + 25 + 26 + 70) / 7 = 29.29</a:t>
            </a:r>
          </a:p>
          <a:p>
            <a:r>
              <a:rPr lang="en-US" b="1" dirty="0" smtClean="0"/>
              <a:t>Median</a:t>
            </a:r>
            <a:r>
              <a:rPr lang="en-US" dirty="0" smtClean="0"/>
              <a:t>: 22 (the middle value when sorted)</a:t>
            </a:r>
          </a:p>
          <a:p>
            <a:r>
              <a:rPr lang="en-US" b="1" dirty="0" smtClean="0"/>
              <a:t>Mode</a:t>
            </a:r>
            <a:r>
              <a:rPr lang="en-US" dirty="0" smtClean="0"/>
              <a:t>: 22</a:t>
            </a:r>
          </a:p>
          <a:p>
            <a:r>
              <a:rPr lang="en-US" dirty="0" smtClean="0"/>
              <a:t>Here, the mode tells us the age that appears most often (22), which may be more representative of the group than the average of 29.29 due to the single high age (70) skewing the mean.</a:t>
            </a:r>
          </a:p>
          <a:p>
            <a:endParaRPr lang="en-US" dirty="0"/>
          </a:p>
        </p:txBody>
      </p:sp>
    </p:spTree>
    <p:extLst>
      <p:ext uri="{BB962C8B-B14F-4D97-AF65-F5344CB8AC3E}">
        <p14:creationId xmlns:p14="http://schemas.microsoft.com/office/powerpoint/2010/main" val="134734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lstStyle/>
          <a:p>
            <a:r>
              <a:rPr lang="en-US" b="1" dirty="0" smtClean="0"/>
              <a:t>Mode</a:t>
            </a:r>
            <a:r>
              <a:rPr lang="en-US" dirty="0" smtClean="0"/>
              <a:t> is the “most popular” or frequently occurring value in a dataset.</a:t>
            </a:r>
          </a:p>
          <a:p>
            <a:r>
              <a:rPr lang="en-US" b="1" dirty="0" smtClean="0"/>
              <a:t>Great for categories</a:t>
            </a:r>
            <a:r>
              <a:rPr lang="en-US" dirty="0" smtClean="0"/>
              <a:t> and when you want to highlight the most common response.</a:t>
            </a:r>
          </a:p>
          <a:p>
            <a:r>
              <a:rPr lang="en-US" b="1" dirty="0" smtClean="0"/>
              <a:t>Useful in skewed datasets</a:t>
            </a:r>
            <a:r>
              <a:rPr lang="en-US" dirty="0" smtClean="0"/>
              <a:t> to represent typical values without being thrown off by outliers.</a:t>
            </a:r>
          </a:p>
          <a:p>
            <a:endParaRPr lang="en-US" dirty="0"/>
          </a:p>
        </p:txBody>
      </p:sp>
    </p:spTree>
    <p:extLst>
      <p:ext uri="{BB962C8B-B14F-4D97-AF65-F5344CB8AC3E}">
        <p14:creationId xmlns:p14="http://schemas.microsoft.com/office/powerpoint/2010/main" val="243180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Mean May Mislead</a:t>
            </a:r>
            <a:endParaRPr lang="en-US" dirty="0"/>
          </a:p>
        </p:txBody>
      </p:sp>
      <p:sp>
        <p:nvSpPr>
          <p:cNvPr id="3" name="Content Placeholder 2"/>
          <p:cNvSpPr>
            <a:spLocks noGrp="1"/>
          </p:cNvSpPr>
          <p:nvPr>
            <p:ph idx="1"/>
          </p:nvPr>
        </p:nvSpPr>
        <p:spPr/>
        <p:txBody>
          <a:bodyPr/>
          <a:lstStyle/>
          <a:p>
            <a:r>
              <a:rPr lang="en-US" dirty="0" smtClean="0"/>
              <a:t>In a dataset with outliers or a skewed distribution, the mean can be misleading because it gets "pulled" toward outliers.</a:t>
            </a:r>
          </a:p>
          <a:p>
            <a:endParaRPr lang="en-US" dirty="0"/>
          </a:p>
        </p:txBody>
      </p:sp>
    </p:spTree>
    <p:extLst>
      <p:ext uri="{BB962C8B-B14F-4D97-AF65-F5344CB8AC3E}">
        <p14:creationId xmlns:p14="http://schemas.microsoft.com/office/powerpoint/2010/main" val="316501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Median May Mislead</a:t>
            </a:r>
            <a:endParaRPr lang="en-US" dirty="0"/>
          </a:p>
        </p:txBody>
      </p:sp>
      <p:sp>
        <p:nvSpPr>
          <p:cNvPr id="3" name="Content Placeholder 2"/>
          <p:cNvSpPr>
            <a:spLocks noGrp="1"/>
          </p:cNvSpPr>
          <p:nvPr>
            <p:ph idx="1"/>
          </p:nvPr>
        </p:nvSpPr>
        <p:spPr/>
        <p:txBody>
          <a:bodyPr/>
          <a:lstStyle/>
          <a:p>
            <a:r>
              <a:rPr lang="en-US" dirty="0" smtClean="0"/>
              <a:t>The median doesn’t consider every data point, so in datasets with many repeated values, it may overlook certain patterns.</a:t>
            </a:r>
          </a:p>
          <a:p>
            <a:endParaRPr lang="en-US" dirty="0"/>
          </a:p>
        </p:txBody>
      </p:sp>
    </p:spTree>
    <p:extLst>
      <p:ext uri="{BB962C8B-B14F-4D97-AF65-F5344CB8AC3E}">
        <p14:creationId xmlns:p14="http://schemas.microsoft.com/office/powerpoint/2010/main" val="1228085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1818</Words>
  <Application>Microsoft Office PowerPoint</Application>
  <PresentationFormat>Widescreen</PresentationFormat>
  <Paragraphs>130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Mode, Quartile</vt:lpstr>
      <vt:lpstr>1. Mode Basics</vt:lpstr>
      <vt:lpstr>2. Types of Mode</vt:lpstr>
      <vt:lpstr>3. Mode in Real-Life Context</vt:lpstr>
      <vt:lpstr>4. When Mode is Useful</vt:lpstr>
      <vt:lpstr>5. Comparing Mode with Mean and Median</vt:lpstr>
      <vt:lpstr>Summary</vt:lpstr>
      <vt:lpstr>When Mean May Mislead</vt:lpstr>
      <vt:lpstr>When Median May Mislead</vt:lpstr>
      <vt:lpstr>When to Use Mode</vt:lpstr>
      <vt:lpstr>When Mode May Mislead</vt:lpstr>
      <vt:lpstr>Example for Grouped Data</vt:lpstr>
      <vt:lpstr>Question</vt:lpstr>
      <vt:lpstr>Answer</vt:lpstr>
      <vt:lpstr>Quartile</vt:lpstr>
      <vt:lpstr>What is Quartile?</vt:lpstr>
      <vt:lpstr>Breaking Down Quartiles</vt:lpstr>
      <vt:lpstr>How to Calculate Quartiles</vt:lpstr>
      <vt:lpstr>Example Calculation</vt:lpstr>
      <vt:lpstr>Analogies to Make It Clearer</vt:lpstr>
      <vt:lpstr>Interquartile Range (IQR)</vt:lpstr>
      <vt:lpstr>Why Quartiles Are Useful</vt:lpstr>
      <vt:lpstr>Summary</vt:lpstr>
      <vt:lpstr>Question</vt:lpstr>
      <vt:lpstr>Solution</vt:lpstr>
      <vt:lpstr>Step 2: Arrange the Data</vt:lpstr>
      <vt:lpstr>Step 3: Calculate Q1, Q2, and Q3</vt:lpstr>
      <vt:lpstr>PowerPoint Presentation</vt:lpstr>
      <vt:lpstr>PowerPoint Presentation</vt:lpstr>
      <vt:lpstr>Step 4: Group the Weights</vt:lpstr>
      <vt:lpstr>Final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 in Statistics</dc:title>
  <dc:creator>Microsoft account</dc:creator>
  <cp:lastModifiedBy>Adnan</cp:lastModifiedBy>
  <cp:revision>35</cp:revision>
  <dcterms:created xsi:type="dcterms:W3CDTF">2024-11-10T13:48:05Z</dcterms:created>
  <dcterms:modified xsi:type="dcterms:W3CDTF">2024-12-25T12:40:18Z</dcterms:modified>
</cp:coreProperties>
</file>