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3" r:id="rId33"/>
    <p:sldId id="295" r:id="rId34"/>
    <p:sldId id="294" r:id="rId35"/>
    <p:sldId id="298" r:id="rId36"/>
    <p:sldId id="296" r:id="rId37"/>
    <p:sldId id="297"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B3DE2-F3E7-43A8-BF0A-83B3806AD733}" type="datetimeFigureOut">
              <a:rPr lang="en-US" smtClean="0"/>
              <a:t>15-Jan-25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330410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3DE2-F3E7-43A8-BF0A-83B3806AD733}" type="datetimeFigureOut">
              <a:rPr lang="en-US" smtClean="0"/>
              <a:t>15-Jan-25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92917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3DE2-F3E7-43A8-BF0A-83B3806AD733}" type="datetimeFigureOut">
              <a:rPr lang="en-US" smtClean="0"/>
              <a:t>15-Jan-25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191655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3DE2-F3E7-43A8-BF0A-83B3806AD733}" type="datetimeFigureOut">
              <a:rPr lang="en-US" smtClean="0"/>
              <a:t>15-Jan-25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213574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B3DE2-F3E7-43A8-BF0A-83B3806AD733}" type="datetimeFigureOut">
              <a:rPr lang="en-US" smtClean="0"/>
              <a:t>15-Jan-25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295371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6B3DE2-F3E7-43A8-BF0A-83B3806AD733}" type="datetimeFigureOut">
              <a:rPr lang="en-US" smtClean="0"/>
              <a:t>15-Jan-25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55575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6B3DE2-F3E7-43A8-BF0A-83B3806AD733}" type="datetimeFigureOut">
              <a:rPr lang="en-US" smtClean="0"/>
              <a:t>15-Jan-25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317612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B3DE2-F3E7-43A8-BF0A-83B3806AD733}" type="datetimeFigureOut">
              <a:rPr lang="en-US" smtClean="0"/>
              <a:t>15-Jan-25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182134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B3DE2-F3E7-43A8-BF0A-83B3806AD733}" type="datetimeFigureOut">
              <a:rPr lang="en-US" smtClean="0"/>
              <a:t>15-Jan-25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323283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B3DE2-F3E7-43A8-BF0A-83B3806AD733}" type="datetimeFigureOut">
              <a:rPr lang="en-US" smtClean="0"/>
              <a:t>15-Jan-25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255222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B3DE2-F3E7-43A8-BF0A-83B3806AD733}" type="datetimeFigureOut">
              <a:rPr lang="en-US" smtClean="0"/>
              <a:t>15-Jan-25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156-40C5-4942-B5C0-C79476799CC8}" type="slidenum">
              <a:rPr lang="en-US" smtClean="0"/>
              <a:t>‹#›</a:t>
            </a:fld>
            <a:endParaRPr lang="en-US"/>
          </a:p>
        </p:txBody>
      </p:sp>
    </p:spTree>
    <p:extLst>
      <p:ext uri="{BB962C8B-B14F-4D97-AF65-F5344CB8AC3E}">
        <p14:creationId xmlns:p14="http://schemas.microsoft.com/office/powerpoint/2010/main" val="292163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B3DE2-F3E7-43A8-BF0A-83B3806AD733}" type="datetimeFigureOut">
              <a:rPr lang="en-US" smtClean="0"/>
              <a:t>15-Jan-25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35156-40C5-4942-B5C0-C79476799CC8}" type="slidenum">
              <a:rPr lang="en-US" smtClean="0"/>
              <a:t>‹#›</a:t>
            </a:fld>
            <a:endParaRPr lang="en-US"/>
          </a:p>
        </p:txBody>
      </p:sp>
    </p:spTree>
    <p:extLst>
      <p:ext uri="{BB962C8B-B14F-4D97-AF65-F5344CB8AC3E}">
        <p14:creationId xmlns:p14="http://schemas.microsoft.com/office/powerpoint/2010/main" val="586641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Probability Theory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Probability theory</a:t>
            </a:r>
            <a:r>
              <a:rPr lang="en-US" dirty="0" smtClean="0"/>
              <a:t> is the branch of mathematics that deals with predicting the likelihood of different outcomes in uncertain situations. It's the science of chance and uncertainty, providing tools to model and analyze random events.</a:t>
            </a:r>
          </a:p>
          <a:p>
            <a:r>
              <a:rPr lang="en-US" b="1" dirty="0" smtClean="0"/>
              <a:t>Key Concepts:</a:t>
            </a:r>
          </a:p>
          <a:p>
            <a:r>
              <a:rPr lang="en-US" b="1" dirty="0" smtClean="0"/>
              <a:t>Experiment</a:t>
            </a:r>
            <a:r>
              <a:rPr lang="en-US" dirty="0" smtClean="0"/>
              <a:t>: Any process with uncertain outcomes that can be repeated under identical conditions.</a:t>
            </a:r>
          </a:p>
          <a:p>
            <a:pPr lvl="1"/>
            <a:r>
              <a:rPr lang="en-US" dirty="0" smtClean="0"/>
              <a:t>Example: Tossing a coin, rolling a die, or picking a card from a deck.</a:t>
            </a:r>
          </a:p>
          <a:p>
            <a:r>
              <a:rPr lang="en-US" b="1" dirty="0" smtClean="0"/>
              <a:t>Sample Space (S)</a:t>
            </a:r>
            <a:r>
              <a:rPr lang="en-US" dirty="0" smtClean="0"/>
              <a:t>: The set of all possible outcomes of an experiment.</a:t>
            </a:r>
          </a:p>
          <a:p>
            <a:r>
              <a:rPr lang="en-US" dirty="0" smtClean="0"/>
              <a:t>Example: For a coin toss, S={Heads, Tails}</a:t>
            </a:r>
            <a:br>
              <a:rPr lang="en-US" dirty="0" smtClean="0"/>
            </a:br>
            <a:r>
              <a:rPr lang="en-US" dirty="0" smtClean="0"/>
              <a:t>For rolling a die, S={1,2,3,4,5,6}</a:t>
            </a:r>
          </a:p>
          <a:p>
            <a:endParaRPr lang="en-US" dirty="0"/>
          </a:p>
        </p:txBody>
      </p:sp>
    </p:spTree>
    <p:extLst>
      <p:ext uri="{BB962C8B-B14F-4D97-AF65-F5344CB8AC3E}">
        <p14:creationId xmlns:p14="http://schemas.microsoft.com/office/powerpoint/2010/main" val="144577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Q3</a:t>
            </a:r>
            <a:r>
              <a:rPr lang="en-US" dirty="0" smtClean="0"/>
              <a:t>: A bag contains 3 red balls, 4 blue balls, and 5 green balls. One ball is drawn randomly.</a:t>
            </a:r>
            <a:endParaRPr lang="en-US" dirty="0"/>
          </a:p>
        </p:txBody>
      </p:sp>
      <p:sp>
        <p:nvSpPr>
          <p:cNvPr id="3" name="Content Placeholder 2"/>
          <p:cNvSpPr>
            <a:spLocks noGrp="1"/>
          </p:cNvSpPr>
          <p:nvPr>
            <p:ph idx="1"/>
          </p:nvPr>
        </p:nvSpPr>
        <p:spPr/>
        <p:txBody>
          <a:bodyPr/>
          <a:lstStyle/>
          <a:p>
            <a:r>
              <a:rPr lang="en-US" b="1" dirty="0" smtClean="0"/>
              <a:t>Part 1</a:t>
            </a:r>
            <a:r>
              <a:rPr lang="en-US" dirty="0" smtClean="0"/>
              <a:t>: What is the sample space for this random experiment?</a:t>
            </a:r>
          </a:p>
          <a:p>
            <a:endParaRPr lang="en-US" dirty="0"/>
          </a:p>
        </p:txBody>
      </p:sp>
      <p:pic>
        <p:nvPicPr>
          <p:cNvPr id="6" name="Picture 5"/>
          <p:cNvPicPr>
            <a:picLocks noChangeAspect="1"/>
          </p:cNvPicPr>
          <p:nvPr/>
        </p:nvPicPr>
        <p:blipFill>
          <a:blip r:embed="rId2"/>
          <a:stretch>
            <a:fillRect/>
          </a:stretch>
        </p:blipFill>
        <p:spPr>
          <a:xfrm>
            <a:off x="2717777" y="2842071"/>
            <a:ext cx="5851626" cy="660981"/>
          </a:xfrm>
          <a:prstGeom prst="rect">
            <a:avLst/>
          </a:prstGeom>
        </p:spPr>
      </p:pic>
    </p:spTree>
    <p:extLst>
      <p:ext uri="{BB962C8B-B14F-4D97-AF65-F5344CB8AC3E}">
        <p14:creationId xmlns:p14="http://schemas.microsoft.com/office/powerpoint/2010/main" val="316576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What is the probability of drawing either a red or a blue ball?</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stretch>
            <a:fillRect/>
          </a:stretch>
        </p:blipFill>
        <p:spPr>
          <a:xfrm>
            <a:off x="1834099" y="2146881"/>
            <a:ext cx="8544827" cy="2206179"/>
          </a:xfrm>
          <a:prstGeom prst="rect">
            <a:avLst/>
          </a:prstGeom>
        </p:spPr>
      </p:pic>
    </p:spTree>
    <p:extLst>
      <p:ext uri="{BB962C8B-B14F-4D97-AF65-F5344CB8AC3E}">
        <p14:creationId xmlns:p14="http://schemas.microsoft.com/office/powerpoint/2010/main" val="98599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Compound Events in Probability</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compound event</a:t>
            </a:r>
            <a:r>
              <a:rPr lang="en-US" dirty="0" smtClean="0"/>
              <a:t> in probability refers to an event that involves the combination of two or more simple events. These events can either occur together, one after the other, or depend on certain conditions. The probability of a compound event depends on whether the events involved are </a:t>
            </a:r>
            <a:r>
              <a:rPr lang="en-US" b="1" dirty="0" smtClean="0"/>
              <a:t>independent</a:t>
            </a:r>
            <a:r>
              <a:rPr lang="en-US" dirty="0" smtClean="0"/>
              <a:t> or </a:t>
            </a:r>
            <a:r>
              <a:rPr lang="en-US" b="1" dirty="0" smtClean="0"/>
              <a:t>dependent</a:t>
            </a:r>
            <a:r>
              <a:rPr lang="en-US" dirty="0" smtClean="0"/>
              <a:t> and whether they are connected by </a:t>
            </a:r>
            <a:r>
              <a:rPr lang="en-US" b="1" dirty="0" smtClean="0"/>
              <a:t>"AND"</a:t>
            </a:r>
            <a:r>
              <a:rPr lang="en-US" dirty="0" smtClean="0"/>
              <a:t> or </a:t>
            </a:r>
            <a:r>
              <a:rPr lang="en-US" b="1" dirty="0" smtClean="0"/>
              <a:t>"OR."</a:t>
            </a:r>
            <a:endParaRPr lang="en-US" dirty="0" smtClean="0"/>
          </a:p>
          <a:p>
            <a:endParaRPr lang="en-US" dirty="0"/>
          </a:p>
        </p:txBody>
      </p:sp>
    </p:spTree>
    <p:extLst>
      <p:ext uri="{BB962C8B-B14F-4D97-AF65-F5344CB8AC3E}">
        <p14:creationId xmlns:p14="http://schemas.microsoft.com/office/powerpoint/2010/main" val="173089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Compound Events</a:t>
            </a:r>
            <a:endParaRPr lang="en-US" dirty="0"/>
          </a:p>
        </p:txBody>
      </p:sp>
      <p:sp>
        <p:nvSpPr>
          <p:cNvPr id="3" name="Content Placeholder 2"/>
          <p:cNvSpPr>
            <a:spLocks noGrp="1"/>
          </p:cNvSpPr>
          <p:nvPr>
            <p:ph idx="1"/>
          </p:nvPr>
        </p:nvSpPr>
        <p:spPr/>
        <p:txBody>
          <a:bodyPr/>
          <a:lstStyle/>
          <a:p>
            <a:r>
              <a:rPr lang="en-US" b="1" dirty="0" smtClean="0"/>
              <a:t>Union of Events (OR)</a:t>
            </a:r>
            <a:endParaRPr lang="en-US" dirty="0" smtClean="0"/>
          </a:p>
          <a:p>
            <a:pPr lvl="1"/>
            <a:r>
              <a:rPr lang="en-US" dirty="0" smtClean="0"/>
              <a:t>The event occurs if </a:t>
            </a:r>
            <a:r>
              <a:rPr lang="en-US" b="1" dirty="0" smtClean="0"/>
              <a:t>any one</a:t>
            </a:r>
            <a:r>
              <a:rPr lang="en-US" dirty="0" smtClean="0"/>
              <a:t> of the events happens.</a:t>
            </a:r>
          </a:p>
          <a:p>
            <a:pPr lvl="1"/>
            <a:r>
              <a:rPr lang="en-US" dirty="0" smtClean="0"/>
              <a:t>Example: Drawing a card that is either a King </a:t>
            </a:r>
            <a:r>
              <a:rPr lang="en-US" b="1" dirty="0" smtClean="0"/>
              <a:t>OR</a:t>
            </a:r>
            <a:r>
              <a:rPr lang="en-US" dirty="0" smtClean="0"/>
              <a:t> a Spade.</a:t>
            </a:r>
          </a:p>
          <a:p>
            <a:r>
              <a:rPr lang="en-US" b="1" dirty="0" smtClean="0"/>
              <a:t>Intersection of Events (AND)</a:t>
            </a:r>
            <a:endParaRPr lang="en-US" dirty="0" smtClean="0"/>
          </a:p>
          <a:p>
            <a:pPr lvl="1"/>
            <a:r>
              <a:rPr lang="en-US" dirty="0" smtClean="0"/>
              <a:t>The event occurs if </a:t>
            </a:r>
            <a:r>
              <a:rPr lang="en-US" b="1" dirty="0" smtClean="0"/>
              <a:t>all events happen simultaneously</a:t>
            </a:r>
            <a:r>
              <a:rPr lang="en-US" dirty="0" smtClean="0"/>
              <a:t>.</a:t>
            </a:r>
          </a:p>
          <a:p>
            <a:pPr lvl="1"/>
            <a:r>
              <a:rPr lang="en-US" dirty="0" smtClean="0"/>
              <a:t>Example: Rolling a die and getting an even number </a:t>
            </a:r>
            <a:r>
              <a:rPr lang="en-US" b="1" dirty="0" smtClean="0"/>
              <a:t>AND</a:t>
            </a:r>
            <a:r>
              <a:rPr lang="en-US" dirty="0" smtClean="0"/>
              <a:t> a number greater than 3.</a:t>
            </a:r>
          </a:p>
          <a:p>
            <a:endParaRPr lang="en-US" dirty="0"/>
          </a:p>
        </p:txBody>
      </p:sp>
    </p:spTree>
    <p:extLst>
      <p:ext uri="{BB962C8B-B14F-4D97-AF65-F5344CB8AC3E}">
        <p14:creationId xmlns:p14="http://schemas.microsoft.com/office/powerpoint/2010/main" val="7733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Union (OR)</a:t>
            </a:r>
            <a:endParaRPr lang="en-US" dirty="0"/>
          </a:p>
        </p:txBody>
      </p:sp>
      <p:sp>
        <p:nvSpPr>
          <p:cNvPr id="3" name="Content Placeholder 2"/>
          <p:cNvSpPr>
            <a:spLocks noGrp="1"/>
          </p:cNvSpPr>
          <p:nvPr>
            <p:ph idx="1"/>
          </p:nvPr>
        </p:nvSpPr>
        <p:spPr/>
        <p:txBody>
          <a:bodyPr>
            <a:normAutofit/>
          </a:bodyPr>
          <a:lstStyle/>
          <a:p>
            <a:r>
              <a:rPr lang="en-US" b="1" dirty="0" smtClean="0"/>
              <a:t>Scenario</a:t>
            </a:r>
            <a:r>
              <a:rPr lang="en-US" dirty="0" smtClean="0"/>
              <a:t>: Imagine you’re deciding which movie to watch this weekend. You will watch a movie if:</a:t>
            </a:r>
          </a:p>
          <a:p>
            <a:r>
              <a:rPr lang="en-US" dirty="0" smtClean="0"/>
              <a:t>It is a comedy.</a:t>
            </a:r>
          </a:p>
          <a:p>
            <a:r>
              <a:rPr lang="en-US" dirty="0" smtClean="0"/>
              <a:t>OR it has your favorite actor.</a:t>
            </a:r>
          </a:p>
          <a:p>
            <a:r>
              <a:rPr lang="en-US" dirty="0" smtClean="0"/>
              <a:t>This is a compound event connected by </a:t>
            </a:r>
            <a:r>
              <a:rPr lang="en-US" b="1" dirty="0" smtClean="0"/>
              <a:t>"OR."</a:t>
            </a:r>
            <a:r>
              <a:rPr lang="en-US" dirty="0" smtClean="0"/>
              <a:t> Even if a movie isn’t a comedy, you’ll still watch it if your favorite actor is in it.</a:t>
            </a:r>
          </a:p>
          <a:p>
            <a:r>
              <a:rPr lang="en-US" b="1" dirty="0" smtClean="0"/>
              <a:t>In Probability Terms</a:t>
            </a:r>
            <a:r>
              <a:rPr lang="en-US" dirty="0" smtClean="0"/>
              <a:t>:</a:t>
            </a:r>
          </a:p>
          <a:p>
            <a:r>
              <a:rPr lang="en-US" dirty="0" smtClean="0"/>
              <a:t>Event A: The movie is a comedy.</a:t>
            </a:r>
          </a:p>
          <a:p>
            <a:r>
              <a:rPr lang="en-US" dirty="0" smtClean="0"/>
              <a:t>Event B: The movie has your favorite actor.</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501721" y="6176963"/>
            <a:ext cx="4968025" cy="526503"/>
          </a:xfrm>
          <a:prstGeom prst="rect">
            <a:avLst/>
          </a:prstGeom>
        </p:spPr>
      </p:pic>
    </p:spTree>
    <p:extLst>
      <p:ext uri="{BB962C8B-B14F-4D97-AF65-F5344CB8AC3E}">
        <p14:creationId xmlns:p14="http://schemas.microsoft.com/office/powerpoint/2010/main" val="389777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2: Intersection (AND) with an Analogy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Scenario</a:t>
            </a:r>
            <a:r>
              <a:rPr lang="en-US" dirty="0" smtClean="0"/>
              <a:t>: Suppose you are preparing a sandwich. You will eat the sandwich only if:</a:t>
            </a:r>
          </a:p>
          <a:p>
            <a:r>
              <a:rPr lang="en-US" dirty="0" smtClean="0"/>
              <a:t>It has bread, </a:t>
            </a:r>
            <a:r>
              <a:rPr lang="en-US" b="1" dirty="0" smtClean="0"/>
              <a:t>AND</a:t>
            </a:r>
            <a:endParaRPr lang="en-US" dirty="0" smtClean="0"/>
          </a:p>
          <a:p>
            <a:r>
              <a:rPr lang="en-US" dirty="0" smtClean="0"/>
              <a:t>It has cheese.</a:t>
            </a:r>
          </a:p>
          <a:p>
            <a:r>
              <a:rPr lang="en-US" dirty="0" smtClean="0"/>
              <a:t>This is a compound event connected by </a:t>
            </a:r>
            <a:r>
              <a:rPr lang="en-US" b="1" dirty="0" smtClean="0"/>
              <a:t>"AND."</a:t>
            </a:r>
            <a:r>
              <a:rPr lang="en-US" dirty="0" smtClean="0"/>
              <a:t> Both conditions must be met for you to eat the sandwich.</a:t>
            </a:r>
          </a:p>
          <a:p>
            <a:r>
              <a:rPr lang="en-US" b="1" dirty="0" smtClean="0"/>
              <a:t>In Probability Terms</a:t>
            </a:r>
            <a:r>
              <a:rPr lang="en-US" dirty="0" smtClean="0"/>
              <a:t>:</a:t>
            </a:r>
          </a:p>
          <a:p>
            <a:r>
              <a:rPr lang="en-US" dirty="0" smtClean="0"/>
              <a:t>Event A: The sandwich has bread.</a:t>
            </a:r>
          </a:p>
          <a:p>
            <a:r>
              <a:rPr lang="en-US" dirty="0" smtClean="0"/>
              <a:t>Event B: The sandwich has cheese.</a:t>
            </a:r>
          </a:p>
          <a:p>
            <a:r>
              <a:rPr lang="en-US" dirty="0" smtClean="0"/>
              <a:t>If A and B are independent events: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179605" y="6176963"/>
            <a:ext cx="4598158" cy="551779"/>
          </a:xfrm>
          <a:prstGeom prst="rect">
            <a:avLst/>
          </a:prstGeom>
        </p:spPr>
      </p:pic>
    </p:spTree>
    <p:extLst>
      <p:ext uri="{BB962C8B-B14F-4D97-AF65-F5344CB8AC3E}">
        <p14:creationId xmlns:p14="http://schemas.microsoft.com/office/powerpoint/2010/main" val="322710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Multiplication Rule:</a:t>
            </a:r>
            <a:br>
              <a:rPr lang="en-US" b="1" dirty="0" smtClean="0"/>
            </a:br>
            <a:r>
              <a:rPr lang="en-US" b="1" dirty="0" smtClean="0"/>
              <a:t>Independent Events in Probability </a:t>
            </a:r>
            <a:endParaRPr lang="en-US" dirty="0"/>
          </a:p>
        </p:txBody>
      </p:sp>
      <p:sp>
        <p:nvSpPr>
          <p:cNvPr id="3" name="Content Placeholder 2"/>
          <p:cNvSpPr>
            <a:spLocks noGrp="1"/>
          </p:cNvSpPr>
          <p:nvPr>
            <p:ph idx="1"/>
          </p:nvPr>
        </p:nvSpPr>
        <p:spPr/>
        <p:txBody>
          <a:bodyPr/>
          <a:lstStyle/>
          <a:p>
            <a:r>
              <a:rPr lang="en-US" dirty="0" smtClean="0"/>
              <a:t>In probability theory, </a:t>
            </a:r>
            <a:r>
              <a:rPr lang="en-US" b="1" dirty="0" smtClean="0"/>
              <a:t>independent events</a:t>
            </a:r>
            <a:r>
              <a:rPr lang="en-US" dirty="0" smtClean="0"/>
              <a:t> are events that have no influence on each other. This means the occurrence (or non-occurrence) of one event does not affect the probability of the other event happening.</a:t>
            </a:r>
          </a:p>
          <a:p>
            <a:r>
              <a:rPr lang="en-US" dirty="0" smtClean="0"/>
              <a:t>Mathematically, two events A and B are independent if:</a:t>
            </a:r>
          </a:p>
          <a:p>
            <a:r>
              <a:rPr lang="en-US" dirty="0" smtClean="0"/>
              <a:t>P(A∩B)=P(A)⋅P(B)</a:t>
            </a:r>
          </a:p>
          <a:p>
            <a:r>
              <a:rPr lang="en-US" dirty="0" smtClean="0"/>
              <a:t>This means the probability that both AAA and BBB occur is simply the product of their individual probabilities.</a:t>
            </a:r>
          </a:p>
          <a:p>
            <a:endParaRPr lang="en-US" dirty="0"/>
          </a:p>
        </p:txBody>
      </p:sp>
    </p:spTree>
    <p:extLst>
      <p:ext uri="{BB962C8B-B14F-4D97-AF65-F5344CB8AC3E}">
        <p14:creationId xmlns:p14="http://schemas.microsoft.com/office/powerpoint/2010/main" val="322701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Characteristics of Independent Events:</a:t>
            </a:r>
            <a:endParaRPr lang="en-US" dirty="0"/>
          </a:p>
        </p:txBody>
      </p:sp>
      <p:sp>
        <p:nvSpPr>
          <p:cNvPr id="3" name="Content Placeholder 2"/>
          <p:cNvSpPr>
            <a:spLocks noGrp="1"/>
          </p:cNvSpPr>
          <p:nvPr>
            <p:ph idx="1"/>
          </p:nvPr>
        </p:nvSpPr>
        <p:spPr/>
        <p:txBody>
          <a:bodyPr/>
          <a:lstStyle/>
          <a:p>
            <a:r>
              <a:rPr lang="en-US" b="1" dirty="0" smtClean="0"/>
              <a:t>No influence</a:t>
            </a:r>
            <a:r>
              <a:rPr lang="en-US" dirty="0" smtClean="0"/>
              <a:t>: The outcome of one event does not affect the outcome of the other.</a:t>
            </a:r>
          </a:p>
          <a:p>
            <a:r>
              <a:rPr lang="en-US" b="1" dirty="0" smtClean="0"/>
              <a:t>Multiplication rule</a:t>
            </a:r>
            <a:r>
              <a:rPr lang="en-US" dirty="0" smtClean="0"/>
              <a:t>: The probability of both events occurring together is the product of their individual probabilities.</a:t>
            </a:r>
          </a:p>
          <a:p>
            <a:endParaRPr lang="en-US" dirty="0"/>
          </a:p>
        </p:txBody>
      </p:sp>
    </p:spTree>
    <p:extLst>
      <p:ext uri="{BB962C8B-B14F-4D97-AF65-F5344CB8AC3E}">
        <p14:creationId xmlns:p14="http://schemas.microsoft.com/office/powerpoint/2010/main" val="114281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Rolling a Die and Flipping a Coin</a:t>
            </a:r>
            <a:endParaRPr lang="en-US" dirty="0"/>
          </a:p>
        </p:txBody>
      </p:sp>
      <p:sp>
        <p:nvSpPr>
          <p:cNvPr id="3" name="Content Placeholder 2"/>
          <p:cNvSpPr>
            <a:spLocks noGrp="1"/>
          </p:cNvSpPr>
          <p:nvPr>
            <p:ph idx="1"/>
          </p:nvPr>
        </p:nvSpPr>
        <p:spPr/>
        <p:txBody>
          <a:bodyPr/>
          <a:lstStyle/>
          <a:p>
            <a:r>
              <a:rPr lang="en-US" dirty="0" smtClean="0"/>
              <a:t>Imagine you are </a:t>
            </a:r>
            <a:r>
              <a:rPr lang="en-US" b="1" dirty="0" smtClean="0"/>
              <a:t>rolling a die</a:t>
            </a:r>
            <a:r>
              <a:rPr lang="en-US" dirty="0" smtClean="0"/>
              <a:t> and </a:t>
            </a:r>
            <a:r>
              <a:rPr lang="en-US" b="1" dirty="0" smtClean="0"/>
              <a:t>flipping a coin</a:t>
            </a:r>
            <a:r>
              <a:rPr lang="en-US" dirty="0" smtClean="0"/>
              <a:t> at the same time. These two events (rolling the die and flipping the coin) are </a:t>
            </a:r>
            <a:r>
              <a:rPr lang="en-US" b="1" dirty="0" smtClean="0"/>
              <a:t>independent events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330212" y="3319797"/>
            <a:ext cx="10014655" cy="2857165"/>
          </a:xfrm>
          <a:prstGeom prst="rect">
            <a:avLst/>
          </a:prstGeom>
        </p:spPr>
      </p:pic>
    </p:spTree>
    <p:extLst>
      <p:ext uri="{BB962C8B-B14F-4D97-AF65-F5344CB8AC3E}">
        <p14:creationId xmlns:p14="http://schemas.microsoft.com/office/powerpoint/2010/main" val="118165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Key Points to Remember about Independent Events</a:t>
            </a:r>
            <a:endParaRPr lang="en-US" dirty="0"/>
          </a:p>
        </p:txBody>
      </p:sp>
      <p:sp>
        <p:nvSpPr>
          <p:cNvPr id="3" name="Content Placeholder 2"/>
          <p:cNvSpPr>
            <a:spLocks noGrp="1"/>
          </p:cNvSpPr>
          <p:nvPr>
            <p:ph idx="1"/>
          </p:nvPr>
        </p:nvSpPr>
        <p:spPr/>
        <p:txBody>
          <a:bodyPr>
            <a:normAutofit/>
          </a:bodyPr>
          <a:lstStyle/>
          <a:p>
            <a:r>
              <a:rPr lang="en-US" b="1" dirty="0" smtClean="0"/>
              <a:t>Multiplication Rule</a:t>
            </a:r>
            <a:r>
              <a:rPr lang="en-US" dirty="0" smtClean="0"/>
              <a:t>: If events A and B are independent, the probability of both events occurring is the product of their individual probabilities.</a:t>
            </a:r>
          </a:p>
          <a:p>
            <a:r>
              <a:rPr lang="en-US" dirty="0" smtClean="0"/>
              <a:t>P(A∩B)=P(A)⋅P(B)</a:t>
            </a:r>
          </a:p>
          <a:p>
            <a:r>
              <a:rPr lang="en-US" b="1" dirty="0" smtClean="0"/>
              <a:t>No Influence</a:t>
            </a:r>
            <a:r>
              <a:rPr lang="en-US" dirty="0" smtClean="0"/>
              <a:t>: The occurrence of one event has no effect on the occurrence of the other.</a:t>
            </a:r>
          </a:p>
          <a:p>
            <a:r>
              <a:rPr lang="en-US" b="1" dirty="0" smtClean="0"/>
              <a:t>Independence vs. Dependence</a:t>
            </a:r>
            <a:r>
              <a:rPr lang="en-US" dirty="0" smtClean="0"/>
              <a:t>: If two events are dependent, the occurrence of one event affects the probability of the other event. For dependent events, the formula changes, and you need to account for the conditional probability.</a:t>
            </a:r>
          </a:p>
          <a:p>
            <a:endParaRPr lang="en-US" dirty="0"/>
          </a:p>
        </p:txBody>
      </p:sp>
    </p:spTree>
    <p:extLst>
      <p:ext uri="{BB962C8B-B14F-4D97-AF65-F5344CB8AC3E}">
        <p14:creationId xmlns:p14="http://schemas.microsoft.com/office/powerpoint/2010/main" val="41879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Event?</a:t>
            </a:r>
            <a:endParaRPr lang="en-US" dirty="0"/>
          </a:p>
        </p:txBody>
      </p:sp>
      <p:sp>
        <p:nvSpPr>
          <p:cNvPr id="3" name="Content Placeholder 2"/>
          <p:cNvSpPr>
            <a:spLocks noGrp="1"/>
          </p:cNvSpPr>
          <p:nvPr>
            <p:ph idx="1"/>
          </p:nvPr>
        </p:nvSpPr>
        <p:spPr/>
        <p:txBody>
          <a:bodyPr>
            <a:normAutofit/>
          </a:bodyPr>
          <a:lstStyle/>
          <a:p>
            <a:r>
              <a:rPr lang="en-US" b="1" dirty="0" smtClean="0"/>
              <a:t>Event (E)</a:t>
            </a:r>
            <a:r>
              <a:rPr lang="en-US" dirty="0" smtClean="0"/>
              <a:t>: A subset of the sample space. An event is a specific outcome or group of outcomes.</a:t>
            </a:r>
          </a:p>
          <a:p>
            <a:r>
              <a:rPr lang="en-US" dirty="0" smtClean="0"/>
              <a:t>Example: Rolling an even number (E={2,4,6}).</a:t>
            </a:r>
          </a:p>
          <a:p>
            <a:r>
              <a:rPr lang="en-US" b="1" dirty="0" smtClean="0"/>
              <a:t>Probability (P)</a:t>
            </a:r>
            <a:r>
              <a:rPr lang="en-US" dirty="0" smtClean="0"/>
              <a:t>: A measure of how likely an event is to occur. The probability of an event is calculated as:</a:t>
            </a:r>
          </a:p>
          <a:p>
            <a:r>
              <a:rPr lang="en-US" dirty="0" smtClean="0"/>
              <a:t>P(E)=Number of favorable outcomes/Total number of outcomes in S</a:t>
            </a:r>
          </a:p>
          <a:p>
            <a:endParaRPr lang="en-US" dirty="0" smtClean="0"/>
          </a:p>
          <a:p>
            <a:pPr lvl="1"/>
            <a:r>
              <a:rPr lang="en-US" dirty="0" smtClean="0"/>
              <a:t>Example: For rolling a die, the probability of rolling a 3 is: P(3)=1/6​</a:t>
            </a:r>
          </a:p>
          <a:p>
            <a:pPr marL="0" indent="0">
              <a:buNone/>
            </a:pPr>
            <a:r>
              <a:rPr lang="en-US" dirty="0" smtClean="0"/>
              <a:t>​</a:t>
            </a:r>
          </a:p>
          <a:p>
            <a:endParaRPr lang="en-US" dirty="0"/>
          </a:p>
        </p:txBody>
      </p:sp>
    </p:spTree>
    <p:extLst>
      <p:ext uri="{BB962C8B-B14F-4D97-AF65-F5344CB8AC3E}">
        <p14:creationId xmlns:p14="http://schemas.microsoft.com/office/powerpoint/2010/main" val="50230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Multiplication Rule: For "And" (Joint Events or Intersection)</a:t>
            </a:r>
            <a:endParaRPr lang="en-US" dirty="0"/>
          </a:p>
        </p:txBody>
      </p:sp>
      <p:pic>
        <p:nvPicPr>
          <p:cNvPr id="4" name="Content Placeholder 3"/>
          <p:cNvPicPr>
            <a:picLocks noGrp="1" noChangeAspect="1"/>
          </p:cNvPicPr>
          <p:nvPr>
            <p:ph idx="1"/>
          </p:nvPr>
        </p:nvPicPr>
        <p:blipFill>
          <a:blip r:embed="rId2"/>
          <a:stretch>
            <a:fillRect/>
          </a:stretch>
        </p:blipFill>
        <p:spPr>
          <a:xfrm>
            <a:off x="838200" y="1925246"/>
            <a:ext cx="9452020" cy="4248420"/>
          </a:xfrm>
          <a:prstGeom prst="rect">
            <a:avLst/>
          </a:prstGeom>
        </p:spPr>
      </p:pic>
    </p:spTree>
    <p:extLst>
      <p:ext uri="{BB962C8B-B14F-4D97-AF65-F5344CB8AC3E}">
        <p14:creationId xmlns:p14="http://schemas.microsoft.com/office/powerpoint/2010/main" val="7209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b="1" dirty="0" smtClean="0"/>
              <a:t>Rolling a die and flipping a coin:</a:t>
            </a:r>
            <a:endParaRPr lang="en-US" dirty="0" smtClean="0"/>
          </a:p>
          <a:p>
            <a:endParaRPr lang="en-US" dirty="0"/>
          </a:p>
        </p:txBody>
      </p:sp>
      <p:pic>
        <p:nvPicPr>
          <p:cNvPr id="4" name="Picture 3"/>
          <p:cNvPicPr>
            <a:picLocks noChangeAspect="1"/>
          </p:cNvPicPr>
          <p:nvPr/>
        </p:nvPicPr>
        <p:blipFill>
          <a:blip r:embed="rId2"/>
          <a:stretch>
            <a:fillRect/>
          </a:stretch>
        </p:blipFill>
        <p:spPr>
          <a:xfrm>
            <a:off x="1738781" y="2837175"/>
            <a:ext cx="7090961" cy="1232549"/>
          </a:xfrm>
          <a:prstGeom prst="rect">
            <a:avLst/>
          </a:prstGeom>
        </p:spPr>
      </p:pic>
    </p:spTree>
    <p:extLst>
      <p:ext uri="{BB962C8B-B14F-4D97-AF65-F5344CB8AC3E}">
        <p14:creationId xmlns:p14="http://schemas.microsoft.com/office/powerpoint/2010/main" val="102805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Addition: For "Or" (Union of Events)</a:t>
            </a:r>
            <a:endParaRPr lang="en-US" dirty="0"/>
          </a:p>
        </p:txBody>
      </p:sp>
      <p:sp>
        <p:nvSpPr>
          <p:cNvPr id="3" name="Content Placeholder 2"/>
          <p:cNvSpPr>
            <a:spLocks noGrp="1"/>
          </p:cNvSpPr>
          <p:nvPr>
            <p:ph idx="1"/>
          </p:nvPr>
        </p:nvSpPr>
        <p:spPr/>
        <p:txBody>
          <a:bodyPr/>
          <a:lstStyle/>
          <a:p>
            <a:r>
              <a:rPr lang="en-US" dirty="0" smtClean="0"/>
              <a:t>When you are finding the probability of either one event </a:t>
            </a:r>
            <a:r>
              <a:rPr lang="en-US" b="1" dirty="0" smtClean="0"/>
              <a:t>or</a:t>
            </a:r>
            <a:r>
              <a:rPr lang="en-US" dirty="0" smtClean="0"/>
              <a:t> another happening (at least one of them), you use </a:t>
            </a:r>
            <a:r>
              <a:rPr lang="en-US" b="1" dirty="0" smtClean="0"/>
              <a:t>addition</a:t>
            </a:r>
            <a:r>
              <a:rPr lang="en-US" dirty="0" smtClean="0"/>
              <a:t>.</a:t>
            </a:r>
          </a:p>
          <a:p>
            <a:r>
              <a:rPr lang="en-US" dirty="0" smtClean="0"/>
              <a:t>However, if the events can occur simultaneously, you must </a:t>
            </a:r>
            <a:r>
              <a:rPr lang="en-US" b="1" dirty="0" smtClean="0"/>
              <a:t>subtract the overlap</a:t>
            </a:r>
            <a:r>
              <a:rPr lang="en-US" dirty="0" smtClean="0"/>
              <a:t> to avoid double-counting.</a:t>
            </a:r>
          </a:p>
          <a:p>
            <a:r>
              <a:rPr lang="en-US" b="1" dirty="0" smtClean="0"/>
              <a:t>Formula:</a:t>
            </a:r>
          </a:p>
          <a:p>
            <a:r>
              <a:rPr lang="en-US" dirty="0" smtClean="0"/>
              <a:t>For any two events which </a:t>
            </a:r>
            <a:r>
              <a:rPr lang="en-US" b="1" dirty="0" smtClean="0"/>
              <a:t>NOT</a:t>
            </a:r>
            <a:r>
              <a:rPr lang="en-US" dirty="0" smtClean="0"/>
              <a:t> </a:t>
            </a:r>
            <a:r>
              <a:rPr lang="en-US" b="1" dirty="0" smtClean="0"/>
              <a:t>Mutually Exclusive</a:t>
            </a:r>
            <a:r>
              <a:rPr lang="en-US" dirty="0" smtClean="0"/>
              <a:t>:</a:t>
            </a:r>
          </a:p>
          <a:p>
            <a:endParaRPr lang="en-US" dirty="0"/>
          </a:p>
          <a:p>
            <a:r>
              <a:rPr lang="en-US" dirty="0" smtClean="0"/>
              <a:t>For any two events which </a:t>
            </a:r>
            <a:r>
              <a:rPr lang="en-US" b="1" dirty="0" smtClean="0"/>
              <a:t>Mutually Exclusive</a:t>
            </a:r>
            <a:r>
              <a:rPr lang="en-US" dirty="0" smtClean="0"/>
              <a:t>:</a:t>
            </a:r>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3024455" y="4528331"/>
            <a:ext cx="5412857" cy="674733"/>
          </a:xfrm>
          <a:prstGeom prst="rect">
            <a:avLst/>
          </a:prstGeom>
        </p:spPr>
      </p:pic>
      <p:pic>
        <p:nvPicPr>
          <p:cNvPr id="5" name="Picture 4"/>
          <p:cNvPicPr>
            <a:picLocks noChangeAspect="1"/>
          </p:cNvPicPr>
          <p:nvPr/>
        </p:nvPicPr>
        <p:blipFill>
          <a:blip r:embed="rId3"/>
          <a:stretch>
            <a:fillRect/>
          </a:stretch>
        </p:blipFill>
        <p:spPr>
          <a:xfrm>
            <a:off x="3359306" y="5855561"/>
            <a:ext cx="3762755" cy="642804"/>
          </a:xfrm>
          <a:prstGeom prst="rect">
            <a:avLst/>
          </a:prstGeom>
        </p:spPr>
      </p:pic>
    </p:spTree>
    <p:extLst>
      <p:ext uri="{BB962C8B-B14F-4D97-AF65-F5344CB8AC3E}">
        <p14:creationId xmlns:p14="http://schemas.microsoft.com/office/powerpoint/2010/main" val="71688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Drawing a King or a Queen from a deck of cards:</a:t>
            </a:r>
            <a:endParaRPr lang="en-US" dirty="0"/>
          </a:p>
        </p:txBody>
      </p:sp>
      <p:pic>
        <p:nvPicPr>
          <p:cNvPr id="4" name="Content Placeholder 3"/>
          <p:cNvPicPr>
            <a:picLocks noGrp="1" noChangeAspect="1"/>
          </p:cNvPicPr>
          <p:nvPr>
            <p:ph idx="1"/>
          </p:nvPr>
        </p:nvPicPr>
        <p:blipFill>
          <a:blip r:embed="rId2"/>
          <a:stretch>
            <a:fillRect/>
          </a:stretch>
        </p:blipFill>
        <p:spPr>
          <a:xfrm>
            <a:off x="1228724" y="2719376"/>
            <a:ext cx="8719416" cy="2200354"/>
          </a:xfrm>
          <a:prstGeom prst="rect">
            <a:avLst/>
          </a:prstGeom>
        </p:spPr>
      </p:pic>
    </p:spTree>
    <p:extLst>
      <p:ext uri="{BB962C8B-B14F-4D97-AF65-F5344CB8AC3E}">
        <p14:creationId xmlns:p14="http://schemas.microsoft.com/office/powerpoint/2010/main" val="108461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Differences (When to Use What):</a:t>
            </a:r>
            <a:endParaRPr lang="en-US" dirty="0"/>
          </a:p>
        </p:txBody>
      </p:sp>
      <p:pic>
        <p:nvPicPr>
          <p:cNvPr id="4" name="Content Placeholder 3"/>
          <p:cNvPicPr>
            <a:picLocks noGrp="1" noChangeAspect="1"/>
          </p:cNvPicPr>
          <p:nvPr>
            <p:ph idx="1"/>
          </p:nvPr>
        </p:nvPicPr>
        <p:blipFill>
          <a:blip r:embed="rId2"/>
          <a:stretch>
            <a:fillRect/>
          </a:stretch>
        </p:blipFill>
        <p:spPr>
          <a:xfrm>
            <a:off x="1220272" y="1848912"/>
            <a:ext cx="8269431" cy="2117781"/>
          </a:xfrm>
          <a:prstGeom prst="rect">
            <a:avLst/>
          </a:prstGeom>
        </p:spPr>
      </p:pic>
    </p:spTree>
    <p:extLst>
      <p:ext uri="{BB962C8B-B14F-4D97-AF65-F5344CB8AC3E}">
        <p14:creationId xmlns:p14="http://schemas.microsoft.com/office/powerpoint/2010/main" val="2459271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Questions to Decide</a:t>
            </a:r>
            <a:endParaRPr lang="en-US" dirty="0"/>
          </a:p>
        </p:txBody>
      </p:sp>
      <p:sp>
        <p:nvSpPr>
          <p:cNvPr id="3" name="Content Placeholder 2"/>
          <p:cNvSpPr>
            <a:spLocks noGrp="1"/>
          </p:cNvSpPr>
          <p:nvPr>
            <p:ph idx="1"/>
          </p:nvPr>
        </p:nvSpPr>
        <p:spPr/>
        <p:txBody>
          <a:bodyPr>
            <a:normAutofit/>
          </a:bodyPr>
          <a:lstStyle/>
          <a:p>
            <a:r>
              <a:rPr lang="en-US" b="1" dirty="0" smtClean="0"/>
              <a:t>1. When to Use Intersection?</a:t>
            </a:r>
          </a:p>
          <a:p>
            <a:r>
              <a:rPr lang="en-US" b="1" dirty="0" smtClean="0"/>
              <a:t>Q:</a:t>
            </a:r>
            <a:r>
              <a:rPr lang="en-US" dirty="0" smtClean="0"/>
              <a:t> What’s the chance that a person is both a college graduate </a:t>
            </a:r>
            <a:r>
              <a:rPr lang="en-US" b="1" dirty="0" smtClean="0"/>
              <a:t>and</a:t>
            </a:r>
            <a:r>
              <a:rPr lang="en-US" dirty="0" smtClean="0"/>
              <a:t> employed?</a:t>
            </a:r>
          </a:p>
          <a:p>
            <a:r>
              <a:rPr lang="en-US" b="1" dirty="0" smtClean="0"/>
              <a:t>Why:</a:t>
            </a:r>
            <a:r>
              <a:rPr lang="en-US" dirty="0" smtClean="0"/>
              <a:t> You want the probability of </a:t>
            </a:r>
            <a:r>
              <a:rPr lang="en-US" b="1" dirty="0" smtClean="0"/>
              <a:t>both conditions being satisfied</a:t>
            </a:r>
            <a:r>
              <a:rPr lang="en-US" dirty="0" smtClean="0"/>
              <a:t>.</a:t>
            </a:r>
          </a:p>
          <a:p>
            <a:r>
              <a:rPr lang="en-US" b="1" dirty="0" smtClean="0"/>
              <a:t>2. When to Use Union?</a:t>
            </a:r>
          </a:p>
          <a:p>
            <a:r>
              <a:rPr lang="en-US" b="1" dirty="0" smtClean="0"/>
              <a:t>Q:</a:t>
            </a:r>
            <a:r>
              <a:rPr lang="en-US" dirty="0" smtClean="0"/>
              <a:t> What’s the chance that a person is either a college graduate </a:t>
            </a:r>
            <a:r>
              <a:rPr lang="en-US" b="1" dirty="0" smtClean="0"/>
              <a:t>or</a:t>
            </a:r>
            <a:r>
              <a:rPr lang="en-US" dirty="0" smtClean="0"/>
              <a:t> employed?</a:t>
            </a:r>
          </a:p>
          <a:p>
            <a:r>
              <a:rPr lang="en-US" b="1" dirty="0" smtClean="0"/>
              <a:t>Why:</a:t>
            </a:r>
            <a:r>
              <a:rPr lang="en-US" dirty="0" smtClean="0"/>
              <a:t> You want the probability of </a:t>
            </a:r>
            <a:r>
              <a:rPr lang="en-US" b="1" dirty="0" smtClean="0"/>
              <a:t>at least one condition being satisfied.</a:t>
            </a:r>
            <a:endParaRPr lang="en-US" dirty="0" smtClean="0"/>
          </a:p>
          <a:p>
            <a:endParaRPr lang="en-US" dirty="0"/>
          </a:p>
        </p:txBody>
      </p:sp>
    </p:spTree>
    <p:extLst>
      <p:ext uri="{BB962C8B-B14F-4D97-AF65-F5344CB8AC3E}">
        <p14:creationId xmlns:p14="http://schemas.microsoft.com/office/powerpoint/2010/main" val="1760373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Questions (A∪B): Example 1</a:t>
            </a:r>
            <a:endParaRPr lang="en-US" dirty="0"/>
          </a:p>
        </p:txBody>
      </p:sp>
      <p:pic>
        <p:nvPicPr>
          <p:cNvPr id="4" name="Content Placeholder 3"/>
          <p:cNvPicPr>
            <a:picLocks noGrp="1" noChangeAspect="1"/>
          </p:cNvPicPr>
          <p:nvPr>
            <p:ph idx="1"/>
          </p:nvPr>
        </p:nvPicPr>
        <p:blipFill>
          <a:blip r:embed="rId2"/>
          <a:stretch>
            <a:fillRect/>
          </a:stretch>
        </p:blipFill>
        <p:spPr>
          <a:xfrm>
            <a:off x="1386758" y="1690688"/>
            <a:ext cx="9607149" cy="3396467"/>
          </a:xfrm>
          <a:prstGeom prst="rect">
            <a:avLst/>
          </a:prstGeom>
        </p:spPr>
      </p:pic>
    </p:spTree>
    <p:extLst>
      <p:ext uri="{BB962C8B-B14F-4D97-AF65-F5344CB8AC3E}">
        <p14:creationId xmlns:p14="http://schemas.microsoft.com/office/powerpoint/2010/main" val="3181453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422914" y="1885670"/>
            <a:ext cx="7786504" cy="3162848"/>
          </a:xfrm>
          <a:prstGeom prst="rect">
            <a:avLst/>
          </a:prstGeom>
        </p:spPr>
      </p:pic>
    </p:spTree>
    <p:extLst>
      <p:ext uri="{BB962C8B-B14F-4D97-AF65-F5344CB8AC3E}">
        <p14:creationId xmlns:p14="http://schemas.microsoft.com/office/powerpoint/2010/main" val="160728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4" name="Content Placeholder 3"/>
          <p:cNvPicPr>
            <a:picLocks noGrp="1" noChangeAspect="1"/>
          </p:cNvPicPr>
          <p:nvPr>
            <p:ph idx="1"/>
          </p:nvPr>
        </p:nvPicPr>
        <p:blipFill>
          <a:blip r:embed="rId2"/>
          <a:stretch>
            <a:fillRect/>
          </a:stretch>
        </p:blipFill>
        <p:spPr>
          <a:xfrm>
            <a:off x="1151652" y="1823355"/>
            <a:ext cx="9812788" cy="2877434"/>
          </a:xfrm>
          <a:prstGeom prst="rect">
            <a:avLst/>
          </a:prstGeom>
        </p:spPr>
      </p:pic>
    </p:spTree>
    <p:extLst>
      <p:ext uri="{BB962C8B-B14F-4D97-AF65-F5344CB8AC3E}">
        <p14:creationId xmlns:p14="http://schemas.microsoft.com/office/powerpoint/2010/main" val="2170281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174860" y="1805579"/>
            <a:ext cx="8837405" cy="3693699"/>
          </a:xfrm>
          <a:prstGeom prst="rect">
            <a:avLst/>
          </a:prstGeom>
        </p:spPr>
      </p:pic>
    </p:spTree>
    <p:extLst>
      <p:ext uri="{BB962C8B-B14F-4D97-AF65-F5344CB8AC3E}">
        <p14:creationId xmlns:p14="http://schemas.microsoft.com/office/powerpoint/2010/main" val="400825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 Probability as Weather Prediction</a:t>
            </a:r>
            <a:endParaRPr lang="en-US" dirty="0"/>
          </a:p>
        </p:txBody>
      </p:sp>
      <p:sp>
        <p:nvSpPr>
          <p:cNvPr id="3" name="Content Placeholder 2"/>
          <p:cNvSpPr>
            <a:spLocks noGrp="1"/>
          </p:cNvSpPr>
          <p:nvPr>
            <p:ph idx="1"/>
          </p:nvPr>
        </p:nvSpPr>
        <p:spPr/>
        <p:txBody>
          <a:bodyPr/>
          <a:lstStyle/>
          <a:p>
            <a:r>
              <a:rPr lang="en-US" dirty="0" smtClean="0"/>
              <a:t>Think of probability as the weather forecast. If a weather app says there’s a 70% chance of rain, it doesn't guarantee it will rain but tells you that in similar past situations, it rained 7 out of 10 times. Similarly, probability predicts likelihood based on past patterns or theoretical analysis.</a:t>
            </a:r>
          </a:p>
          <a:p>
            <a:endParaRPr lang="en-US" dirty="0"/>
          </a:p>
        </p:txBody>
      </p:sp>
    </p:spTree>
    <p:extLst>
      <p:ext uri="{BB962C8B-B14F-4D97-AF65-F5344CB8AC3E}">
        <p14:creationId xmlns:p14="http://schemas.microsoft.com/office/powerpoint/2010/main" val="266290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Questions (A∩BA): Example 1</a:t>
            </a:r>
            <a:endParaRPr lang="en-US" dirty="0"/>
          </a:p>
        </p:txBody>
      </p:sp>
      <p:pic>
        <p:nvPicPr>
          <p:cNvPr id="4" name="Content Placeholder 3"/>
          <p:cNvPicPr>
            <a:picLocks noGrp="1" noChangeAspect="1"/>
          </p:cNvPicPr>
          <p:nvPr>
            <p:ph idx="1"/>
          </p:nvPr>
        </p:nvPicPr>
        <p:blipFill>
          <a:blip r:embed="rId2"/>
          <a:stretch>
            <a:fillRect/>
          </a:stretch>
        </p:blipFill>
        <p:spPr>
          <a:xfrm>
            <a:off x="1264886" y="1913842"/>
            <a:ext cx="10088914" cy="2658157"/>
          </a:xfrm>
          <a:prstGeom prst="rect">
            <a:avLst/>
          </a:prstGeom>
        </p:spPr>
      </p:pic>
    </p:spTree>
    <p:extLst>
      <p:ext uri="{BB962C8B-B14F-4D97-AF65-F5344CB8AC3E}">
        <p14:creationId xmlns:p14="http://schemas.microsoft.com/office/powerpoint/2010/main" val="89383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191698" y="1994605"/>
            <a:ext cx="7021828" cy="1972088"/>
          </a:xfrm>
          <a:prstGeom prst="rect">
            <a:avLst/>
          </a:prstGeom>
        </p:spPr>
      </p:pic>
    </p:spTree>
    <p:extLst>
      <p:ext uri="{BB962C8B-B14F-4D97-AF65-F5344CB8AC3E}">
        <p14:creationId xmlns:p14="http://schemas.microsoft.com/office/powerpoint/2010/main" val="1412516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Chocolate Prize for Students</a:t>
            </a:r>
            <a:endParaRPr lang="en-US" dirty="0"/>
          </a:p>
        </p:txBody>
      </p:sp>
      <p:sp>
        <p:nvSpPr>
          <p:cNvPr id="3" name="Content Placeholder 2"/>
          <p:cNvSpPr>
            <a:spLocks noGrp="1"/>
          </p:cNvSpPr>
          <p:nvPr>
            <p:ph idx="1"/>
          </p:nvPr>
        </p:nvSpPr>
        <p:spPr/>
        <p:txBody>
          <a:bodyPr/>
          <a:lstStyle/>
          <a:p>
            <a:r>
              <a:rPr lang="en-US" b="1" dirty="0" smtClean="0"/>
              <a:t>Given Conditions:</a:t>
            </a:r>
          </a:p>
          <a:p>
            <a:r>
              <a:rPr lang="en-US" dirty="0" smtClean="0"/>
              <a:t>Students must have attended all classes this month (A).</a:t>
            </a:r>
          </a:p>
          <a:p>
            <a:r>
              <a:rPr lang="en-US" dirty="0" smtClean="0"/>
              <a:t>Students must have scored 90% or higher on the test (B).</a:t>
            </a:r>
          </a:p>
          <a:p>
            <a:endParaRPr lang="en-US" dirty="0"/>
          </a:p>
        </p:txBody>
      </p:sp>
    </p:spTree>
    <p:extLst>
      <p:ext uri="{BB962C8B-B14F-4D97-AF65-F5344CB8AC3E}">
        <p14:creationId xmlns:p14="http://schemas.microsoft.com/office/powerpoint/2010/main" val="1662444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Two Cases to Consider</a:t>
            </a:r>
            <a:endParaRPr lang="en-US" dirty="0"/>
          </a:p>
        </p:txBody>
      </p:sp>
    </p:spTree>
    <p:extLst>
      <p:ext uri="{BB962C8B-B14F-4D97-AF65-F5344CB8AC3E}">
        <p14:creationId xmlns:p14="http://schemas.microsoft.com/office/powerpoint/2010/main" val="1466040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Independent Events</a:t>
            </a:r>
            <a:endParaRPr lang="en-US" dirty="0"/>
          </a:p>
        </p:txBody>
      </p:sp>
      <p:sp>
        <p:nvSpPr>
          <p:cNvPr id="3" name="Content Placeholder 2"/>
          <p:cNvSpPr>
            <a:spLocks noGrp="1"/>
          </p:cNvSpPr>
          <p:nvPr>
            <p:ph idx="1"/>
          </p:nvPr>
        </p:nvSpPr>
        <p:spPr/>
        <p:txBody>
          <a:bodyPr/>
          <a:lstStyle/>
          <a:p>
            <a:r>
              <a:rPr lang="en-US" dirty="0" smtClean="0"/>
              <a:t>The probability of one event does not affect the probability of the other, i.e., P(A∩B)=P(A)⋅P(B) </a:t>
            </a:r>
            <a:endParaRPr lang="en-US" dirty="0"/>
          </a:p>
        </p:txBody>
      </p:sp>
    </p:spTree>
    <p:extLst>
      <p:ext uri="{BB962C8B-B14F-4D97-AF65-F5344CB8AC3E}">
        <p14:creationId xmlns:p14="http://schemas.microsoft.com/office/powerpoint/2010/main" val="3191284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463026" y="2130569"/>
            <a:ext cx="9422398" cy="3806591"/>
          </a:xfrm>
          <a:prstGeom prst="rect">
            <a:avLst/>
          </a:prstGeom>
        </p:spPr>
      </p:pic>
    </p:spTree>
    <p:extLst>
      <p:ext uri="{BB962C8B-B14F-4D97-AF65-F5344CB8AC3E}">
        <p14:creationId xmlns:p14="http://schemas.microsoft.com/office/powerpoint/2010/main" val="4241244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2: Dependent Events</a:t>
            </a:r>
            <a:endParaRPr lang="en-US" dirty="0"/>
          </a:p>
        </p:txBody>
      </p:sp>
      <p:sp>
        <p:nvSpPr>
          <p:cNvPr id="3" name="Content Placeholder 2"/>
          <p:cNvSpPr>
            <a:spLocks noGrp="1"/>
          </p:cNvSpPr>
          <p:nvPr>
            <p:ph idx="1"/>
          </p:nvPr>
        </p:nvSpPr>
        <p:spPr/>
        <p:txBody>
          <a:bodyPr/>
          <a:lstStyle/>
          <a:p>
            <a:r>
              <a:rPr lang="en-US" b="1" dirty="0" smtClean="0"/>
              <a:t>Definition of Dependence:</a:t>
            </a:r>
            <a:r>
              <a:rPr lang="en-US" dirty="0" smtClean="0"/>
              <a:t/>
            </a:r>
            <a:br>
              <a:rPr lang="en-US" dirty="0" smtClean="0"/>
            </a:br>
            <a:r>
              <a:rPr lang="en-US" dirty="0" smtClean="0"/>
              <a:t>The probability of one event affects the probability of the other, i.e., P(A∩B)=P(A)⋅P(B∣A)</a:t>
            </a:r>
          </a:p>
          <a:p>
            <a:endParaRPr lang="en-US" dirty="0" smtClean="0"/>
          </a:p>
          <a:p>
            <a:endParaRPr lang="en-US" dirty="0"/>
          </a:p>
        </p:txBody>
      </p:sp>
    </p:spTree>
    <p:extLst>
      <p:ext uri="{BB962C8B-B14F-4D97-AF65-F5344CB8AC3E}">
        <p14:creationId xmlns:p14="http://schemas.microsoft.com/office/powerpoint/2010/main" val="637403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957060" y="1912367"/>
            <a:ext cx="8358023" cy="3728579"/>
          </a:xfrm>
          <a:prstGeom prst="rect">
            <a:avLst/>
          </a:prstGeom>
        </p:spPr>
      </p:pic>
    </p:spTree>
    <p:extLst>
      <p:ext uri="{BB962C8B-B14F-4D97-AF65-F5344CB8AC3E}">
        <p14:creationId xmlns:p14="http://schemas.microsoft.com/office/powerpoint/2010/main" val="3880263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Conditional Probability</a:t>
            </a:r>
            <a:endParaRPr lang="en-US" dirty="0"/>
          </a:p>
        </p:txBody>
      </p:sp>
      <p:sp>
        <p:nvSpPr>
          <p:cNvPr id="3" name="Content Placeholder 2"/>
          <p:cNvSpPr>
            <a:spLocks noGrp="1"/>
          </p:cNvSpPr>
          <p:nvPr>
            <p:ph idx="1"/>
          </p:nvPr>
        </p:nvSpPr>
        <p:spPr/>
        <p:txBody>
          <a:bodyPr/>
          <a:lstStyle/>
          <a:p>
            <a:r>
              <a:rPr lang="en-US" b="1" dirty="0" smtClean="0"/>
              <a:t>Definition of Conditional Probability</a:t>
            </a:r>
          </a:p>
          <a:p>
            <a:r>
              <a:rPr lang="en-US" dirty="0" smtClean="0"/>
              <a:t>Conditional probability is the probability of an event occurring, given that another event has already occurred. It helps us understand the likelihood of an event under specific conditions or constraints.</a:t>
            </a:r>
          </a:p>
          <a:p>
            <a:r>
              <a:rPr lang="en-US" dirty="0" smtClean="0"/>
              <a:t>Mathematically, the </a:t>
            </a:r>
            <a:r>
              <a:rPr lang="en-US" b="1" dirty="0" smtClean="0"/>
              <a:t>conditional probability</a:t>
            </a:r>
            <a:r>
              <a:rPr lang="en-US" dirty="0" smtClean="0"/>
              <a:t> of event A given that event B has already occurred is denoted as:</a:t>
            </a:r>
          </a:p>
          <a:p>
            <a:endParaRPr lang="en-US" dirty="0"/>
          </a:p>
        </p:txBody>
      </p:sp>
      <p:pic>
        <p:nvPicPr>
          <p:cNvPr id="4" name="Picture 3"/>
          <p:cNvPicPr>
            <a:picLocks noChangeAspect="1"/>
          </p:cNvPicPr>
          <p:nvPr/>
        </p:nvPicPr>
        <p:blipFill>
          <a:blip r:embed="rId2"/>
          <a:stretch>
            <a:fillRect/>
          </a:stretch>
        </p:blipFill>
        <p:spPr>
          <a:xfrm>
            <a:off x="2538814" y="4404641"/>
            <a:ext cx="6618065" cy="2358161"/>
          </a:xfrm>
          <a:prstGeom prst="rect">
            <a:avLst/>
          </a:prstGeom>
        </p:spPr>
      </p:pic>
    </p:spTree>
    <p:extLst>
      <p:ext uri="{BB962C8B-B14F-4D97-AF65-F5344CB8AC3E}">
        <p14:creationId xmlns:p14="http://schemas.microsoft.com/office/powerpoint/2010/main" val="367868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Probability</a:t>
            </a:r>
            <a:endParaRPr lang="en-US" dirty="0"/>
          </a:p>
        </p:txBody>
      </p:sp>
      <p:pic>
        <p:nvPicPr>
          <p:cNvPr id="4" name="Content Placeholder 3"/>
          <p:cNvPicPr>
            <a:picLocks noGrp="1" noChangeAspect="1"/>
          </p:cNvPicPr>
          <p:nvPr>
            <p:ph idx="1"/>
          </p:nvPr>
        </p:nvPicPr>
        <p:blipFill>
          <a:blip r:embed="rId2"/>
          <a:stretch>
            <a:fillRect/>
          </a:stretch>
        </p:blipFill>
        <p:spPr>
          <a:xfrm>
            <a:off x="1659161" y="2079994"/>
            <a:ext cx="5282552" cy="4218254"/>
          </a:xfrm>
          <a:prstGeom prst="rect">
            <a:avLst/>
          </a:prstGeom>
        </p:spPr>
      </p:pic>
    </p:spTree>
    <p:extLst>
      <p:ext uri="{BB962C8B-B14F-4D97-AF65-F5344CB8AC3E}">
        <p14:creationId xmlns:p14="http://schemas.microsoft.com/office/powerpoint/2010/main" val="235360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Probability</a:t>
            </a:r>
            <a:endParaRPr lang="en-US" dirty="0"/>
          </a:p>
        </p:txBody>
      </p:sp>
      <p:sp>
        <p:nvSpPr>
          <p:cNvPr id="3" name="Content Placeholder 2"/>
          <p:cNvSpPr>
            <a:spLocks noGrp="1"/>
          </p:cNvSpPr>
          <p:nvPr>
            <p:ph idx="1"/>
          </p:nvPr>
        </p:nvSpPr>
        <p:spPr/>
        <p:txBody>
          <a:bodyPr/>
          <a:lstStyle/>
          <a:p>
            <a:r>
              <a:rPr lang="en-US" b="1" dirty="0" smtClean="0"/>
              <a:t>Theoretical Probability</a:t>
            </a:r>
            <a:r>
              <a:rPr lang="en-US" dirty="0" smtClean="0"/>
              <a:t>: Based on mathematical reasoning.</a:t>
            </a:r>
          </a:p>
          <a:p>
            <a:pPr lvl="1"/>
            <a:r>
              <a:rPr lang="en-US" dirty="0" smtClean="0"/>
              <a:t>Example: Rolling a fair die, each number has an equal chance of 1/6.</a:t>
            </a:r>
          </a:p>
          <a:p>
            <a:r>
              <a:rPr lang="en-US" b="1" dirty="0" smtClean="0"/>
              <a:t>Experimental Probability</a:t>
            </a:r>
            <a:r>
              <a:rPr lang="en-US" dirty="0" smtClean="0"/>
              <a:t>: Based on actual experiments or historical data.</a:t>
            </a:r>
          </a:p>
          <a:p>
            <a:pPr lvl="1"/>
            <a:r>
              <a:rPr lang="en-US" dirty="0" smtClean="0"/>
              <a:t>Example: Observing that it rains 30 out of 100 days, so the probability of rain is 30/100=0.3</a:t>
            </a:r>
          </a:p>
          <a:p>
            <a:r>
              <a:rPr lang="en-US" b="1" dirty="0" smtClean="0"/>
              <a:t>Subjective Probability</a:t>
            </a:r>
            <a:r>
              <a:rPr lang="en-US" dirty="0" smtClean="0"/>
              <a:t>: Based on personal judgment or belief.</a:t>
            </a:r>
          </a:p>
          <a:p>
            <a:pPr lvl="1"/>
            <a:r>
              <a:rPr lang="en-US" dirty="0" smtClean="0"/>
              <a:t>Example: "I think there’s a 70% chance my favorite team will win today."</a:t>
            </a:r>
          </a:p>
          <a:p>
            <a:endParaRPr lang="en-US" dirty="0"/>
          </a:p>
        </p:txBody>
      </p:sp>
    </p:spTree>
    <p:extLst>
      <p:ext uri="{BB962C8B-B14F-4D97-AF65-F5344CB8AC3E}">
        <p14:creationId xmlns:p14="http://schemas.microsoft.com/office/powerpoint/2010/main" val="212363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 Probability as a Cookie Jar</a:t>
            </a:r>
            <a:endParaRPr lang="en-US" dirty="0"/>
          </a:p>
        </p:txBody>
      </p:sp>
      <p:sp>
        <p:nvSpPr>
          <p:cNvPr id="3" name="Content Placeholder 2"/>
          <p:cNvSpPr>
            <a:spLocks noGrp="1"/>
          </p:cNvSpPr>
          <p:nvPr>
            <p:ph idx="1"/>
          </p:nvPr>
        </p:nvSpPr>
        <p:spPr/>
        <p:txBody>
          <a:bodyPr/>
          <a:lstStyle/>
          <a:p>
            <a:r>
              <a:rPr lang="en-US" dirty="0" smtClean="0"/>
              <a:t>Imagine a jar containing 10 cookies: 5 chocolate, 3 vanilla, and 2 strawberry. If you randomly pick one cookie:</a:t>
            </a:r>
          </a:p>
          <a:p>
            <a:endParaRPr lang="en-US" dirty="0"/>
          </a:p>
        </p:txBody>
      </p:sp>
      <p:pic>
        <p:nvPicPr>
          <p:cNvPr id="4" name="Picture 3"/>
          <p:cNvPicPr>
            <a:picLocks noChangeAspect="1"/>
          </p:cNvPicPr>
          <p:nvPr/>
        </p:nvPicPr>
        <p:blipFill>
          <a:blip r:embed="rId2"/>
          <a:stretch>
            <a:fillRect/>
          </a:stretch>
        </p:blipFill>
        <p:spPr>
          <a:xfrm>
            <a:off x="1403663" y="3186202"/>
            <a:ext cx="8663264" cy="1630184"/>
          </a:xfrm>
          <a:prstGeom prst="rect">
            <a:avLst/>
          </a:prstGeom>
        </p:spPr>
      </p:pic>
    </p:spTree>
    <p:extLst>
      <p:ext uri="{BB962C8B-B14F-4D97-AF65-F5344CB8AC3E}">
        <p14:creationId xmlns:p14="http://schemas.microsoft.com/office/powerpoint/2010/main" val="365898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Applications of Probability</a:t>
            </a:r>
            <a:endParaRPr lang="en-US" dirty="0"/>
          </a:p>
        </p:txBody>
      </p:sp>
      <p:sp>
        <p:nvSpPr>
          <p:cNvPr id="3" name="Content Placeholder 2"/>
          <p:cNvSpPr>
            <a:spLocks noGrp="1"/>
          </p:cNvSpPr>
          <p:nvPr>
            <p:ph idx="1"/>
          </p:nvPr>
        </p:nvSpPr>
        <p:spPr/>
        <p:txBody>
          <a:bodyPr/>
          <a:lstStyle/>
          <a:p>
            <a:r>
              <a:rPr lang="en-US" b="1" dirty="0" smtClean="0"/>
              <a:t>Games of Chance</a:t>
            </a:r>
            <a:r>
              <a:rPr lang="en-US" dirty="0" smtClean="0"/>
              <a:t>: Predicting outcomes in lotteries, dice games, or poker.</a:t>
            </a:r>
          </a:p>
          <a:p>
            <a:r>
              <a:rPr lang="en-US" b="1" dirty="0" smtClean="0"/>
              <a:t>Weather Forecasting</a:t>
            </a:r>
            <a:r>
              <a:rPr lang="en-US" dirty="0" smtClean="0"/>
              <a:t>: Estimating the likelihood of rain or sunshine.</a:t>
            </a:r>
          </a:p>
          <a:p>
            <a:r>
              <a:rPr lang="en-US" b="1" dirty="0" smtClean="0"/>
              <a:t>Risk Assessment</a:t>
            </a:r>
            <a:r>
              <a:rPr lang="en-US" dirty="0" smtClean="0"/>
              <a:t>: Evaluating risks in business, finance, or insurance.</a:t>
            </a:r>
          </a:p>
          <a:p>
            <a:r>
              <a:rPr lang="en-US" b="1" dirty="0" smtClean="0"/>
              <a:t>Medicine</a:t>
            </a:r>
            <a:r>
              <a:rPr lang="en-US" dirty="0" smtClean="0"/>
              <a:t>: Calculating the likelihood of a disease based on symptoms or genetic data.</a:t>
            </a:r>
          </a:p>
          <a:p>
            <a:endParaRPr lang="en-US" dirty="0"/>
          </a:p>
        </p:txBody>
      </p:sp>
    </p:spTree>
    <p:extLst>
      <p:ext uri="{BB962C8B-B14F-4D97-AF65-F5344CB8AC3E}">
        <p14:creationId xmlns:p14="http://schemas.microsoft.com/office/powerpoint/2010/main" val="293411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b="1" dirty="0" smtClean="0"/>
              <a:t>Q1</a:t>
            </a:r>
            <a:r>
              <a:rPr lang="en-US" dirty="0" smtClean="0"/>
              <a:t>: You toss a fair coin. What is the sample space for this random experiment, and what is the probability of getting heads?</a:t>
            </a:r>
          </a:p>
          <a:p>
            <a:endParaRPr lang="en-US" dirty="0"/>
          </a:p>
          <a:p>
            <a:endParaRPr lang="en-US" dirty="0"/>
          </a:p>
        </p:txBody>
      </p:sp>
      <p:pic>
        <p:nvPicPr>
          <p:cNvPr id="4" name="Picture 3"/>
          <p:cNvPicPr>
            <a:picLocks noChangeAspect="1"/>
          </p:cNvPicPr>
          <p:nvPr/>
        </p:nvPicPr>
        <p:blipFill>
          <a:blip r:embed="rId2"/>
          <a:stretch>
            <a:fillRect/>
          </a:stretch>
        </p:blipFill>
        <p:spPr>
          <a:xfrm>
            <a:off x="1693571" y="3333146"/>
            <a:ext cx="8618934" cy="1857040"/>
          </a:xfrm>
          <a:prstGeom prst="rect">
            <a:avLst/>
          </a:prstGeom>
        </p:spPr>
      </p:pic>
    </p:spTree>
    <p:extLst>
      <p:ext uri="{BB962C8B-B14F-4D97-AF65-F5344CB8AC3E}">
        <p14:creationId xmlns:p14="http://schemas.microsoft.com/office/powerpoint/2010/main" val="107759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a:t>
            </a:r>
            <a:r>
              <a:rPr lang="en-US" dirty="0" smtClean="0"/>
              <a:t>: A 6-sided die is rolled once.</a:t>
            </a:r>
            <a:endParaRPr lang="en-US" dirty="0"/>
          </a:p>
        </p:txBody>
      </p:sp>
      <p:pic>
        <p:nvPicPr>
          <p:cNvPr id="4" name="Content Placeholder 3"/>
          <p:cNvPicPr>
            <a:picLocks noGrp="1" noChangeAspect="1"/>
          </p:cNvPicPr>
          <p:nvPr>
            <p:ph idx="1"/>
          </p:nvPr>
        </p:nvPicPr>
        <p:blipFill>
          <a:blip r:embed="rId2"/>
          <a:stretch>
            <a:fillRect/>
          </a:stretch>
        </p:blipFill>
        <p:spPr>
          <a:xfrm>
            <a:off x="1721206" y="1690688"/>
            <a:ext cx="7899312" cy="4490905"/>
          </a:xfrm>
          <a:prstGeom prst="rect">
            <a:avLst/>
          </a:prstGeom>
        </p:spPr>
      </p:pic>
    </p:spTree>
    <p:extLst>
      <p:ext uri="{BB962C8B-B14F-4D97-AF65-F5344CB8AC3E}">
        <p14:creationId xmlns:p14="http://schemas.microsoft.com/office/powerpoint/2010/main" val="845939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1430</Words>
  <Application>Microsoft Office PowerPoint</Application>
  <PresentationFormat>Widescreen</PresentationFormat>
  <Paragraphs>121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Introduction to Probability Theory</vt:lpstr>
      <vt:lpstr>What is an Event?</vt:lpstr>
      <vt:lpstr>Analogy: Probability as Weather Prediction</vt:lpstr>
      <vt:lpstr>Examples in Probability</vt:lpstr>
      <vt:lpstr>Types of Probability</vt:lpstr>
      <vt:lpstr>Analogy: Probability as a Cookie Jar</vt:lpstr>
      <vt:lpstr>Practical Applications of Probability</vt:lpstr>
      <vt:lpstr>Exercise</vt:lpstr>
      <vt:lpstr>Q2: A 6-sided die is rolled once.</vt:lpstr>
      <vt:lpstr>Q3: A bag contains 3 red balls, 4 blue balls, and 5 green balls. One ball is drawn randomly.</vt:lpstr>
      <vt:lpstr>Part 2: What is the probability of drawing either a red or a blue ball?</vt:lpstr>
      <vt:lpstr>Compound Events in Probability</vt:lpstr>
      <vt:lpstr>Types of Compound Events</vt:lpstr>
      <vt:lpstr>Example 1: Union (OR)</vt:lpstr>
      <vt:lpstr>Example 2: Intersection (AND) with an Analogy</vt:lpstr>
      <vt:lpstr>Multiplication Rule: Independent Events in Probability </vt:lpstr>
      <vt:lpstr>Key Characteristics of Independent Events:</vt:lpstr>
      <vt:lpstr>Rolling a Die and Flipping a Coin</vt:lpstr>
      <vt:lpstr>Key Points to Remember about Independent Events</vt:lpstr>
      <vt:lpstr>1. Multiplication Rule: For "And" (Joint Events or Intersection)</vt:lpstr>
      <vt:lpstr>Example</vt:lpstr>
      <vt:lpstr>2. Addition: For "Or" (Union of Events)</vt:lpstr>
      <vt:lpstr>Example: Drawing a King or a Queen from a deck of cards:</vt:lpstr>
      <vt:lpstr>Key Differences (When to Use What):</vt:lpstr>
      <vt:lpstr>Practical Questions to Decide</vt:lpstr>
      <vt:lpstr>Union Questions (A∪B): Example 1</vt:lpstr>
      <vt:lpstr>Solution</vt:lpstr>
      <vt:lpstr>Example 2</vt:lpstr>
      <vt:lpstr>Solution</vt:lpstr>
      <vt:lpstr>Intersection Questions (A∩BA): Example 1</vt:lpstr>
      <vt:lpstr>Solution</vt:lpstr>
      <vt:lpstr>Scenario: Chocolate Prize for Students</vt:lpstr>
      <vt:lpstr>Two Cases to Consider</vt:lpstr>
      <vt:lpstr>Case 1: Independent Events</vt:lpstr>
      <vt:lpstr>Example</vt:lpstr>
      <vt:lpstr>Case 2: Dependent Events</vt:lpstr>
      <vt:lpstr>Example:</vt:lpstr>
      <vt:lpstr>Conditional Probability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 Theory</dc:title>
  <dc:creator>Microsoft account</dc:creator>
  <cp:lastModifiedBy>Adnan</cp:lastModifiedBy>
  <cp:revision>8</cp:revision>
  <dcterms:created xsi:type="dcterms:W3CDTF">2025-01-06T08:25:06Z</dcterms:created>
  <dcterms:modified xsi:type="dcterms:W3CDTF">2025-01-15T08:34:16Z</dcterms:modified>
</cp:coreProperties>
</file>