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9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220063-D820-4BF4-87B5-2364DCFA3B6F}" type="datetimeFigureOut">
              <a:rPr lang="en-US" smtClean="0"/>
              <a:t>29-Jan-25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BA801-828C-4EB6-85D9-3490AF1D1138}" type="slidenum">
              <a:rPr lang="en-US" smtClean="0"/>
              <a:t>‹#›</a:t>
            </a:fld>
            <a:endParaRPr lang="en-US"/>
          </a:p>
        </p:txBody>
      </p:sp>
    </p:spTree>
    <p:extLst>
      <p:ext uri="{BB962C8B-B14F-4D97-AF65-F5344CB8AC3E}">
        <p14:creationId xmlns:p14="http://schemas.microsoft.com/office/powerpoint/2010/main" val="731016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20063-D820-4BF4-87B5-2364DCFA3B6F}" type="datetimeFigureOut">
              <a:rPr lang="en-US" smtClean="0"/>
              <a:t>29-Jan-25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BA801-828C-4EB6-85D9-3490AF1D1138}" type="slidenum">
              <a:rPr lang="en-US" smtClean="0"/>
              <a:t>‹#›</a:t>
            </a:fld>
            <a:endParaRPr lang="en-US"/>
          </a:p>
        </p:txBody>
      </p:sp>
    </p:spTree>
    <p:extLst>
      <p:ext uri="{BB962C8B-B14F-4D97-AF65-F5344CB8AC3E}">
        <p14:creationId xmlns:p14="http://schemas.microsoft.com/office/powerpoint/2010/main" val="320912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20063-D820-4BF4-87B5-2364DCFA3B6F}" type="datetimeFigureOut">
              <a:rPr lang="en-US" smtClean="0"/>
              <a:t>29-Jan-25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BA801-828C-4EB6-85D9-3490AF1D1138}" type="slidenum">
              <a:rPr lang="en-US" smtClean="0"/>
              <a:t>‹#›</a:t>
            </a:fld>
            <a:endParaRPr lang="en-US"/>
          </a:p>
        </p:txBody>
      </p:sp>
    </p:spTree>
    <p:extLst>
      <p:ext uri="{BB962C8B-B14F-4D97-AF65-F5344CB8AC3E}">
        <p14:creationId xmlns:p14="http://schemas.microsoft.com/office/powerpoint/2010/main" val="349855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20063-D820-4BF4-87B5-2364DCFA3B6F}" type="datetimeFigureOut">
              <a:rPr lang="en-US" smtClean="0"/>
              <a:t>29-Jan-25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BA801-828C-4EB6-85D9-3490AF1D1138}" type="slidenum">
              <a:rPr lang="en-US" smtClean="0"/>
              <a:t>‹#›</a:t>
            </a:fld>
            <a:endParaRPr lang="en-US"/>
          </a:p>
        </p:txBody>
      </p:sp>
    </p:spTree>
    <p:extLst>
      <p:ext uri="{BB962C8B-B14F-4D97-AF65-F5344CB8AC3E}">
        <p14:creationId xmlns:p14="http://schemas.microsoft.com/office/powerpoint/2010/main" val="419882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220063-D820-4BF4-87B5-2364DCFA3B6F}" type="datetimeFigureOut">
              <a:rPr lang="en-US" smtClean="0"/>
              <a:t>29-Jan-25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BA801-828C-4EB6-85D9-3490AF1D1138}" type="slidenum">
              <a:rPr lang="en-US" smtClean="0"/>
              <a:t>‹#›</a:t>
            </a:fld>
            <a:endParaRPr lang="en-US"/>
          </a:p>
        </p:txBody>
      </p:sp>
    </p:spTree>
    <p:extLst>
      <p:ext uri="{BB962C8B-B14F-4D97-AF65-F5344CB8AC3E}">
        <p14:creationId xmlns:p14="http://schemas.microsoft.com/office/powerpoint/2010/main" val="3231836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220063-D820-4BF4-87B5-2364DCFA3B6F}" type="datetimeFigureOut">
              <a:rPr lang="en-US" smtClean="0"/>
              <a:t>29-Jan-25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BA801-828C-4EB6-85D9-3490AF1D1138}" type="slidenum">
              <a:rPr lang="en-US" smtClean="0"/>
              <a:t>‹#›</a:t>
            </a:fld>
            <a:endParaRPr lang="en-US"/>
          </a:p>
        </p:txBody>
      </p:sp>
    </p:spTree>
    <p:extLst>
      <p:ext uri="{BB962C8B-B14F-4D97-AF65-F5344CB8AC3E}">
        <p14:creationId xmlns:p14="http://schemas.microsoft.com/office/powerpoint/2010/main" val="1342876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220063-D820-4BF4-87B5-2364DCFA3B6F}" type="datetimeFigureOut">
              <a:rPr lang="en-US" smtClean="0"/>
              <a:t>29-Jan-25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1BA801-828C-4EB6-85D9-3490AF1D1138}" type="slidenum">
              <a:rPr lang="en-US" smtClean="0"/>
              <a:t>‹#›</a:t>
            </a:fld>
            <a:endParaRPr lang="en-US"/>
          </a:p>
        </p:txBody>
      </p:sp>
    </p:spTree>
    <p:extLst>
      <p:ext uri="{BB962C8B-B14F-4D97-AF65-F5344CB8AC3E}">
        <p14:creationId xmlns:p14="http://schemas.microsoft.com/office/powerpoint/2010/main" val="41841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220063-D820-4BF4-87B5-2364DCFA3B6F}" type="datetimeFigureOut">
              <a:rPr lang="en-US" smtClean="0"/>
              <a:t>29-Jan-25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1BA801-828C-4EB6-85D9-3490AF1D1138}" type="slidenum">
              <a:rPr lang="en-US" smtClean="0"/>
              <a:t>‹#›</a:t>
            </a:fld>
            <a:endParaRPr lang="en-US"/>
          </a:p>
        </p:txBody>
      </p:sp>
    </p:spTree>
    <p:extLst>
      <p:ext uri="{BB962C8B-B14F-4D97-AF65-F5344CB8AC3E}">
        <p14:creationId xmlns:p14="http://schemas.microsoft.com/office/powerpoint/2010/main" val="409711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20063-D820-4BF4-87B5-2364DCFA3B6F}" type="datetimeFigureOut">
              <a:rPr lang="en-US" smtClean="0"/>
              <a:t>29-Jan-25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1BA801-828C-4EB6-85D9-3490AF1D1138}" type="slidenum">
              <a:rPr lang="en-US" smtClean="0"/>
              <a:t>‹#›</a:t>
            </a:fld>
            <a:endParaRPr lang="en-US"/>
          </a:p>
        </p:txBody>
      </p:sp>
    </p:spTree>
    <p:extLst>
      <p:ext uri="{BB962C8B-B14F-4D97-AF65-F5344CB8AC3E}">
        <p14:creationId xmlns:p14="http://schemas.microsoft.com/office/powerpoint/2010/main" val="76789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220063-D820-4BF4-87B5-2364DCFA3B6F}" type="datetimeFigureOut">
              <a:rPr lang="en-US" smtClean="0"/>
              <a:t>29-Jan-25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BA801-828C-4EB6-85D9-3490AF1D1138}" type="slidenum">
              <a:rPr lang="en-US" smtClean="0"/>
              <a:t>‹#›</a:t>
            </a:fld>
            <a:endParaRPr lang="en-US"/>
          </a:p>
        </p:txBody>
      </p:sp>
    </p:spTree>
    <p:extLst>
      <p:ext uri="{BB962C8B-B14F-4D97-AF65-F5344CB8AC3E}">
        <p14:creationId xmlns:p14="http://schemas.microsoft.com/office/powerpoint/2010/main" val="173169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220063-D820-4BF4-87B5-2364DCFA3B6F}" type="datetimeFigureOut">
              <a:rPr lang="en-US" smtClean="0"/>
              <a:t>29-Jan-25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BA801-828C-4EB6-85D9-3490AF1D1138}" type="slidenum">
              <a:rPr lang="en-US" smtClean="0"/>
              <a:t>‹#›</a:t>
            </a:fld>
            <a:endParaRPr lang="en-US"/>
          </a:p>
        </p:txBody>
      </p:sp>
    </p:spTree>
    <p:extLst>
      <p:ext uri="{BB962C8B-B14F-4D97-AF65-F5344CB8AC3E}">
        <p14:creationId xmlns:p14="http://schemas.microsoft.com/office/powerpoint/2010/main" val="684169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20063-D820-4BF4-87B5-2364DCFA3B6F}" type="datetimeFigureOut">
              <a:rPr lang="en-US" smtClean="0"/>
              <a:t>29-Jan-25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BA801-828C-4EB6-85D9-3490AF1D1138}" type="slidenum">
              <a:rPr lang="en-US" smtClean="0"/>
              <a:t>‹#›</a:t>
            </a:fld>
            <a:endParaRPr lang="en-US"/>
          </a:p>
        </p:txBody>
      </p:sp>
    </p:spTree>
    <p:extLst>
      <p:ext uri="{BB962C8B-B14F-4D97-AF65-F5344CB8AC3E}">
        <p14:creationId xmlns:p14="http://schemas.microsoft.com/office/powerpoint/2010/main" val="2974864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err="1" smtClean="0"/>
              <a:t>Baye’s</a:t>
            </a:r>
            <a:r>
              <a:rPr lang="en-US" dirty="0" smtClean="0"/>
              <a:t> Theorem Example Questions</a:t>
            </a:r>
          </a:p>
          <a:p>
            <a:r>
              <a:rPr lang="en-US" dirty="0" smtClean="0"/>
              <a:t>Binomial Probability Distribution</a:t>
            </a:r>
            <a:endParaRPr lang="en-US" dirty="0"/>
          </a:p>
        </p:txBody>
      </p:sp>
    </p:spTree>
    <p:extLst>
      <p:ext uri="{BB962C8B-B14F-4D97-AF65-F5344CB8AC3E}">
        <p14:creationId xmlns:p14="http://schemas.microsoft.com/office/powerpoint/2010/main" val="2413187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Apply the Formula</a:t>
            </a:r>
            <a:endParaRPr lang="en-US" dirty="0"/>
          </a:p>
        </p:txBody>
      </p:sp>
      <p:pic>
        <p:nvPicPr>
          <p:cNvPr id="4" name="Content Placeholder 3"/>
          <p:cNvPicPr>
            <a:picLocks noGrp="1" noChangeAspect="1"/>
          </p:cNvPicPr>
          <p:nvPr>
            <p:ph idx="1"/>
          </p:nvPr>
        </p:nvPicPr>
        <p:blipFill>
          <a:blip r:embed="rId2"/>
          <a:stretch>
            <a:fillRect/>
          </a:stretch>
        </p:blipFill>
        <p:spPr>
          <a:xfrm>
            <a:off x="1584101" y="1644331"/>
            <a:ext cx="7847892" cy="4099645"/>
          </a:xfrm>
          <a:prstGeom prst="rect">
            <a:avLst/>
          </a:prstGeom>
        </p:spPr>
      </p:pic>
    </p:spTree>
    <p:extLst>
      <p:ext uri="{BB962C8B-B14F-4D97-AF65-F5344CB8AC3E}">
        <p14:creationId xmlns:p14="http://schemas.microsoft.com/office/powerpoint/2010/main" val="2271486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2: Interpret</a:t>
            </a:r>
            <a:endParaRPr lang="en-US" dirty="0"/>
          </a:p>
        </p:txBody>
      </p:sp>
      <p:sp>
        <p:nvSpPr>
          <p:cNvPr id="3" name="Content Placeholder 2"/>
          <p:cNvSpPr>
            <a:spLocks noGrp="1"/>
          </p:cNvSpPr>
          <p:nvPr>
            <p:ph idx="1"/>
          </p:nvPr>
        </p:nvSpPr>
        <p:spPr/>
        <p:txBody>
          <a:bodyPr/>
          <a:lstStyle/>
          <a:p>
            <a:r>
              <a:rPr lang="en-US" dirty="0" smtClean="0"/>
              <a:t>There is approximately a 22.4% chance of finding exactly 3 defective bulbs in a batch of 100.</a:t>
            </a:r>
          </a:p>
          <a:p>
            <a:endParaRPr lang="en-US" dirty="0"/>
          </a:p>
        </p:txBody>
      </p:sp>
    </p:spTree>
    <p:extLst>
      <p:ext uri="{BB962C8B-B14F-4D97-AF65-F5344CB8AC3E}">
        <p14:creationId xmlns:p14="http://schemas.microsoft.com/office/powerpoint/2010/main" val="4028100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Analogy</a:t>
            </a:r>
            <a:endParaRPr lang="en-US" dirty="0"/>
          </a:p>
        </p:txBody>
      </p:sp>
      <p:sp>
        <p:nvSpPr>
          <p:cNvPr id="3" name="Content Placeholder 2"/>
          <p:cNvSpPr>
            <a:spLocks noGrp="1"/>
          </p:cNvSpPr>
          <p:nvPr>
            <p:ph idx="1"/>
          </p:nvPr>
        </p:nvSpPr>
        <p:spPr/>
        <p:txBody>
          <a:bodyPr/>
          <a:lstStyle/>
          <a:p>
            <a:r>
              <a:rPr lang="en-US" dirty="0" smtClean="0"/>
              <a:t>Think of binomial distribution as tossing a basketball into a hoop multiple times:</a:t>
            </a:r>
          </a:p>
          <a:p>
            <a:r>
              <a:rPr lang="en-US" dirty="0" smtClean="0"/>
              <a:t>The success is making the basket.</a:t>
            </a:r>
          </a:p>
          <a:p>
            <a:r>
              <a:rPr lang="en-US" dirty="0" smtClean="0"/>
              <a:t>The failure is missing the basket.</a:t>
            </a:r>
          </a:p>
          <a:p>
            <a:r>
              <a:rPr lang="en-US" dirty="0" smtClean="0"/>
              <a:t>The probability of success (p) depends on your skill level. If you take 10 shots, the binomial distribution can describe how many you are likely to make, given your shooting accuracy.</a:t>
            </a:r>
          </a:p>
          <a:p>
            <a:endParaRPr lang="en-US" dirty="0"/>
          </a:p>
        </p:txBody>
      </p:sp>
    </p:spTree>
    <p:extLst>
      <p:ext uri="{BB962C8B-B14F-4D97-AF65-F5344CB8AC3E}">
        <p14:creationId xmlns:p14="http://schemas.microsoft.com/office/powerpoint/2010/main" val="101666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Takeaways</a:t>
            </a:r>
            <a:endParaRPr lang="en-US" dirty="0"/>
          </a:p>
        </p:txBody>
      </p:sp>
      <p:sp>
        <p:nvSpPr>
          <p:cNvPr id="3" name="Content Placeholder 2"/>
          <p:cNvSpPr>
            <a:spLocks noGrp="1"/>
          </p:cNvSpPr>
          <p:nvPr>
            <p:ph idx="1"/>
          </p:nvPr>
        </p:nvSpPr>
        <p:spPr/>
        <p:txBody>
          <a:bodyPr/>
          <a:lstStyle/>
          <a:p>
            <a:r>
              <a:rPr lang="en-US" dirty="0" smtClean="0"/>
              <a:t>The binomial distribution is perfect for scenarios with </a:t>
            </a:r>
            <a:r>
              <a:rPr lang="en-US" b="1" dirty="0" smtClean="0"/>
              <a:t>"yes/no" outcomes</a:t>
            </a:r>
            <a:r>
              <a:rPr lang="en-US" dirty="0" smtClean="0"/>
              <a:t> or </a:t>
            </a:r>
            <a:r>
              <a:rPr lang="en-US" b="1" dirty="0" smtClean="0"/>
              <a:t>"success/failure" scenarios</a:t>
            </a:r>
            <a:r>
              <a:rPr lang="en-US" dirty="0" smtClean="0"/>
              <a:t>.</a:t>
            </a:r>
          </a:p>
          <a:p>
            <a:r>
              <a:rPr lang="en-US" dirty="0" smtClean="0"/>
              <a:t>It helps compute probabilities for a </a:t>
            </a:r>
            <a:r>
              <a:rPr lang="en-US" b="1" dirty="0" smtClean="0"/>
              <a:t>specific number of successes</a:t>
            </a:r>
            <a:r>
              <a:rPr lang="en-US" dirty="0" smtClean="0"/>
              <a:t> in a fixed number of trials.</a:t>
            </a:r>
          </a:p>
          <a:p>
            <a:r>
              <a:rPr lang="en-US" dirty="0" smtClean="0"/>
              <a:t>Understanding the mean (μ), variance (σ2), and standard deviation (σ) allows you to summarize the distribution effectively.</a:t>
            </a:r>
          </a:p>
          <a:p>
            <a:endParaRPr lang="en-US" dirty="0"/>
          </a:p>
        </p:txBody>
      </p:sp>
    </p:spTree>
    <p:extLst>
      <p:ext uri="{BB962C8B-B14F-4D97-AF65-F5344CB8AC3E}">
        <p14:creationId xmlns:p14="http://schemas.microsoft.com/office/powerpoint/2010/main" val="3473124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Binary Classification Problems</a:t>
            </a:r>
            <a:endParaRPr lang="en-US" dirty="0"/>
          </a:p>
        </p:txBody>
      </p:sp>
      <p:sp>
        <p:nvSpPr>
          <p:cNvPr id="3" name="Content Placeholder 2"/>
          <p:cNvSpPr>
            <a:spLocks noGrp="1"/>
          </p:cNvSpPr>
          <p:nvPr>
            <p:ph idx="1"/>
          </p:nvPr>
        </p:nvSpPr>
        <p:spPr/>
        <p:txBody>
          <a:bodyPr>
            <a:normAutofit fontScale="92500"/>
          </a:bodyPr>
          <a:lstStyle/>
          <a:p>
            <a:r>
              <a:rPr lang="en-US" dirty="0" smtClean="0"/>
              <a:t>In machine learning, many problems involve classifying data into one of two categories, such as:</a:t>
            </a:r>
          </a:p>
          <a:p>
            <a:r>
              <a:rPr lang="en-US" b="1" dirty="0" smtClean="0"/>
              <a:t>Spam detection</a:t>
            </a:r>
            <a:r>
              <a:rPr lang="en-US" dirty="0" smtClean="0"/>
              <a:t>: Classify emails as spam (success) or not spam (failure).</a:t>
            </a:r>
          </a:p>
          <a:p>
            <a:r>
              <a:rPr lang="en-US" b="1" dirty="0" smtClean="0"/>
              <a:t>Medical diagnostics</a:t>
            </a:r>
            <a:r>
              <a:rPr lang="en-US" dirty="0" smtClean="0"/>
              <a:t>: Predict whether a patient has a disease (success) or not (failure).</a:t>
            </a:r>
          </a:p>
          <a:p>
            <a:r>
              <a:rPr lang="en-US" b="1" dirty="0" smtClean="0"/>
              <a:t>Connection to Binomial Distribution</a:t>
            </a:r>
          </a:p>
          <a:p>
            <a:r>
              <a:rPr lang="en-US" dirty="0" smtClean="0"/>
              <a:t>Each classification instance can be viewed as a Bernoulli trial (a single trial with success or failure outcomes).</a:t>
            </a:r>
          </a:p>
          <a:p>
            <a:r>
              <a:rPr lang="en-US" dirty="0" smtClean="0"/>
              <a:t>The distribution of successes (correct classifications) over multiple trials (instances) can be modeled as a binomial distribution.</a:t>
            </a:r>
          </a:p>
          <a:p>
            <a:endParaRPr lang="en-US" dirty="0"/>
          </a:p>
        </p:txBody>
      </p:sp>
    </p:spTree>
    <p:extLst>
      <p:ext uri="{BB962C8B-B14F-4D97-AF65-F5344CB8AC3E}">
        <p14:creationId xmlns:p14="http://schemas.microsoft.com/office/powerpoint/2010/main" val="2606988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p:txBody>
          <a:bodyPr/>
          <a:lstStyle/>
          <a:p>
            <a:r>
              <a:rPr lang="en-US" dirty="0" smtClean="0"/>
              <a:t>Suppose a classifier has a 90% accuracy rate (p=0.9). If the model is tested on 10 samples (n=10), the number of correct predictions (X) follows a binomial distribution. You can calculate:</a:t>
            </a:r>
          </a:p>
          <a:p>
            <a:r>
              <a:rPr lang="en-US" dirty="0" smtClean="0"/>
              <a:t>The probability of exactly 8 correct classifications.</a:t>
            </a:r>
          </a:p>
          <a:p>
            <a:r>
              <a:rPr lang="en-US" dirty="0" smtClean="0"/>
              <a:t>The likelihood of at least 7 correct classifications using the cumulative distribution function (CDF).</a:t>
            </a:r>
          </a:p>
          <a:p>
            <a:endParaRPr lang="en-US" dirty="0"/>
          </a:p>
        </p:txBody>
      </p:sp>
    </p:spTree>
    <p:extLst>
      <p:ext uri="{BB962C8B-B14F-4D97-AF65-F5344CB8AC3E}">
        <p14:creationId xmlns:p14="http://schemas.microsoft.com/office/powerpoint/2010/main" val="411501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Generative Models</a:t>
            </a:r>
            <a:endParaRPr lang="en-US" dirty="0"/>
          </a:p>
        </p:txBody>
      </p:sp>
      <p:sp>
        <p:nvSpPr>
          <p:cNvPr id="3" name="Content Placeholder 2"/>
          <p:cNvSpPr>
            <a:spLocks noGrp="1"/>
          </p:cNvSpPr>
          <p:nvPr>
            <p:ph idx="1"/>
          </p:nvPr>
        </p:nvSpPr>
        <p:spPr/>
        <p:txBody>
          <a:bodyPr/>
          <a:lstStyle/>
          <a:p>
            <a:r>
              <a:rPr lang="en-US" dirty="0" smtClean="0"/>
              <a:t>Generative models like </a:t>
            </a:r>
            <a:r>
              <a:rPr lang="en-US" b="1" dirty="0" smtClean="0"/>
              <a:t>Naive Bayes</a:t>
            </a:r>
            <a:r>
              <a:rPr lang="en-US" dirty="0" smtClean="0"/>
              <a:t> use binomial or related distributions to model the likelihood of data. For example:</a:t>
            </a:r>
          </a:p>
          <a:p>
            <a:r>
              <a:rPr lang="en-US" dirty="0" smtClean="0"/>
              <a:t>In </a:t>
            </a:r>
            <a:r>
              <a:rPr lang="en-US" b="1" dirty="0" smtClean="0"/>
              <a:t>Bernoulli Naive Bayes</a:t>
            </a:r>
            <a:r>
              <a:rPr lang="en-US" dirty="0" smtClean="0"/>
              <a:t>, each feature of a data point is treated as a binary outcome (e.g., word presence/absence in text classification).</a:t>
            </a:r>
          </a:p>
          <a:p>
            <a:r>
              <a:rPr lang="en-US" dirty="0" smtClean="0"/>
              <a:t>The model computes the probability of a given class using the binomial framework.</a:t>
            </a:r>
          </a:p>
          <a:p>
            <a:endParaRPr lang="en-US" dirty="0"/>
          </a:p>
        </p:txBody>
      </p:sp>
    </p:spTree>
    <p:extLst>
      <p:ext uri="{BB962C8B-B14F-4D97-AF65-F5344CB8AC3E}">
        <p14:creationId xmlns:p14="http://schemas.microsoft.com/office/powerpoint/2010/main" val="3719234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Binomial Probability Distribution</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Binomial Probability Distribution</a:t>
            </a:r>
            <a:r>
              <a:rPr lang="en-US" dirty="0" smtClean="0"/>
              <a:t> is a discrete probability distribution used to model scenarios where there are only two possible outcomes in each trial. These outcomes are typically referred to as </a:t>
            </a:r>
            <a:r>
              <a:rPr lang="en-US" b="1" dirty="0" smtClean="0"/>
              <a:t>"success"</a:t>
            </a:r>
            <a:r>
              <a:rPr lang="en-US" dirty="0" smtClean="0"/>
              <a:t> and </a:t>
            </a:r>
            <a:r>
              <a:rPr lang="en-US" b="1" dirty="0" smtClean="0"/>
              <a:t>"failure."</a:t>
            </a:r>
            <a:r>
              <a:rPr lang="en-US" dirty="0" smtClean="0"/>
              <a:t> It is widely used in experiments or situations where the following conditions hold:</a:t>
            </a:r>
          </a:p>
          <a:p>
            <a:endParaRPr lang="en-US" dirty="0"/>
          </a:p>
        </p:txBody>
      </p:sp>
    </p:spTree>
    <p:extLst>
      <p:ext uri="{BB962C8B-B14F-4D97-AF65-F5344CB8AC3E}">
        <p14:creationId xmlns:p14="http://schemas.microsoft.com/office/powerpoint/2010/main" val="395046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Characteristics</a:t>
            </a:r>
            <a:endParaRPr lang="en-US" dirty="0"/>
          </a:p>
        </p:txBody>
      </p:sp>
      <p:pic>
        <p:nvPicPr>
          <p:cNvPr id="4" name="Content Placeholder 3"/>
          <p:cNvPicPr>
            <a:picLocks noGrp="1" noChangeAspect="1"/>
          </p:cNvPicPr>
          <p:nvPr>
            <p:ph idx="1"/>
          </p:nvPr>
        </p:nvPicPr>
        <p:blipFill>
          <a:blip r:embed="rId2"/>
          <a:stretch>
            <a:fillRect/>
          </a:stretch>
        </p:blipFill>
        <p:spPr>
          <a:xfrm>
            <a:off x="1159099" y="1690688"/>
            <a:ext cx="8242477" cy="4849261"/>
          </a:xfrm>
          <a:prstGeom prst="rect">
            <a:avLst/>
          </a:prstGeom>
        </p:spPr>
      </p:pic>
    </p:spTree>
    <p:extLst>
      <p:ext uri="{BB962C8B-B14F-4D97-AF65-F5344CB8AC3E}">
        <p14:creationId xmlns:p14="http://schemas.microsoft.com/office/powerpoint/2010/main" val="79189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Formula</a:t>
            </a:r>
            <a:endParaRPr lang="en-US" dirty="0"/>
          </a:p>
        </p:txBody>
      </p:sp>
      <p:pic>
        <p:nvPicPr>
          <p:cNvPr id="4" name="Content Placeholder 3"/>
          <p:cNvPicPr>
            <a:picLocks noGrp="1" noChangeAspect="1"/>
          </p:cNvPicPr>
          <p:nvPr>
            <p:ph idx="1"/>
          </p:nvPr>
        </p:nvPicPr>
        <p:blipFill>
          <a:blip r:embed="rId2"/>
          <a:stretch>
            <a:fillRect/>
          </a:stretch>
        </p:blipFill>
        <p:spPr>
          <a:xfrm>
            <a:off x="1368145" y="1690688"/>
            <a:ext cx="8342525" cy="4077174"/>
          </a:xfrm>
          <a:prstGeom prst="rect">
            <a:avLst/>
          </a:prstGeom>
        </p:spPr>
      </p:pic>
    </p:spTree>
    <p:extLst>
      <p:ext uri="{BB962C8B-B14F-4D97-AF65-F5344CB8AC3E}">
        <p14:creationId xmlns:p14="http://schemas.microsoft.com/office/powerpoint/2010/main" val="329602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Real-Life Analogy</a:t>
            </a:r>
            <a:endParaRPr lang="en-US" dirty="0"/>
          </a:p>
        </p:txBody>
      </p:sp>
      <p:sp>
        <p:nvSpPr>
          <p:cNvPr id="3" name="Content Placeholder 2"/>
          <p:cNvSpPr>
            <a:spLocks noGrp="1"/>
          </p:cNvSpPr>
          <p:nvPr>
            <p:ph idx="1"/>
          </p:nvPr>
        </p:nvSpPr>
        <p:spPr/>
        <p:txBody>
          <a:bodyPr/>
          <a:lstStyle/>
          <a:p>
            <a:r>
              <a:rPr lang="en-US" dirty="0" smtClean="0"/>
              <a:t>Imagine you're flipping a coin. A coin flip has two possible outcomes: heads (success) and tails (failure). Let's say you flip the coin n=5 times and are interested in how many times you get heads. If the coin is fair (p=0.5), the number of heads in 5 flips can be modeled using a binomial distribution.</a:t>
            </a:r>
          </a:p>
          <a:p>
            <a:endParaRPr lang="en-US" dirty="0"/>
          </a:p>
        </p:txBody>
      </p:sp>
    </p:spTree>
    <p:extLst>
      <p:ext uri="{BB962C8B-B14F-4D97-AF65-F5344CB8AC3E}">
        <p14:creationId xmlns:p14="http://schemas.microsoft.com/office/powerpoint/2010/main" val="3027886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1: Flipping a Coin</a:t>
            </a:r>
            <a:endParaRPr lang="en-US" dirty="0"/>
          </a:p>
        </p:txBody>
      </p:sp>
      <p:sp>
        <p:nvSpPr>
          <p:cNvPr id="3" name="Content Placeholder 2"/>
          <p:cNvSpPr>
            <a:spLocks noGrp="1"/>
          </p:cNvSpPr>
          <p:nvPr>
            <p:ph idx="1"/>
          </p:nvPr>
        </p:nvSpPr>
        <p:spPr/>
        <p:txBody>
          <a:bodyPr/>
          <a:lstStyle/>
          <a:p>
            <a:r>
              <a:rPr lang="en-US" dirty="0" smtClean="0"/>
              <a:t>Suppose:</a:t>
            </a:r>
          </a:p>
          <a:p>
            <a:r>
              <a:rPr lang="en-US" dirty="0" smtClean="0"/>
              <a:t>n=5 (you flip a coin 5 times),</a:t>
            </a:r>
          </a:p>
          <a:p>
            <a:r>
              <a:rPr lang="en-US" dirty="0" smtClean="0"/>
              <a:t>p=0.5 (the probability of getting heads is 50%),</a:t>
            </a:r>
          </a:p>
          <a:p>
            <a:r>
              <a:rPr lang="en-US" dirty="0" smtClean="0"/>
              <a:t>q=0.5 (the probability of getting tails is 50%).</a:t>
            </a:r>
          </a:p>
          <a:p>
            <a:endParaRPr lang="en-US" dirty="0"/>
          </a:p>
        </p:txBody>
      </p:sp>
    </p:spTree>
    <p:extLst>
      <p:ext uri="{BB962C8B-B14F-4D97-AF65-F5344CB8AC3E}">
        <p14:creationId xmlns:p14="http://schemas.microsoft.com/office/powerpoint/2010/main" val="3783022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Calculate Probabilities</a:t>
            </a:r>
            <a:endParaRPr lang="en-US" dirty="0"/>
          </a:p>
        </p:txBody>
      </p:sp>
      <p:pic>
        <p:nvPicPr>
          <p:cNvPr id="4" name="Content Placeholder 3"/>
          <p:cNvPicPr>
            <a:picLocks noGrp="1" noChangeAspect="1"/>
          </p:cNvPicPr>
          <p:nvPr>
            <p:ph idx="1"/>
          </p:nvPr>
        </p:nvPicPr>
        <p:blipFill>
          <a:blip r:embed="rId2"/>
          <a:stretch>
            <a:fillRect/>
          </a:stretch>
        </p:blipFill>
        <p:spPr>
          <a:xfrm>
            <a:off x="1429555" y="1690688"/>
            <a:ext cx="7611414" cy="4745578"/>
          </a:xfrm>
          <a:prstGeom prst="rect">
            <a:avLst/>
          </a:prstGeom>
        </p:spPr>
      </p:pic>
    </p:spTree>
    <p:extLst>
      <p:ext uri="{BB962C8B-B14F-4D97-AF65-F5344CB8AC3E}">
        <p14:creationId xmlns:p14="http://schemas.microsoft.com/office/powerpoint/2010/main" val="1901305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Mean and Variance</a:t>
            </a:r>
            <a:endParaRPr lang="en-US" dirty="0"/>
          </a:p>
        </p:txBody>
      </p:sp>
      <p:pic>
        <p:nvPicPr>
          <p:cNvPr id="4" name="Content Placeholder 3"/>
          <p:cNvPicPr>
            <a:picLocks noGrp="1" noChangeAspect="1"/>
          </p:cNvPicPr>
          <p:nvPr>
            <p:ph idx="1"/>
          </p:nvPr>
        </p:nvPicPr>
        <p:blipFill>
          <a:blip r:embed="rId2"/>
          <a:stretch>
            <a:fillRect/>
          </a:stretch>
        </p:blipFill>
        <p:spPr>
          <a:xfrm>
            <a:off x="1737687" y="2073498"/>
            <a:ext cx="5995674" cy="1476767"/>
          </a:xfrm>
          <a:prstGeom prst="rect">
            <a:avLst/>
          </a:prstGeom>
        </p:spPr>
      </p:pic>
    </p:spTree>
    <p:extLst>
      <p:ext uri="{BB962C8B-B14F-4D97-AF65-F5344CB8AC3E}">
        <p14:creationId xmlns:p14="http://schemas.microsoft.com/office/powerpoint/2010/main" val="81482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2: Quality Control in Manufacturing</a:t>
            </a:r>
            <a:endParaRPr lang="en-US" dirty="0"/>
          </a:p>
        </p:txBody>
      </p:sp>
      <p:sp>
        <p:nvSpPr>
          <p:cNvPr id="3" name="Content Placeholder 2"/>
          <p:cNvSpPr>
            <a:spLocks noGrp="1"/>
          </p:cNvSpPr>
          <p:nvPr>
            <p:ph idx="1"/>
          </p:nvPr>
        </p:nvSpPr>
        <p:spPr/>
        <p:txBody>
          <a:bodyPr/>
          <a:lstStyle/>
          <a:p>
            <a:r>
              <a:rPr lang="en-US" dirty="0" smtClean="0"/>
              <a:t>A factory produces light bulbs, and each bulb has a 2% chance of being defective (p=0.02). If a batch contains n=100 bulbs, what is the probability of finding exactly k=3 defective bulbs?</a:t>
            </a:r>
          </a:p>
          <a:p>
            <a:endParaRPr lang="en-US" dirty="0"/>
          </a:p>
        </p:txBody>
      </p:sp>
    </p:spTree>
    <p:extLst>
      <p:ext uri="{BB962C8B-B14F-4D97-AF65-F5344CB8AC3E}">
        <p14:creationId xmlns:p14="http://schemas.microsoft.com/office/powerpoint/2010/main" val="2612564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614</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Binomial Probability Distribution</vt:lpstr>
      <vt:lpstr>Key Characteristics</vt:lpstr>
      <vt:lpstr>Probability Formula</vt:lpstr>
      <vt:lpstr>Real-Life Analogy</vt:lpstr>
      <vt:lpstr>Example 1: Flipping a Coin</vt:lpstr>
      <vt:lpstr>Step 1: Calculate Probabilities</vt:lpstr>
      <vt:lpstr>Step 2: Mean and Variance</vt:lpstr>
      <vt:lpstr>Example 2: Quality Control in Manufacturing</vt:lpstr>
      <vt:lpstr>Step 1: Apply the Formula</vt:lpstr>
      <vt:lpstr>Step 2: Interpret</vt:lpstr>
      <vt:lpstr>Analogy</vt:lpstr>
      <vt:lpstr>Key Takeaways</vt:lpstr>
      <vt:lpstr>1. Binary Classification Problems</vt:lpstr>
      <vt:lpstr>Example</vt:lpstr>
      <vt:lpstr>3. Generative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13</dc:title>
  <dc:creator>Microsoft account</dc:creator>
  <cp:lastModifiedBy>Adnan</cp:lastModifiedBy>
  <cp:revision>15</cp:revision>
  <dcterms:created xsi:type="dcterms:W3CDTF">2025-01-08T07:44:59Z</dcterms:created>
  <dcterms:modified xsi:type="dcterms:W3CDTF">2025-01-29T05:36:07Z</dcterms:modified>
</cp:coreProperties>
</file>