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63" r:id="rId3"/>
    <p:sldId id="285" r:id="rId4"/>
    <p:sldId id="286" r:id="rId5"/>
    <p:sldId id="257" r:id="rId6"/>
    <p:sldId id="258" r:id="rId7"/>
    <p:sldId id="264" r:id="rId8"/>
    <p:sldId id="261" r:id="rId9"/>
    <p:sldId id="268" r:id="rId10"/>
    <p:sldId id="265" r:id="rId11"/>
    <p:sldId id="269" r:id="rId12"/>
    <p:sldId id="270" r:id="rId13"/>
    <p:sldId id="271" r:id="rId14"/>
    <p:sldId id="287" r:id="rId15"/>
    <p:sldId id="296" r:id="rId16"/>
    <p:sldId id="297" r:id="rId17"/>
    <p:sldId id="298" r:id="rId18"/>
    <p:sldId id="299" r:id="rId19"/>
    <p:sldId id="259" r:id="rId20"/>
    <p:sldId id="260" r:id="rId21"/>
    <p:sldId id="300" r:id="rId22"/>
    <p:sldId id="301" r:id="rId23"/>
    <p:sldId id="262" r:id="rId24"/>
    <p:sldId id="302" r:id="rId25"/>
    <p:sldId id="303" r:id="rId26"/>
    <p:sldId id="305" r:id="rId27"/>
    <p:sldId id="306" r:id="rId28"/>
    <p:sldId id="307" r:id="rId29"/>
    <p:sldId id="308" r:id="rId30"/>
    <p:sldId id="309" r:id="rId31"/>
    <p:sldId id="310" r:id="rId32"/>
    <p:sldId id="311" r:id="rId33"/>
    <p:sldId id="312" r:id="rId34"/>
    <p:sldId id="313" r:id="rId35"/>
    <p:sldId id="314" r:id="rId36"/>
    <p:sldId id="315" r:id="rId37"/>
    <p:sldId id="316" r:id="rId38"/>
    <p:sldId id="317" r:id="rId39"/>
    <p:sldId id="318"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B3E637-2279-4A40-B2BD-117543F1B3F8}" type="datetimeFigureOut">
              <a:rPr lang="en-US" smtClean="0"/>
              <a:pPr/>
              <a:t>1/3/2025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0E19D452-E2F7-4EEF-80F7-AECD8E4895EA}" type="slidenum">
              <a:rPr lang="en-US" smtClean="0"/>
              <a:pPr/>
              <a:t>‹#›</a:t>
            </a:fld>
            <a:endParaRPr lang="en-US"/>
          </a:p>
        </p:txBody>
      </p:sp>
    </p:spTree>
    <p:extLst>
      <p:ext uri="{BB962C8B-B14F-4D97-AF65-F5344CB8AC3E}">
        <p14:creationId xmlns:p14="http://schemas.microsoft.com/office/powerpoint/2010/main" xmlns="" val="136772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B3E637-2279-4A40-B2BD-117543F1B3F8}" type="datetimeFigureOut">
              <a:rPr lang="en-US" smtClean="0"/>
              <a:pPr/>
              <a:t>1/3/2025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E19D452-E2F7-4EEF-80F7-AECD8E4895EA}" type="slidenum">
              <a:rPr lang="en-US" smtClean="0"/>
              <a:pPr/>
              <a:t>‹#›</a:t>
            </a:fld>
            <a:endParaRPr lang="en-US"/>
          </a:p>
        </p:txBody>
      </p:sp>
    </p:spTree>
    <p:extLst>
      <p:ext uri="{BB962C8B-B14F-4D97-AF65-F5344CB8AC3E}">
        <p14:creationId xmlns:p14="http://schemas.microsoft.com/office/powerpoint/2010/main" xmlns="" val="2511942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B3E637-2279-4A40-B2BD-117543F1B3F8}" type="datetimeFigureOut">
              <a:rPr lang="en-US" smtClean="0"/>
              <a:pPr/>
              <a:t>1/3/2025</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E19D452-E2F7-4EEF-80F7-AECD8E4895EA}"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3949823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3B3E637-2279-4A40-B2BD-117543F1B3F8}" type="datetimeFigureOut">
              <a:rPr lang="en-US" smtClean="0"/>
              <a:pPr/>
              <a:t>1/3/2025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E19D452-E2F7-4EEF-80F7-AECD8E4895EA}" type="slidenum">
              <a:rPr lang="en-US" smtClean="0"/>
              <a:pPr/>
              <a:t>‹#›</a:t>
            </a:fld>
            <a:endParaRPr lang="en-US"/>
          </a:p>
        </p:txBody>
      </p:sp>
    </p:spTree>
    <p:extLst>
      <p:ext uri="{BB962C8B-B14F-4D97-AF65-F5344CB8AC3E}">
        <p14:creationId xmlns:p14="http://schemas.microsoft.com/office/powerpoint/2010/main" xmlns="" val="3030470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3B3E637-2279-4A40-B2BD-117543F1B3F8}" type="datetimeFigureOut">
              <a:rPr lang="en-US" smtClean="0"/>
              <a:pPr/>
              <a:t>1/3/2025</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E19D452-E2F7-4EEF-80F7-AECD8E4895EA}"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951488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3B3E637-2279-4A40-B2BD-117543F1B3F8}" type="datetimeFigureOut">
              <a:rPr lang="en-US" smtClean="0"/>
              <a:pPr/>
              <a:t>1/3/2025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E19D452-E2F7-4EEF-80F7-AECD8E4895EA}" type="slidenum">
              <a:rPr lang="en-US" smtClean="0"/>
              <a:pPr/>
              <a:t>‹#›</a:t>
            </a:fld>
            <a:endParaRPr lang="en-US"/>
          </a:p>
        </p:txBody>
      </p:sp>
    </p:spTree>
    <p:extLst>
      <p:ext uri="{BB962C8B-B14F-4D97-AF65-F5344CB8AC3E}">
        <p14:creationId xmlns:p14="http://schemas.microsoft.com/office/powerpoint/2010/main" xmlns="" val="135807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B3E637-2279-4A40-B2BD-117543F1B3F8}" type="datetimeFigureOut">
              <a:rPr lang="en-US" smtClean="0"/>
              <a:pPr/>
              <a:t>1/3/2025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E19D452-E2F7-4EEF-80F7-AECD8E4895EA}" type="slidenum">
              <a:rPr lang="en-US" smtClean="0"/>
              <a:pPr/>
              <a:t>‹#›</a:t>
            </a:fld>
            <a:endParaRPr lang="en-US"/>
          </a:p>
        </p:txBody>
      </p:sp>
    </p:spTree>
    <p:extLst>
      <p:ext uri="{BB962C8B-B14F-4D97-AF65-F5344CB8AC3E}">
        <p14:creationId xmlns:p14="http://schemas.microsoft.com/office/powerpoint/2010/main" xmlns="" val="3953048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B3E637-2279-4A40-B2BD-117543F1B3F8}" type="datetimeFigureOut">
              <a:rPr lang="en-US" smtClean="0"/>
              <a:pPr/>
              <a:t>1/3/2025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E19D452-E2F7-4EEF-80F7-AECD8E4895EA}" type="slidenum">
              <a:rPr lang="en-US" smtClean="0"/>
              <a:pPr/>
              <a:t>‹#›</a:t>
            </a:fld>
            <a:endParaRPr lang="en-US"/>
          </a:p>
        </p:txBody>
      </p:sp>
    </p:spTree>
    <p:extLst>
      <p:ext uri="{BB962C8B-B14F-4D97-AF65-F5344CB8AC3E}">
        <p14:creationId xmlns:p14="http://schemas.microsoft.com/office/powerpoint/2010/main" xmlns="" val="2971051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B3E637-2279-4A40-B2BD-117543F1B3F8}" type="datetimeFigureOut">
              <a:rPr lang="en-US" smtClean="0"/>
              <a:pPr/>
              <a:t>1/3/2025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E19D452-E2F7-4EEF-80F7-AECD8E4895EA}" type="slidenum">
              <a:rPr lang="en-US" smtClean="0"/>
              <a:pPr/>
              <a:t>‹#›</a:t>
            </a:fld>
            <a:endParaRPr lang="en-US"/>
          </a:p>
        </p:txBody>
      </p:sp>
    </p:spTree>
    <p:extLst>
      <p:ext uri="{BB962C8B-B14F-4D97-AF65-F5344CB8AC3E}">
        <p14:creationId xmlns:p14="http://schemas.microsoft.com/office/powerpoint/2010/main" xmlns="" val="3788702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B3E637-2279-4A40-B2BD-117543F1B3F8}" type="datetimeFigureOut">
              <a:rPr lang="en-US" smtClean="0"/>
              <a:pPr/>
              <a:t>1/3/2025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E19D452-E2F7-4EEF-80F7-AECD8E4895EA}" type="slidenum">
              <a:rPr lang="en-US" smtClean="0"/>
              <a:pPr/>
              <a:t>‹#›</a:t>
            </a:fld>
            <a:endParaRPr lang="en-US"/>
          </a:p>
        </p:txBody>
      </p:sp>
    </p:spTree>
    <p:extLst>
      <p:ext uri="{BB962C8B-B14F-4D97-AF65-F5344CB8AC3E}">
        <p14:creationId xmlns:p14="http://schemas.microsoft.com/office/powerpoint/2010/main" xmlns="" val="1617273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B3E637-2279-4A40-B2BD-117543F1B3F8}" type="datetimeFigureOut">
              <a:rPr lang="en-US" smtClean="0"/>
              <a:pPr/>
              <a:t>1/3/2025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0E19D452-E2F7-4EEF-80F7-AECD8E4895EA}" type="slidenum">
              <a:rPr lang="en-US" smtClean="0"/>
              <a:pPr/>
              <a:t>‹#›</a:t>
            </a:fld>
            <a:endParaRPr lang="en-US"/>
          </a:p>
        </p:txBody>
      </p:sp>
    </p:spTree>
    <p:extLst>
      <p:ext uri="{BB962C8B-B14F-4D97-AF65-F5344CB8AC3E}">
        <p14:creationId xmlns:p14="http://schemas.microsoft.com/office/powerpoint/2010/main" xmlns="" val="284799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B3E637-2279-4A40-B2BD-117543F1B3F8}" type="datetimeFigureOut">
              <a:rPr lang="en-US" smtClean="0"/>
              <a:pPr/>
              <a:t>1/3/2025</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0E19D452-E2F7-4EEF-80F7-AECD8E4895EA}" type="slidenum">
              <a:rPr lang="en-US" smtClean="0"/>
              <a:pPr/>
              <a:t>‹#›</a:t>
            </a:fld>
            <a:endParaRPr lang="en-US"/>
          </a:p>
        </p:txBody>
      </p:sp>
    </p:spTree>
    <p:extLst>
      <p:ext uri="{BB962C8B-B14F-4D97-AF65-F5344CB8AC3E}">
        <p14:creationId xmlns:p14="http://schemas.microsoft.com/office/powerpoint/2010/main" xmlns="" val="2815275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B3E637-2279-4A40-B2BD-117543F1B3F8}" type="datetimeFigureOut">
              <a:rPr lang="en-US" smtClean="0"/>
              <a:pPr/>
              <a:t>1/3/2025</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E19D452-E2F7-4EEF-80F7-AECD8E4895EA}" type="slidenum">
              <a:rPr lang="en-US" smtClean="0"/>
              <a:pPr/>
              <a:t>‹#›</a:t>
            </a:fld>
            <a:endParaRPr lang="en-US"/>
          </a:p>
        </p:txBody>
      </p:sp>
    </p:spTree>
    <p:extLst>
      <p:ext uri="{BB962C8B-B14F-4D97-AF65-F5344CB8AC3E}">
        <p14:creationId xmlns:p14="http://schemas.microsoft.com/office/powerpoint/2010/main" xmlns="" val="234337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B3E637-2279-4A40-B2BD-117543F1B3F8}" type="datetimeFigureOut">
              <a:rPr lang="en-US" smtClean="0"/>
              <a:pPr/>
              <a:t>1/3/2025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E19D452-E2F7-4EEF-80F7-AECD8E4895EA}" type="slidenum">
              <a:rPr lang="en-US" smtClean="0"/>
              <a:pPr/>
              <a:t>‹#›</a:t>
            </a:fld>
            <a:endParaRPr lang="en-US"/>
          </a:p>
        </p:txBody>
      </p:sp>
    </p:spTree>
    <p:extLst>
      <p:ext uri="{BB962C8B-B14F-4D97-AF65-F5344CB8AC3E}">
        <p14:creationId xmlns:p14="http://schemas.microsoft.com/office/powerpoint/2010/main" xmlns="" val="329018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B3E637-2279-4A40-B2BD-117543F1B3F8}" type="datetimeFigureOut">
              <a:rPr lang="en-US" smtClean="0"/>
              <a:pPr/>
              <a:t>1/3/2025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E19D452-E2F7-4EEF-80F7-AECD8E4895EA}" type="slidenum">
              <a:rPr lang="en-US" smtClean="0"/>
              <a:pPr/>
              <a:t>‹#›</a:t>
            </a:fld>
            <a:endParaRPr lang="en-US"/>
          </a:p>
        </p:txBody>
      </p:sp>
    </p:spTree>
    <p:extLst>
      <p:ext uri="{BB962C8B-B14F-4D97-AF65-F5344CB8AC3E}">
        <p14:creationId xmlns:p14="http://schemas.microsoft.com/office/powerpoint/2010/main" xmlns="" val="4090345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B3E637-2279-4A40-B2BD-117543F1B3F8}" type="datetimeFigureOut">
              <a:rPr lang="en-US" smtClean="0"/>
              <a:pPr/>
              <a:t>1/3/2025</a:t>
            </a:fld>
            <a:endParaRPr lang="en-US"/>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E19D452-E2F7-4EEF-80F7-AECD8E4895EA}" type="slidenum">
              <a:rPr lang="en-US" smtClean="0"/>
              <a:pPr/>
              <a:t>‹#›</a:t>
            </a:fld>
            <a:endParaRPr lang="en-US"/>
          </a:p>
        </p:txBody>
      </p:sp>
    </p:spTree>
    <p:extLst>
      <p:ext uri="{BB962C8B-B14F-4D97-AF65-F5344CB8AC3E}">
        <p14:creationId xmlns:p14="http://schemas.microsoft.com/office/powerpoint/2010/main" xmlns="" val="3884889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13B3E637-2279-4A40-B2BD-117543F1B3F8}" type="datetimeFigureOut">
              <a:rPr lang="en-US" smtClean="0"/>
              <a:pPr/>
              <a:t>1/3/2025</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0E19D452-E2F7-4EEF-80F7-AECD8E4895EA}" type="slidenum">
              <a:rPr lang="en-US" smtClean="0"/>
              <a:pPr/>
              <a:t>‹#›</a:t>
            </a:fld>
            <a:endParaRPr lang="en-US"/>
          </a:p>
        </p:txBody>
      </p:sp>
    </p:spTree>
    <p:extLst>
      <p:ext uri="{BB962C8B-B14F-4D97-AF65-F5344CB8AC3E}">
        <p14:creationId xmlns:p14="http://schemas.microsoft.com/office/powerpoint/2010/main" xmlns="" val="196036495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study.com/academy/lesson/what-is-peer-pressure-definition-lesson-quiz.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
            </a:r>
            <a:br>
              <a:rPr lang="en-US" b="1" dirty="0"/>
            </a:br>
            <a:r>
              <a:rPr lang="en-US" b="1" dirty="0"/>
              <a:t>Deviance crime and Social Control</a:t>
            </a:r>
            <a:r>
              <a:rPr lang="en-US" dirty="0"/>
              <a:t/>
            </a:r>
            <a:br>
              <a:rPr lang="en-US" dirty="0"/>
            </a:br>
            <a:endParaRPr lang="en-US" dirty="0"/>
          </a:p>
        </p:txBody>
      </p:sp>
    </p:spTree>
    <p:extLst>
      <p:ext uri="{BB962C8B-B14F-4D97-AF65-F5344CB8AC3E}">
        <p14:creationId xmlns:p14="http://schemas.microsoft.com/office/powerpoint/2010/main" xmlns="" val="241982590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highlight>
                  <a:srgbClr val="000000"/>
                </a:highlight>
              </a:rPr>
              <a:t>White Collar Crimes</a:t>
            </a:r>
          </a:p>
        </p:txBody>
      </p:sp>
      <p:sp>
        <p:nvSpPr>
          <p:cNvPr id="3" name="Content Placeholder 2"/>
          <p:cNvSpPr>
            <a:spLocks noGrp="1"/>
          </p:cNvSpPr>
          <p:nvPr>
            <p:ph idx="1"/>
          </p:nvPr>
        </p:nvSpPr>
        <p:spPr/>
        <p:txBody>
          <a:bodyPr>
            <a:normAutofit/>
          </a:bodyPr>
          <a:lstStyle/>
          <a:p>
            <a:pPr algn="just"/>
            <a:r>
              <a:rPr lang="en-US" dirty="0"/>
              <a:t>today, our society is full of white collar crimes. Affluent, respectable people commit these crimes in the course of their everyday business.</a:t>
            </a:r>
          </a:p>
          <a:p>
            <a:pPr algn="just"/>
            <a:r>
              <a:rPr lang="en-US" dirty="0"/>
              <a:t>In our society, a big array of crimes are now categorized as white-collar crimes like income tax dodging, consumer fraud, bribery, Computer crime, financial fraud and money laundering.</a:t>
            </a:r>
          </a:p>
          <a:p>
            <a:pPr algn="just"/>
            <a:endParaRPr lang="en-US" dirty="0"/>
          </a:p>
        </p:txBody>
      </p:sp>
    </p:spTree>
    <p:extLst>
      <p:ext uri="{BB962C8B-B14F-4D97-AF65-F5344CB8AC3E}">
        <p14:creationId xmlns:p14="http://schemas.microsoft.com/office/powerpoint/2010/main" xmlns="" val="283813669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solidFill>
                <a:highlight>
                  <a:srgbClr val="000080"/>
                </a:highlight>
              </a:rPr>
              <a:t>BLUE COLLAR CRIME</a:t>
            </a:r>
          </a:p>
        </p:txBody>
      </p:sp>
      <p:sp>
        <p:nvSpPr>
          <p:cNvPr id="3" name="Content Placeholder 2"/>
          <p:cNvSpPr>
            <a:spLocks noGrp="1"/>
          </p:cNvSpPr>
          <p:nvPr>
            <p:ph idx="1"/>
          </p:nvPr>
        </p:nvSpPr>
        <p:spPr/>
        <p:txBody>
          <a:bodyPr>
            <a:normAutofit/>
          </a:bodyPr>
          <a:lstStyle/>
          <a:p>
            <a:pPr algn="just"/>
            <a:r>
              <a:rPr lang="en-US" dirty="0"/>
              <a:t>in criminology, blue-collar crime is any crime committed by an individual from a lower social class </a:t>
            </a:r>
          </a:p>
          <a:p>
            <a:pPr algn="just"/>
            <a:r>
              <a:rPr lang="en-US" dirty="0"/>
              <a:t>as opposed to white-collar crime which is associated with crime committed by individuals of a higher social class.</a:t>
            </a:r>
          </a:p>
          <a:p>
            <a:pPr algn="just"/>
            <a:r>
              <a:rPr lang="en-US" dirty="0"/>
              <a:t>Blue collar crimes are also crimes which are more visible, detected sooner, and occur on a more frequent basis.</a:t>
            </a:r>
          </a:p>
        </p:txBody>
      </p:sp>
    </p:spTree>
    <p:extLst>
      <p:ext uri="{BB962C8B-B14F-4D97-AF65-F5344CB8AC3E}">
        <p14:creationId xmlns:p14="http://schemas.microsoft.com/office/powerpoint/2010/main" xmlns="" val="207247825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Blue collar crimes may involve the following types of crimes, but not limited to:</a:t>
            </a:r>
          </a:p>
        </p:txBody>
      </p:sp>
      <p:sp>
        <p:nvSpPr>
          <p:cNvPr id="3" name="Content Placeholder 2"/>
          <p:cNvSpPr>
            <a:spLocks noGrp="1"/>
          </p:cNvSpPr>
          <p:nvPr>
            <p:ph idx="1"/>
          </p:nvPr>
        </p:nvSpPr>
        <p:spPr/>
        <p:txBody>
          <a:bodyPr>
            <a:normAutofit/>
          </a:bodyPr>
          <a:lstStyle/>
          <a:p>
            <a:pPr algn="just" fontAlgn="base"/>
            <a:r>
              <a:rPr lang="en-US" dirty="0"/>
              <a:t>Forms of Robbery;</a:t>
            </a:r>
          </a:p>
          <a:p>
            <a:pPr algn="just" fontAlgn="base"/>
            <a:r>
              <a:rPr lang="en-US" dirty="0"/>
              <a:t>Kidnapping;</a:t>
            </a:r>
          </a:p>
          <a:p>
            <a:pPr algn="just" fontAlgn="base"/>
            <a:r>
              <a:rPr lang="en-US" dirty="0"/>
              <a:t>Gang Related Crimes;</a:t>
            </a:r>
          </a:p>
          <a:p>
            <a:pPr algn="just" fontAlgn="base"/>
            <a:r>
              <a:rPr lang="en-US" dirty="0"/>
              <a:t>Sexual Crimes;</a:t>
            </a:r>
          </a:p>
          <a:p>
            <a:pPr algn="just" fontAlgn="base"/>
            <a:r>
              <a:rPr lang="en-US" dirty="0"/>
              <a:t>Drug Crimes</a:t>
            </a:r>
          </a:p>
          <a:p>
            <a:pPr algn="just" fontAlgn="base"/>
            <a:r>
              <a:rPr lang="en-US" dirty="0"/>
              <a:t>Domestic Violence;</a:t>
            </a:r>
          </a:p>
          <a:p>
            <a:pPr algn="just" fontAlgn="base"/>
            <a:r>
              <a:rPr lang="en-US" dirty="0"/>
              <a:t>Illegal Gambling;</a:t>
            </a:r>
          </a:p>
          <a:p>
            <a:pPr algn="just"/>
            <a:endParaRPr lang="en-US" dirty="0"/>
          </a:p>
        </p:txBody>
      </p:sp>
    </p:spTree>
    <p:extLst>
      <p:ext uri="{BB962C8B-B14F-4D97-AF65-F5344CB8AC3E}">
        <p14:creationId xmlns:p14="http://schemas.microsoft.com/office/powerpoint/2010/main" xmlns="" val="171435140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ighlight>
                  <a:srgbClr val="FF00FF"/>
                </a:highlight>
              </a:rPr>
              <a:t>pink-collar crime</a:t>
            </a:r>
          </a:p>
        </p:txBody>
      </p:sp>
      <p:sp>
        <p:nvSpPr>
          <p:cNvPr id="3" name="Content Placeholder 2"/>
          <p:cNvSpPr>
            <a:spLocks noGrp="1"/>
          </p:cNvSpPr>
          <p:nvPr>
            <p:ph idx="1"/>
          </p:nvPr>
        </p:nvSpPr>
        <p:spPr/>
        <p:txBody>
          <a:bodyPr>
            <a:normAutofit/>
          </a:bodyPr>
          <a:lstStyle/>
          <a:p>
            <a:pPr marL="0" indent="0" algn="just">
              <a:buNone/>
            </a:pPr>
            <a:r>
              <a:rPr lang="en-US" dirty="0"/>
              <a:t>The term pink-collar crime was coined by Kathleen Daly during the 1980s to describe embezzlement type crimes that typically were committed by females based on limited opportunity. </a:t>
            </a:r>
          </a:p>
          <a:p>
            <a:pPr marL="0" indent="0" algn="just">
              <a:buNone/>
            </a:pPr>
            <a:r>
              <a:rPr lang="en-US" dirty="0"/>
              <a:t>white-collar crime committed by women is sometimes labeled pink-collar crime.</a:t>
            </a:r>
          </a:p>
          <a:p>
            <a:pPr marL="0" indent="0" algn="just">
              <a:buNone/>
            </a:pPr>
            <a:r>
              <a:rPr lang="en-US" dirty="0"/>
              <a:t> Unfortunately, Pink Collar Criminals are increasing not only in numbers, but also in the amounts they steal.  </a:t>
            </a:r>
          </a:p>
          <a:p>
            <a:pPr marL="0" indent="0" algn="just">
              <a:buNone/>
            </a:pPr>
            <a:endParaRPr lang="en-US" dirty="0"/>
          </a:p>
        </p:txBody>
      </p:sp>
    </p:spTree>
    <p:extLst>
      <p:ext uri="{BB962C8B-B14F-4D97-AF65-F5344CB8AC3E}">
        <p14:creationId xmlns:p14="http://schemas.microsoft.com/office/powerpoint/2010/main" xmlns="" val="227861028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Theoretical  EXPLANATION OF CRIME</a:t>
            </a:r>
          </a:p>
        </p:txBody>
      </p:sp>
      <p:sp>
        <p:nvSpPr>
          <p:cNvPr id="3" name="Content Placeholder 2"/>
          <p:cNvSpPr>
            <a:spLocks noGrp="1"/>
          </p:cNvSpPr>
          <p:nvPr>
            <p:ph idx="1"/>
          </p:nvPr>
        </p:nvSpPr>
        <p:spPr/>
        <p:txBody>
          <a:bodyPr>
            <a:normAutofit/>
          </a:bodyPr>
          <a:lstStyle/>
          <a:p>
            <a:pPr algn="just"/>
            <a:r>
              <a:rPr lang="en-US" sz="2800" dirty="0">
                <a:solidFill>
                  <a:srgbClr val="C00000"/>
                </a:solidFill>
              </a:rPr>
              <a:t>Classical explanation </a:t>
            </a:r>
            <a:r>
              <a:rPr lang="en-US" sz="2800" dirty="0"/>
              <a:t>.people </a:t>
            </a:r>
            <a:r>
              <a:rPr lang="en-US" sz="2800" dirty="0" err="1"/>
              <a:t>comit</a:t>
            </a:r>
            <a:r>
              <a:rPr lang="en-US" sz="2800" dirty="0"/>
              <a:t> crime after a care full thinking (know well about punishment and advantages).</a:t>
            </a:r>
          </a:p>
          <a:p>
            <a:pPr algn="just"/>
            <a:r>
              <a:rPr lang="en-GB" dirty="0"/>
              <a:t>he classical view in criminology </a:t>
            </a:r>
            <a:r>
              <a:rPr lang="en-GB" b="1" dirty="0"/>
              <a:t>explains crime as a free-will decision to make a criminal choice</a:t>
            </a:r>
            <a:r>
              <a:rPr lang="en-GB" dirty="0"/>
              <a:t>. This choice is made by applying the pain-pleasure principle: people act in ways that maximize pleasure and minimize pain.</a:t>
            </a:r>
            <a:endParaRPr lang="en-US" sz="2800" dirty="0"/>
          </a:p>
          <a:p>
            <a:pPr marL="0" indent="0" algn="just">
              <a:buNone/>
            </a:pPr>
            <a:endParaRPr lang="en-US" sz="2800" dirty="0"/>
          </a:p>
        </p:txBody>
      </p:sp>
    </p:spTree>
    <p:extLst>
      <p:ext uri="{BB962C8B-B14F-4D97-AF65-F5344CB8AC3E}">
        <p14:creationId xmlns:p14="http://schemas.microsoft.com/office/powerpoint/2010/main" xmlns="" val="791439373"/>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FAC8C63-BCD4-42F9-B9B3-E6A677AE62B7}"/>
              </a:ext>
            </a:extLst>
          </p:cNvPr>
          <p:cNvSpPr>
            <a:spLocks noGrp="1"/>
          </p:cNvSpPr>
          <p:nvPr>
            <p:ph idx="1"/>
          </p:nvPr>
        </p:nvSpPr>
        <p:spPr/>
        <p:txBody>
          <a:bodyPr/>
          <a:lstStyle/>
          <a:p>
            <a:pPr algn="just"/>
            <a:r>
              <a:rPr lang="en-US" sz="2800" dirty="0">
                <a:solidFill>
                  <a:srgbClr val="C00000"/>
                </a:solidFill>
              </a:rPr>
              <a:t>Biological Explanation</a:t>
            </a:r>
          </a:p>
          <a:p>
            <a:pPr algn="just"/>
            <a:endParaRPr lang="en-US" sz="2800" dirty="0">
              <a:solidFill>
                <a:srgbClr val="C00000"/>
              </a:solidFill>
            </a:endParaRPr>
          </a:p>
          <a:p>
            <a:pPr marL="0" indent="0" algn="just">
              <a:buNone/>
            </a:pPr>
            <a:r>
              <a:rPr lang="en-US" sz="2800" dirty="0"/>
              <a:t>chromosome theory xx</a:t>
            </a:r>
            <a:r>
              <a:rPr lang="en-US" sz="2800" dirty="0">
                <a:solidFill>
                  <a:srgbClr val="C00000"/>
                </a:solidFill>
              </a:rPr>
              <a:t> </a:t>
            </a:r>
            <a:r>
              <a:rPr lang="en-US" sz="2800" dirty="0"/>
              <a:t>, inherit crime,     inborn crime , </a:t>
            </a:r>
          </a:p>
          <a:p>
            <a:pPr algn="just"/>
            <a:r>
              <a:rPr lang="en-GB" b="1" dirty="0"/>
              <a:t>A legal theory that holds that a perpetrator's XYY chromosomal abnormality is a condition that should relieve him or her of legal responsibility for his or her criminal act</a:t>
            </a:r>
            <a:r>
              <a:rPr lang="en-GB" dirty="0"/>
              <a:t>. </a:t>
            </a:r>
          </a:p>
          <a:p>
            <a:pPr algn="just"/>
            <a:endParaRPr lang="en-US" dirty="0"/>
          </a:p>
        </p:txBody>
      </p:sp>
    </p:spTree>
    <p:extLst>
      <p:ext uri="{BB962C8B-B14F-4D97-AF65-F5344CB8AC3E}">
        <p14:creationId xmlns:p14="http://schemas.microsoft.com/office/powerpoint/2010/main" xmlns="" val="4195979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9142F92-438A-47B0-9FBC-C0A7B1069529}"/>
              </a:ext>
            </a:extLst>
          </p:cNvPr>
          <p:cNvSpPr>
            <a:spLocks noGrp="1"/>
          </p:cNvSpPr>
          <p:nvPr>
            <p:ph idx="1"/>
          </p:nvPr>
        </p:nvSpPr>
        <p:spPr/>
        <p:txBody>
          <a:bodyPr/>
          <a:lstStyle/>
          <a:p>
            <a:pPr algn="just"/>
            <a:r>
              <a:rPr lang="en-US" sz="2800" dirty="0">
                <a:solidFill>
                  <a:srgbClr val="C00000"/>
                </a:solidFill>
              </a:rPr>
              <a:t>Sociological Explanation </a:t>
            </a:r>
            <a:r>
              <a:rPr lang="en-US" dirty="0"/>
              <a:t>( people comet crime because of social circumstances the face in society.</a:t>
            </a:r>
          </a:p>
          <a:p>
            <a:r>
              <a:rPr lang="en-GB" dirty="0"/>
              <a:t>Sociological theories of criminology believe that </a:t>
            </a:r>
            <a:r>
              <a:rPr lang="en-GB" b="1" dirty="0"/>
              <a:t>society influences a person to become a criminal</a:t>
            </a:r>
            <a:r>
              <a:rPr lang="en-GB" dirty="0"/>
              <a:t>. Examples include the social learning theory, which says that people learn criminal </a:t>
            </a:r>
            <a:r>
              <a:rPr lang="en-GB" dirty="0" err="1"/>
              <a:t>behavior</a:t>
            </a:r>
            <a:r>
              <a:rPr lang="en-GB" dirty="0"/>
              <a:t> from the people around them, and social conflict theory, which says that class warfare is responsible for crime.</a:t>
            </a:r>
            <a:endParaRPr lang="en-US" dirty="0"/>
          </a:p>
          <a:p>
            <a:endParaRPr lang="en-US" dirty="0"/>
          </a:p>
        </p:txBody>
      </p:sp>
    </p:spTree>
    <p:extLst>
      <p:ext uri="{BB962C8B-B14F-4D97-AF65-F5344CB8AC3E}">
        <p14:creationId xmlns:p14="http://schemas.microsoft.com/office/powerpoint/2010/main" xmlns="" val="4148301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1241E7B-FA68-4B9C-B5E3-3F05F4058EC3}"/>
              </a:ext>
            </a:extLst>
          </p:cNvPr>
          <p:cNvSpPr>
            <a:spLocks noGrp="1"/>
          </p:cNvSpPr>
          <p:nvPr>
            <p:ph idx="1"/>
          </p:nvPr>
        </p:nvSpPr>
        <p:spPr>
          <a:xfrm>
            <a:off x="628650" y="1500847"/>
            <a:ext cx="7886700" cy="3989126"/>
          </a:xfrm>
        </p:spPr>
        <p:txBody>
          <a:bodyPr>
            <a:normAutofit/>
          </a:bodyPr>
          <a:lstStyle/>
          <a:p>
            <a:pPr marL="0" indent="0" algn="ctr">
              <a:buNone/>
            </a:pPr>
            <a:endParaRPr lang="en-US" sz="2700" b="1" dirty="0"/>
          </a:p>
          <a:p>
            <a:pPr marL="0" indent="0" algn="ctr">
              <a:buNone/>
            </a:pPr>
            <a:endParaRPr lang="en-US" sz="2700" b="1" dirty="0"/>
          </a:p>
          <a:p>
            <a:pPr marL="0" indent="0" algn="ctr">
              <a:buNone/>
            </a:pPr>
            <a:endParaRPr lang="en-US" sz="2700" b="1" dirty="0"/>
          </a:p>
          <a:p>
            <a:pPr marL="0" indent="0" algn="ctr">
              <a:buNone/>
            </a:pPr>
            <a:endParaRPr lang="en-US" sz="2700" b="1" dirty="0"/>
          </a:p>
          <a:p>
            <a:pPr marL="0" indent="0" algn="ctr">
              <a:buNone/>
            </a:pPr>
            <a:r>
              <a:rPr lang="en-US" sz="2700" b="1" dirty="0"/>
              <a:t>Merton’s Theory Of Deviance/Social Strain Typology</a:t>
            </a:r>
          </a:p>
          <a:p>
            <a:pPr algn="ctr"/>
            <a:endParaRPr lang="en-US" sz="2700" b="1" dirty="0"/>
          </a:p>
          <a:p>
            <a:pPr algn="ctr"/>
            <a:endParaRPr lang="en-US" sz="2700" dirty="0"/>
          </a:p>
        </p:txBody>
      </p:sp>
    </p:spTree>
    <p:extLst>
      <p:ext uri="{BB962C8B-B14F-4D97-AF65-F5344CB8AC3E}">
        <p14:creationId xmlns:p14="http://schemas.microsoft.com/office/powerpoint/2010/main" xmlns="" val="653762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305FE62-0A53-499D-AC09-CD00AB3A173B}"/>
              </a:ext>
            </a:extLst>
          </p:cNvPr>
          <p:cNvSpPr>
            <a:spLocks noGrp="1"/>
          </p:cNvSpPr>
          <p:nvPr>
            <p:ph idx="1"/>
          </p:nvPr>
        </p:nvSpPr>
        <p:spPr>
          <a:xfrm>
            <a:off x="628650" y="1585253"/>
            <a:ext cx="7886700" cy="3904719"/>
          </a:xfrm>
        </p:spPr>
        <p:txBody>
          <a:bodyPr/>
          <a:lstStyle/>
          <a:p>
            <a:pPr algn="just"/>
            <a:r>
              <a:rPr lang="en-US" dirty="0"/>
              <a:t>The social strain typology is a theory of deviance that was developed by sociologist Robert K. Merton. Building off of Durkheim’s work on anomie, Merton (1957) was the first person to write about what sociologists call strain theory. </a:t>
            </a:r>
          </a:p>
          <a:p>
            <a:pPr algn="just"/>
            <a:r>
              <a:rPr lang="en-US" dirty="0"/>
              <a:t>To Merton, anomie was a condition that existed in the discrepancy between societal goals and the means that individuals have to achieve them.</a:t>
            </a:r>
          </a:p>
          <a:p>
            <a:pPr algn="just"/>
            <a:r>
              <a:rPr lang="en-US" dirty="0" err="1"/>
              <a:t>Merton”s</a:t>
            </a:r>
            <a:r>
              <a:rPr lang="en-US" dirty="0"/>
              <a:t> theory is based on the idea that there is a tension between goals and means in society. Goals are the things that people want to achieve, such as wealth or success. Means are the ways in which people go about achieving these goals, such as working hard or getting an education.</a:t>
            </a:r>
          </a:p>
        </p:txBody>
      </p:sp>
    </p:spTree>
    <p:extLst>
      <p:ext uri="{BB962C8B-B14F-4D97-AF65-F5344CB8AC3E}">
        <p14:creationId xmlns:p14="http://schemas.microsoft.com/office/powerpoint/2010/main" xmlns="" val="1640573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3D65B3F-F3C7-450E-A89F-1D00530CEB87}"/>
              </a:ext>
            </a:extLst>
          </p:cNvPr>
          <p:cNvSpPr>
            <a:spLocks noGrp="1"/>
          </p:cNvSpPr>
          <p:nvPr>
            <p:ph idx="1"/>
          </p:nvPr>
        </p:nvSpPr>
        <p:spPr>
          <a:xfrm>
            <a:off x="628650" y="1479746"/>
            <a:ext cx="7886700" cy="4010227"/>
          </a:xfrm>
        </p:spPr>
        <p:txBody>
          <a:bodyPr/>
          <a:lstStyle/>
          <a:p>
            <a:pPr algn="just"/>
            <a:r>
              <a:rPr lang="en-US" dirty="0"/>
              <a:t>When people cannot achieve their goals through legitimate means, they may turn to deviant behavior in order to get what they want. For example, someone who wants to be wealthy but cannot legitimately earn enough money may turn to theft or robbery.</a:t>
            </a:r>
          </a:p>
          <a:p>
            <a:pPr algn="just"/>
            <a:r>
              <a:rPr lang="en-US" dirty="0"/>
              <a:t>The social strain typology is a helpful way of understanding why people engage in deviant behavior.</a:t>
            </a:r>
          </a:p>
          <a:p>
            <a:pPr algn="just"/>
            <a:r>
              <a:rPr lang="en-US" dirty="0"/>
              <a:t>Merton argued that individuals at the bottom of society could respond to this strain in a number of ways. Different orientations toward society’s goals and differential access to the means to achieve those goals combine to create different categories of deviance.</a:t>
            </a:r>
          </a:p>
          <a:p>
            <a:pPr marL="0" indent="0" algn="just">
              <a:buNone/>
            </a:pPr>
            <a:endParaRPr lang="en-US" dirty="0"/>
          </a:p>
        </p:txBody>
      </p:sp>
    </p:spTree>
    <p:extLst>
      <p:ext uri="{BB962C8B-B14F-4D97-AF65-F5344CB8AC3E}">
        <p14:creationId xmlns:p14="http://schemas.microsoft.com/office/powerpoint/2010/main" xmlns="" val="2882462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Introduction</a:t>
            </a:r>
          </a:p>
        </p:txBody>
      </p:sp>
      <p:sp>
        <p:nvSpPr>
          <p:cNvPr id="35843" name="Rectangle 3"/>
          <p:cNvSpPr>
            <a:spLocks noGrp="1" noChangeArrowheads="1"/>
          </p:cNvSpPr>
          <p:nvPr>
            <p:ph idx="1"/>
          </p:nvPr>
        </p:nvSpPr>
        <p:spPr>
          <a:xfrm>
            <a:off x="304800" y="1981200"/>
            <a:ext cx="8610600" cy="4419600"/>
          </a:xfrm>
        </p:spPr>
        <p:txBody>
          <a:bodyPr>
            <a:normAutofit/>
          </a:bodyPr>
          <a:lstStyle/>
          <a:p>
            <a:pPr marL="609600" indent="-609600" algn="just"/>
            <a:r>
              <a:rPr lang="en-US" b="1" dirty="0"/>
              <a:t>Deviance</a:t>
            </a:r>
            <a:r>
              <a:rPr lang="en-US" dirty="0"/>
              <a:t>- the violation of social norms </a:t>
            </a:r>
          </a:p>
          <a:p>
            <a:pPr marL="609600" indent="-609600" algn="just"/>
            <a:r>
              <a:rPr lang="en-US" b="1" dirty="0"/>
              <a:t>Stigma</a:t>
            </a:r>
            <a:r>
              <a:rPr lang="en-US" dirty="0"/>
              <a:t>- the disapproval attached to disobeying the expected norms </a:t>
            </a:r>
          </a:p>
          <a:p>
            <a:pPr marL="609600" indent="-609600" algn="just"/>
            <a:r>
              <a:rPr lang="en-US" b="1" dirty="0"/>
              <a:t>Crime</a:t>
            </a:r>
            <a:r>
              <a:rPr lang="en-US" dirty="0"/>
              <a:t>- the forms of deviance in which formal penalties are imposed by the society</a:t>
            </a:r>
          </a:p>
          <a:p>
            <a:pPr marL="609600" indent="-609600" algn="just"/>
            <a:r>
              <a:rPr lang="en-US" dirty="0"/>
              <a:t>We are all deviant at some time or another and in some places </a:t>
            </a:r>
          </a:p>
          <a:p>
            <a:pPr marL="609600" indent="-609600" algn="just"/>
            <a:endParaRPr lang="en-US" dirty="0"/>
          </a:p>
        </p:txBody>
      </p:sp>
    </p:spTree>
    <p:extLst>
      <p:ext uri="{BB962C8B-B14F-4D97-AF65-F5344CB8AC3E}">
        <p14:creationId xmlns:p14="http://schemas.microsoft.com/office/powerpoint/2010/main" xmlns="" val="2355463828"/>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FE947C0D-580E-4C7D-8C7E-CEA37AB0A0A7}"/>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506437" y="1110470"/>
            <a:ext cx="8176847" cy="4642338"/>
          </a:xfrm>
        </p:spPr>
      </p:pic>
    </p:spTree>
    <p:extLst>
      <p:ext uri="{BB962C8B-B14F-4D97-AF65-F5344CB8AC3E}">
        <p14:creationId xmlns:p14="http://schemas.microsoft.com/office/powerpoint/2010/main" xmlns="" val="361739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891814D-D27F-49DE-A088-36A2468B58AD}"/>
              </a:ext>
            </a:extLst>
          </p:cNvPr>
          <p:cNvSpPr>
            <a:spLocks noGrp="1"/>
          </p:cNvSpPr>
          <p:nvPr>
            <p:ph idx="1"/>
          </p:nvPr>
        </p:nvSpPr>
        <p:spPr>
          <a:xfrm>
            <a:off x="628650" y="1511398"/>
            <a:ext cx="7886700" cy="3978575"/>
          </a:xfrm>
        </p:spPr>
        <p:txBody>
          <a:bodyPr>
            <a:normAutofit fontScale="92500" lnSpcReduction="10000"/>
          </a:bodyPr>
          <a:lstStyle/>
          <a:p>
            <a:pPr algn="just">
              <a:buFont typeface="Wingdings" panose="05000000000000000000" pitchFamily="2" charset="2"/>
              <a:buChar char="ü"/>
            </a:pPr>
            <a:r>
              <a:rPr lang="en-US" b="1" dirty="0"/>
              <a:t>Conformity</a:t>
            </a:r>
            <a:r>
              <a:rPr lang="en-US" dirty="0"/>
              <a:t>: individuals are following a societal goal through legitimate means.</a:t>
            </a:r>
          </a:p>
          <a:p>
            <a:pPr algn="just"/>
            <a:r>
              <a:rPr lang="en-US" b="1" dirty="0"/>
              <a:t>For example</a:t>
            </a:r>
            <a:r>
              <a:rPr lang="en-US" dirty="0"/>
              <a:t>, a student who is going to school to advance a professional career is conforming, as he is following the Pakistani cultural value of success through an approved means.</a:t>
            </a:r>
          </a:p>
          <a:p>
            <a:pPr algn="just">
              <a:buFont typeface="Wingdings" panose="05000000000000000000" pitchFamily="2" charset="2"/>
              <a:buChar char="ü"/>
            </a:pPr>
            <a:r>
              <a:rPr lang="en-US" b="1" dirty="0"/>
              <a:t>Innovation</a:t>
            </a:r>
            <a:r>
              <a:rPr lang="en-US" dirty="0"/>
              <a:t>: the individual shares the cultural goal of the society but reaches this goal through illegitimate means. Thieves – who share the cultural goal of wealth obtainment but do so through breaking the law (such as drug dealing or embezzlement), are innovators.</a:t>
            </a:r>
          </a:p>
          <a:p>
            <a:pPr algn="just">
              <a:buFont typeface="Wingdings" panose="05000000000000000000" pitchFamily="2" charset="2"/>
              <a:buChar char="ü"/>
            </a:pPr>
            <a:r>
              <a:rPr lang="en-US" b="1" dirty="0"/>
              <a:t>Ritualists</a:t>
            </a:r>
            <a:r>
              <a:rPr lang="en-US" dirty="0"/>
              <a:t>: individuals who have given up hope of achieving society’s approved goals but still operate according to society’s approved means. A member of middle management, for example, who accepts that they will never progress but stays in their position is a ritualist.</a:t>
            </a:r>
          </a:p>
        </p:txBody>
      </p:sp>
    </p:spTree>
    <p:extLst>
      <p:ext uri="{BB962C8B-B14F-4D97-AF65-F5344CB8AC3E}">
        <p14:creationId xmlns:p14="http://schemas.microsoft.com/office/powerpoint/2010/main" xmlns="" val="3559282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C44A859-9AF7-4B75-962D-9111223E3F3E}"/>
              </a:ext>
            </a:extLst>
          </p:cNvPr>
          <p:cNvSpPr>
            <a:spLocks noGrp="1"/>
          </p:cNvSpPr>
          <p:nvPr>
            <p:ph idx="1"/>
          </p:nvPr>
        </p:nvSpPr>
        <p:spPr>
          <a:xfrm>
            <a:off x="628650" y="1521949"/>
            <a:ext cx="7886700" cy="3968024"/>
          </a:xfrm>
        </p:spPr>
        <p:txBody>
          <a:bodyPr/>
          <a:lstStyle/>
          <a:p>
            <a:pPr algn="just">
              <a:buFont typeface="Wingdings" panose="05000000000000000000" pitchFamily="2" charset="2"/>
              <a:buChar char="ü"/>
            </a:pPr>
            <a:r>
              <a:rPr lang="en-US" b="1" dirty="0"/>
              <a:t>Retreatists</a:t>
            </a:r>
            <a:r>
              <a:rPr lang="en-US" dirty="0"/>
              <a:t> (like dropouts or hermits): individuals who have rejected both a society’s goals and the legitimate means of obtaining them and live outside conventional norms altogether. These people choose to cut themselves off from the world, such as individuals addicted to drugs or dealing with homelessness.</a:t>
            </a:r>
          </a:p>
          <a:p>
            <a:pPr algn="just">
              <a:buFont typeface="Wingdings" panose="05000000000000000000" pitchFamily="2" charset="2"/>
              <a:buChar char="ü"/>
            </a:pPr>
            <a:r>
              <a:rPr lang="en-US" b="1" dirty="0"/>
              <a:t>Rebellion </a:t>
            </a:r>
            <a:r>
              <a:rPr lang="en-US" dirty="0"/>
              <a:t>Rebels aim to replace societal goals with those of their own and devise their own means of achieving them. </a:t>
            </a:r>
          </a:p>
          <a:p>
            <a:pPr algn="just"/>
            <a:r>
              <a:rPr lang="en-US" dirty="0"/>
              <a:t>The most obvious </a:t>
            </a:r>
            <a:r>
              <a:rPr lang="en-US" b="1" dirty="0"/>
              <a:t>examples</a:t>
            </a:r>
            <a:r>
              <a:rPr lang="en-US" dirty="0"/>
              <a:t> of rebellion are terrorist organizations, which attempt to advance a goal, typically political, through means such as violence</a:t>
            </a:r>
          </a:p>
          <a:p>
            <a:pPr marL="0" indent="0" algn="just">
              <a:buNone/>
            </a:pPr>
            <a:endParaRPr lang="en-US" dirty="0"/>
          </a:p>
        </p:txBody>
      </p:sp>
    </p:spTree>
    <p:extLst>
      <p:ext uri="{BB962C8B-B14F-4D97-AF65-F5344CB8AC3E}">
        <p14:creationId xmlns:p14="http://schemas.microsoft.com/office/powerpoint/2010/main" xmlns="" val="3313529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3F5BE2E-DABA-4F0D-88A4-B85144E1455D}"/>
              </a:ext>
            </a:extLst>
          </p:cNvPr>
          <p:cNvSpPr>
            <a:spLocks noGrp="1"/>
          </p:cNvSpPr>
          <p:nvPr>
            <p:ph idx="1"/>
          </p:nvPr>
        </p:nvSpPr>
        <p:spPr>
          <a:xfrm>
            <a:off x="628650" y="1395340"/>
            <a:ext cx="7886700" cy="4094633"/>
          </a:xfrm>
        </p:spPr>
        <p:txBody>
          <a:bodyPr>
            <a:normAutofit/>
          </a:bodyPr>
          <a:lstStyle/>
          <a:p>
            <a:pPr marL="0" indent="0" algn="ctr">
              <a:buNone/>
            </a:pPr>
            <a:r>
              <a:rPr lang="en-US" sz="2700" b="1" dirty="0"/>
              <a:t>Labeling Theory</a:t>
            </a:r>
          </a:p>
          <a:p>
            <a:pPr algn="just"/>
            <a:r>
              <a:rPr lang="en-US" dirty="0"/>
              <a:t>Labeling theory is a sociological theory that views deviance as a result of the way society labels people. The theory is based on the idea that people who are labeled as deviant are more likely to engage in deviant behavior.</a:t>
            </a:r>
          </a:p>
          <a:p>
            <a:pPr algn="just"/>
            <a:r>
              <a:rPr lang="en-US" dirty="0"/>
              <a:t>For example, a teacher labeling a student as a troublemaker. That label can then be mentally adopted by the person it’s been assigned to, leading them to exhibit the actions, attitudes, and behaviors associated with it.</a:t>
            </a:r>
          </a:p>
          <a:p>
            <a:pPr algn="just"/>
            <a:r>
              <a:rPr lang="en-US" dirty="0"/>
              <a:t>In short, this theory tends to focus on how people become deviant as a result of others forcing that identity upon them.</a:t>
            </a:r>
          </a:p>
        </p:txBody>
      </p:sp>
    </p:spTree>
    <p:extLst>
      <p:ext uri="{BB962C8B-B14F-4D97-AF65-F5344CB8AC3E}">
        <p14:creationId xmlns:p14="http://schemas.microsoft.com/office/powerpoint/2010/main" xmlns="" val="3420970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455CD5A-34D0-4EA4-AB04-E823A831002B}"/>
              </a:ext>
            </a:extLst>
          </p:cNvPr>
          <p:cNvSpPr>
            <a:spLocks noGrp="1"/>
          </p:cNvSpPr>
          <p:nvPr>
            <p:ph idx="1"/>
          </p:nvPr>
        </p:nvSpPr>
        <p:spPr>
          <a:xfrm>
            <a:off x="628650" y="1500847"/>
            <a:ext cx="7886700" cy="3989126"/>
          </a:xfrm>
        </p:spPr>
        <p:txBody>
          <a:bodyPr/>
          <a:lstStyle/>
          <a:p>
            <a:pPr algn="just"/>
            <a:r>
              <a:rPr lang="en-US" dirty="0"/>
              <a:t>Police, judges, and educators are the individuals tasked with enforcing standards of normalcy and labeling certain behaviors as deviant in nature. By applying labels to people and creating categories of deviance, these officials reinforce society's power structure.</a:t>
            </a:r>
          </a:p>
          <a:p>
            <a:pPr algn="just"/>
            <a:r>
              <a:rPr lang="en-US" dirty="0"/>
              <a:t>Often, the wealthy define deviancy for the poor, men for women, older people for younger people, and racial or ethnic majority groups for minorities. In other words, society's dominant groups create and apply deviant labels to subordinate groups.</a:t>
            </a:r>
          </a:p>
        </p:txBody>
      </p:sp>
    </p:spTree>
    <p:extLst>
      <p:ext uri="{BB962C8B-B14F-4D97-AF65-F5344CB8AC3E}">
        <p14:creationId xmlns:p14="http://schemas.microsoft.com/office/powerpoint/2010/main" xmlns="" val="1617002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3321541-1CBD-450E-AC1C-C602367F3E93}"/>
              </a:ext>
            </a:extLst>
          </p:cNvPr>
          <p:cNvSpPr>
            <a:spLocks noGrp="1"/>
          </p:cNvSpPr>
          <p:nvPr>
            <p:ph idx="1"/>
          </p:nvPr>
        </p:nvSpPr>
        <p:spPr>
          <a:xfrm>
            <a:off x="628650" y="1469195"/>
            <a:ext cx="7886700" cy="4020778"/>
          </a:xfrm>
        </p:spPr>
        <p:txBody>
          <a:bodyPr/>
          <a:lstStyle/>
          <a:p>
            <a:pPr algn="just"/>
            <a:r>
              <a:rPr lang="en-US" dirty="0"/>
              <a:t>Many children, for example, break windows, steal fruit from other people’s trees, climb into neighbors' yards, or skip school. In affluent neighborhoods, parents, teachers, and police regard these behaviors as typical juvenile behavior.</a:t>
            </a:r>
          </a:p>
          <a:p>
            <a:pPr algn="just"/>
            <a:r>
              <a:rPr lang="en-US" dirty="0"/>
              <a:t>But in poor areas, similar conduct might be viewed as signs of juvenile delinquency. This suggests that class plays an important role in labeling. Race is also a factor.</a:t>
            </a:r>
          </a:p>
        </p:txBody>
      </p:sp>
    </p:spTree>
    <p:extLst>
      <p:ext uri="{BB962C8B-B14F-4D97-AF65-F5344CB8AC3E}">
        <p14:creationId xmlns:p14="http://schemas.microsoft.com/office/powerpoint/2010/main" xmlns="" val="3865014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Social Control and conformity</a:t>
            </a:r>
            <a:r>
              <a:rPr lang="en-US" dirty="0"/>
              <a:t/>
            </a:r>
            <a:br>
              <a:rPr lang="en-US" dirty="0"/>
            </a:br>
            <a:endParaRPr lang="en-US" dirty="0"/>
          </a:p>
        </p:txBody>
      </p:sp>
    </p:spTree>
    <p:extLst>
      <p:ext uri="{BB962C8B-B14F-4D97-AF65-F5344CB8AC3E}">
        <p14:creationId xmlns:p14="http://schemas.microsoft.com/office/powerpoint/2010/main" xmlns="" val="24198259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Social control</a:t>
            </a:r>
            <a:endParaRPr lang="en-US" dirty="0"/>
          </a:p>
        </p:txBody>
      </p:sp>
      <p:sp>
        <p:nvSpPr>
          <p:cNvPr id="3" name="Content Placeholder 2"/>
          <p:cNvSpPr>
            <a:spLocks noGrp="1"/>
          </p:cNvSpPr>
          <p:nvPr>
            <p:ph idx="1"/>
          </p:nvPr>
        </p:nvSpPr>
        <p:spPr/>
        <p:txBody>
          <a:bodyPr/>
          <a:lstStyle/>
          <a:p>
            <a:pPr algn="just"/>
            <a:r>
              <a:rPr lang="en-US" b="1" dirty="0"/>
              <a:t>Social control</a:t>
            </a:r>
            <a:r>
              <a:rPr lang="en-US" dirty="0"/>
              <a:t> is the study of the </a:t>
            </a:r>
            <a:r>
              <a:rPr lang="en-US" b="1" dirty="0"/>
              <a:t>mechanisms</a:t>
            </a:r>
            <a:r>
              <a:rPr lang="en-US" dirty="0"/>
              <a:t>, in the form of patterns of pressure, through which society maintains </a:t>
            </a:r>
            <a:r>
              <a:rPr lang="en-US" b="1" dirty="0"/>
              <a:t>social</a:t>
            </a:r>
            <a:r>
              <a:rPr lang="en-US" dirty="0"/>
              <a:t> order and cohesion. </a:t>
            </a:r>
          </a:p>
          <a:p>
            <a:pPr algn="just"/>
            <a:r>
              <a:rPr lang="en-US" b="1" dirty="0"/>
              <a:t>Social control</a:t>
            </a:r>
            <a:r>
              <a:rPr lang="en-US" dirty="0"/>
              <a:t> is typically employed by group members in response to anyone it considers deviant, problematic, threatening, or undesirable, with the goal of ensuring conformity.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control</a:t>
            </a:r>
          </a:p>
        </p:txBody>
      </p:sp>
      <p:sp>
        <p:nvSpPr>
          <p:cNvPr id="3" name="Content Placeholder 2"/>
          <p:cNvSpPr>
            <a:spLocks noGrp="1"/>
          </p:cNvSpPr>
          <p:nvPr>
            <p:ph idx="1"/>
          </p:nvPr>
        </p:nvSpPr>
        <p:spPr/>
        <p:txBody>
          <a:bodyPr>
            <a:noAutofit/>
          </a:bodyPr>
          <a:lstStyle/>
          <a:p>
            <a:pPr algn="just">
              <a:lnSpc>
                <a:spcPct val="90000"/>
              </a:lnSpc>
            </a:pPr>
            <a:r>
              <a:rPr lang="en-US" dirty="0"/>
              <a:t>Social control involves a society finding ways to promote conformity to norms.</a:t>
            </a:r>
          </a:p>
          <a:p>
            <a:pPr algn="just">
              <a:lnSpc>
                <a:spcPct val="90000"/>
              </a:lnSpc>
            </a:pPr>
            <a:r>
              <a:rPr lang="en-US" dirty="0"/>
              <a:t>- two type of social control </a:t>
            </a:r>
          </a:p>
          <a:p>
            <a:pPr algn="just">
              <a:lnSpc>
                <a:spcPct val="90000"/>
              </a:lnSpc>
            </a:pPr>
            <a:r>
              <a:rPr lang="en-US" dirty="0"/>
              <a:t> </a:t>
            </a:r>
            <a:r>
              <a:rPr lang="en-US" b="1" dirty="0"/>
              <a:t>internal social control.  </a:t>
            </a:r>
            <a:r>
              <a:rPr lang="en-US" dirty="0"/>
              <a:t>This is shaped by socialization and involves someone not doing a deviant act because they know its wrong.  </a:t>
            </a:r>
          </a:p>
          <a:p>
            <a:pPr algn="just">
              <a:lnSpc>
                <a:spcPct val="90000"/>
              </a:lnSpc>
            </a:pPr>
            <a:r>
              <a:rPr lang="en-US" b="1" dirty="0"/>
              <a:t>External social control </a:t>
            </a:r>
            <a:r>
              <a:rPr lang="en-US" dirty="0"/>
              <a:t>is based on social sanctions.</a:t>
            </a:r>
          </a:p>
        </p:txBody>
      </p:sp>
    </p:spTree>
    <p:extLst>
      <p:ext uri="{BB962C8B-B14F-4D97-AF65-F5344CB8AC3E}">
        <p14:creationId xmlns:p14="http://schemas.microsoft.com/office/powerpoint/2010/main" xmlns="" val="1225500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Informal controls</a:t>
            </a:r>
            <a:r>
              <a:rPr lang="en-US" dirty="0"/>
              <a:t>, </a:t>
            </a:r>
          </a:p>
        </p:txBody>
      </p:sp>
      <p:sp>
        <p:nvSpPr>
          <p:cNvPr id="3" name="Content Placeholder 2"/>
          <p:cNvSpPr>
            <a:spLocks noGrp="1"/>
          </p:cNvSpPr>
          <p:nvPr>
            <p:ph idx="1"/>
          </p:nvPr>
        </p:nvSpPr>
        <p:spPr>
          <a:xfrm>
            <a:off x="381000" y="2667000"/>
            <a:ext cx="7467600" cy="3654552"/>
          </a:xfrm>
        </p:spPr>
        <p:txBody>
          <a:bodyPr>
            <a:normAutofit/>
          </a:bodyPr>
          <a:lstStyle/>
          <a:p>
            <a:pPr algn="just">
              <a:buFont typeface="Courier New" pitchFamily="49" charset="0"/>
              <a:buChar char="o"/>
            </a:pPr>
            <a:r>
              <a:rPr lang="en-US" dirty="0"/>
              <a:t>Informal control typically involves an individual internalizing certain norms and values This process is called socialization. </a:t>
            </a:r>
          </a:p>
          <a:p>
            <a:pPr algn="just">
              <a:buFont typeface="Courier New" pitchFamily="49" charset="0"/>
              <a:buChar char="o"/>
            </a:pPr>
            <a:r>
              <a:rPr lang="en-US" dirty="0"/>
              <a:t>The social values present in individuals are products of informal social control exercised implicitly by a society through particular customs, norms and mores. </a:t>
            </a:r>
          </a:p>
          <a:p>
            <a:pPr algn="just">
              <a:buFont typeface="Courier New" pitchFamily="49" charset="0"/>
              <a:buChar char="o"/>
            </a:pPr>
            <a:r>
              <a:rPr lang="en-US" dirty="0"/>
              <a:t>Individuals internalize the values of their society whether conscious or not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146" name="Title 4"/>
          <p:cNvSpPr>
            <a:spLocks noGrp="1"/>
          </p:cNvSpPr>
          <p:nvPr>
            <p:ph type="title"/>
          </p:nvPr>
        </p:nvSpPr>
        <p:spPr/>
        <p:txBody>
          <a:bodyPr/>
          <a:lstStyle/>
          <a:p>
            <a:r>
              <a:rPr lang="en-US" b="1"/>
              <a:t>Crime and Deviance </a:t>
            </a:r>
          </a:p>
        </p:txBody>
      </p:sp>
      <p:pic>
        <p:nvPicPr>
          <p:cNvPr id="6147" name="Picture 2" descr="E:\IMG9521212.jpg"/>
          <p:cNvPicPr>
            <a:picLocks noGrp="1" noChangeAspect="1" noChangeArrowheads="1"/>
          </p:cNvPicPr>
          <p:nvPr>
            <p:ph sz="half" idx="1"/>
          </p:nvPr>
        </p:nvPicPr>
        <p:blipFill>
          <a:blip r:embed="rId2">
            <a:extLst>
              <a:ext uri="{28A0092B-C50C-407E-A947-70E740481C1C}">
                <a14:useLocalDpi xmlns:a14="http://schemas.microsoft.com/office/drawing/2010/main" xmlns="" val="0"/>
              </a:ext>
            </a:extLst>
          </a:blip>
          <a:srcRect/>
          <a:stretch>
            <a:fillRect/>
          </a:stretch>
        </p:blipFill>
        <p:spPr>
          <a:xfrm>
            <a:off x="714376" y="1570037"/>
            <a:ext cx="3713163" cy="4525963"/>
          </a:xfrm>
          <a:noFill/>
        </p:spPr>
      </p:pic>
      <p:pic>
        <p:nvPicPr>
          <p:cNvPr id="6148" name="Picture 2" descr="E:\download.jpg"/>
          <p:cNvPicPr>
            <a:picLocks noGrp="1" noChangeAspect="1" noChangeArrowheads="1"/>
          </p:cNvPicPr>
          <p:nvPr>
            <p:ph sz="half" idx="2"/>
          </p:nvPr>
        </p:nvPicPr>
        <p:blipFill>
          <a:blip r:embed="rId3">
            <a:extLst>
              <a:ext uri="{28A0092B-C50C-407E-A947-70E740481C1C}">
                <a14:useLocalDpi xmlns:a14="http://schemas.microsoft.com/office/drawing/2010/main" xmlns="" val="0"/>
              </a:ext>
            </a:extLst>
          </a:blip>
          <a:srcRect/>
          <a:stretch>
            <a:fillRect/>
          </a:stretch>
        </p:blipFill>
        <p:spPr>
          <a:xfrm>
            <a:off x="4643438" y="1500188"/>
            <a:ext cx="3714750" cy="4429125"/>
          </a:xfrm>
          <a:noFill/>
        </p:spPr>
      </p:pic>
    </p:spTree>
    <p:extLst>
      <p:ext uri="{BB962C8B-B14F-4D97-AF65-F5344CB8AC3E}">
        <p14:creationId xmlns:p14="http://schemas.microsoft.com/office/powerpoint/2010/main" xmlns="" val="1914518484"/>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buFont typeface="Courier New" pitchFamily="49" charset="0"/>
              <a:buChar char="o"/>
            </a:pPr>
            <a:r>
              <a:rPr lang="en-US" dirty="0"/>
              <a:t>Informal sanctions may include shame, ridicule, criticism, and disapproval, which can cause an individual to conform to the social norms of the society</a:t>
            </a:r>
          </a:p>
          <a:p>
            <a:pPr algn="just">
              <a:buFont typeface="Courier New" pitchFamily="49" charset="0"/>
              <a:buChar char="o"/>
            </a:pPr>
            <a:r>
              <a:rPr lang="en-US" dirty="0"/>
              <a:t>In extreme cases, sanctions may include social discrimination exclusion, and violence. Informal social control has the potential to have a greater impact on an individual than formal control. </a:t>
            </a:r>
          </a:p>
          <a:p>
            <a:pPr algn="just">
              <a:buFont typeface="Courier New" pitchFamily="49" charset="0"/>
              <a:buChar char="o"/>
            </a:pPr>
            <a:r>
              <a:rPr lang="en-US" dirty="0"/>
              <a:t>When social values become internalized, they become an aspect of an individual’s personality.</a:t>
            </a:r>
          </a:p>
          <a:p>
            <a:pPr algn="just"/>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p:txBody>
          <a:bodyPr/>
          <a:lstStyle/>
          <a:p>
            <a:r>
              <a:rPr lang="en-US" dirty="0"/>
              <a:t>Formal social control</a:t>
            </a:r>
          </a:p>
        </p:txBody>
      </p:sp>
      <p:sp>
        <p:nvSpPr>
          <p:cNvPr id="6149" name="Rectangle 5"/>
          <p:cNvSpPr>
            <a:spLocks noGrp="1" noChangeArrowheads="1"/>
          </p:cNvSpPr>
          <p:nvPr>
            <p:ph idx="1"/>
          </p:nvPr>
        </p:nvSpPr>
        <p:spPr/>
        <p:txBody>
          <a:bodyPr>
            <a:normAutofit/>
          </a:bodyPr>
          <a:lstStyle/>
          <a:p>
            <a:pPr marL="533400" indent="-533400" algn="just">
              <a:buFont typeface="Arial" pitchFamily="34" charset="0"/>
              <a:buChar char="•"/>
            </a:pPr>
            <a:r>
              <a:rPr lang="en-US" b="1" dirty="0"/>
              <a:t>Formal controls</a:t>
            </a:r>
            <a:r>
              <a:rPr lang="en-US" dirty="0"/>
              <a:t>, the state or authorities discourage nonconformity.</a:t>
            </a:r>
          </a:p>
          <a:p>
            <a:pPr marL="533400" indent="-533400" algn="just">
              <a:buFont typeface="Arial" pitchFamily="34" charset="0"/>
              <a:buChar char="•"/>
            </a:pPr>
            <a:r>
              <a:rPr lang="en-US" dirty="0"/>
              <a:t> </a:t>
            </a:r>
            <a:r>
              <a:rPr lang="en-US" b="1" dirty="0"/>
              <a:t>Formal</a:t>
            </a:r>
            <a:r>
              <a:rPr lang="en-US" dirty="0"/>
              <a:t> means of </a:t>
            </a:r>
            <a:r>
              <a:rPr lang="en-US" b="1" dirty="0"/>
              <a:t>social control</a:t>
            </a:r>
            <a:r>
              <a:rPr lang="en-US" dirty="0"/>
              <a:t> are the means of </a:t>
            </a:r>
            <a:r>
              <a:rPr lang="en-US" b="1" dirty="0"/>
              <a:t>social control</a:t>
            </a:r>
            <a:r>
              <a:rPr lang="en-US" dirty="0"/>
              <a:t> exercised by the government and other organizations who use law enforcement </a:t>
            </a:r>
            <a:r>
              <a:rPr lang="en-US" b="1" dirty="0"/>
              <a:t>mechanisms</a:t>
            </a:r>
            <a:r>
              <a:rPr lang="en-US" dirty="0"/>
              <a:t> and sanctions such as fines and imprisonment to enact </a:t>
            </a:r>
            <a:r>
              <a:rPr lang="en-US" b="1" dirty="0"/>
              <a:t>social control</a:t>
            </a:r>
            <a:r>
              <a:rPr lang="en-US" dirty="0"/>
              <a:t>. </a:t>
            </a:r>
          </a:p>
          <a:p>
            <a:pPr marL="533400" indent="-533400" algn="just">
              <a:buFont typeface="Wingdings" pitchFamily="2" charset="2"/>
              <a:buAutoNum type="arabicPeriod"/>
            </a:pPr>
            <a:endParaRPr lang="en-US" dirty="0"/>
          </a:p>
        </p:txBody>
      </p:sp>
    </p:spTree>
    <p:extLst>
      <p:ext uri="{BB962C8B-B14F-4D97-AF65-F5344CB8AC3E}">
        <p14:creationId xmlns:p14="http://schemas.microsoft.com/office/powerpoint/2010/main" xmlns="" val="19375178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SOCIAL CONTROL</a:t>
            </a:r>
          </a:p>
        </p:txBody>
      </p:sp>
      <p:sp>
        <p:nvSpPr>
          <p:cNvPr id="3" name="Content Placeholder 2"/>
          <p:cNvSpPr>
            <a:spLocks noGrp="1"/>
          </p:cNvSpPr>
          <p:nvPr>
            <p:ph idx="1"/>
          </p:nvPr>
        </p:nvSpPr>
        <p:spPr/>
        <p:txBody>
          <a:bodyPr/>
          <a:lstStyle/>
          <a:p>
            <a:pPr algn="just"/>
            <a:r>
              <a:rPr lang="en-US" b="1" dirty="0"/>
              <a:t>Social control</a:t>
            </a:r>
            <a:r>
              <a:rPr lang="en-US" dirty="0"/>
              <a:t> is necessary to protect </a:t>
            </a:r>
            <a:r>
              <a:rPr lang="en-US" b="1" dirty="0"/>
              <a:t>social</a:t>
            </a:r>
            <a:r>
              <a:rPr lang="en-US" dirty="0"/>
              <a:t> interests and satisfy common needs. If </a:t>
            </a:r>
            <a:r>
              <a:rPr lang="en-US" b="1" dirty="0"/>
              <a:t>social control</a:t>
            </a:r>
            <a:r>
              <a:rPr lang="en-US" dirty="0"/>
              <a:t> is removed and every individual is left to behave freely society would be reduced to a state of lawlessness.</a:t>
            </a:r>
          </a:p>
          <a:p>
            <a:pPr algn="just"/>
            <a:r>
              <a:rPr lang="en-US" b="1" dirty="0"/>
              <a:t>Social control</a:t>
            </a:r>
            <a:r>
              <a:rPr lang="en-US" dirty="0"/>
              <a:t> regulates behavior in accordance with established norms which brings uniformity of behavior and leads to unity among the individuals</a:t>
            </a:r>
          </a:p>
          <a:p>
            <a:pPr algn="just"/>
            <a:endParaRPr lang="en-US" dirty="0"/>
          </a:p>
          <a:p>
            <a:pPr marL="0" indent="0" algn="just">
              <a:buNone/>
            </a:pPr>
            <a:r>
              <a:rPr lang="en-US" dirty="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D187C0-F951-4AE2-89B8-52DFA5A73D65}"/>
              </a:ext>
            </a:extLst>
          </p:cNvPr>
          <p:cNvSpPr>
            <a:spLocks noGrp="1"/>
          </p:cNvSpPr>
          <p:nvPr>
            <p:ph type="title"/>
          </p:nvPr>
        </p:nvSpPr>
        <p:spPr/>
        <p:txBody>
          <a:bodyPr/>
          <a:lstStyle/>
          <a:p>
            <a:r>
              <a:rPr lang="en-GB" dirty="0"/>
              <a:t> Social conformity </a:t>
            </a:r>
            <a:endParaRPr lang="en-US" dirty="0"/>
          </a:p>
        </p:txBody>
      </p:sp>
      <p:sp>
        <p:nvSpPr>
          <p:cNvPr id="3" name="Content Placeholder 2">
            <a:extLst>
              <a:ext uri="{FF2B5EF4-FFF2-40B4-BE49-F238E27FC236}">
                <a16:creationId xmlns:a16="http://schemas.microsoft.com/office/drawing/2014/main" xmlns="" id="{E9D565CA-7C56-4EE0-952E-47BC1944EA8D}"/>
              </a:ext>
            </a:extLst>
          </p:cNvPr>
          <p:cNvSpPr>
            <a:spLocks noGrp="1"/>
          </p:cNvSpPr>
          <p:nvPr>
            <p:ph idx="1"/>
          </p:nvPr>
        </p:nvSpPr>
        <p:spPr/>
        <p:txBody>
          <a:bodyPr/>
          <a:lstStyle/>
          <a:p>
            <a:pPr algn="just"/>
            <a:r>
              <a:rPr lang="en-GB" dirty="0"/>
              <a:t>Social conformity is </a:t>
            </a:r>
            <a:r>
              <a:rPr lang="en-GB" b="1" dirty="0"/>
              <a:t>a type of social influence involving a change in belief or behaviour in order to fit in with a group</a:t>
            </a:r>
            <a:r>
              <a:rPr lang="en-GB" dirty="0"/>
              <a:t>. Humans have a common tendency to adopt the opinions and follow the behaviours of the majority.</a:t>
            </a:r>
            <a:endParaRPr lang="en-US" dirty="0"/>
          </a:p>
        </p:txBody>
      </p:sp>
    </p:spTree>
    <p:extLst>
      <p:ext uri="{BB962C8B-B14F-4D97-AF65-F5344CB8AC3E}">
        <p14:creationId xmlns:p14="http://schemas.microsoft.com/office/powerpoint/2010/main" xmlns="" val="707031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EDA093-37EA-417D-8223-CB264649AB27}"/>
              </a:ext>
            </a:extLst>
          </p:cNvPr>
          <p:cNvSpPr>
            <a:spLocks noGrp="1"/>
          </p:cNvSpPr>
          <p:nvPr>
            <p:ph type="title"/>
          </p:nvPr>
        </p:nvSpPr>
        <p:spPr>
          <a:xfrm>
            <a:off x="1142977" y="624110"/>
            <a:ext cx="7391424" cy="1590444"/>
          </a:xfrm>
        </p:spPr>
        <p:txBody>
          <a:bodyPr>
            <a:normAutofit fontScale="90000"/>
          </a:bodyPr>
          <a:lstStyle/>
          <a:p>
            <a:r>
              <a:rPr lang="en-GB" b="1" dirty="0"/>
              <a:t/>
            </a:r>
            <a:br>
              <a:rPr lang="en-GB" b="1" dirty="0"/>
            </a:br>
            <a:r>
              <a:rPr lang="en-GB" b="1" dirty="0" smtClean="0"/>
              <a:t> types of conformity </a:t>
            </a:r>
            <a:br>
              <a:rPr lang="en-GB" b="1" dirty="0" smtClean="0"/>
            </a:br>
            <a:r>
              <a:rPr lang="en-GB" b="1" dirty="0" smtClean="0"/>
              <a:t>Normative Conformity </a:t>
            </a:r>
            <a:r>
              <a:rPr lang="en-GB" b="1" dirty="0"/>
              <a:t/>
            </a:r>
            <a:br>
              <a:rPr lang="en-GB" b="1" dirty="0"/>
            </a:br>
            <a:r>
              <a:rPr lang="en-GB" b="1" dirty="0"/>
              <a:t/>
            </a:r>
            <a:br>
              <a:rPr lang="en-GB" b="1" dirty="0"/>
            </a:br>
            <a:r>
              <a:rPr lang="en-GB" b="1" dirty="0"/>
              <a:t/>
            </a:r>
            <a:br>
              <a:rPr lang="en-GB" b="1" dirty="0"/>
            </a:br>
            <a:endParaRPr lang="en-US" dirty="0"/>
          </a:p>
        </p:txBody>
      </p:sp>
      <p:sp>
        <p:nvSpPr>
          <p:cNvPr id="3" name="Content Placeholder 2">
            <a:extLst>
              <a:ext uri="{FF2B5EF4-FFF2-40B4-BE49-F238E27FC236}">
                <a16:creationId xmlns:a16="http://schemas.microsoft.com/office/drawing/2014/main" xmlns="" id="{7E04F131-B09F-4D9B-A466-459265211C72}"/>
              </a:ext>
            </a:extLst>
          </p:cNvPr>
          <p:cNvSpPr>
            <a:spLocks noGrp="1"/>
          </p:cNvSpPr>
          <p:nvPr>
            <p:ph idx="1"/>
          </p:nvPr>
        </p:nvSpPr>
        <p:spPr>
          <a:xfrm>
            <a:off x="685800" y="2362200"/>
            <a:ext cx="7772400" cy="3810000"/>
          </a:xfrm>
        </p:spPr>
        <p:txBody>
          <a:bodyPr>
            <a:normAutofit/>
          </a:bodyPr>
          <a:lstStyle/>
          <a:p>
            <a:pPr algn="just"/>
            <a:r>
              <a:rPr lang="en-GB" dirty="0" smtClean="0"/>
              <a:t>Normative </a:t>
            </a:r>
            <a:r>
              <a:rPr lang="en-GB" dirty="0"/>
              <a:t>conformity is that occurs because of the desire to be liked and accepted. </a:t>
            </a:r>
          </a:p>
          <a:p>
            <a:pPr algn="just"/>
            <a:r>
              <a:rPr lang="en-GB" dirty="0"/>
              <a:t>Most people probably think of peer pressure amongst teens when they think of normative conformity, and for good reason. </a:t>
            </a:r>
          </a:p>
          <a:p>
            <a:pPr algn="just"/>
            <a:r>
              <a:rPr lang="en-GB" dirty="0"/>
              <a:t>Most teens and pre-teens are particularly vulnerable to influence because they long to be accepted by their peers. </a:t>
            </a:r>
          </a:p>
          <a:p>
            <a:pPr algn="just"/>
            <a:r>
              <a:rPr lang="en-GB" dirty="0"/>
              <a:t>I'm sure when you were a teenager you heard the phrase, ''If all of your friends jumped off a bridge, would you do it, too?'' </a:t>
            </a:r>
            <a:r>
              <a:rPr lang="en-GB" dirty="0">
                <a:hlinkClick r:id="rId2"/>
              </a:rPr>
              <a:t>Peer pressure</a:t>
            </a:r>
            <a:r>
              <a:rPr lang="en-GB" dirty="0"/>
              <a:t> is certainly a good example of normative conformity, but it happens to adults, too.</a:t>
            </a:r>
          </a:p>
          <a:p>
            <a:pPr algn="just"/>
            <a:endParaRPr lang="en-US" dirty="0"/>
          </a:p>
        </p:txBody>
      </p:sp>
    </p:spTree>
    <p:extLst>
      <p:ext uri="{BB962C8B-B14F-4D97-AF65-F5344CB8AC3E}">
        <p14:creationId xmlns:p14="http://schemas.microsoft.com/office/powerpoint/2010/main" xmlns="" val="26849282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9B2DBE-1284-4484-B32D-E8C5C24CD850}"/>
              </a:ext>
            </a:extLst>
          </p:cNvPr>
          <p:cNvSpPr>
            <a:spLocks noGrp="1"/>
          </p:cNvSpPr>
          <p:nvPr>
            <p:ph type="title"/>
          </p:nvPr>
        </p:nvSpPr>
        <p:spPr/>
        <p:txBody>
          <a:bodyPr/>
          <a:lstStyle/>
          <a:p>
            <a:r>
              <a:rPr lang="en-GB" b="1" dirty="0"/>
              <a:t>Informational Conformity</a:t>
            </a:r>
            <a:br>
              <a:rPr lang="en-GB" b="1" dirty="0"/>
            </a:br>
            <a:endParaRPr lang="en-US" dirty="0"/>
          </a:p>
        </p:txBody>
      </p:sp>
      <p:sp>
        <p:nvSpPr>
          <p:cNvPr id="3" name="Content Placeholder 2">
            <a:extLst>
              <a:ext uri="{FF2B5EF4-FFF2-40B4-BE49-F238E27FC236}">
                <a16:creationId xmlns:a16="http://schemas.microsoft.com/office/drawing/2014/main" xmlns="" id="{86C9B16D-DBC4-4338-A3FE-747854DBDF0E}"/>
              </a:ext>
            </a:extLst>
          </p:cNvPr>
          <p:cNvSpPr>
            <a:spLocks noGrp="1"/>
          </p:cNvSpPr>
          <p:nvPr>
            <p:ph idx="1"/>
          </p:nvPr>
        </p:nvSpPr>
        <p:spPr/>
        <p:txBody>
          <a:bodyPr>
            <a:normAutofit/>
          </a:bodyPr>
          <a:lstStyle/>
          <a:p>
            <a:pPr algn="just"/>
            <a:r>
              <a:rPr lang="en-GB" dirty="0"/>
              <a:t>The other type of conformity is </a:t>
            </a:r>
            <a:r>
              <a:rPr lang="en-GB" b="1" dirty="0"/>
              <a:t>informational conformity</a:t>
            </a:r>
            <a:r>
              <a:rPr lang="en-GB" dirty="0"/>
              <a:t>, </a:t>
            </a:r>
            <a:r>
              <a:rPr lang="en-GB" b="1" dirty="0">
                <a:solidFill>
                  <a:srgbClr val="C00000"/>
                </a:solidFill>
              </a:rPr>
              <a:t>which is conformity that occurs because of the desire to be correct</a:t>
            </a:r>
          </a:p>
          <a:p>
            <a:pPr algn="just"/>
            <a:r>
              <a:rPr lang="en-GB" dirty="0"/>
              <a:t> In Asch's experiment, </a:t>
            </a:r>
            <a:r>
              <a:rPr lang="en-GB" b="1" u="sng" dirty="0">
                <a:solidFill>
                  <a:srgbClr val="0070C0"/>
                </a:solidFill>
              </a:rPr>
              <a:t>some of the participants stated that they believed they must be wrong since no one else agreed with them</a:t>
            </a:r>
            <a:r>
              <a:rPr lang="en-GB" dirty="0"/>
              <a:t>. They changed their answer so that they would be 'right.' Informational conformity is so named because we </a:t>
            </a:r>
            <a:r>
              <a:rPr lang="en-GB" b="1" u="sng" dirty="0">
                <a:solidFill>
                  <a:srgbClr val="0070C0"/>
                </a:solidFill>
              </a:rPr>
              <a:t>believe that it gives us information that we did not previously have. </a:t>
            </a:r>
          </a:p>
          <a:p>
            <a:pPr algn="just"/>
            <a:endParaRPr lang="en-US" dirty="0"/>
          </a:p>
        </p:txBody>
      </p:sp>
    </p:spTree>
    <p:extLst>
      <p:ext uri="{BB962C8B-B14F-4D97-AF65-F5344CB8AC3E}">
        <p14:creationId xmlns:p14="http://schemas.microsoft.com/office/powerpoint/2010/main" xmlns="" val="16562852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A6D49F-806C-42F8-878D-066535BAEC89}"/>
              </a:ext>
            </a:extLst>
          </p:cNvPr>
          <p:cNvSpPr>
            <a:spLocks noGrp="1"/>
          </p:cNvSpPr>
          <p:nvPr>
            <p:ph type="title"/>
          </p:nvPr>
        </p:nvSpPr>
        <p:spPr/>
        <p:txBody>
          <a:bodyPr/>
          <a:lstStyle/>
          <a:p>
            <a:r>
              <a:rPr lang="en-GB" dirty="0"/>
              <a:t> </a:t>
            </a:r>
            <a:r>
              <a:rPr lang="en-GB" b="1" dirty="0">
                <a:solidFill>
                  <a:schemeClr val="accent3"/>
                </a:solidFill>
              </a:rPr>
              <a:t>Compliance</a:t>
            </a:r>
            <a:endParaRPr lang="en-US" dirty="0"/>
          </a:p>
        </p:txBody>
      </p:sp>
      <p:sp>
        <p:nvSpPr>
          <p:cNvPr id="3" name="Content Placeholder 2">
            <a:extLst>
              <a:ext uri="{FF2B5EF4-FFF2-40B4-BE49-F238E27FC236}">
                <a16:creationId xmlns:a16="http://schemas.microsoft.com/office/drawing/2014/main" xmlns="" id="{6487006B-143C-4648-987F-3300770321D9}"/>
              </a:ext>
            </a:extLst>
          </p:cNvPr>
          <p:cNvSpPr>
            <a:spLocks noGrp="1"/>
          </p:cNvSpPr>
          <p:nvPr>
            <p:ph idx="1"/>
          </p:nvPr>
        </p:nvSpPr>
        <p:spPr/>
        <p:txBody>
          <a:bodyPr>
            <a:normAutofit/>
          </a:bodyPr>
          <a:lstStyle/>
          <a:p>
            <a:pPr algn="just"/>
            <a:r>
              <a:rPr lang="en-GB" b="1" dirty="0">
                <a:solidFill>
                  <a:srgbClr val="0070C0"/>
                </a:solidFill>
              </a:rPr>
              <a:t>Here a person changes their public behaviour </a:t>
            </a:r>
            <a:r>
              <a:rPr lang="en-GB" dirty="0"/>
              <a:t>(the way they act) </a:t>
            </a:r>
            <a:r>
              <a:rPr lang="en-GB" b="1" u="sng" dirty="0">
                <a:solidFill>
                  <a:srgbClr val="C00000"/>
                </a:solidFill>
              </a:rPr>
              <a:t>but not their private beliefs</a:t>
            </a:r>
            <a:r>
              <a:rPr lang="en-GB" b="1" u="sng" dirty="0">
                <a:solidFill>
                  <a:srgbClr val="0070C0"/>
                </a:solidFill>
              </a:rPr>
              <a:t>.</a:t>
            </a:r>
            <a:r>
              <a:rPr lang="en-GB" dirty="0"/>
              <a:t> This is usually a short-term change and often the result of normative social influence</a:t>
            </a:r>
          </a:p>
          <a:p>
            <a:pPr algn="just"/>
            <a:r>
              <a:rPr lang="en-GB" dirty="0"/>
              <a:t>Normative social influence is </a:t>
            </a:r>
            <a:r>
              <a:rPr lang="en-GB" b="1" dirty="0"/>
              <a:t>where a person conforms to fit in with the group because they don't want to appear foolish or be left out</a:t>
            </a:r>
            <a:r>
              <a:rPr lang="en-GB" dirty="0"/>
              <a:t>. Normative social influence is usually associated with compliance, where a person changes their public behaviour but not their private beliefs.</a:t>
            </a:r>
          </a:p>
        </p:txBody>
      </p:sp>
    </p:spTree>
    <p:extLst>
      <p:ext uri="{BB962C8B-B14F-4D97-AF65-F5344CB8AC3E}">
        <p14:creationId xmlns:p14="http://schemas.microsoft.com/office/powerpoint/2010/main" xmlns="" val="36903526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A889C1-2D65-4096-884C-B7FBAD632153}"/>
              </a:ext>
            </a:extLst>
          </p:cNvPr>
          <p:cNvSpPr>
            <a:spLocks noGrp="1"/>
          </p:cNvSpPr>
          <p:nvPr>
            <p:ph type="title"/>
          </p:nvPr>
        </p:nvSpPr>
        <p:spPr/>
        <p:txBody>
          <a:bodyPr/>
          <a:lstStyle/>
          <a:p>
            <a:r>
              <a:rPr lang="en-GB" dirty="0"/>
              <a:t>Identification</a:t>
            </a:r>
            <a:endParaRPr lang="en-US" dirty="0"/>
          </a:p>
        </p:txBody>
      </p:sp>
      <p:sp>
        <p:nvSpPr>
          <p:cNvPr id="3" name="Content Placeholder 2">
            <a:extLst>
              <a:ext uri="{FF2B5EF4-FFF2-40B4-BE49-F238E27FC236}">
                <a16:creationId xmlns:a16="http://schemas.microsoft.com/office/drawing/2014/main" xmlns="" id="{DF419B3E-66E9-4088-B5CD-A5C6EA2D4D6B}"/>
              </a:ext>
            </a:extLst>
          </p:cNvPr>
          <p:cNvSpPr>
            <a:spLocks noGrp="1"/>
          </p:cNvSpPr>
          <p:nvPr>
            <p:ph idx="1"/>
          </p:nvPr>
        </p:nvSpPr>
        <p:spPr/>
        <p:txBody>
          <a:bodyPr/>
          <a:lstStyle/>
          <a:p>
            <a:pPr algn="just"/>
            <a:r>
              <a:rPr lang="en-GB" dirty="0"/>
              <a:t>Identification conformity occurs when someone changes their behaviour or beliefs due to real or imagined pressure from others</a:t>
            </a:r>
          </a:p>
          <a:p>
            <a:pPr marL="0" indent="0" algn="just">
              <a:buNone/>
            </a:pPr>
            <a:r>
              <a:rPr lang="en-GB" b="1" dirty="0">
                <a:solidFill>
                  <a:schemeClr val="accent3"/>
                </a:solidFill>
              </a:rPr>
              <a:t>  Yes their private belief is changed  but </a:t>
            </a:r>
            <a:r>
              <a:rPr lang="en-GB" dirty="0"/>
              <a:t>(</a:t>
            </a:r>
            <a:r>
              <a:rPr lang="en-GB" b="1" dirty="0">
                <a:solidFill>
                  <a:schemeClr val="accent3"/>
                </a:solidFill>
              </a:rPr>
              <a:t>Only   in the presence of the majority) but the change will be short term </a:t>
            </a:r>
            <a:endParaRPr lang="en-US" b="1" dirty="0">
              <a:solidFill>
                <a:schemeClr val="accent3"/>
              </a:solidFill>
            </a:endParaRPr>
          </a:p>
          <a:p>
            <a:pPr algn="just"/>
            <a:endParaRPr lang="en-GB" dirty="0"/>
          </a:p>
          <a:p>
            <a:pPr algn="just"/>
            <a:endParaRPr lang="en-US" b="1" dirty="0">
              <a:solidFill>
                <a:schemeClr val="accent3"/>
              </a:solidFill>
            </a:endParaRPr>
          </a:p>
        </p:txBody>
      </p:sp>
    </p:spTree>
    <p:extLst>
      <p:ext uri="{BB962C8B-B14F-4D97-AF65-F5344CB8AC3E}">
        <p14:creationId xmlns:p14="http://schemas.microsoft.com/office/powerpoint/2010/main" xmlns="" val="38471662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9B18B0-EFBF-46DC-B2A0-3A8F05CDA4CC}"/>
              </a:ext>
            </a:extLst>
          </p:cNvPr>
          <p:cNvSpPr>
            <a:spLocks noGrp="1"/>
          </p:cNvSpPr>
          <p:nvPr>
            <p:ph type="title"/>
          </p:nvPr>
        </p:nvSpPr>
        <p:spPr/>
        <p:txBody>
          <a:bodyPr/>
          <a:lstStyle/>
          <a:p>
            <a:r>
              <a:rPr lang="en-GB" dirty="0"/>
              <a:t>Internalisation</a:t>
            </a:r>
            <a:endParaRPr lang="en-US" dirty="0"/>
          </a:p>
        </p:txBody>
      </p:sp>
      <p:sp>
        <p:nvSpPr>
          <p:cNvPr id="3" name="Content Placeholder 2">
            <a:extLst>
              <a:ext uri="{FF2B5EF4-FFF2-40B4-BE49-F238E27FC236}">
                <a16:creationId xmlns:a16="http://schemas.microsoft.com/office/drawing/2014/main" xmlns="" id="{1C1FBDF1-3EF3-41C5-A519-9975B71A1776}"/>
              </a:ext>
            </a:extLst>
          </p:cNvPr>
          <p:cNvSpPr>
            <a:spLocks noGrp="1"/>
          </p:cNvSpPr>
          <p:nvPr>
            <p:ph idx="1"/>
          </p:nvPr>
        </p:nvSpPr>
        <p:spPr/>
        <p:txBody>
          <a:bodyPr/>
          <a:lstStyle/>
          <a:p>
            <a:pPr algn="just"/>
            <a:r>
              <a:rPr lang="en-GB" dirty="0">
                <a:solidFill>
                  <a:schemeClr val="accent3"/>
                </a:solidFill>
              </a:rPr>
              <a:t>Internalisation</a:t>
            </a:r>
            <a:r>
              <a:rPr lang="en-GB" dirty="0"/>
              <a:t> is the deepest level of conformity. </a:t>
            </a:r>
            <a:r>
              <a:rPr lang="en-GB" b="1" dirty="0">
                <a:solidFill>
                  <a:srgbClr val="C00000"/>
                </a:solidFill>
              </a:rPr>
              <a:t>Here a person changes their public behaviour and their private beliefs. </a:t>
            </a:r>
          </a:p>
          <a:p>
            <a:pPr algn="just"/>
            <a:r>
              <a:rPr lang="en-GB" dirty="0"/>
              <a:t>This is usually </a:t>
            </a:r>
            <a:r>
              <a:rPr lang="en-GB" b="1" u="sng" dirty="0">
                <a:solidFill>
                  <a:srgbClr val="0070C0"/>
                </a:solidFill>
              </a:rPr>
              <a:t>a long-term change</a:t>
            </a:r>
            <a:r>
              <a:rPr lang="en-GB" dirty="0"/>
              <a:t> and often the result of informational social influence . </a:t>
            </a:r>
          </a:p>
          <a:p>
            <a:pPr algn="just"/>
            <a:r>
              <a:rPr lang="en-GB" dirty="0">
                <a:solidFill>
                  <a:srgbClr val="0070C0"/>
                </a:solidFill>
              </a:rPr>
              <a:t>For example, if an individual is influenced by a group of Buddhists and converts to this faith, then their new religious way of life will continue without the presence of the group as they have internalised this belief as true and this religious way of life as the correct way to behave. </a:t>
            </a:r>
            <a:endParaRPr lang="en-US" dirty="0">
              <a:solidFill>
                <a:srgbClr val="0070C0"/>
              </a:solidFill>
            </a:endParaRPr>
          </a:p>
        </p:txBody>
      </p:sp>
    </p:spTree>
    <p:extLst>
      <p:ext uri="{BB962C8B-B14F-4D97-AF65-F5344CB8AC3E}">
        <p14:creationId xmlns:p14="http://schemas.microsoft.com/office/powerpoint/2010/main" xmlns="" val="28978716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C5A192-90A5-45AB-A72C-D91F97917E2C}"/>
              </a:ext>
            </a:extLst>
          </p:cNvPr>
          <p:cNvSpPr>
            <a:spLocks noGrp="1"/>
          </p:cNvSpPr>
          <p:nvPr>
            <p:ph type="title"/>
          </p:nvPr>
        </p:nvSpPr>
        <p:spPr/>
        <p:txBody>
          <a:bodyPr/>
          <a:lstStyle/>
          <a:p>
            <a:r>
              <a:rPr lang="en-GB" dirty="0"/>
              <a:t>   Conformity </a:t>
            </a:r>
            <a:endParaRPr lang="en-US" dirty="0"/>
          </a:p>
        </p:txBody>
      </p:sp>
      <p:graphicFrame>
        <p:nvGraphicFramePr>
          <p:cNvPr id="6" name="Table 6">
            <a:extLst>
              <a:ext uri="{FF2B5EF4-FFF2-40B4-BE49-F238E27FC236}">
                <a16:creationId xmlns:a16="http://schemas.microsoft.com/office/drawing/2014/main" xmlns="" id="{986B283E-24F6-464A-AD7F-4E882E28D59E}"/>
              </a:ext>
            </a:extLst>
          </p:cNvPr>
          <p:cNvGraphicFramePr>
            <a:graphicFrameLocks noGrp="1"/>
          </p:cNvGraphicFramePr>
          <p:nvPr>
            <p:ph idx="1"/>
            <p:extLst>
              <p:ext uri="{D42A27DB-BD31-4B8C-83A1-F6EECF244321}">
                <p14:modId xmlns:p14="http://schemas.microsoft.com/office/powerpoint/2010/main" xmlns="" val="3942688559"/>
              </p:ext>
            </p:extLst>
          </p:nvPr>
        </p:nvGraphicFramePr>
        <p:xfrm>
          <a:off x="865970" y="2133600"/>
          <a:ext cx="6346824" cy="4560570"/>
        </p:xfrm>
        <a:graphic>
          <a:graphicData uri="http://schemas.openxmlformats.org/drawingml/2006/table">
            <a:tbl>
              <a:tblPr firstRow="1" bandRow="1">
                <a:tableStyleId>{5C22544A-7EE6-4342-B048-85BDC9FD1C3A}</a:tableStyleId>
              </a:tblPr>
              <a:tblGrid>
                <a:gridCol w="1586706">
                  <a:extLst>
                    <a:ext uri="{9D8B030D-6E8A-4147-A177-3AD203B41FA5}">
                      <a16:colId xmlns:a16="http://schemas.microsoft.com/office/drawing/2014/main" xmlns="" val="1395867806"/>
                    </a:ext>
                  </a:extLst>
                </a:gridCol>
                <a:gridCol w="1586706">
                  <a:extLst>
                    <a:ext uri="{9D8B030D-6E8A-4147-A177-3AD203B41FA5}">
                      <a16:colId xmlns:a16="http://schemas.microsoft.com/office/drawing/2014/main" xmlns="" val="1118474896"/>
                    </a:ext>
                  </a:extLst>
                </a:gridCol>
                <a:gridCol w="1586706">
                  <a:extLst>
                    <a:ext uri="{9D8B030D-6E8A-4147-A177-3AD203B41FA5}">
                      <a16:colId xmlns:a16="http://schemas.microsoft.com/office/drawing/2014/main" xmlns="" val="4123714354"/>
                    </a:ext>
                  </a:extLst>
                </a:gridCol>
                <a:gridCol w="1586706">
                  <a:extLst>
                    <a:ext uri="{9D8B030D-6E8A-4147-A177-3AD203B41FA5}">
                      <a16:colId xmlns:a16="http://schemas.microsoft.com/office/drawing/2014/main" xmlns="" val="811409633"/>
                    </a:ext>
                  </a:extLst>
                </a:gridCol>
              </a:tblGrid>
              <a:tr h="1123950">
                <a:tc>
                  <a:txBody>
                    <a:bodyPr/>
                    <a:lstStyle/>
                    <a:p>
                      <a:endParaRPr lang="en-US"/>
                    </a:p>
                  </a:txBody>
                  <a:tcPr marL="77716" marR="77716"/>
                </a:tc>
                <a:tc>
                  <a:txBody>
                    <a:bodyPr/>
                    <a:lstStyle/>
                    <a:p>
                      <a:r>
                        <a:rPr lang="en-US" dirty="0"/>
                        <a:t>CHANGE IN PUBLIC BEHAVIOUR?</a:t>
                      </a:r>
                    </a:p>
                  </a:txBody>
                  <a:tcPr marL="77716" marR="77716"/>
                </a:tc>
                <a:tc>
                  <a:txBody>
                    <a:bodyPr/>
                    <a:lstStyle/>
                    <a:p>
                      <a:r>
                        <a:rPr lang="en-US" dirty="0"/>
                        <a:t>CHANGE IN PRIVATE BELIEF?</a:t>
                      </a:r>
                    </a:p>
                  </a:txBody>
                  <a:tcPr marL="77716" marR="77716"/>
                </a:tc>
                <a:tc>
                  <a:txBody>
                    <a:bodyPr/>
                    <a:lstStyle/>
                    <a:p>
                      <a:r>
                        <a:rPr lang="en-US" dirty="0"/>
                        <a:t>SHORT-TERM / LONG-TERM</a:t>
                      </a:r>
                    </a:p>
                  </a:txBody>
                  <a:tcPr marL="77716" marR="77716"/>
                </a:tc>
                <a:extLst>
                  <a:ext uri="{0D108BD9-81ED-4DB2-BD59-A6C34878D82A}">
                    <a16:rowId xmlns:a16="http://schemas.microsoft.com/office/drawing/2014/main" xmlns="" val="3798340101"/>
                  </a:ext>
                </a:extLst>
              </a:tr>
              <a:tr h="1123950">
                <a:tc>
                  <a:txBody>
                    <a:bodyPr/>
                    <a:lstStyle/>
                    <a:p>
                      <a:pPr algn="ctr"/>
                      <a:r>
                        <a:rPr lang="en-US" dirty="0"/>
                        <a:t>Compliance</a:t>
                      </a:r>
                    </a:p>
                  </a:txBody>
                  <a:tcPr marL="77716" marR="77716"/>
                </a:tc>
                <a:tc>
                  <a:txBody>
                    <a:bodyPr/>
                    <a:lstStyle/>
                    <a:p>
                      <a:pPr algn="ctr"/>
                      <a:endParaRPr lang="en-GB" dirty="0"/>
                    </a:p>
                    <a:p>
                      <a:pPr algn="ctr"/>
                      <a:r>
                        <a:rPr lang="en-GB" dirty="0"/>
                        <a:t>Yes </a:t>
                      </a:r>
                      <a:endParaRPr lang="en-US" dirty="0"/>
                    </a:p>
                  </a:txBody>
                  <a:tcPr marL="77716" marR="77716"/>
                </a:tc>
                <a:tc>
                  <a:txBody>
                    <a:bodyPr/>
                    <a:lstStyle/>
                    <a:p>
                      <a:pPr algn="ctr"/>
                      <a:endParaRPr lang="en-GB" dirty="0"/>
                    </a:p>
                    <a:p>
                      <a:pPr algn="ctr"/>
                      <a:r>
                        <a:rPr lang="en-GB" b="1" dirty="0">
                          <a:solidFill>
                            <a:srgbClr val="C00000"/>
                          </a:solidFill>
                        </a:rPr>
                        <a:t>No</a:t>
                      </a:r>
                      <a:endParaRPr lang="en-US" b="1" dirty="0">
                        <a:solidFill>
                          <a:srgbClr val="C00000"/>
                        </a:solidFill>
                      </a:endParaRPr>
                    </a:p>
                  </a:txBody>
                  <a:tcPr marL="77716" marR="77716"/>
                </a:tc>
                <a:tc>
                  <a:txBody>
                    <a:bodyPr/>
                    <a:lstStyle/>
                    <a:p>
                      <a:pPr algn="ctr"/>
                      <a:endParaRPr lang="en-GB" dirty="0"/>
                    </a:p>
                    <a:p>
                      <a:pPr algn="ctr"/>
                      <a:r>
                        <a:rPr lang="en-GB" dirty="0"/>
                        <a:t>Short term</a:t>
                      </a:r>
                      <a:endParaRPr lang="en-US" dirty="0"/>
                    </a:p>
                  </a:txBody>
                  <a:tcPr marL="77716" marR="77716"/>
                </a:tc>
                <a:extLst>
                  <a:ext uri="{0D108BD9-81ED-4DB2-BD59-A6C34878D82A}">
                    <a16:rowId xmlns:a16="http://schemas.microsoft.com/office/drawing/2014/main" xmlns="" val="740376585"/>
                  </a:ext>
                </a:extLst>
              </a:tr>
              <a:tr h="11239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kern="1200" dirty="0">
                          <a:solidFill>
                            <a:schemeClr val="dk1"/>
                          </a:solidFill>
                          <a:latin typeface="+mn-lt"/>
                          <a:ea typeface="+mn-ea"/>
                          <a:cs typeface="+mn-cs"/>
                        </a:rPr>
                        <a:t>I</a:t>
                      </a:r>
                      <a:r>
                        <a:rPr kumimoji="0" lang="en-US" kern="1200" dirty="0">
                          <a:solidFill>
                            <a:schemeClr val="dk1"/>
                          </a:solidFill>
                          <a:latin typeface="+mn-lt"/>
                          <a:ea typeface="+mn-ea"/>
                          <a:cs typeface="+mn-cs"/>
                        </a:rPr>
                        <a:t>dentification</a:t>
                      </a:r>
                    </a:p>
                    <a:p>
                      <a:pPr algn="ctr"/>
                      <a:endParaRPr lang="en-US" dirty="0"/>
                    </a:p>
                  </a:txBody>
                  <a:tcPr marL="77716" marR="77716"/>
                </a:tc>
                <a:tc>
                  <a:txBody>
                    <a:bodyPr/>
                    <a:lstStyle/>
                    <a:p>
                      <a:pPr algn="ctr"/>
                      <a:endParaRPr lang="en-GB" dirty="0"/>
                    </a:p>
                    <a:p>
                      <a:pPr algn="ctr"/>
                      <a:r>
                        <a:rPr lang="en-GB" dirty="0"/>
                        <a:t>Yes </a:t>
                      </a:r>
                      <a:endParaRPr lang="en-US" dirty="0"/>
                    </a:p>
                  </a:txBody>
                  <a:tcPr marL="77716" marR="77716"/>
                </a:tc>
                <a:tc>
                  <a:txBody>
                    <a:bodyPr/>
                    <a:lstStyle/>
                    <a:p>
                      <a:pPr algn="ctr"/>
                      <a:r>
                        <a:rPr lang="en-GB" b="1" dirty="0">
                          <a:solidFill>
                            <a:srgbClr val="C00000"/>
                          </a:solidFill>
                        </a:rPr>
                        <a:t>Yes </a:t>
                      </a:r>
                    </a:p>
                    <a:p>
                      <a:pPr algn="ctr"/>
                      <a:r>
                        <a:rPr lang="en-GB" dirty="0"/>
                        <a:t>(Only in the presence of the majority)</a:t>
                      </a:r>
                      <a:endParaRPr lang="en-US" dirty="0"/>
                    </a:p>
                  </a:txBody>
                  <a:tcPr marL="77716" marR="77716"/>
                </a:tc>
                <a:tc>
                  <a:txBody>
                    <a:bodyPr/>
                    <a:lstStyle/>
                    <a:p>
                      <a:pPr algn="ctr"/>
                      <a:endParaRPr lang="en-GB" dirty="0"/>
                    </a:p>
                    <a:p>
                      <a:pPr algn="ctr"/>
                      <a:r>
                        <a:rPr lang="en-GB" dirty="0"/>
                        <a:t>Short term</a:t>
                      </a:r>
                      <a:endParaRPr lang="en-US" dirty="0"/>
                    </a:p>
                  </a:txBody>
                  <a:tcPr marL="77716" marR="77716"/>
                </a:tc>
                <a:extLst>
                  <a:ext uri="{0D108BD9-81ED-4DB2-BD59-A6C34878D82A}">
                    <a16:rowId xmlns:a16="http://schemas.microsoft.com/office/drawing/2014/main" xmlns="" val="972202608"/>
                  </a:ext>
                </a:extLst>
              </a:tr>
              <a:tr h="1123950">
                <a:tc>
                  <a:txBody>
                    <a:bodyPr/>
                    <a:lstStyle/>
                    <a:p>
                      <a:pPr algn="ctr"/>
                      <a:r>
                        <a:rPr lang="en-GB" dirty="0"/>
                        <a:t>Internalisation</a:t>
                      </a:r>
                      <a:endParaRPr lang="en-US" dirty="0"/>
                    </a:p>
                  </a:txBody>
                  <a:tcPr marL="77716" marR="77716"/>
                </a:tc>
                <a:tc>
                  <a:txBody>
                    <a:bodyPr/>
                    <a:lstStyle/>
                    <a:p>
                      <a:pPr algn="ctr"/>
                      <a:endParaRPr lang="en-GB" dirty="0"/>
                    </a:p>
                    <a:p>
                      <a:pPr algn="ctr"/>
                      <a:r>
                        <a:rPr lang="en-GB" dirty="0"/>
                        <a:t>Yes </a:t>
                      </a:r>
                      <a:endParaRPr lang="en-US" dirty="0"/>
                    </a:p>
                  </a:txBody>
                  <a:tcPr marL="77716" marR="77716"/>
                </a:tc>
                <a:tc>
                  <a:txBody>
                    <a:bodyPr/>
                    <a:lstStyle/>
                    <a:p>
                      <a:pPr algn="ctr"/>
                      <a:r>
                        <a:rPr lang="en-GB" dirty="0"/>
                        <a:t> </a:t>
                      </a:r>
                    </a:p>
                    <a:p>
                      <a:pPr algn="ctr"/>
                      <a:r>
                        <a:rPr lang="en-GB" b="1" dirty="0">
                          <a:solidFill>
                            <a:srgbClr val="C00000"/>
                          </a:solidFill>
                        </a:rPr>
                        <a:t>Yes </a:t>
                      </a:r>
                      <a:endParaRPr lang="en-US" b="1" dirty="0">
                        <a:solidFill>
                          <a:srgbClr val="C00000"/>
                        </a:solidFill>
                      </a:endParaRPr>
                    </a:p>
                  </a:txBody>
                  <a:tcPr marL="77716" marR="77716"/>
                </a:tc>
                <a:tc>
                  <a:txBody>
                    <a:bodyPr/>
                    <a:lstStyle/>
                    <a:p>
                      <a:pPr algn="ctr"/>
                      <a:endParaRPr lang="en-GB" dirty="0"/>
                    </a:p>
                    <a:p>
                      <a:pPr algn="ctr"/>
                      <a:r>
                        <a:rPr lang="en-GB" dirty="0"/>
                        <a:t>Long term</a:t>
                      </a:r>
                      <a:endParaRPr lang="en-US" dirty="0"/>
                    </a:p>
                  </a:txBody>
                  <a:tcPr marL="77716" marR="77716"/>
                </a:tc>
                <a:extLst>
                  <a:ext uri="{0D108BD9-81ED-4DB2-BD59-A6C34878D82A}">
                    <a16:rowId xmlns:a16="http://schemas.microsoft.com/office/drawing/2014/main" xmlns="" val="2211089545"/>
                  </a:ext>
                </a:extLst>
              </a:tr>
            </a:tbl>
          </a:graphicData>
        </a:graphic>
      </p:graphicFrame>
    </p:spTree>
    <p:extLst>
      <p:ext uri="{BB962C8B-B14F-4D97-AF65-F5344CB8AC3E}">
        <p14:creationId xmlns:p14="http://schemas.microsoft.com/office/powerpoint/2010/main" xmlns="" val="2865054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Crime vs. Deviance</a:t>
            </a:r>
            <a:endParaRPr lang="en-US" dirty="0"/>
          </a:p>
        </p:txBody>
      </p:sp>
      <p:sp>
        <p:nvSpPr>
          <p:cNvPr id="3" name="Content Placeholder 2"/>
          <p:cNvSpPr>
            <a:spLocks noGrp="1"/>
          </p:cNvSpPr>
          <p:nvPr>
            <p:ph idx="1"/>
          </p:nvPr>
        </p:nvSpPr>
        <p:spPr>
          <a:xfrm>
            <a:off x="457200" y="1679448"/>
            <a:ext cx="7467600" cy="4873752"/>
          </a:xfrm>
        </p:spPr>
        <p:txBody>
          <a:bodyPr>
            <a:normAutofit/>
          </a:bodyPr>
          <a:lstStyle/>
          <a:p>
            <a:pPr algn="just">
              <a:defRPr/>
            </a:pPr>
            <a:r>
              <a:rPr lang="en-GB" dirty="0"/>
              <a:t>A crime is any act which breaks the </a:t>
            </a:r>
            <a:r>
              <a:rPr lang="en-GB" i="1" dirty="0"/>
              <a:t>formal,</a:t>
            </a:r>
            <a:r>
              <a:rPr lang="en-GB" dirty="0"/>
              <a:t> written laws of a state. </a:t>
            </a:r>
          </a:p>
          <a:p>
            <a:pPr marL="342900" lvl="1" indent="-342900" algn="just">
              <a:buFont typeface="Arial" pitchFamily="34" charset="0"/>
              <a:buChar char="•"/>
              <a:defRPr/>
            </a:pPr>
            <a:r>
              <a:rPr lang="en-US" sz="2000" dirty="0"/>
              <a:t>governing authority or force may ultimately prescribe a punishment. </a:t>
            </a:r>
          </a:p>
          <a:p>
            <a:pPr algn="just"/>
            <a:r>
              <a:rPr lang="en-GB" sz="1800" dirty="0"/>
              <a:t>Deviance is any act that breaks society’s </a:t>
            </a:r>
            <a:r>
              <a:rPr lang="en-GB" sz="1800" i="1" dirty="0"/>
              <a:t>unwritten rules,</a:t>
            </a:r>
            <a:r>
              <a:rPr lang="en-GB" sz="1800" dirty="0"/>
              <a:t> or expected ‘norms’ of behaviour</a:t>
            </a:r>
          </a:p>
          <a:p>
            <a:pPr lvl="1" algn="just"/>
            <a:r>
              <a:rPr lang="en-GB" dirty="0"/>
              <a:t>non-conformist behaviour</a:t>
            </a:r>
          </a:p>
          <a:p>
            <a:pPr algn="just">
              <a:defRPr/>
            </a:pPr>
            <a:endParaRPr lang="en-GB" dirty="0"/>
          </a:p>
          <a:p>
            <a:pPr algn="just"/>
            <a:endParaRPr lang="en-US" dirty="0"/>
          </a:p>
        </p:txBody>
      </p:sp>
    </p:spTree>
    <p:extLst>
      <p:ext uri="{BB962C8B-B14F-4D97-AF65-F5344CB8AC3E}">
        <p14:creationId xmlns:p14="http://schemas.microsoft.com/office/powerpoint/2010/main" xmlns="" val="43555784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Deviance</a:t>
            </a:r>
            <a:endParaRPr lang="en-US" dirty="0"/>
          </a:p>
        </p:txBody>
      </p:sp>
      <p:sp>
        <p:nvSpPr>
          <p:cNvPr id="3" name="Content Placeholder 2"/>
          <p:cNvSpPr>
            <a:spLocks noGrp="1"/>
          </p:cNvSpPr>
          <p:nvPr>
            <p:ph idx="1"/>
          </p:nvPr>
        </p:nvSpPr>
        <p:spPr/>
        <p:txBody>
          <a:bodyPr>
            <a:normAutofit/>
          </a:bodyPr>
          <a:lstStyle/>
          <a:p>
            <a:endParaRPr lang="en-US" dirty="0"/>
          </a:p>
          <a:p>
            <a:r>
              <a:rPr lang="en-US" dirty="0"/>
              <a:t>Behavior that is contrary to the standards of conduct or social expectations of a given group or society defines as deviance </a:t>
            </a:r>
            <a:r>
              <a:rPr lang="en-US" b="1" dirty="0"/>
              <a:t>.</a:t>
            </a:r>
          </a:p>
          <a:p>
            <a:r>
              <a:rPr lang="en-US" dirty="0"/>
              <a:t>Any failure to conform to customary norms is called deviance</a:t>
            </a:r>
            <a:r>
              <a:rPr lang="en-US" b="1" dirty="0"/>
              <a:t>.</a:t>
            </a:r>
          </a:p>
        </p:txBody>
      </p:sp>
    </p:spTree>
    <p:extLst>
      <p:ext uri="{BB962C8B-B14F-4D97-AF65-F5344CB8AC3E}">
        <p14:creationId xmlns:p14="http://schemas.microsoft.com/office/powerpoint/2010/main" xmlns="" val="50541749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Deviance</a:t>
            </a:r>
            <a:endParaRPr lang="en-US" dirty="0"/>
          </a:p>
        </p:txBody>
      </p:sp>
      <p:sp>
        <p:nvSpPr>
          <p:cNvPr id="3" name="Content Placeholder 2"/>
          <p:cNvSpPr>
            <a:spLocks noGrp="1"/>
          </p:cNvSpPr>
          <p:nvPr>
            <p:ph idx="1"/>
          </p:nvPr>
        </p:nvSpPr>
        <p:spPr/>
        <p:txBody>
          <a:bodyPr>
            <a:normAutofit lnSpcReduction="10000"/>
          </a:bodyPr>
          <a:lstStyle/>
          <a:p>
            <a:pPr algn="just">
              <a:lnSpc>
                <a:spcPct val="90000"/>
              </a:lnSpc>
            </a:pPr>
            <a:r>
              <a:rPr lang="en-US" sz="2800" dirty="0"/>
              <a:t>Deviance is behavior that departs from society's norms. </a:t>
            </a:r>
          </a:p>
          <a:p>
            <a:pPr algn="just">
              <a:lnSpc>
                <a:spcPct val="90000"/>
              </a:lnSpc>
            </a:pPr>
            <a:r>
              <a:rPr lang="en-US" sz="2800" dirty="0"/>
              <a:t> Deviance can vary depending on the group of society's ideas of what is acceptable and unacceptable.  </a:t>
            </a:r>
          </a:p>
          <a:p>
            <a:pPr lvl="1" algn="just">
              <a:lnSpc>
                <a:spcPct val="90000"/>
              </a:lnSpc>
            </a:pPr>
            <a:r>
              <a:rPr lang="en-US" dirty="0"/>
              <a:t> </a:t>
            </a:r>
            <a:r>
              <a:rPr lang="en-US" b="1" dirty="0"/>
              <a:t> </a:t>
            </a:r>
            <a:r>
              <a:rPr lang="en-US" sz="2800" dirty="0"/>
              <a:t>According to sociologists a deviant is someone who violates a major social norm of a society or group.</a:t>
            </a:r>
          </a:p>
          <a:p>
            <a:pPr algn="just">
              <a:buFont typeface="Wingdings" pitchFamily="2" charset="2"/>
              <a:buNone/>
            </a:pPr>
            <a:endParaRPr lang="en-US" sz="2800" b="1" dirty="0"/>
          </a:p>
          <a:p>
            <a:pPr algn="just">
              <a:lnSpc>
                <a:spcPct val="90000"/>
              </a:lnSpc>
            </a:pPr>
            <a:endParaRPr lang="en-US" sz="2800" b="1" dirty="0"/>
          </a:p>
        </p:txBody>
      </p:sp>
    </p:spTree>
    <p:extLst>
      <p:ext uri="{BB962C8B-B14F-4D97-AF65-F5344CB8AC3E}">
        <p14:creationId xmlns:p14="http://schemas.microsoft.com/office/powerpoint/2010/main" xmlns="" val="254444568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Deviance</a:t>
            </a:r>
            <a:endParaRPr lang="en-US" dirty="0"/>
          </a:p>
        </p:txBody>
      </p:sp>
      <p:sp>
        <p:nvSpPr>
          <p:cNvPr id="3" name="Content Placeholder 2"/>
          <p:cNvSpPr>
            <a:spLocks noGrp="1"/>
          </p:cNvSpPr>
          <p:nvPr>
            <p:ph idx="1"/>
          </p:nvPr>
        </p:nvSpPr>
        <p:spPr/>
        <p:txBody>
          <a:bodyPr/>
          <a:lstStyle/>
          <a:p>
            <a:pPr algn="just">
              <a:lnSpc>
                <a:spcPct val="90000"/>
              </a:lnSpc>
            </a:pPr>
            <a:endParaRPr lang="en-US" dirty="0"/>
          </a:p>
          <a:p>
            <a:pPr algn="just">
              <a:lnSpc>
                <a:spcPct val="90000"/>
              </a:lnSpc>
            </a:pPr>
            <a:r>
              <a:rPr lang="en-US" dirty="0"/>
              <a:t>Low status persons (e.g. ethnic minorities, poor people)  are more likely to be perceived as deviant, their </a:t>
            </a:r>
            <a:r>
              <a:rPr lang="en-US" i="1" dirty="0"/>
              <a:t>good</a:t>
            </a:r>
            <a:r>
              <a:rPr lang="en-US" dirty="0"/>
              <a:t> behavior “explained away”</a:t>
            </a:r>
          </a:p>
          <a:p>
            <a:pPr algn="just">
              <a:lnSpc>
                <a:spcPct val="90000"/>
              </a:lnSpc>
            </a:pPr>
            <a:r>
              <a:rPr lang="en-US" dirty="0"/>
              <a:t>Higher status persons (e.g. priests, doctors) are less likely to be defined as deviant, their </a:t>
            </a:r>
            <a:r>
              <a:rPr lang="en-US" i="1" dirty="0"/>
              <a:t>bad</a:t>
            </a:r>
            <a:r>
              <a:rPr lang="en-US" dirty="0"/>
              <a:t> behavior “explained away”</a:t>
            </a:r>
          </a:p>
          <a:p>
            <a:pPr algn="just"/>
            <a:endParaRPr lang="en-US" dirty="0"/>
          </a:p>
        </p:txBody>
      </p:sp>
    </p:spTree>
    <p:extLst>
      <p:ext uri="{BB962C8B-B14F-4D97-AF65-F5344CB8AC3E}">
        <p14:creationId xmlns:p14="http://schemas.microsoft.com/office/powerpoint/2010/main" xmlns="" val="188447397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Causes of deviance and crime  </a:t>
            </a:r>
          </a:p>
        </p:txBody>
      </p:sp>
      <p:sp>
        <p:nvSpPr>
          <p:cNvPr id="3" name="Content Placeholder 2"/>
          <p:cNvSpPr>
            <a:spLocks noGrp="1"/>
          </p:cNvSpPr>
          <p:nvPr>
            <p:ph idx="1"/>
          </p:nvPr>
        </p:nvSpPr>
        <p:spPr/>
        <p:txBody>
          <a:bodyPr>
            <a:normAutofit lnSpcReduction="10000"/>
          </a:bodyPr>
          <a:lstStyle/>
          <a:p>
            <a:pPr algn="just"/>
            <a:r>
              <a:rPr lang="en-US" dirty="0"/>
              <a:t>Improper socialization </a:t>
            </a:r>
          </a:p>
          <a:p>
            <a:pPr algn="just"/>
            <a:r>
              <a:rPr lang="en-US" dirty="0"/>
              <a:t>Lack of interest in education and vice versa</a:t>
            </a:r>
          </a:p>
          <a:p>
            <a:pPr algn="just"/>
            <a:r>
              <a:rPr lang="en-US" dirty="0"/>
              <a:t>Lack of religious education and morality</a:t>
            </a:r>
          </a:p>
          <a:p>
            <a:pPr algn="just"/>
            <a:r>
              <a:rPr lang="en-GB" dirty="0"/>
              <a:t>B</a:t>
            </a:r>
            <a:r>
              <a:rPr lang="lt-LT" dirty="0"/>
              <a:t>roken homes</a:t>
            </a:r>
            <a:r>
              <a:rPr lang="en-US" dirty="0"/>
              <a:t> (family</a:t>
            </a:r>
          </a:p>
          <a:p>
            <a:pPr algn="just"/>
            <a:r>
              <a:rPr lang="en-US" dirty="0"/>
              <a:t>Lack of basic facilities. </a:t>
            </a:r>
          </a:p>
          <a:p>
            <a:pPr algn="just"/>
            <a:r>
              <a:rPr lang="en-US" dirty="0"/>
              <a:t>Desire of accumulation of wealth </a:t>
            </a:r>
          </a:p>
          <a:p>
            <a:pPr algn="just"/>
            <a:r>
              <a:rPr lang="en-US" dirty="0"/>
              <a:t>Mass media</a:t>
            </a:r>
          </a:p>
          <a:p>
            <a:pPr algn="just">
              <a:lnSpc>
                <a:spcPct val="80000"/>
              </a:lnSpc>
            </a:pPr>
            <a:r>
              <a:rPr lang="en-GB" dirty="0"/>
              <a:t>F</a:t>
            </a:r>
            <a:r>
              <a:rPr lang="lt-LT" dirty="0"/>
              <a:t>riends’ influence</a:t>
            </a:r>
            <a:r>
              <a:rPr lang="en-US" dirty="0"/>
              <a:t> </a:t>
            </a:r>
          </a:p>
          <a:p>
            <a:pPr algn="just">
              <a:lnSpc>
                <a:spcPct val="80000"/>
              </a:lnSpc>
            </a:pPr>
            <a:r>
              <a:rPr lang="en-GB" dirty="0"/>
              <a:t>R</a:t>
            </a:r>
            <a:r>
              <a:rPr lang="lt-LT" dirty="0"/>
              <a:t>acial descrimination</a:t>
            </a:r>
            <a:r>
              <a:rPr lang="en-US" dirty="0"/>
              <a:t>, Religious discrimination </a:t>
            </a:r>
            <a:endParaRPr lang="lt-LT" dirty="0"/>
          </a:p>
          <a:p>
            <a:pPr algn="just">
              <a:lnSpc>
                <a:spcPct val="80000"/>
              </a:lnSpc>
            </a:pPr>
            <a:r>
              <a:rPr lang="en-GB" dirty="0"/>
              <a:t>V</a:t>
            </a:r>
            <a:r>
              <a:rPr lang="lt-LT" dirty="0"/>
              <a:t>iolence on TV, radio and Internet</a:t>
            </a:r>
            <a:r>
              <a:rPr lang="en-US" dirty="0"/>
              <a:t>. </a:t>
            </a:r>
            <a:endParaRPr lang="lt-LT" dirty="0"/>
          </a:p>
          <a:p>
            <a:pPr algn="just">
              <a:lnSpc>
                <a:spcPct val="80000"/>
              </a:lnSpc>
            </a:pPr>
            <a:endParaRPr lang="lt-LT" sz="5400" dirty="0"/>
          </a:p>
          <a:p>
            <a:pPr algn="just"/>
            <a:endParaRPr lang="en-US" dirty="0"/>
          </a:p>
          <a:p>
            <a:pPr algn="just"/>
            <a:endParaRPr lang="en-US" dirty="0"/>
          </a:p>
        </p:txBody>
      </p:sp>
    </p:spTree>
    <p:extLst>
      <p:ext uri="{BB962C8B-B14F-4D97-AF65-F5344CB8AC3E}">
        <p14:creationId xmlns:p14="http://schemas.microsoft.com/office/powerpoint/2010/main" xmlns="" val="68792053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460" name="Rectangle 4"/>
          <p:cNvSpPr>
            <a:spLocks noGrp="1" noChangeArrowheads="1"/>
          </p:cNvSpPr>
          <p:nvPr>
            <p:ph type="title"/>
          </p:nvPr>
        </p:nvSpPr>
        <p:spPr/>
        <p:txBody>
          <a:bodyPr/>
          <a:lstStyle/>
          <a:p>
            <a:r>
              <a:rPr lang="en-US" dirty="0"/>
              <a:t> types of crime</a:t>
            </a:r>
            <a:br>
              <a:rPr lang="en-US" dirty="0"/>
            </a:br>
            <a:r>
              <a:rPr lang="en-US" dirty="0"/>
              <a:t>White Collar Crimes</a:t>
            </a:r>
          </a:p>
        </p:txBody>
      </p:sp>
      <p:sp>
        <p:nvSpPr>
          <p:cNvPr id="19461" name="Rectangle 5"/>
          <p:cNvSpPr>
            <a:spLocks noGrp="1" noChangeArrowheads="1"/>
          </p:cNvSpPr>
          <p:nvPr>
            <p:ph idx="1"/>
          </p:nvPr>
        </p:nvSpPr>
        <p:spPr/>
        <p:txBody>
          <a:bodyPr>
            <a:normAutofit/>
          </a:bodyPr>
          <a:lstStyle/>
          <a:p>
            <a:pPr algn="just"/>
            <a:r>
              <a:rPr lang="en-US" b="1" dirty="0"/>
              <a:t>Within criminology, it was first defined by sociologist Edwin Sutherland in 1939 as "a crime committed by a person of respectability and high social status in the course of his occupation".</a:t>
            </a:r>
          </a:p>
          <a:p>
            <a:pPr algn="just"/>
            <a:r>
              <a:rPr lang="en-US" dirty="0"/>
              <a:t>Crime committed by respectable people of high status in the course of their occupation. </a:t>
            </a:r>
          </a:p>
          <a:p>
            <a:pPr algn="just"/>
            <a:r>
              <a:rPr lang="en-US" dirty="0"/>
              <a:t>Often unreported and difficult to detect.</a:t>
            </a:r>
          </a:p>
        </p:txBody>
      </p:sp>
    </p:spTree>
    <p:extLst>
      <p:ext uri="{BB962C8B-B14F-4D97-AF65-F5344CB8AC3E}">
        <p14:creationId xmlns:p14="http://schemas.microsoft.com/office/powerpoint/2010/main" xmlns="" val="76760611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39772</TotalTime>
  <Words>1361</Words>
  <Application>Microsoft Office PowerPoint</Application>
  <PresentationFormat>On-screen Show (4:3)</PresentationFormat>
  <Paragraphs>163</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Wisp</vt:lpstr>
      <vt:lpstr> Deviance crime and Social Control </vt:lpstr>
      <vt:lpstr>Introduction</vt:lpstr>
      <vt:lpstr>Crime and Deviance </vt:lpstr>
      <vt:lpstr>Crime vs. Deviance</vt:lpstr>
      <vt:lpstr>Deviance</vt:lpstr>
      <vt:lpstr>Deviance</vt:lpstr>
      <vt:lpstr>Deviance</vt:lpstr>
      <vt:lpstr>Causes of deviance and crime  </vt:lpstr>
      <vt:lpstr> types of crime White Collar Crimes</vt:lpstr>
      <vt:lpstr>White Collar Crimes</vt:lpstr>
      <vt:lpstr>BLUE COLLAR CRIME</vt:lpstr>
      <vt:lpstr>Blue collar crimes may involve the following types of crimes, but not limited to:</vt:lpstr>
      <vt:lpstr>pink-collar crime</vt:lpstr>
      <vt:lpstr>Theoretical  EXPLANATION OF CRIME</vt:lpstr>
      <vt:lpstr>Slide 15</vt:lpstr>
      <vt:lpstr>Slide 16</vt:lpstr>
      <vt:lpstr>Slide 17</vt:lpstr>
      <vt:lpstr>Slide 18</vt:lpstr>
      <vt:lpstr>Slide 19</vt:lpstr>
      <vt:lpstr>Slide 20</vt:lpstr>
      <vt:lpstr>Slide 21</vt:lpstr>
      <vt:lpstr>Slide 22</vt:lpstr>
      <vt:lpstr>Slide 23</vt:lpstr>
      <vt:lpstr>Slide 24</vt:lpstr>
      <vt:lpstr>Slide 25</vt:lpstr>
      <vt:lpstr>Social Control and conformity </vt:lpstr>
      <vt:lpstr>Social control</vt:lpstr>
      <vt:lpstr>Social control</vt:lpstr>
      <vt:lpstr>Informal controls, </vt:lpstr>
      <vt:lpstr>Slide 30</vt:lpstr>
      <vt:lpstr>Formal social control</vt:lpstr>
      <vt:lpstr>IMPORTANCE OF SOCIAL CONTROL</vt:lpstr>
      <vt:lpstr> Social conformity </vt:lpstr>
      <vt:lpstr>  types of conformity  Normative Conformity    </vt:lpstr>
      <vt:lpstr>Informational Conformity </vt:lpstr>
      <vt:lpstr> Compliance</vt:lpstr>
      <vt:lpstr>Identification</vt:lpstr>
      <vt:lpstr>Internalisation</vt:lpstr>
      <vt:lpstr>   Conformity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Deviance and Social Control</dc:title>
  <dc:creator>admin</dc:creator>
  <cp:lastModifiedBy>Lecture Room 19</cp:lastModifiedBy>
  <cp:revision>120</cp:revision>
  <dcterms:created xsi:type="dcterms:W3CDTF">2017-05-05T16:18:43Z</dcterms:created>
  <dcterms:modified xsi:type="dcterms:W3CDTF">2025-01-03T03:19:24Z</dcterms:modified>
</cp:coreProperties>
</file>