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3" r:id="rId6"/>
    <p:sldId id="264"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7314-BACE-45BE-ACBD-427FE847F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2F6266-BCE4-4274-BCF8-DAA5F4E6D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8D23D5-91BE-45CE-8B32-2D1E64ECF115}"/>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5" name="Footer Placeholder 4">
            <a:extLst>
              <a:ext uri="{FF2B5EF4-FFF2-40B4-BE49-F238E27FC236}">
                <a16:creationId xmlns:a16="http://schemas.microsoft.com/office/drawing/2014/main" id="{AE8F87EE-E27B-4AD7-B6A2-4D4527C42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A3DD3-EC97-48BB-BB99-5B547DE9C1A1}"/>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27016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1B92-E4D0-4C32-A5AA-DBD4EE7C6C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6B1AE-3D2D-4E47-8046-DD7B588E1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3CD0B-0CDA-4B0D-AE21-B26D3012E083}"/>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5" name="Footer Placeholder 4">
            <a:extLst>
              <a:ext uri="{FF2B5EF4-FFF2-40B4-BE49-F238E27FC236}">
                <a16:creationId xmlns:a16="http://schemas.microsoft.com/office/drawing/2014/main" id="{F44584A5-AD61-4127-B62F-468659B83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40F48-62E9-4877-B7B8-D3E30C305DE7}"/>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172039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9DE13-F652-49C1-A6A8-61C05F68A9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ECCFE-D29C-4856-9EED-C3CD657944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E59F0-7327-48AC-A2DA-729385C124D4}"/>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5" name="Footer Placeholder 4">
            <a:extLst>
              <a:ext uri="{FF2B5EF4-FFF2-40B4-BE49-F238E27FC236}">
                <a16:creationId xmlns:a16="http://schemas.microsoft.com/office/drawing/2014/main" id="{BCB1A05A-BDC9-4C96-848E-D2082C73F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F7B7A-F6DC-4411-8B93-9847FFCCADB6}"/>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196283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38E8-63C3-4A11-B7C0-19B6E6AE3A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B33ED-D203-4F68-ADA7-DD583A342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E3EED-F47D-4948-B3F4-FB8B790BBE46}"/>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5" name="Footer Placeholder 4">
            <a:extLst>
              <a:ext uri="{FF2B5EF4-FFF2-40B4-BE49-F238E27FC236}">
                <a16:creationId xmlns:a16="http://schemas.microsoft.com/office/drawing/2014/main" id="{FB41A1FF-1C34-4080-BBB2-A2D9677CD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86213-C241-4E57-A180-2817B1692124}"/>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7358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2C84-F080-4DA0-815E-21BB23F0C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A94F6-7264-478C-AB28-2407263E5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03767-DBA0-42B2-A7ED-72B5E40FC8B8}"/>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5" name="Footer Placeholder 4">
            <a:extLst>
              <a:ext uri="{FF2B5EF4-FFF2-40B4-BE49-F238E27FC236}">
                <a16:creationId xmlns:a16="http://schemas.microsoft.com/office/drawing/2014/main" id="{2D499E48-5E25-43F5-A4E6-54FA95F4D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1BCF2-FB6B-44B7-99A7-15362EDCB2D2}"/>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186177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DD56-69D1-4475-836B-50FEDC499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AD49E-C1F3-4214-A220-E50E703FA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7910F-94C2-42F5-B30E-F42D1DAD6C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D57F5-7DDB-4E1D-A560-6D2D63C378AC}"/>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6" name="Footer Placeholder 5">
            <a:extLst>
              <a:ext uri="{FF2B5EF4-FFF2-40B4-BE49-F238E27FC236}">
                <a16:creationId xmlns:a16="http://schemas.microsoft.com/office/drawing/2014/main" id="{EA3D91C6-2574-4741-ACE5-80C9CFFAA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5CE41-7F22-4908-A5F9-858EAC8A66CD}"/>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15382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B1E6-8DFC-4E38-B869-360CAFCC6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3BC2D-8237-4900-9A2D-460F43A18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FF3EB-1137-4600-85C4-9B3E622570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AD7D8C-9E1A-4705-8377-D86552B60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65405-4204-42FE-B018-39DF20353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CBCEE2-741C-48C1-B23E-D4AD66233D05}"/>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8" name="Footer Placeholder 7">
            <a:extLst>
              <a:ext uri="{FF2B5EF4-FFF2-40B4-BE49-F238E27FC236}">
                <a16:creationId xmlns:a16="http://schemas.microsoft.com/office/drawing/2014/main" id="{289C8F24-B05C-4D76-986C-1CDA947DB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91D4B8-D05B-4022-8301-DDFC20BA5C38}"/>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92590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D19D-E5DF-410C-A06B-55D16857DA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823A8C-8CED-4254-94DD-AC5D13DFED4D}"/>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4" name="Footer Placeholder 3">
            <a:extLst>
              <a:ext uri="{FF2B5EF4-FFF2-40B4-BE49-F238E27FC236}">
                <a16:creationId xmlns:a16="http://schemas.microsoft.com/office/drawing/2014/main" id="{A5D72A92-55B2-4CE8-8D38-CB831EB3AF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A7219-DFEE-4A41-A3D9-5AB3C8FDF2B8}"/>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23454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DDE14A-E50D-434F-A9E1-29674B43A360}"/>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3" name="Footer Placeholder 2">
            <a:extLst>
              <a:ext uri="{FF2B5EF4-FFF2-40B4-BE49-F238E27FC236}">
                <a16:creationId xmlns:a16="http://schemas.microsoft.com/office/drawing/2014/main" id="{098F8762-E95A-4932-B218-3CF30F50C2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B5ACE-FD36-4CC6-A2BC-814C0E5293D3}"/>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305450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BF79-C60E-406E-9F81-0987597C3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466D5E-8369-4E87-9A8E-1CF50D927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A5546B-F372-4583-B8B2-81F2F2DF9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CA860-C137-4EA0-AE62-566B9CA9169E}"/>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6" name="Footer Placeholder 5">
            <a:extLst>
              <a:ext uri="{FF2B5EF4-FFF2-40B4-BE49-F238E27FC236}">
                <a16:creationId xmlns:a16="http://schemas.microsoft.com/office/drawing/2014/main" id="{9E1428A0-1A47-45C6-BAB9-446C9D9B1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AF5B3-5974-4302-A8EA-5D49384A5685}"/>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298363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1AA3-F3A2-47A7-B592-30F491D8D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035BA-4717-4962-AECF-52ACAC8C1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58F8F4-31BA-4029-AC4C-17EB0EF1E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21916-46CB-43D8-A4B0-5324096D0DF1}"/>
              </a:ext>
            </a:extLst>
          </p:cNvPr>
          <p:cNvSpPr>
            <a:spLocks noGrp="1"/>
          </p:cNvSpPr>
          <p:nvPr>
            <p:ph type="dt" sz="half" idx="10"/>
          </p:nvPr>
        </p:nvSpPr>
        <p:spPr/>
        <p:txBody>
          <a:bodyPr/>
          <a:lstStyle/>
          <a:p>
            <a:fld id="{C32ED2ED-6726-495C-890A-CDDE64622FF5}" type="datetimeFigureOut">
              <a:rPr lang="en-US" smtClean="0"/>
              <a:t>10/19/2024</a:t>
            </a:fld>
            <a:endParaRPr lang="en-US"/>
          </a:p>
        </p:txBody>
      </p:sp>
      <p:sp>
        <p:nvSpPr>
          <p:cNvPr id="6" name="Footer Placeholder 5">
            <a:extLst>
              <a:ext uri="{FF2B5EF4-FFF2-40B4-BE49-F238E27FC236}">
                <a16:creationId xmlns:a16="http://schemas.microsoft.com/office/drawing/2014/main" id="{2CF72CD0-C14A-4AFB-8FF7-EEE224894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958EE-F805-4B8B-B64D-8F87CCFE2081}"/>
              </a:ext>
            </a:extLst>
          </p:cNvPr>
          <p:cNvSpPr>
            <a:spLocks noGrp="1"/>
          </p:cNvSpPr>
          <p:nvPr>
            <p:ph type="sldNum" sz="quarter" idx="12"/>
          </p:nvPr>
        </p:nvSpPr>
        <p:spPr/>
        <p:txBody>
          <a:bodyPr/>
          <a:lstStyle/>
          <a:p>
            <a:fld id="{4BD3D333-C43C-4D2E-B4A3-A31F20EE1D91}" type="slidenum">
              <a:rPr lang="en-US" smtClean="0"/>
              <a:t>‹#›</a:t>
            </a:fld>
            <a:endParaRPr lang="en-US"/>
          </a:p>
        </p:txBody>
      </p:sp>
    </p:spTree>
    <p:extLst>
      <p:ext uri="{BB962C8B-B14F-4D97-AF65-F5344CB8AC3E}">
        <p14:creationId xmlns:p14="http://schemas.microsoft.com/office/powerpoint/2010/main" val="10737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B150F-515C-41F0-88C9-546A85F133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DE042C-51B0-4257-A7DF-833E11532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87301-B007-4CCE-BEA7-7C81546E6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ED2ED-6726-495C-890A-CDDE64622FF5}" type="datetimeFigureOut">
              <a:rPr lang="en-US" smtClean="0"/>
              <a:t>10/19/2024</a:t>
            </a:fld>
            <a:endParaRPr lang="en-US"/>
          </a:p>
        </p:txBody>
      </p:sp>
      <p:sp>
        <p:nvSpPr>
          <p:cNvPr id="5" name="Footer Placeholder 4">
            <a:extLst>
              <a:ext uri="{FF2B5EF4-FFF2-40B4-BE49-F238E27FC236}">
                <a16:creationId xmlns:a16="http://schemas.microsoft.com/office/drawing/2014/main" id="{DC25D894-C518-4ACF-B7DA-3662472AA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747654-155B-42B8-A16C-835513C0F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3D333-C43C-4D2E-B4A3-A31F20EE1D91}" type="slidenum">
              <a:rPr lang="en-US" smtClean="0"/>
              <a:t>‹#›</a:t>
            </a:fld>
            <a:endParaRPr lang="en-US"/>
          </a:p>
        </p:txBody>
      </p:sp>
    </p:spTree>
    <p:extLst>
      <p:ext uri="{BB962C8B-B14F-4D97-AF65-F5344CB8AC3E}">
        <p14:creationId xmlns:p14="http://schemas.microsoft.com/office/powerpoint/2010/main" val="34756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8542C-399A-40F3-B564-E6D388EEB069}"/>
              </a:ext>
            </a:extLst>
          </p:cNvPr>
          <p:cNvSpPr>
            <a:spLocks noGrp="1"/>
          </p:cNvSpPr>
          <p:nvPr>
            <p:ph idx="1"/>
          </p:nvPr>
        </p:nvSpPr>
        <p:spPr>
          <a:xfrm>
            <a:off x="838200" y="815926"/>
            <a:ext cx="10515600" cy="5361037"/>
          </a:xfrm>
        </p:spPr>
        <p:txBody>
          <a:bodyPr>
            <a:normAutofit/>
          </a:bodyPr>
          <a:lstStyle/>
          <a:p>
            <a:pPr marL="0" indent="0" algn="ctr">
              <a:buNone/>
            </a:pPr>
            <a:endParaRPr lang="en-US" sz="4400" b="1" dirty="0"/>
          </a:p>
          <a:p>
            <a:pPr marL="0" indent="0" algn="ctr">
              <a:buNone/>
            </a:pPr>
            <a:endParaRPr lang="en-US" sz="4400" b="1" dirty="0"/>
          </a:p>
          <a:p>
            <a:pPr marL="0" indent="0" algn="ctr">
              <a:buNone/>
            </a:pPr>
            <a:endParaRPr lang="en-US" sz="4400" b="1" dirty="0"/>
          </a:p>
          <a:p>
            <a:pPr marL="0" indent="0" algn="ctr">
              <a:buNone/>
            </a:pPr>
            <a:r>
              <a:rPr lang="en-US" sz="4400" b="1" dirty="0"/>
              <a:t>The Relationship of Sociology with Other Social Sciences</a:t>
            </a:r>
            <a:endParaRPr lang="en-US" sz="4400" dirty="0"/>
          </a:p>
        </p:txBody>
      </p:sp>
    </p:spTree>
    <p:extLst>
      <p:ext uri="{BB962C8B-B14F-4D97-AF65-F5344CB8AC3E}">
        <p14:creationId xmlns:p14="http://schemas.microsoft.com/office/powerpoint/2010/main" val="36882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C1284-F50B-4085-A675-3F3D977ED944}"/>
              </a:ext>
            </a:extLst>
          </p:cNvPr>
          <p:cNvSpPr>
            <a:spLocks noGrp="1"/>
          </p:cNvSpPr>
          <p:nvPr>
            <p:ph idx="1"/>
          </p:nvPr>
        </p:nvSpPr>
        <p:spPr>
          <a:xfrm>
            <a:off x="838200" y="872197"/>
            <a:ext cx="10515600" cy="5304766"/>
          </a:xfrm>
        </p:spPr>
        <p:txBody>
          <a:bodyPr>
            <a:normAutofit lnSpcReduction="10000"/>
          </a:bodyPr>
          <a:lstStyle/>
          <a:p>
            <a:pPr algn="just"/>
            <a:r>
              <a:rPr lang="en-US" dirty="0"/>
              <a:t>Similarly, changes in the economy, like a recession, can affect social relationships by increasing stress or causing shifts in family dynamics. So, both sociology and economics rely on each other to understand human behavior better.</a:t>
            </a:r>
          </a:p>
          <a:p>
            <a:pPr algn="just"/>
            <a:r>
              <a:rPr lang="en-US" dirty="0"/>
              <a:t>Economic welfare, like solving problems such as inflation, poverty, or unemployment, is part of social welfare. Economists often need sociology to understand these problems, as social events at the time affect economic conditions.</a:t>
            </a:r>
          </a:p>
          <a:p>
            <a:pPr algn="just"/>
            <a:r>
              <a:rPr lang="en-US" dirty="0"/>
              <a:t>For example, a society dealing with inequality may face more economic challenges. Sociologists like Max Weber and Pareto have provided important insights that help economists understand how society influences the economy. In fact, some economists see economic changes as part of broader social changes.</a:t>
            </a:r>
          </a:p>
        </p:txBody>
      </p:sp>
    </p:spTree>
    <p:extLst>
      <p:ext uri="{BB962C8B-B14F-4D97-AF65-F5344CB8AC3E}">
        <p14:creationId xmlns:p14="http://schemas.microsoft.com/office/powerpoint/2010/main" val="264373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3913A-DA88-4886-9A9A-EFAD165DD0A5}"/>
              </a:ext>
            </a:extLst>
          </p:cNvPr>
          <p:cNvSpPr>
            <a:spLocks noGrp="1"/>
          </p:cNvSpPr>
          <p:nvPr>
            <p:ph idx="1"/>
          </p:nvPr>
        </p:nvSpPr>
        <p:spPr>
          <a:xfrm>
            <a:off x="838200" y="703385"/>
            <a:ext cx="10515600" cy="5473578"/>
          </a:xfrm>
        </p:spPr>
        <p:txBody>
          <a:bodyPr>
            <a:normAutofit fontScale="92500" lnSpcReduction="10000"/>
          </a:bodyPr>
          <a:lstStyle/>
          <a:p>
            <a:pPr algn="just"/>
            <a:r>
              <a:rPr lang="en-US" dirty="0"/>
              <a:t>On the other hand, sociology also benefits from economics. Economic factors, like how wealth is distributed, influence every part of social life. Sociology cannot fully understand society without looking at economic aspects. So, both fields depend on each other for a complete picture of human behavior.</a:t>
            </a:r>
          </a:p>
          <a:p>
            <a:pPr fontAlgn="base"/>
            <a:r>
              <a:rPr lang="en-US" b="1" dirty="0"/>
              <a:t>Differences:</a:t>
            </a:r>
          </a:p>
          <a:p>
            <a:pPr fontAlgn="base"/>
            <a:r>
              <a:rPr lang="en-US" dirty="0"/>
              <a:t>Sociology is a science of society and social relationships whereas economics is a science of wealth and choice.</a:t>
            </a:r>
          </a:p>
          <a:p>
            <a:pPr fontAlgn="base"/>
            <a:r>
              <a:rPr lang="en-US" dirty="0"/>
              <a:t>Sociology is a much younger science which has very recent origin whereas economics is comparatively an older science.</a:t>
            </a:r>
          </a:p>
          <a:p>
            <a:pPr fontAlgn="base"/>
            <a:r>
              <a:rPr lang="en-US" dirty="0"/>
              <a:t>Sociology is a general social science whereas economics is a special social science.</a:t>
            </a:r>
          </a:p>
          <a:p>
            <a:pPr fontAlgn="base"/>
            <a:r>
              <a:rPr lang="en-US" dirty="0"/>
              <a:t>The scope of sociology is very wide whereas the scope of economics is very limited.</a:t>
            </a:r>
          </a:p>
          <a:p>
            <a:pPr algn="just"/>
            <a:endParaRPr lang="en-US" dirty="0"/>
          </a:p>
        </p:txBody>
      </p:sp>
    </p:spTree>
    <p:extLst>
      <p:ext uri="{BB962C8B-B14F-4D97-AF65-F5344CB8AC3E}">
        <p14:creationId xmlns:p14="http://schemas.microsoft.com/office/powerpoint/2010/main" val="402908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9BA47-85BD-44F4-B145-C239CFA269B5}"/>
              </a:ext>
            </a:extLst>
          </p:cNvPr>
          <p:cNvSpPr>
            <a:spLocks noGrp="1"/>
          </p:cNvSpPr>
          <p:nvPr>
            <p:ph idx="1"/>
          </p:nvPr>
        </p:nvSpPr>
        <p:spPr>
          <a:xfrm>
            <a:off x="838200" y="787791"/>
            <a:ext cx="10515600" cy="5389172"/>
          </a:xfrm>
        </p:spPr>
        <p:txBody>
          <a:bodyPr/>
          <a:lstStyle/>
          <a:p>
            <a:pPr algn="just"/>
            <a:r>
              <a:rPr lang="en-US" dirty="0"/>
              <a:t>Sociology is concerned with the social activities of man whereas economics is concerned with the economic activities of man.</a:t>
            </a:r>
          </a:p>
          <a:p>
            <a:pPr algn="just"/>
            <a:r>
              <a:rPr lang="en-US" dirty="0"/>
              <a:t>Society is studied as a unit of study in Sociology whereas man is taken as a unit of study in economics.</a:t>
            </a:r>
          </a:p>
          <a:p>
            <a:pPr marL="0" indent="0" algn="just">
              <a:buNone/>
            </a:pPr>
            <a:endParaRPr lang="en-US" dirty="0"/>
          </a:p>
        </p:txBody>
      </p:sp>
    </p:spTree>
    <p:extLst>
      <p:ext uri="{BB962C8B-B14F-4D97-AF65-F5344CB8AC3E}">
        <p14:creationId xmlns:p14="http://schemas.microsoft.com/office/powerpoint/2010/main" val="361693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C1DC-D384-478D-85A1-6275F9B4BCE4}"/>
              </a:ext>
            </a:extLst>
          </p:cNvPr>
          <p:cNvSpPr>
            <a:spLocks noGrp="1"/>
          </p:cNvSpPr>
          <p:nvPr>
            <p:ph type="title"/>
          </p:nvPr>
        </p:nvSpPr>
        <p:spPr>
          <a:xfrm>
            <a:off x="838200" y="365125"/>
            <a:ext cx="10515600" cy="1182321"/>
          </a:xfrm>
        </p:spPr>
        <p:txBody>
          <a:bodyPr>
            <a:normAutofit fontScale="90000"/>
          </a:bodyPr>
          <a:lstStyle/>
          <a:p>
            <a:pPr algn="ctr"/>
            <a:br>
              <a:rPr lang="en-US" b="1" dirty="0"/>
            </a:br>
            <a:r>
              <a:rPr lang="en-US" b="1" dirty="0"/>
              <a:t>Sociology and Psychology</a:t>
            </a:r>
            <a:br>
              <a:rPr lang="en-US" b="1" dirty="0"/>
            </a:br>
            <a:endParaRPr lang="en-US" dirty="0"/>
          </a:p>
        </p:txBody>
      </p:sp>
      <p:sp>
        <p:nvSpPr>
          <p:cNvPr id="3" name="Content Placeholder 2">
            <a:extLst>
              <a:ext uri="{FF2B5EF4-FFF2-40B4-BE49-F238E27FC236}">
                <a16:creationId xmlns:a16="http://schemas.microsoft.com/office/drawing/2014/main" id="{A0DF3692-6E56-472E-94A3-E80ADF552044}"/>
              </a:ext>
            </a:extLst>
          </p:cNvPr>
          <p:cNvSpPr>
            <a:spLocks noGrp="1"/>
          </p:cNvSpPr>
          <p:nvPr>
            <p:ph idx="1"/>
          </p:nvPr>
        </p:nvSpPr>
        <p:spPr>
          <a:xfrm>
            <a:off x="838200" y="1716258"/>
            <a:ext cx="10515600" cy="4776617"/>
          </a:xfrm>
        </p:spPr>
        <p:txBody>
          <a:bodyPr>
            <a:normAutofit lnSpcReduction="10000"/>
          </a:bodyPr>
          <a:lstStyle/>
          <a:p>
            <a:pPr algn="just"/>
            <a:r>
              <a:rPr lang="en-US" dirty="0"/>
              <a:t>Sociology and psychology are closely connected because both study human behavior, but from different angles. Sociology looks at society as a whole, while psychology focuses on individuals and their mental processes.</a:t>
            </a:r>
          </a:p>
          <a:p>
            <a:pPr algn="just"/>
            <a:r>
              <a:rPr lang="en-US" dirty="0"/>
              <a:t>Some thinkers, like Karl Pearson, even argue that the two are so connected they can't be seen as separate sciences. Sociology needs psychology to understand things like emotions, attitudes, and how personalities form within a social setting. </a:t>
            </a:r>
          </a:p>
          <a:p>
            <a:pPr algn="just"/>
            <a:r>
              <a:rPr lang="en-US" dirty="0"/>
              <a:t>Psychologists like Freud and MacDougal have contributed a lot to sociology by explaining how social life is influenced by psychological forces. Social psychology is a field that combines both, showing how society and individual behavior interact.</a:t>
            </a:r>
          </a:p>
        </p:txBody>
      </p:sp>
    </p:spTree>
    <p:extLst>
      <p:ext uri="{BB962C8B-B14F-4D97-AF65-F5344CB8AC3E}">
        <p14:creationId xmlns:p14="http://schemas.microsoft.com/office/powerpoint/2010/main" val="177834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2A30-6CD6-4F9A-92A7-D179D1E4BFFA}"/>
              </a:ext>
            </a:extLst>
          </p:cNvPr>
          <p:cNvSpPr>
            <a:spLocks noGrp="1"/>
          </p:cNvSpPr>
          <p:nvPr>
            <p:ph idx="1"/>
          </p:nvPr>
        </p:nvSpPr>
        <p:spPr>
          <a:xfrm>
            <a:off x="838200" y="872197"/>
            <a:ext cx="10515600" cy="5304766"/>
          </a:xfrm>
        </p:spPr>
        <p:txBody>
          <a:bodyPr>
            <a:normAutofit lnSpcReduction="10000"/>
          </a:bodyPr>
          <a:lstStyle/>
          <a:p>
            <a:pPr algn="just"/>
            <a:r>
              <a:rPr lang="en-US" dirty="0"/>
              <a:t>At the same time, psychology relies on sociology to fully understand people. Since human behavior is shaped by the social environment, culture, and traditions, psychology needs sociology to explain how these factors influence the mind and personality. Both fields depend on each other to gain a complete understanding of human life.</a:t>
            </a:r>
          </a:p>
          <a:p>
            <a:pPr fontAlgn="base"/>
            <a:r>
              <a:rPr lang="en-US" b="1" dirty="0"/>
              <a:t>Differences:</a:t>
            </a:r>
          </a:p>
          <a:p>
            <a:pPr fontAlgn="base"/>
            <a:r>
              <a:rPr lang="en-US" dirty="0"/>
              <a:t>However, in spite of the mutual relationship and dependence both the sciences differ from each other in the following ways.</a:t>
            </a:r>
          </a:p>
          <a:p>
            <a:pPr fontAlgn="base"/>
            <a:r>
              <a:rPr lang="en-US" dirty="0"/>
              <a:t>Sociology is a science of society but Psychology is a science of mind.</a:t>
            </a:r>
          </a:p>
          <a:p>
            <a:pPr fontAlgn="base"/>
            <a:r>
              <a:rPr lang="en-US" dirty="0"/>
              <a:t>Scope of Sociology is wide whereas scope of Psychology is limited.</a:t>
            </a:r>
          </a:p>
          <a:p>
            <a:pPr algn="just"/>
            <a:r>
              <a:rPr lang="en-US" dirty="0"/>
              <a:t>Society is the unit of study in sociology but individual is the unit of study in case of Psychology.</a:t>
            </a:r>
          </a:p>
        </p:txBody>
      </p:sp>
    </p:spTree>
    <p:extLst>
      <p:ext uri="{BB962C8B-B14F-4D97-AF65-F5344CB8AC3E}">
        <p14:creationId xmlns:p14="http://schemas.microsoft.com/office/powerpoint/2010/main" val="409863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7795B-61CA-4A55-A23A-63D906948F09}"/>
              </a:ext>
            </a:extLst>
          </p:cNvPr>
          <p:cNvSpPr>
            <a:spLocks noGrp="1"/>
          </p:cNvSpPr>
          <p:nvPr>
            <p:ph idx="1"/>
          </p:nvPr>
        </p:nvSpPr>
        <p:spPr>
          <a:xfrm>
            <a:off x="838200" y="801858"/>
            <a:ext cx="10515600" cy="5375105"/>
          </a:xfrm>
        </p:spPr>
        <p:txBody>
          <a:bodyPr/>
          <a:lstStyle/>
          <a:p>
            <a:pPr fontAlgn="base"/>
            <a:r>
              <a:rPr lang="en-US" dirty="0"/>
              <a:t>Sociology studies social processes whereas Psychology studies mental processes.</a:t>
            </a:r>
          </a:p>
          <a:p>
            <a:pPr fontAlgn="base"/>
            <a:r>
              <a:rPr lang="en-US" dirty="0"/>
              <a:t>Sociology studies and analyses human behavior from Sociological angle whereas psychology studies and analyses human behavior from Psychological angles.</a:t>
            </a:r>
          </a:p>
          <a:p>
            <a:pPr algn="just"/>
            <a:endParaRPr lang="en-US" dirty="0"/>
          </a:p>
        </p:txBody>
      </p:sp>
    </p:spTree>
    <p:extLst>
      <p:ext uri="{BB962C8B-B14F-4D97-AF65-F5344CB8AC3E}">
        <p14:creationId xmlns:p14="http://schemas.microsoft.com/office/powerpoint/2010/main" val="148649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1B71-4822-4AC2-8D5C-1A5DC7CFADA4}"/>
              </a:ext>
            </a:extLst>
          </p:cNvPr>
          <p:cNvSpPr>
            <a:spLocks noGrp="1"/>
          </p:cNvSpPr>
          <p:nvPr>
            <p:ph type="title"/>
          </p:nvPr>
        </p:nvSpPr>
        <p:spPr/>
        <p:txBody>
          <a:bodyPr>
            <a:normAutofit fontScale="90000"/>
          </a:bodyPr>
          <a:lstStyle/>
          <a:p>
            <a:pPr algn="ctr"/>
            <a:br>
              <a:rPr lang="en-US" b="1" dirty="0"/>
            </a:br>
            <a:r>
              <a:rPr lang="en-US" b="1" dirty="0"/>
              <a:t>Sociology and Anthropology</a:t>
            </a:r>
            <a:br>
              <a:rPr lang="en-US" b="1" dirty="0"/>
            </a:br>
            <a:endParaRPr lang="en-US" dirty="0"/>
          </a:p>
        </p:txBody>
      </p:sp>
      <p:sp>
        <p:nvSpPr>
          <p:cNvPr id="3" name="Content Placeholder 2">
            <a:extLst>
              <a:ext uri="{FF2B5EF4-FFF2-40B4-BE49-F238E27FC236}">
                <a16:creationId xmlns:a16="http://schemas.microsoft.com/office/drawing/2014/main" id="{6CBD903C-2144-4E40-B3AE-0456C5E6F688}"/>
              </a:ext>
            </a:extLst>
          </p:cNvPr>
          <p:cNvSpPr>
            <a:spLocks noGrp="1"/>
          </p:cNvSpPr>
          <p:nvPr>
            <p:ph idx="1"/>
          </p:nvPr>
        </p:nvSpPr>
        <p:spPr/>
        <p:txBody>
          <a:bodyPr>
            <a:normAutofit lnSpcReduction="10000"/>
          </a:bodyPr>
          <a:lstStyle/>
          <a:p>
            <a:pPr algn="just"/>
            <a:r>
              <a:rPr lang="en-US" dirty="0"/>
              <a:t>Sociology and Anthropology are closely related fields. Sociology is the study of society and how people behave in groups, while Anthropology is the study of humans, their development, and their cultures.</a:t>
            </a:r>
          </a:p>
          <a:p>
            <a:pPr algn="just"/>
            <a:r>
              <a:rPr lang="en-US" dirty="0"/>
              <a:t>Anthropology has three main branches: Physical Anthropology (which looks at human physical traits), Archeology (which studies ancient cultures through remains), and Social Anthropology (which focuses on human behavior in social institutions). </a:t>
            </a:r>
          </a:p>
          <a:p>
            <a:pPr algn="just"/>
            <a:r>
              <a:rPr lang="en-US" dirty="0"/>
              <a:t>Many scholars, like Kroeber and Pritchard, see Sociology and Anthropology as very similar, often calling them "twin sisters" because of their shared focus on human societies.</a:t>
            </a:r>
          </a:p>
        </p:txBody>
      </p:sp>
    </p:spTree>
    <p:extLst>
      <p:ext uri="{BB962C8B-B14F-4D97-AF65-F5344CB8AC3E}">
        <p14:creationId xmlns:p14="http://schemas.microsoft.com/office/powerpoint/2010/main" val="320775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D2572-0DE0-4B71-980E-C6B66B1DF0D0}"/>
              </a:ext>
            </a:extLst>
          </p:cNvPr>
          <p:cNvSpPr>
            <a:spLocks noGrp="1"/>
          </p:cNvSpPr>
          <p:nvPr>
            <p:ph idx="1"/>
          </p:nvPr>
        </p:nvSpPr>
        <p:spPr>
          <a:xfrm>
            <a:off x="838200" y="393895"/>
            <a:ext cx="10515600" cy="6147582"/>
          </a:xfrm>
        </p:spPr>
        <p:txBody>
          <a:bodyPr>
            <a:noAutofit/>
          </a:bodyPr>
          <a:lstStyle/>
          <a:p>
            <a:pPr algn="just" fontAlgn="base"/>
            <a:r>
              <a:rPr lang="en-US" b="1" dirty="0"/>
              <a:t>Differences:</a:t>
            </a:r>
          </a:p>
          <a:p>
            <a:pPr algn="just" fontAlgn="base"/>
            <a:r>
              <a:rPr lang="en-US" dirty="0"/>
              <a:t> Sociology is a science of society whereas anthropology is a science of man and his behavior.</a:t>
            </a:r>
          </a:p>
          <a:p>
            <a:pPr algn="just" fontAlgn="base"/>
            <a:r>
              <a:rPr lang="en-US" dirty="0"/>
              <a:t>The scope of Sociology is very wide whereas the scope of Anthropology is very limited. Because anthropology is a part of Sociology.</a:t>
            </a:r>
          </a:p>
          <a:p>
            <a:pPr algn="just"/>
            <a:r>
              <a:rPr lang="en-US" dirty="0"/>
              <a:t>Sociology studies society as a whole whereas anthropology studies man as a part of society.</a:t>
            </a:r>
          </a:p>
          <a:p>
            <a:pPr algn="just" fontAlgn="base"/>
            <a:r>
              <a:rPr lang="en-US" dirty="0"/>
              <a:t>Sociology studies modern, civilized and complex societies whereas Anthropology studies ancient and non-literate societies.</a:t>
            </a:r>
          </a:p>
          <a:p>
            <a:pPr algn="just"/>
            <a:r>
              <a:rPr lang="en-US" dirty="0"/>
              <a:t>Sociology is concerned with social planning whereas anthropology is not concerned with social planning. On the basis of social planning sociology make suggestion for future but anthropology do not make any suggestion for future.</a:t>
            </a:r>
            <a:br>
              <a:rPr lang="en-US" dirty="0"/>
            </a:br>
            <a:endParaRPr lang="en-US" dirty="0"/>
          </a:p>
        </p:txBody>
      </p:sp>
    </p:spTree>
    <p:extLst>
      <p:ext uri="{BB962C8B-B14F-4D97-AF65-F5344CB8AC3E}">
        <p14:creationId xmlns:p14="http://schemas.microsoft.com/office/powerpoint/2010/main" val="266679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CA6-D5C3-4A29-B8D4-B731E1275F8E}"/>
              </a:ext>
            </a:extLst>
          </p:cNvPr>
          <p:cNvSpPr>
            <a:spLocks noGrp="1"/>
          </p:cNvSpPr>
          <p:nvPr>
            <p:ph type="title"/>
          </p:nvPr>
        </p:nvSpPr>
        <p:spPr/>
        <p:txBody>
          <a:bodyPr/>
          <a:lstStyle/>
          <a:p>
            <a:pPr algn="ctr"/>
            <a:r>
              <a:rPr lang="en-US" b="1" dirty="0"/>
              <a:t>Application of sociology on practical life</a:t>
            </a:r>
          </a:p>
        </p:txBody>
      </p:sp>
      <p:sp>
        <p:nvSpPr>
          <p:cNvPr id="3" name="Content Placeholder 2">
            <a:extLst>
              <a:ext uri="{FF2B5EF4-FFF2-40B4-BE49-F238E27FC236}">
                <a16:creationId xmlns:a16="http://schemas.microsoft.com/office/drawing/2014/main" id="{958DFCC0-68B8-4223-B46F-9BDA8F32F910}"/>
              </a:ext>
            </a:extLst>
          </p:cNvPr>
          <p:cNvSpPr>
            <a:spLocks noGrp="1"/>
          </p:cNvSpPr>
          <p:nvPr>
            <p:ph idx="1"/>
          </p:nvPr>
        </p:nvSpPr>
        <p:spPr/>
        <p:txBody>
          <a:bodyPr>
            <a:normAutofit lnSpcReduction="10000"/>
          </a:bodyPr>
          <a:lstStyle/>
          <a:p>
            <a:pPr>
              <a:buFont typeface="Wingdings" panose="05000000000000000000" pitchFamily="2" charset="2"/>
              <a:buChar char="ü"/>
            </a:pPr>
            <a:r>
              <a:rPr lang="en-US" b="1" dirty="0"/>
              <a:t>Understanding Social Behavior</a:t>
            </a:r>
            <a:r>
              <a:rPr lang="en-US" dirty="0"/>
              <a:t>: Sociology helps us understand how people interact, communicate, and form relationships in society.</a:t>
            </a:r>
          </a:p>
          <a:p>
            <a:pPr>
              <a:buFont typeface="Wingdings" panose="05000000000000000000" pitchFamily="2" charset="2"/>
              <a:buChar char="ü"/>
            </a:pPr>
            <a:r>
              <a:rPr lang="en-US" b="1" dirty="0"/>
              <a:t>Studying Social Institutions</a:t>
            </a:r>
            <a:r>
              <a:rPr lang="en-US" dirty="0"/>
              <a:t>: It examines key social institutions like family, education, religion, and government to understand their roles and effects on individuals and groups.</a:t>
            </a:r>
          </a:p>
          <a:p>
            <a:pPr>
              <a:buFont typeface="Wingdings" panose="05000000000000000000" pitchFamily="2" charset="2"/>
              <a:buChar char="ü"/>
            </a:pPr>
            <a:r>
              <a:rPr lang="en-US" b="1" dirty="0"/>
              <a:t>Social Change</a:t>
            </a:r>
            <a:r>
              <a:rPr lang="en-US" dirty="0"/>
              <a:t>: Sociology analyzes the causes and impacts of social changes, such as shifts in cultural norms, technology, or economic systems.</a:t>
            </a:r>
          </a:p>
          <a:p>
            <a:pPr>
              <a:buFont typeface="Wingdings" panose="05000000000000000000" pitchFamily="2" charset="2"/>
              <a:buChar char="ü"/>
            </a:pPr>
            <a:r>
              <a:rPr lang="en-US" b="1" dirty="0"/>
              <a:t>Addressing Social Issues</a:t>
            </a:r>
            <a:r>
              <a:rPr lang="en-US" dirty="0"/>
              <a:t>: It is used to study and address problems like inequality, poverty, crime, and discrimination by understanding their root causes.</a:t>
            </a:r>
          </a:p>
        </p:txBody>
      </p:sp>
    </p:spTree>
    <p:extLst>
      <p:ext uri="{BB962C8B-B14F-4D97-AF65-F5344CB8AC3E}">
        <p14:creationId xmlns:p14="http://schemas.microsoft.com/office/powerpoint/2010/main" val="299876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444CE-4B48-4503-B368-774D2724E27F}"/>
              </a:ext>
            </a:extLst>
          </p:cNvPr>
          <p:cNvSpPr>
            <a:spLocks noGrp="1"/>
          </p:cNvSpPr>
          <p:nvPr>
            <p:ph idx="1"/>
          </p:nvPr>
        </p:nvSpPr>
        <p:spPr>
          <a:xfrm>
            <a:off x="838200" y="759655"/>
            <a:ext cx="10515600" cy="5417308"/>
          </a:xfrm>
        </p:spPr>
        <p:txBody>
          <a:bodyPr/>
          <a:lstStyle/>
          <a:p>
            <a:pPr algn="just">
              <a:buFont typeface="Wingdings" panose="05000000000000000000" pitchFamily="2" charset="2"/>
              <a:buChar char="ü"/>
            </a:pPr>
            <a:r>
              <a:rPr lang="en-US" b="1" dirty="0"/>
              <a:t>Influencing Policy and Social Reform</a:t>
            </a:r>
            <a:r>
              <a:rPr lang="en-US" dirty="0"/>
              <a:t>: Sociologists contribute to policy-making by providing insights on social issues, helping design laws and programs that improve social welfare.</a:t>
            </a:r>
          </a:p>
          <a:p>
            <a:pPr algn="just">
              <a:buFont typeface="Wingdings" panose="05000000000000000000" pitchFamily="2" charset="2"/>
              <a:buChar char="ü"/>
            </a:pPr>
            <a:r>
              <a:rPr lang="en-US" b="1" dirty="0"/>
              <a:t>Improving Community Relationships</a:t>
            </a:r>
            <a:r>
              <a:rPr lang="en-US" dirty="0"/>
              <a:t>: Sociology aids in resolving conflicts and improving understanding between different cultural or social groups.</a:t>
            </a:r>
          </a:p>
          <a:p>
            <a:pPr algn="just">
              <a:buFont typeface="Wingdings" panose="05000000000000000000" pitchFamily="2" charset="2"/>
              <a:buChar char="ü"/>
            </a:pPr>
            <a:r>
              <a:rPr lang="en-US" b="1" dirty="0"/>
              <a:t>Impacting Personal Identity</a:t>
            </a:r>
            <a:r>
              <a:rPr lang="en-US" dirty="0"/>
              <a:t>: It helps people understand how society shapes their beliefs, values, and behaviors, leading to more self-awareness and empathy for others.</a:t>
            </a:r>
          </a:p>
        </p:txBody>
      </p:sp>
    </p:spTree>
    <p:extLst>
      <p:ext uri="{BB962C8B-B14F-4D97-AF65-F5344CB8AC3E}">
        <p14:creationId xmlns:p14="http://schemas.microsoft.com/office/powerpoint/2010/main" val="25245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91F6-B159-4513-A11F-7799E79027DE}"/>
              </a:ext>
            </a:extLst>
          </p:cNvPr>
          <p:cNvSpPr>
            <a:spLocks noGrp="1"/>
          </p:cNvSpPr>
          <p:nvPr>
            <p:ph type="title"/>
          </p:nvPr>
        </p:nvSpPr>
        <p:spPr/>
        <p:txBody>
          <a:bodyPr/>
          <a:lstStyle/>
          <a:p>
            <a:pPr algn="ctr"/>
            <a:r>
              <a:rPr lang="en-US" b="1" dirty="0"/>
              <a:t>The Relationship of Sociology with Other Social Sciences</a:t>
            </a:r>
            <a:endParaRPr lang="en-US" dirty="0"/>
          </a:p>
        </p:txBody>
      </p:sp>
      <p:sp>
        <p:nvSpPr>
          <p:cNvPr id="3" name="Content Placeholder 2">
            <a:extLst>
              <a:ext uri="{FF2B5EF4-FFF2-40B4-BE49-F238E27FC236}">
                <a16:creationId xmlns:a16="http://schemas.microsoft.com/office/drawing/2014/main" id="{C538901F-CB96-48F5-8AEE-6CBE576BBA72}"/>
              </a:ext>
            </a:extLst>
          </p:cNvPr>
          <p:cNvSpPr>
            <a:spLocks noGrp="1"/>
          </p:cNvSpPr>
          <p:nvPr>
            <p:ph idx="1"/>
          </p:nvPr>
        </p:nvSpPr>
        <p:spPr/>
        <p:txBody>
          <a:bodyPr/>
          <a:lstStyle/>
          <a:p>
            <a:pPr algn="just"/>
            <a:r>
              <a:rPr lang="en-US" dirty="0"/>
              <a:t>Sociology is a science of society. As a social science it attempts to study social life as a whole. But for the understanding of social life as a whole sociology requires the help of other social sciences which studies a particular aspect of society.</a:t>
            </a:r>
          </a:p>
          <a:p>
            <a:pPr algn="just"/>
            <a:r>
              <a:rPr lang="en-US" dirty="0"/>
              <a:t>Economics studies the economic aspects whereas political science studies political aspects.</a:t>
            </a:r>
          </a:p>
          <a:p>
            <a:pPr algn="just"/>
            <a:r>
              <a:rPr lang="en-US" dirty="0"/>
              <a:t>Sociology is considered as the mother of social sciences. Besides sociology synthesizes other social sciences. Hence there exists a very close and intimate relationship between Sociology and other social sciences. </a:t>
            </a:r>
          </a:p>
          <a:p>
            <a:endParaRPr lang="en-US" dirty="0"/>
          </a:p>
        </p:txBody>
      </p:sp>
    </p:spTree>
    <p:extLst>
      <p:ext uri="{BB962C8B-B14F-4D97-AF65-F5344CB8AC3E}">
        <p14:creationId xmlns:p14="http://schemas.microsoft.com/office/powerpoint/2010/main" val="295563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3E61-7853-4071-B9BB-C584650B40C6}"/>
              </a:ext>
            </a:extLst>
          </p:cNvPr>
          <p:cNvSpPr>
            <a:spLocks noGrp="1"/>
          </p:cNvSpPr>
          <p:nvPr>
            <p:ph type="title"/>
          </p:nvPr>
        </p:nvSpPr>
        <p:spPr>
          <a:xfrm>
            <a:off x="838200" y="365125"/>
            <a:ext cx="10515600" cy="1097915"/>
          </a:xfrm>
        </p:spPr>
        <p:txBody>
          <a:bodyPr>
            <a:normAutofit fontScale="90000"/>
          </a:bodyPr>
          <a:lstStyle/>
          <a:p>
            <a:pPr algn="ctr"/>
            <a:br>
              <a:rPr lang="en-US" b="1" dirty="0"/>
            </a:br>
            <a:r>
              <a:rPr lang="en-US" b="1" dirty="0"/>
              <a:t>Sociology and Political Science:</a:t>
            </a:r>
            <a:br>
              <a:rPr lang="en-US" b="1" dirty="0"/>
            </a:br>
            <a:endParaRPr lang="en-US" dirty="0"/>
          </a:p>
        </p:txBody>
      </p:sp>
      <p:sp>
        <p:nvSpPr>
          <p:cNvPr id="3" name="Content Placeholder 2">
            <a:extLst>
              <a:ext uri="{FF2B5EF4-FFF2-40B4-BE49-F238E27FC236}">
                <a16:creationId xmlns:a16="http://schemas.microsoft.com/office/drawing/2014/main" id="{4FF51126-2EED-46A2-98CD-0B2AC022CCB2}"/>
              </a:ext>
            </a:extLst>
          </p:cNvPr>
          <p:cNvSpPr>
            <a:spLocks noGrp="1"/>
          </p:cNvSpPr>
          <p:nvPr>
            <p:ph idx="1"/>
          </p:nvPr>
        </p:nvSpPr>
        <p:spPr/>
        <p:txBody>
          <a:bodyPr/>
          <a:lstStyle/>
          <a:p>
            <a:pPr algn="just"/>
            <a:r>
              <a:rPr lang="en-US" dirty="0"/>
              <a:t>As a mother of social sciences Sociology has close and intimate relationship with all other social science. Hence it has close relationship with political science as well.</a:t>
            </a:r>
          </a:p>
          <a:p>
            <a:pPr algn="just"/>
            <a:r>
              <a:rPr lang="en-US" dirty="0"/>
              <a:t>Sociology is a Science of society. It is a science of social groups and social institutions. It is a general science of society. It studies human interaction and inter-relations their conditions and consequences. </a:t>
            </a:r>
          </a:p>
          <a:p>
            <a:pPr algn="just"/>
            <a:r>
              <a:rPr lang="en-US" dirty="0"/>
              <a:t>Political Science is a science of state and Government. It studies power, political processes, political systems, types of government and international relations. It deals with social groups organized under the sovereign of the state.</a:t>
            </a:r>
          </a:p>
        </p:txBody>
      </p:sp>
    </p:spTree>
    <p:extLst>
      <p:ext uri="{BB962C8B-B14F-4D97-AF65-F5344CB8AC3E}">
        <p14:creationId xmlns:p14="http://schemas.microsoft.com/office/powerpoint/2010/main" val="134320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16FEC-A098-4FE4-937D-48BABD27F38E}"/>
              </a:ext>
            </a:extLst>
          </p:cNvPr>
          <p:cNvSpPr>
            <a:spLocks noGrp="1"/>
          </p:cNvSpPr>
          <p:nvPr>
            <p:ph idx="1"/>
          </p:nvPr>
        </p:nvSpPr>
        <p:spPr>
          <a:xfrm>
            <a:off x="838200" y="534572"/>
            <a:ext cx="10515600" cy="5795890"/>
          </a:xfrm>
        </p:spPr>
        <p:txBody>
          <a:bodyPr>
            <a:normAutofit/>
          </a:bodyPr>
          <a:lstStyle/>
          <a:p>
            <a:pPr algn="just"/>
            <a:r>
              <a:rPr lang="en-US" dirty="0"/>
              <a:t>Sociology and political science </a:t>
            </a:r>
            <a:r>
              <a:rPr lang="en-US" b="1" dirty="0"/>
              <a:t>depend on each other </a:t>
            </a:r>
            <a:r>
              <a:rPr lang="en-US" dirty="0"/>
              <a:t>because they study closely related things. </a:t>
            </a:r>
            <a:r>
              <a:rPr lang="en-US" b="1" dirty="0"/>
              <a:t>Sociology looks at society as a whole</a:t>
            </a:r>
            <a:r>
              <a:rPr lang="en-US" dirty="0"/>
              <a:t>, while political science </a:t>
            </a:r>
            <a:r>
              <a:rPr lang="en-US" b="1" dirty="0"/>
              <a:t>focuses on power and government</a:t>
            </a:r>
            <a:r>
              <a:rPr lang="en-US" dirty="0"/>
              <a:t>. Political changes, like a shift in leadership or new laws, affect society, so sociology needs political science to understand these changes. For example, a new law about education might change how schools work, and sociology would study how this affects families and students.</a:t>
            </a:r>
          </a:p>
          <a:p>
            <a:pPr algn="just"/>
            <a:r>
              <a:rPr lang="en-US" dirty="0"/>
              <a:t>On the other hand, </a:t>
            </a:r>
            <a:r>
              <a:rPr lang="en-US" b="1" dirty="0"/>
              <a:t>political science relies on sociology </a:t>
            </a:r>
            <a:r>
              <a:rPr lang="en-US" dirty="0"/>
              <a:t>to understand the broader social context. Social issues, like poverty or inequality, often lead to political problems, so political science uses sociology to find solutions. For instance, if a community faces social unrest due to economic inequality, political science would look at the social factors behind the unrest to address the political issue. This shows how both subjects are connected and help each other.</a:t>
            </a:r>
          </a:p>
        </p:txBody>
      </p:sp>
    </p:spTree>
    <p:extLst>
      <p:ext uri="{BB962C8B-B14F-4D97-AF65-F5344CB8AC3E}">
        <p14:creationId xmlns:p14="http://schemas.microsoft.com/office/powerpoint/2010/main" val="415001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C90A3-BF28-448C-B725-41DE2DE51521}"/>
              </a:ext>
            </a:extLst>
          </p:cNvPr>
          <p:cNvSpPr>
            <a:spLocks noGrp="1"/>
          </p:cNvSpPr>
          <p:nvPr>
            <p:ph idx="1"/>
          </p:nvPr>
        </p:nvSpPr>
        <p:spPr>
          <a:xfrm>
            <a:off x="838200" y="464234"/>
            <a:ext cx="10515600" cy="6105378"/>
          </a:xfrm>
        </p:spPr>
        <p:txBody>
          <a:bodyPr>
            <a:normAutofit lnSpcReduction="10000"/>
          </a:bodyPr>
          <a:lstStyle/>
          <a:p>
            <a:pPr algn="just"/>
            <a:r>
              <a:rPr lang="en-US" b="1" dirty="0"/>
              <a:t>Differences:</a:t>
            </a:r>
          </a:p>
          <a:p>
            <a:pPr algn="just"/>
            <a:r>
              <a:rPr lang="en-US" dirty="0"/>
              <a:t>Sociology is a science of society and social relationship whereas political science is a science of state and government.</a:t>
            </a:r>
          </a:p>
          <a:p>
            <a:pPr algn="just" fontAlgn="base"/>
            <a:r>
              <a:rPr lang="en-US" dirty="0"/>
              <a:t>he scope of sociology is very wide but scope of political science is limited.</a:t>
            </a:r>
          </a:p>
          <a:p>
            <a:pPr algn="just" fontAlgn="base"/>
            <a:r>
              <a:rPr lang="en-US" dirty="0"/>
              <a:t>Sociology is a general science but political science is a special science.</a:t>
            </a:r>
          </a:p>
          <a:p>
            <a:pPr algn="just" fontAlgn="base"/>
            <a:r>
              <a:rPr lang="en-US" dirty="0"/>
              <a:t>Sociology studied organized, unorganized and disorganized society whereas political science studies only politically organized society.</a:t>
            </a:r>
          </a:p>
          <a:p>
            <a:pPr algn="just" fontAlgn="base"/>
            <a:r>
              <a:rPr lang="en-US" dirty="0"/>
              <a:t>Sociology studies the social activities of man whereas political science studies political activities of man.</a:t>
            </a:r>
          </a:p>
          <a:p>
            <a:pPr algn="just" fontAlgn="base"/>
            <a:r>
              <a:rPr lang="en-US" dirty="0"/>
              <a:t>Sociology is a new or young science but political science is an older science.</a:t>
            </a:r>
          </a:p>
          <a:p>
            <a:pPr algn="just" fontAlgn="base"/>
            <a:r>
              <a:rPr lang="en-US" dirty="0"/>
              <a:t>Sociology studies man as a social animal whereas political science studies man as a political animal.</a:t>
            </a:r>
          </a:p>
          <a:p>
            <a:pPr algn="just" fontAlgn="base"/>
            <a:endParaRPr lang="en-US" dirty="0"/>
          </a:p>
          <a:p>
            <a:pPr algn="just"/>
            <a:endParaRPr lang="en-US" dirty="0"/>
          </a:p>
          <a:p>
            <a:pPr algn="just"/>
            <a:endParaRPr lang="en-US" b="1" dirty="0"/>
          </a:p>
          <a:p>
            <a:pPr algn="just"/>
            <a:endParaRPr lang="en-US" dirty="0"/>
          </a:p>
        </p:txBody>
      </p:sp>
    </p:spTree>
    <p:extLst>
      <p:ext uri="{BB962C8B-B14F-4D97-AF65-F5344CB8AC3E}">
        <p14:creationId xmlns:p14="http://schemas.microsoft.com/office/powerpoint/2010/main" val="74850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83E5-F101-4C25-B2B6-CD00102DD18B}"/>
              </a:ext>
            </a:extLst>
          </p:cNvPr>
          <p:cNvSpPr>
            <a:spLocks noGrp="1"/>
          </p:cNvSpPr>
          <p:nvPr>
            <p:ph type="title"/>
          </p:nvPr>
        </p:nvSpPr>
        <p:spPr/>
        <p:txBody>
          <a:bodyPr>
            <a:normAutofit fontScale="90000"/>
          </a:bodyPr>
          <a:lstStyle/>
          <a:p>
            <a:pPr algn="ctr"/>
            <a:br>
              <a:rPr lang="en-US" b="1" dirty="0"/>
            </a:br>
            <a:r>
              <a:rPr lang="en-US" b="1" dirty="0"/>
              <a:t>Sociology and History</a:t>
            </a:r>
            <a:br>
              <a:rPr lang="en-US" b="1" dirty="0"/>
            </a:br>
            <a:endParaRPr lang="en-US" dirty="0"/>
          </a:p>
        </p:txBody>
      </p:sp>
      <p:sp>
        <p:nvSpPr>
          <p:cNvPr id="3" name="Content Placeholder 2">
            <a:extLst>
              <a:ext uri="{FF2B5EF4-FFF2-40B4-BE49-F238E27FC236}">
                <a16:creationId xmlns:a16="http://schemas.microsoft.com/office/drawing/2014/main" id="{EA33868D-BCD7-4A50-AF9B-54906EAFE41C}"/>
              </a:ext>
            </a:extLst>
          </p:cNvPr>
          <p:cNvSpPr>
            <a:spLocks noGrp="1"/>
          </p:cNvSpPr>
          <p:nvPr>
            <p:ph idx="1"/>
          </p:nvPr>
        </p:nvSpPr>
        <p:spPr/>
        <p:txBody>
          <a:bodyPr>
            <a:normAutofit lnSpcReduction="10000"/>
          </a:bodyPr>
          <a:lstStyle/>
          <a:p>
            <a:pPr algn="just"/>
            <a:r>
              <a:rPr lang="en-US" dirty="0"/>
              <a:t>As a mother of social sciences sociology has close and intimate relationship with all other social sciences. Accordingly it has close relationship with history. Because present society bears symbols of past. Relationship between the two is so close and intimate that scholars like G. Von Bulow have refused to acknowledge sociology as a science distinct from history.</a:t>
            </a:r>
          </a:p>
          <a:p>
            <a:pPr algn="just"/>
            <a:r>
              <a:rPr lang="en-US" dirty="0"/>
              <a:t>Sociology is a science of social groups and social institutions. History studies the important past events and incidents. It records men past life and life of societies in a systematic and chronological order. It also tries to find out the causes of past events. It also studies the past political, social and economic events of the world.</a:t>
            </a:r>
          </a:p>
        </p:txBody>
      </p:sp>
    </p:spTree>
    <p:extLst>
      <p:ext uri="{BB962C8B-B14F-4D97-AF65-F5344CB8AC3E}">
        <p14:creationId xmlns:p14="http://schemas.microsoft.com/office/powerpoint/2010/main" val="73240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D958F-99F2-4E51-8E51-55F431DA5D69}"/>
              </a:ext>
            </a:extLst>
          </p:cNvPr>
          <p:cNvSpPr>
            <a:spLocks noGrp="1"/>
          </p:cNvSpPr>
          <p:nvPr>
            <p:ph idx="1"/>
          </p:nvPr>
        </p:nvSpPr>
        <p:spPr>
          <a:xfrm>
            <a:off x="838200" y="858129"/>
            <a:ext cx="10515600" cy="5318834"/>
          </a:xfrm>
        </p:spPr>
        <p:txBody>
          <a:bodyPr/>
          <a:lstStyle/>
          <a:p>
            <a:pPr algn="just"/>
            <a:r>
              <a:rPr lang="en-US" dirty="0"/>
              <a:t>It not only studies the past but also establishes relations with present and future. That is why it is said that “History is the microscope of the past, the horoscope of the present and telescope of the future.</a:t>
            </a:r>
          </a:p>
          <a:p>
            <a:pPr algn="just"/>
            <a:r>
              <a:rPr lang="en-US" dirty="0"/>
              <a:t>However, both the sciences are closely inter-related and inter­dependent on each other. Both study the same human society. Their mutual dependence led G.H. Howard to remark that, “History is past Sociology and Sociology is present history.” Both takes help from each other. At the same time one depends on the other for its own comprehension.</a:t>
            </a:r>
          </a:p>
        </p:txBody>
      </p:sp>
    </p:spTree>
    <p:extLst>
      <p:ext uri="{BB962C8B-B14F-4D97-AF65-F5344CB8AC3E}">
        <p14:creationId xmlns:p14="http://schemas.microsoft.com/office/powerpoint/2010/main" val="200346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F2932-9276-4060-930D-FA2BFA516724}"/>
              </a:ext>
            </a:extLst>
          </p:cNvPr>
          <p:cNvSpPr>
            <a:spLocks noGrp="1"/>
          </p:cNvSpPr>
          <p:nvPr>
            <p:ph idx="1"/>
          </p:nvPr>
        </p:nvSpPr>
        <p:spPr>
          <a:xfrm>
            <a:off x="838200" y="815926"/>
            <a:ext cx="10515600" cy="5361037"/>
          </a:xfrm>
        </p:spPr>
        <p:txBody>
          <a:bodyPr/>
          <a:lstStyle/>
          <a:p>
            <a:pPr algn="just" fontAlgn="base"/>
            <a:r>
              <a:rPr lang="en-US" b="1" dirty="0"/>
              <a:t>Differences:</a:t>
            </a:r>
          </a:p>
          <a:p>
            <a:pPr algn="just" fontAlgn="base"/>
            <a:r>
              <a:rPr lang="en-US" dirty="0"/>
              <a:t>Sociology is a science of society and is concerned with the present society. But history deals with the past events and studies the past society.</a:t>
            </a:r>
          </a:p>
          <a:p>
            <a:pPr algn="just" fontAlgn="base"/>
            <a:r>
              <a:rPr lang="en-US" dirty="0"/>
              <a:t>Sociology is a modern or new subject whereas history is an older social science.</a:t>
            </a:r>
          </a:p>
          <a:p>
            <a:pPr algn="just" fontAlgn="base"/>
            <a:r>
              <a:rPr lang="en-US" dirty="0"/>
              <a:t>The scope of Sociology is very wide whereas the scope of history is limited. Sociology includes history within its scope.</a:t>
            </a:r>
          </a:p>
          <a:p>
            <a:pPr algn="just" fontAlgn="base"/>
            <a:r>
              <a:rPr lang="en-US" dirty="0"/>
              <a:t>Sociology is a general science whereas history is a special science.</a:t>
            </a:r>
          </a:p>
          <a:p>
            <a:pPr algn="just"/>
            <a:endParaRPr lang="en-US" dirty="0"/>
          </a:p>
        </p:txBody>
      </p:sp>
    </p:spTree>
    <p:extLst>
      <p:ext uri="{BB962C8B-B14F-4D97-AF65-F5344CB8AC3E}">
        <p14:creationId xmlns:p14="http://schemas.microsoft.com/office/powerpoint/2010/main" val="380579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4CCE-AA1E-412C-9367-A2A64908161F}"/>
              </a:ext>
            </a:extLst>
          </p:cNvPr>
          <p:cNvSpPr>
            <a:spLocks noGrp="1"/>
          </p:cNvSpPr>
          <p:nvPr>
            <p:ph type="title"/>
          </p:nvPr>
        </p:nvSpPr>
        <p:spPr/>
        <p:txBody>
          <a:bodyPr>
            <a:normAutofit fontScale="90000"/>
          </a:bodyPr>
          <a:lstStyle/>
          <a:p>
            <a:pPr algn="ctr"/>
            <a:br>
              <a:rPr lang="en-US" b="1" dirty="0"/>
            </a:br>
            <a:r>
              <a:rPr lang="en-US" b="1" dirty="0"/>
              <a:t>Sociology and Economics</a:t>
            </a:r>
            <a:br>
              <a:rPr lang="en-US" b="1" dirty="0"/>
            </a:br>
            <a:endParaRPr lang="en-US" dirty="0"/>
          </a:p>
        </p:txBody>
      </p:sp>
      <p:sp>
        <p:nvSpPr>
          <p:cNvPr id="3" name="Content Placeholder 2">
            <a:extLst>
              <a:ext uri="{FF2B5EF4-FFF2-40B4-BE49-F238E27FC236}">
                <a16:creationId xmlns:a16="http://schemas.microsoft.com/office/drawing/2014/main" id="{8325CCEE-E062-488C-9C7E-ABCDFC05701D}"/>
              </a:ext>
            </a:extLst>
          </p:cNvPr>
          <p:cNvSpPr>
            <a:spLocks noGrp="1"/>
          </p:cNvSpPr>
          <p:nvPr>
            <p:ph idx="1"/>
          </p:nvPr>
        </p:nvSpPr>
        <p:spPr/>
        <p:txBody>
          <a:bodyPr/>
          <a:lstStyle/>
          <a:p>
            <a:pPr algn="just"/>
            <a:r>
              <a:rPr lang="en-US" dirty="0"/>
              <a:t>Sociology and economics are deeply connected because both study how people and groups interact, but from slightly different angles. Sociology, being the "mother of all social sciences," has a close relationship with economics because economic activities are often social activities.</a:t>
            </a:r>
          </a:p>
          <a:p>
            <a:pPr algn="just"/>
            <a:r>
              <a:rPr lang="en-US" dirty="0"/>
              <a:t>For example, how people work, trade, and use money impacts their social relationships, and in turn, social relationships affect economic behavior. If a society values equality, this might influence how wealth is distributed.</a:t>
            </a:r>
          </a:p>
        </p:txBody>
      </p:sp>
    </p:spTree>
    <p:extLst>
      <p:ext uri="{BB962C8B-B14F-4D97-AF65-F5344CB8AC3E}">
        <p14:creationId xmlns:p14="http://schemas.microsoft.com/office/powerpoint/2010/main" val="2581940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1865</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The Relationship of Sociology with Other Social Sciences</vt:lpstr>
      <vt:lpstr> Sociology and Political Science: </vt:lpstr>
      <vt:lpstr>PowerPoint Presentation</vt:lpstr>
      <vt:lpstr>PowerPoint Presentation</vt:lpstr>
      <vt:lpstr> Sociology and History </vt:lpstr>
      <vt:lpstr>PowerPoint Presentation</vt:lpstr>
      <vt:lpstr>PowerPoint Presentation</vt:lpstr>
      <vt:lpstr> Sociology and Economics </vt:lpstr>
      <vt:lpstr>PowerPoint Presentation</vt:lpstr>
      <vt:lpstr>PowerPoint Presentation</vt:lpstr>
      <vt:lpstr>PowerPoint Presentation</vt:lpstr>
      <vt:lpstr> Sociology and Psychology </vt:lpstr>
      <vt:lpstr>PowerPoint Presentation</vt:lpstr>
      <vt:lpstr>PowerPoint Presentation</vt:lpstr>
      <vt:lpstr> Sociology and Anthropology </vt:lpstr>
      <vt:lpstr>PowerPoint Presentation</vt:lpstr>
      <vt:lpstr>Application of sociology on practical life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of Sociology with Other Social Sciences</dc:title>
  <dc:creator>Saira khan</dc:creator>
  <cp:lastModifiedBy>Saira khan</cp:lastModifiedBy>
  <cp:revision>24</cp:revision>
  <dcterms:created xsi:type="dcterms:W3CDTF">2024-10-19T19:59:36Z</dcterms:created>
  <dcterms:modified xsi:type="dcterms:W3CDTF">2024-10-20T05:06:56Z</dcterms:modified>
</cp:coreProperties>
</file>