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9A878-8DBA-4A98-971E-F51006597E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543E86-C228-479F-BE42-652D90B144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663DC9-73DE-4650-9060-4526E595FC49}"/>
              </a:ext>
            </a:extLst>
          </p:cNvPr>
          <p:cNvSpPr>
            <a:spLocks noGrp="1"/>
          </p:cNvSpPr>
          <p:nvPr>
            <p:ph type="dt" sz="half" idx="10"/>
          </p:nvPr>
        </p:nvSpPr>
        <p:spPr/>
        <p:txBody>
          <a:bodyPr/>
          <a:lstStyle/>
          <a:p>
            <a:fld id="{8C15C9D6-A462-477C-946E-1F6B17618C90}" type="datetimeFigureOut">
              <a:rPr lang="en-US" smtClean="0"/>
              <a:t>10/27/2024</a:t>
            </a:fld>
            <a:endParaRPr lang="en-US"/>
          </a:p>
        </p:txBody>
      </p:sp>
      <p:sp>
        <p:nvSpPr>
          <p:cNvPr id="5" name="Footer Placeholder 4">
            <a:extLst>
              <a:ext uri="{FF2B5EF4-FFF2-40B4-BE49-F238E27FC236}">
                <a16:creationId xmlns:a16="http://schemas.microsoft.com/office/drawing/2014/main" id="{E3720790-C3A5-49BE-8C07-C869B90655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E4ADDF-C0CA-43BE-8D10-DDA27C028C08}"/>
              </a:ext>
            </a:extLst>
          </p:cNvPr>
          <p:cNvSpPr>
            <a:spLocks noGrp="1"/>
          </p:cNvSpPr>
          <p:nvPr>
            <p:ph type="sldNum" sz="quarter" idx="12"/>
          </p:nvPr>
        </p:nvSpPr>
        <p:spPr/>
        <p:txBody>
          <a:bodyPr/>
          <a:lstStyle/>
          <a:p>
            <a:fld id="{8BB4762D-C355-4408-9820-8AE07379C3E2}" type="slidenum">
              <a:rPr lang="en-US" smtClean="0"/>
              <a:t>‹#›</a:t>
            </a:fld>
            <a:endParaRPr lang="en-US"/>
          </a:p>
        </p:txBody>
      </p:sp>
    </p:spTree>
    <p:extLst>
      <p:ext uri="{BB962C8B-B14F-4D97-AF65-F5344CB8AC3E}">
        <p14:creationId xmlns:p14="http://schemas.microsoft.com/office/powerpoint/2010/main" val="2762165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6578-3160-4C88-940B-BA1571899A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F01FF9-537F-4E98-9B07-3CA7C4C7A3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69F5B7-FE09-48A9-A47C-87F5EBBADA8E}"/>
              </a:ext>
            </a:extLst>
          </p:cNvPr>
          <p:cNvSpPr>
            <a:spLocks noGrp="1"/>
          </p:cNvSpPr>
          <p:nvPr>
            <p:ph type="dt" sz="half" idx="10"/>
          </p:nvPr>
        </p:nvSpPr>
        <p:spPr/>
        <p:txBody>
          <a:bodyPr/>
          <a:lstStyle/>
          <a:p>
            <a:fld id="{8C15C9D6-A462-477C-946E-1F6B17618C90}" type="datetimeFigureOut">
              <a:rPr lang="en-US" smtClean="0"/>
              <a:t>10/27/2024</a:t>
            </a:fld>
            <a:endParaRPr lang="en-US"/>
          </a:p>
        </p:txBody>
      </p:sp>
      <p:sp>
        <p:nvSpPr>
          <p:cNvPr id="5" name="Footer Placeholder 4">
            <a:extLst>
              <a:ext uri="{FF2B5EF4-FFF2-40B4-BE49-F238E27FC236}">
                <a16:creationId xmlns:a16="http://schemas.microsoft.com/office/drawing/2014/main" id="{40B2C782-A255-4F2B-88A4-EA57F0C249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153B76-DE14-4D1C-9E88-1BE23D8C4E68}"/>
              </a:ext>
            </a:extLst>
          </p:cNvPr>
          <p:cNvSpPr>
            <a:spLocks noGrp="1"/>
          </p:cNvSpPr>
          <p:nvPr>
            <p:ph type="sldNum" sz="quarter" idx="12"/>
          </p:nvPr>
        </p:nvSpPr>
        <p:spPr/>
        <p:txBody>
          <a:bodyPr/>
          <a:lstStyle/>
          <a:p>
            <a:fld id="{8BB4762D-C355-4408-9820-8AE07379C3E2}" type="slidenum">
              <a:rPr lang="en-US" smtClean="0"/>
              <a:t>‹#›</a:t>
            </a:fld>
            <a:endParaRPr lang="en-US"/>
          </a:p>
        </p:txBody>
      </p:sp>
    </p:spTree>
    <p:extLst>
      <p:ext uri="{BB962C8B-B14F-4D97-AF65-F5344CB8AC3E}">
        <p14:creationId xmlns:p14="http://schemas.microsoft.com/office/powerpoint/2010/main" val="1952562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088E6B-BEDD-4E99-95C5-8F0A5CF019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FE37A8-418C-4D25-9094-A45B92A297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812EB9-E2E4-4E6F-8BD1-7CB3418BC41A}"/>
              </a:ext>
            </a:extLst>
          </p:cNvPr>
          <p:cNvSpPr>
            <a:spLocks noGrp="1"/>
          </p:cNvSpPr>
          <p:nvPr>
            <p:ph type="dt" sz="half" idx="10"/>
          </p:nvPr>
        </p:nvSpPr>
        <p:spPr/>
        <p:txBody>
          <a:bodyPr/>
          <a:lstStyle/>
          <a:p>
            <a:fld id="{8C15C9D6-A462-477C-946E-1F6B17618C90}" type="datetimeFigureOut">
              <a:rPr lang="en-US" smtClean="0"/>
              <a:t>10/27/2024</a:t>
            </a:fld>
            <a:endParaRPr lang="en-US"/>
          </a:p>
        </p:txBody>
      </p:sp>
      <p:sp>
        <p:nvSpPr>
          <p:cNvPr id="5" name="Footer Placeholder 4">
            <a:extLst>
              <a:ext uri="{FF2B5EF4-FFF2-40B4-BE49-F238E27FC236}">
                <a16:creationId xmlns:a16="http://schemas.microsoft.com/office/drawing/2014/main" id="{265EE243-BDA2-49C3-BA5D-B50A1BC2F2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BCC34F-1403-4C5B-9D58-35B918E107E1}"/>
              </a:ext>
            </a:extLst>
          </p:cNvPr>
          <p:cNvSpPr>
            <a:spLocks noGrp="1"/>
          </p:cNvSpPr>
          <p:nvPr>
            <p:ph type="sldNum" sz="quarter" idx="12"/>
          </p:nvPr>
        </p:nvSpPr>
        <p:spPr/>
        <p:txBody>
          <a:bodyPr/>
          <a:lstStyle/>
          <a:p>
            <a:fld id="{8BB4762D-C355-4408-9820-8AE07379C3E2}" type="slidenum">
              <a:rPr lang="en-US" smtClean="0"/>
              <a:t>‹#›</a:t>
            </a:fld>
            <a:endParaRPr lang="en-US"/>
          </a:p>
        </p:txBody>
      </p:sp>
    </p:spTree>
    <p:extLst>
      <p:ext uri="{BB962C8B-B14F-4D97-AF65-F5344CB8AC3E}">
        <p14:creationId xmlns:p14="http://schemas.microsoft.com/office/powerpoint/2010/main" val="279962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4E2CF-55A6-4E4B-BCEF-8ACDF12A97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9A5DB7-E361-451F-A39B-3D2D39F2B5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6ADFB8-C814-4FD1-A879-BE2B48BDAA59}"/>
              </a:ext>
            </a:extLst>
          </p:cNvPr>
          <p:cNvSpPr>
            <a:spLocks noGrp="1"/>
          </p:cNvSpPr>
          <p:nvPr>
            <p:ph type="dt" sz="half" idx="10"/>
          </p:nvPr>
        </p:nvSpPr>
        <p:spPr/>
        <p:txBody>
          <a:bodyPr/>
          <a:lstStyle/>
          <a:p>
            <a:fld id="{8C15C9D6-A462-477C-946E-1F6B17618C90}" type="datetimeFigureOut">
              <a:rPr lang="en-US" smtClean="0"/>
              <a:t>10/27/2024</a:t>
            </a:fld>
            <a:endParaRPr lang="en-US"/>
          </a:p>
        </p:txBody>
      </p:sp>
      <p:sp>
        <p:nvSpPr>
          <p:cNvPr id="5" name="Footer Placeholder 4">
            <a:extLst>
              <a:ext uri="{FF2B5EF4-FFF2-40B4-BE49-F238E27FC236}">
                <a16:creationId xmlns:a16="http://schemas.microsoft.com/office/drawing/2014/main" id="{6C97715E-DF4F-40BA-9F2D-DC2C4898E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3C66DA-975B-4C93-88C5-8B2132026C67}"/>
              </a:ext>
            </a:extLst>
          </p:cNvPr>
          <p:cNvSpPr>
            <a:spLocks noGrp="1"/>
          </p:cNvSpPr>
          <p:nvPr>
            <p:ph type="sldNum" sz="quarter" idx="12"/>
          </p:nvPr>
        </p:nvSpPr>
        <p:spPr/>
        <p:txBody>
          <a:bodyPr/>
          <a:lstStyle/>
          <a:p>
            <a:fld id="{8BB4762D-C355-4408-9820-8AE07379C3E2}" type="slidenum">
              <a:rPr lang="en-US" smtClean="0"/>
              <a:t>‹#›</a:t>
            </a:fld>
            <a:endParaRPr lang="en-US"/>
          </a:p>
        </p:txBody>
      </p:sp>
    </p:spTree>
    <p:extLst>
      <p:ext uri="{BB962C8B-B14F-4D97-AF65-F5344CB8AC3E}">
        <p14:creationId xmlns:p14="http://schemas.microsoft.com/office/powerpoint/2010/main" val="890004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F6B-35B3-483B-A61F-31AED776C3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16E15E-250F-4692-9E52-2EA289DEA6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D2F353-0649-4123-A8C6-621DEB2B87F0}"/>
              </a:ext>
            </a:extLst>
          </p:cNvPr>
          <p:cNvSpPr>
            <a:spLocks noGrp="1"/>
          </p:cNvSpPr>
          <p:nvPr>
            <p:ph type="dt" sz="half" idx="10"/>
          </p:nvPr>
        </p:nvSpPr>
        <p:spPr/>
        <p:txBody>
          <a:bodyPr/>
          <a:lstStyle/>
          <a:p>
            <a:fld id="{8C15C9D6-A462-477C-946E-1F6B17618C90}" type="datetimeFigureOut">
              <a:rPr lang="en-US" smtClean="0"/>
              <a:t>10/27/2024</a:t>
            </a:fld>
            <a:endParaRPr lang="en-US"/>
          </a:p>
        </p:txBody>
      </p:sp>
      <p:sp>
        <p:nvSpPr>
          <p:cNvPr id="5" name="Footer Placeholder 4">
            <a:extLst>
              <a:ext uri="{FF2B5EF4-FFF2-40B4-BE49-F238E27FC236}">
                <a16:creationId xmlns:a16="http://schemas.microsoft.com/office/drawing/2014/main" id="{B816C572-8413-4319-BEF0-980FF11D61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41C439-5525-4D0B-8F3C-BF3D8B77A9B5}"/>
              </a:ext>
            </a:extLst>
          </p:cNvPr>
          <p:cNvSpPr>
            <a:spLocks noGrp="1"/>
          </p:cNvSpPr>
          <p:nvPr>
            <p:ph type="sldNum" sz="quarter" idx="12"/>
          </p:nvPr>
        </p:nvSpPr>
        <p:spPr/>
        <p:txBody>
          <a:bodyPr/>
          <a:lstStyle/>
          <a:p>
            <a:fld id="{8BB4762D-C355-4408-9820-8AE07379C3E2}" type="slidenum">
              <a:rPr lang="en-US" smtClean="0"/>
              <a:t>‹#›</a:t>
            </a:fld>
            <a:endParaRPr lang="en-US"/>
          </a:p>
        </p:txBody>
      </p:sp>
    </p:spTree>
    <p:extLst>
      <p:ext uri="{BB962C8B-B14F-4D97-AF65-F5344CB8AC3E}">
        <p14:creationId xmlns:p14="http://schemas.microsoft.com/office/powerpoint/2010/main" val="1319256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8E15E-37A4-47FA-9D9C-72CAB4E401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B8C01E-FECF-4315-BBD4-4B2DC9CEE8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F13449-2C23-46CC-8584-66D67D9BB3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5E6B7E-B0D2-4ED6-96DF-A961A0F7D3F9}"/>
              </a:ext>
            </a:extLst>
          </p:cNvPr>
          <p:cNvSpPr>
            <a:spLocks noGrp="1"/>
          </p:cNvSpPr>
          <p:nvPr>
            <p:ph type="dt" sz="half" idx="10"/>
          </p:nvPr>
        </p:nvSpPr>
        <p:spPr/>
        <p:txBody>
          <a:bodyPr/>
          <a:lstStyle/>
          <a:p>
            <a:fld id="{8C15C9D6-A462-477C-946E-1F6B17618C90}" type="datetimeFigureOut">
              <a:rPr lang="en-US" smtClean="0"/>
              <a:t>10/27/2024</a:t>
            </a:fld>
            <a:endParaRPr lang="en-US"/>
          </a:p>
        </p:txBody>
      </p:sp>
      <p:sp>
        <p:nvSpPr>
          <p:cNvPr id="6" name="Footer Placeholder 5">
            <a:extLst>
              <a:ext uri="{FF2B5EF4-FFF2-40B4-BE49-F238E27FC236}">
                <a16:creationId xmlns:a16="http://schemas.microsoft.com/office/drawing/2014/main" id="{BF0B9F0E-95BF-4FDB-A824-D57486E124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747F25-F614-4AB0-A952-1791CAA675B6}"/>
              </a:ext>
            </a:extLst>
          </p:cNvPr>
          <p:cNvSpPr>
            <a:spLocks noGrp="1"/>
          </p:cNvSpPr>
          <p:nvPr>
            <p:ph type="sldNum" sz="quarter" idx="12"/>
          </p:nvPr>
        </p:nvSpPr>
        <p:spPr/>
        <p:txBody>
          <a:bodyPr/>
          <a:lstStyle/>
          <a:p>
            <a:fld id="{8BB4762D-C355-4408-9820-8AE07379C3E2}" type="slidenum">
              <a:rPr lang="en-US" smtClean="0"/>
              <a:t>‹#›</a:t>
            </a:fld>
            <a:endParaRPr lang="en-US"/>
          </a:p>
        </p:txBody>
      </p:sp>
    </p:spTree>
    <p:extLst>
      <p:ext uri="{BB962C8B-B14F-4D97-AF65-F5344CB8AC3E}">
        <p14:creationId xmlns:p14="http://schemas.microsoft.com/office/powerpoint/2010/main" val="3337036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614E0-D0AF-4A03-B2E8-A14B0B66D4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9C1839-69CC-4B15-815A-9224976949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1A84BC-0300-4F68-A24B-C2E5112769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A2D67C-4347-4BDC-B33E-758265A781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1692A8-6FAC-4A58-99A4-31BF98A07B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DB93AA-224D-41DB-A0D3-7CC4C717B3CE}"/>
              </a:ext>
            </a:extLst>
          </p:cNvPr>
          <p:cNvSpPr>
            <a:spLocks noGrp="1"/>
          </p:cNvSpPr>
          <p:nvPr>
            <p:ph type="dt" sz="half" idx="10"/>
          </p:nvPr>
        </p:nvSpPr>
        <p:spPr/>
        <p:txBody>
          <a:bodyPr/>
          <a:lstStyle/>
          <a:p>
            <a:fld id="{8C15C9D6-A462-477C-946E-1F6B17618C90}" type="datetimeFigureOut">
              <a:rPr lang="en-US" smtClean="0"/>
              <a:t>10/27/2024</a:t>
            </a:fld>
            <a:endParaRPr lang="en-US"/>
          </a:p>
        </p:txBody>
      </p:sp>
      <p:sp>
        <p:nvSpPr>
          <p:cNvPr id="8" name="Footer Placeholder 7">
            <a:extLst>
              <a:ext uri="{FF2B5EF4-FFF2-40B4-BE49-F238E27FC236}">
                <a16:creationId xmlns:a16="http://schemas.microsoft.com/office/drawing/2014/main" id="{E0340072-84E1-442F-9445-B675406616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0FE3A4-57A9-4289-8435-B8C5E49DE5FB}"/>
              </a:ext>
            </a:extLst>
          </p:cNvPr>
          <p:cNvSpPr>
            <a:spLocks noGrp="1"/>
          </p:cNvSpPr>
          <p:nvPr>
            <p:ph type="sldNum" sz="quarter" idx="12"/>
          </p:nvPr>
        </p:nvSpPr>
        <p:spPr/>
        <p:txBody>
          <a:bodyPr/>
          <a:lstStyle/>
          <a:p>
            <a:fld id="{8BB4762D-C355-4408-9820-8AE07379C3E2}" type="slidenum">
              <a:rPr lang="en-US" smtClean="0"/>
              <a:t>‹#›</a:t>
            </a:fld>
            <a:endParaRPr lang="en-US"/>
          </a:p>
        </p:txBody>
      </p:sp>
    </p:spTree>
    <p:extLst>
      <p:ext uri="{BB962C8B-B14F-4D97-AF65-F5344CB8AC3E}">
        <p14:creationId xmlns:p14="http://schemas.microsoft.com/office/powerpoint/2010/main" val="3325858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2E566-A1D4-4782-87F1-91CF4A3DEF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E6F5D2-F8BD-4055-A4A5-E48841DD0C3F}"/>
              </a:ext>
            </a:extLst>
          </p:cNvPr>
          <p:cNvSpPr>
            <a:spLocks noGrp="1"/>
          </p:cNvSpPr>
          <p:nvPr>
            <p:ph type="dt" sz="half" idx="10"/>
          </p:nvPr>
        </p:nvSpPr>
        <p:spPr/>
        <p:txBody>
          <a:bodyPr/>
          <a:lstStyle/>
          <a:p>
            <a:fld id="{8C15C9D6-A462-477C-946E-1F6B17618C90}" type="datetimeFigureOut">
              <a:rPr lang="en-US" smtClean="0"/>
              <a:t>10/27/2024</a:t>
            </a:fld>
            <a:endParaRPr lang="en-US"/>
          </a:p>
        </p:txBody>
      </p:sp>
      <p:sp>
        <p:nvSpPr>
          <p:cNvPr id="4" name="Footer Placeholder 3">
            <a:extLst>
              <a:ext uri="{FF2B5EF4-FFF2-40B4-BE49-F238E27FC236}">
                <a16:creationId xmlns:a16="http://schemas.microsoft.com/office/drawing/2014/main" id="{F5838E71-5AB7-44F4-B257-130C77046E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DB4946-D68A-4BCC-94B7-04F5C09422BC}"/>
              </a:ext>
            </a:extLst>
          </p:cNvPr>
          <p:cNvSpPr>
            <a:spLocks noGrp="1"/>
          </p:cNvSpPr>
          <p:nvPr>
            <p:ph type="sldNum" sz="quarter" idx="12"/>
          </p:nvPr>
        </p:nvSpPr>
        <p:spPr/>
        <p:txBody>
          <a:bodyPr/>
          <a:lstStyle/>
          <a:p>
            <a:fld id="{8BB4762D-C355-4408-9820-8AE07379C3E2}" type="slidenum">
              <a:rPr lang="en-US" smtClean="0"/>
              <a:t>‹#›</a:t>
            </a:fld>
            <a:endParaRPr lang="en-US"/>
          </a:p>
        </p:txBody>
      </p:sp>
    </p:spTree>
    <p:extLst>
      <p:ext uri="{BB962C8B-B14F-4D97-AF65-F5344CB8AC3E}">
        <p14:creationId xmlns:p14="http://schemas.microsoft.com/office/powerpoint/2010/main" val="4243068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CA7747-0538-4BC9-B5A1-75B5B5F2C644}"/>
              </a:ext>
            </a:extLst>
          </p:cNvPr>
          <p:cNvSpPr>
            <a:spLocks noGrp="1"/>
          </p:cNvSpPr>
          <p:nvPr>
            <p:ph type="dt" sz="half" idx="10"/>
          </p:nvPr>
        </p:nvSpPr>
        <p:spPr/>
        <p:txBody>
          <a:bodyPr/>
          <a:lstStyle/>
          <a:p>
            <a:fld id="{8C15C9D6-A462-477C-946E-1F6B17618C90}" type="datetimeFigureOut">
              <a:rPr lang="en-US" smtClean="0"/>
              <a:t>10/27/2024</a:t>
            </a:fld>
            <a:endParaRPr lang="en-US"/>
          </a:p>
        </p:txBody>
      </p:sp>
      <p:sp>
        <p:nvSpPr>
          <p:cNvPr id="3" name="Footer Placeholder 2">
            <a:extLst>
              <a:ext uri="{FF2B5EF4-FFF2-40B4-BE49-F238E27FC236}">
                <a16:creationId xmlns:a16="http://schemas.microsoft.com/office/drawing/2014/main" id="{38B07CD9-7C9B-4049-AD5A-ED96B51BA2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17C771-EC82-4859-8AF6-B5939A4C12C7}"/>
              </a:ext>
            </a:extLst>
          </p:cNvPr>
          <p:cNvSpPr>
            <a:spLocks noGrp="1"/>
          </p:cNvSpPr>
          <p:nvPr>
            <p:ph type="sldNum" sz="quarter" idx="12"/>
          </p:nvPr>
        </p:nvSpPr>
        <p:spPr/>
        <p:txBody>
          <a:bodyPr/>
          <a:lstStyle/>
          <a:p>
            <a:fld id="{8BB4762D-C355-4408-9820-8AE07379C3E2}" type="slidenum">
              <a:rPr lang="en-US" smtClean="0"/>
              <a:t>‹#›</a:t>
            </a:fld>
            <a:endParaRPr lang="en-US"/>
          </a:p>
        </p:txBody>
      </p:sp>
    </p:spTree>
    <p:extLst>
      <p:ext uri="{BB962C8B-B14F-4D97-AF65-F5344CB8AC3E}">
        <p14:creationId xmlns:p14="http://schemas.microsoft.com/office/powerpoint/2010/main" val="419416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3DE3E-C736-4408-9D5A-59ECFADF51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6BDEF4-8EC7-4EC6-8998-666BF69B3F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97EDF1-56A7-4492-9BC5-B59F688759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A881F3-3DDD-43B4-979E-B2D90E872C5E}"/>
              </a:ext>
            </a:extLst>
          </p:cNvPr>
          <p:cNvSpPr>
            <a:spLocks noGrp="1"/>
          </p:cNvSpPr>
          <p:nvPr>
            <p:ph type="dt" sz="half" idx="10"/>
          </p:nvPr>
        </p:nvSpPr>
        <p:spPr/>
        <p:txBody>
          <a:bodyPr/>
          <a:lstStyle/>
          <a:p>
            <a:fld id="{8C15C9D6-A462-477C-946E-1F6B17618C90}" type="datetimeFigureOut">
              <a:rPr lang="en-US" smtClean="0"/>
              <a:t>10/27/2024</a:t>
            </a:fld>
            <a:endParaRPr lang="en-US"/>
          </a:p>
        </p:txBody>
      </p:sp>
      <p:sp>
        <p:nvSpPr>
          <p:cNvPr id="6" name="Footer Placeholder 5">
            <a:extLst>
              <a:ext uri="{FF2B5EF4-FFF2-40B4-BE49-F238E27FC236}">
                <a16:creationId xmlns:a16="http://schemas.microsoft.com/office/drawing/2014/main" id="{1F3CEDB1-4516-4579-81C1-0A4CCCD10A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543BFF-E00D-4058-8CF5-BBA568CE3293}"/>
              </a:ext>
            </a:extLst>
          </p:cNvPr>
          <p:cNvSpPr>
            <a:spLocks noGrp="1"/>
          </p:cNvSpPr>
          <p:nvPr>
            <p:ph type="sldNum" sz="quarter" idx="12"/>
          </p:nvPr>
        </p:nvSpPr>
        <p:spPr/>
        <p:txBody>
          <a:bodyPr/>
          <a:lstStyle/>
          <a:p>
            <a:fld id="{8BB4762D-C355-4408-9820-8AE07379C3E2}" type="slidenum">
              <a:rPr lang="en-US" smtClean="0"/>
              <a:t>‹#›</a:t>
            </a:fld>
            <a:endParaRPr lang="en-US"/>
          </a:p>
        </p:txBody>
      </p:sp>
    </p:spTree>
    <p:extLst>
      <p:ext uri="{BB962C8B-B14F-4D97-AF65-F5344CB8AC3E}">
        <p14:creationId xmlns:p14="http://schemas.microsoft.com/office/powerpoint/2010/main" val="4134460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7385E-3CED-4055-B4DB-D3F410123C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B3973F-158D-4464-8178-A6AE5340B0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12FAF7-4590-4BC8-ACF6-25031301F1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0D4DA-5B06-44B5-80A7-B6198D8088C9}"/>
              </a:ext>
            </a:extLst>
          </p:cNvPr>
          <p:cNvSpPr>
            <a:spLocks noGrp="1"/>
          </p:cNvSpPr>
          <p:nvPr>
            <p:ph type="dt" sz="half" idx="10"/>
          </p:nvPr>
        </p:nvSpPr>
        <p:spPr/>
        <p:txBody>
          <a:bodyPr/>
          <a:lstStyle/>
          <a:p>
            <a:fld id="{8C15C9D6-A462-477C-946E-1F6B17618C90}" type="datetimeFigureOut">
              <a:rPr lang="en-US" smtClean="0"/>
              <a:t>10/27/2024</a:t>
            </a:fld>
            <a:endParaRPr lang="en-US"/>
          </a:p>
        </p:txBody>
      </p:sp>
      <p:sp>
        <p:nvSpPr>
          <p:cNvPr id="6" name="Footer Placeholder 5">
            <a:extLst>
              <a:ext uri="{FF2B5EF4-FFF2-40B4-BE49-F238E27FC236}">
                <a16:creationId xmlns:a16="http://schemas.microsoft.com/office/drawing/2014/main" id="{9AD2443D-521B-4F0E-973F-5130A1B16B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1A2C2B-CFCB-4AFA-8319-7586403B146E}"/>
              </a:ext>
            </a:extLst>
          </p:cNvPr>
          <p:cNvSpPr>
            <a:spLocks noGrp="1"/>
          </p:cNvSpPr>
          <p:nvPr>
            <p:ph type="sldNum" sz="quarter" idx="12"/>
          </p:nvPr>
        </p:nvSpPr>
        <p:spPr/>
        <p:txBody>
          <a:bodyPr/>
          <a:lstStyle/>
          <a:p>
            <a:fld id="{8BB4762D-C355-4408-9820-8AE07379C3E2}" type="slidenum">
              <a:rPr lang="en-US" smtClean="0"/>
              <a:t>‹#›</a:t>
            </a:fld>
            <a:endParaRPr lang="en-US"/>
          </a:p>
        </p:txBody>
      </p:sp>
    </p:spTree>
    <p:extLst>
      <p:ext uri="{BB962C8B-B14F-4D97-AF65-F5344CB8AC3E}">
        <p14:creationId xmlns:p14="http://schemas.microsoft.com/office/powerpoint/2010/main" val="311394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95C7A7-9206-483D-8442-A919F2777E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8A0D38-2FBF-496A-BAAA-9A2F0CDCFB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E2FC35-4362-499D-B7C2-E87F46F2A2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15C9D6-A462-477C-946E-1F6B17618C90}" type="datetimeFigureOut">
              <a:rPr lang="en-US" smtClean="0"/>
              <a:t>10/27/2024</a:t>
            </a:fld>
            <a:endParaRPr lang="en-US"/>
          </a:p>
        </p:txBody>
      </p:sp>
      <p:sp>
        <p:nvSpPr>
          <p:cNvPr id="5" name="Footer Placeholder 4">
            <a:extLst>
              <a:ext uri="{FF2B5EF4-FFF2-40B4-BE49-F238E27FC236}">
                <a16:creationId xmlns:a16="http://schemas.microsoft.com/office/drawing/2014/main" id="{0D00246F-B3E4-48C0-9A2B-2117DBECED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FB12C8-7CF7-42DF-8036-B6A521EC8F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B4762D-C355-4408-9820-8AE07379C3E2}" type="slidenum">
              <a:rPr lang="en-US" smtClean="0"/>
              <a:t>‹#›</a:t>
            </a:fld>
            <a:endParaRPr lang="en-US"/>
          </a:p>
        </p:txBody>
      </p:sp>
    </p:spTree>
    <p:extLst>
      <p:ext uri="{BB962C8B-B14F-4D97-AF65-F5344CB8AC3E}">
        <p14:creationId xmlns:p14="http://schemas.microsoft.com/office/powerpoint/2010/main" val="1744845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6FFCB9-0564-4596-A918-071F73FFC793}"/>
              </a:ext>
            </a:extLst>
          </p:cNvPr>
          <p:cNvSpPr>
            <a:spLocks noGrp="1"/>
          </p:cNvSpPr>
          <p:nvPr>
            <p:ph idx="1"/>
          </p:nvPr>
        </p:nvSpPr>
        <p:spPr>
          <a:xfrm>
            <a:off x="838200" y="914400"/>
            <a:ext cx="10515600" cy="5262563"/>
          </a:xfrm>
        </p:spPr>
        <p:txBody>
          <a:bodyPr>
            <a:normAutofit/>
          </a:bodyPr>
          <a:lstStyle/>
          <a:p>
            <a:pPr marL="0" indent="0" algn="ctr">
              <a:buNone/>
            </a:pPr>
            <a:endParaRPr lang="en-US" sz="4400" b="1" dirty="0">
              <a:latin typeface="Bahnschrift Light" panose="020B0502040204020203" pitchFamily="34" charset="0"/>
            </a:endParaRPr>
          </a:p>
          <a:p>
            <a:pPr marL="0" indent="0" algn="ctr">
              <a:buNone/>
            </a:pPr>
            <a:endParaRPr lang="en-US" sz="4400" b="1" dirty="0">
              <a:latin typeface="Bahnschrift Light" panose="020B0502040204020203" pitchFamily="34" charset="0"/>
            </a:endParaRPr>
          </a:p>
          <a:p>
            <a:pPr marL="0" indent="0" algn="ctr">
              <a:buNone/>
            </a:pPr>
            <a:r>
              <a:rPr lang="en-US" sz="4400" b="1" dirty="0">
                <a:latin typeface="Bahnschrift Light" panose="020B0502040204020203" pitchFamily="34" charset="0"/>
              </a:rPr>
              <a:t>Concepts of Society, Community &amp; Association</a:t>
            </a:r>
          </a:p>
          <a:p>
            <a:pPr marL="0" indent="0" algn="r">
              <a:buNone/>
            </a:pPr>
            <a:r>
              <a:rPr lang="en-US" sz="2400" b="1" dirty="0">
                <a:latin typeface="Bahnschrift Light" panose="020B0502040204020203" pitchFamily="34" charset="0"/>
              </a:rPr>
              <a:t>Instructor: Saira Khan</a:t>
            </a:r>
          </a:p>
        </p:txBody>
      </p:sp>
    </p:spTree>
    <p:extLst>
      <p:ext uri="{BB962C8B-B14F-4D97-AF65-F5344CB8AC3E}">
        <p14:creationId xmlns:p14="http://schemas.microsoft.com/office/powerpoint/2010/main" val="763266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59D219-9A08-4830-A348-BB59562AAFA4}"/>
              </a:ext>
            </a:extLst>
          </p:cNvPr>
          <p:cNvSpPr>
            <a:spLocks noGrp="1"/>
          </p:cNvSpPr>
          <p:nvPr>
            <p:ph idx="1"/>
          </p:nvPr>
        </p:nvSpPr>
        <p:spPr>
          <a:xfrm>
            <a:off x="838200" y="858129"/>
            <a:ext cx="10515600" cy="5318834"/>
          </a:xfrm>
        </p:spPr>
        <p:txBody>
          <a:bodyPr/>
          <a:lstStyle/>
          <a:p>
            <a:pPr algn="just"/>
            <a:r>
              <a:rPr lang="en-US" dirty="0"/>
              <a:t>Community sentiment refers to a strong sense of we-feeling among the members or a feeling of belonging together. It refers to a sentiment of common living that exists among the members of a territory. Due to their common living within an area for a long time a sentiment of common living is created among the members of that area.</a:t>
            </a:r>
          </a:p>
          <a:p>
            <a:pPr algn="just"/>
            <a:r>
              <a:rPr lang="en-US" b="1" dirty="0"/>
              <a:t>Permanence: </a:t>
            </a:r>
            <a:r>
              <a:rPr lang="en-US" dirty="0"/>
              <a:t>Community is always a permanent group. It refers to a permanent living of individuals within a definite territory. It is not temporary like that of a crowd or association. </a:t>
            </a:r>
          </a:p>
          <a:p>
            <a:pPr algn="just"/>
            <a:r>
              <a:rPr lang="en-US" b="1" dirty="0"/>
              <a:t>A particular name: </a:t>
            </a:r>
            <a:r>
              <a:rPr lang="en-US" dirty="0"/>
              <a:t>Every community has a particular name by which it is known to the world. Members of a community is also identified by that name.</a:t>
            </a:r>
          </a:p>
          <a:p>
            <a:pPr algn="just"/>
            <a:endParaRPr lang="en-US" dirty="0"/>
          </a:p>
        </p:txBody>
      </p:sp>
    </p:spTree>
    <p:extLst>
      <p:ext uri="{BB962C8B-B14F-4D97-AF65-F5344CB8AC3E}">
        <p14:creationId xmlns:p14="http://schemas.microsoft.com/office/powerpoint/2010/main" val="2535556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A0DEFE-F79B-452B-95D1-57F30D9D408E}"/>
              </a:ext>
            </a:extLst>
          </p:cNvPr>
          <p:cNvSpPr>
            <a:spLocks noGrp="1"/>
          </p:cNvSpPr>
          <p:nvPr>
            <p:ph idx="1"/>
          </p:nvPr>
        </p:nvSpPr>
        <p:spPr>
          <a:xfrm>
            <a:off x="838200" y="844062"/>
            <a:ext cx="10515600" cy="5332901"/>
          </a:xfrm>
        </p:spPr>
        <p:txBody>
          <a:bodyPr/>
          <a:lstStyle/>
          <a:p>
            <a:pPr algn="just"/>
            <a:r>
              <a:rPr lang="en-US" b="1" dirty="0"/>
              <a:t>No legal status: </a:t>
            </a:r>
            <a:r>
              <a:rPr lang="en-US" dirty="0"/>
              <a:t>A community has no legal status because it is not a legal person. It has no rights and duties in the eyes of law. It is not created by the law of the land. </a:t>
            </a:r>
          </a:p>
          <a:p>
            <a:pPr algn="just"/>
            <a:r>
              <a:rPr lang="en-US" b="1" dirty="0"/>
              <a:t>Concrete nature: </a:t>
            </a:r>
            <a:r>
              <a:rPr lang="en-US" dirty="0"/>
              <a:t>A community is concrete in nature as we can its existence</a:t>
            </a:r>
          </a:p>
          <a:p>
            <a:pPr algn="just"/>
            <a:endParaRPr lang="en-US" dirty="0"/>
          </a:p>
        </p:txBody>
      </p:sp>
    </p:spTree>
    <p:extLst>
      <p:ext uri="{BB962C8B-B14F-4D97-AF65-F5344CB8AC3E}">
        <p14:creationId xmlns:p14="http://schemas.microsoft.com/office/powerpoint/2010/main" val="2282336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A518C-F623-4EB6-93AB-F0608B5A6B71}"/>
              </a:ext>
            </a:extLst>
          </p:cNvPr>
          <p:cNvSpPr>
            <a:spLocks noGrp="1"/>
          </p:cNvSpPr>
          <p:nvPr>
            <p:ph type="title"/>
          </p:nvPr>
        </p:nvSpPr>
        <p:spPr/>
        <p:txBody>
          <a:bodyPr/>
          <a:lstStyle/>
          <a:p>
            <a:pPr algn="ctr"/>
            <a:r>
              <a:rPr lang="en-US" b="1" dirty="0"/>
              <a:t>Distinctions between society and community.</a:t>
            </a:r>
          </a:p>
        </p:txBody>
      </p:sp>
      <p:sp>
        <p:nvSpPr>
          <p:cNvPr id="3" name="Content Placeholder 2">
            <a:extLst>
              <a:ext uri="{FF2B5EF4-FFF2-40B4-BE49-F238E27FC236}">
                <a16:creationId xmlns:a16="http://schemas.microsoft.com/office/drawing/2014/main" id="{2A531910-702B-42F6-8054-92B0E19929CE}"/>
              </a:ext>
            </a:extLst>
          </p:cNvPr>
          <p:cNvSpPr>
            <a:spLocks noGrp="1"/>
          </p:cNvSpPr>
          <p:nvPr>
            <p:ph idx="1"/>
          </p:nvPr>
        </p:nvSpPr>
        <p:spPr/>
        <p:txBody>
          <a:bodyPr>
            <a:normAutofit lnSpcReduction="10000"/>
          </a:bodyPr>
          <a:lstStyle/>
          <a:p>
            <a:r>
              <a:rPr lang="en-US" dirty="0"/>
              <a:t>Society is a network of relationships among people, while community is a group with a strong sense of "we-feeling.“</a:t>
            </a:r>
          </a:p>
          <a:p>
            <a:r>
              <a:rPr lang="en-US" dirty="0"/>
              <a:t>Society has no specific boundary and is universal, but community is linked to a specific location.</a:t>
            </a:r>
          </a:p>
          <a:p>
            <a:r>
              <a:rPr lang="en-US" dirty="0"/>
              <a:t>Society may or may not have a shared identity, while community always has a strong sense of belonging.</a:t>
            </a:r>
          </a:p>
          <a:p>
            <a:r>
              <a:rPr lang="en-US" dirty="0"/>
              <a:t>Society is abstract, existing as relationships, whereas community is concrete, existing in a physical place.</a:t>
            </a:r>
          </a:p>
          <a:p>
            <a:r>
              <a:rPr lang="en-US" dirty="0"/>
              <a:t>Society is broader and includes multiple communities; community is narrower and is a part of society.</a:t>
            </a:r>
          </a:p>
        </p:txBody>
      </p:sp>
    </p:spTree>
    <p:extLst>
      <p:ext uri="{BB962C8B-B14F-4D97-AF65-F5344CB8AC3E}">
        <p14:creationId xmlns:p14="http://schemas.microsoft.com/office/powerpoint/2010/main" val="3881202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C9855E-4E40-4BA8-A812-B0626CF29974}"/>
              </a:ext>
            </a:extLst>
          </p:cNvPr>
          <p:cNvSpPr>
            <a:spLocks noGrp="1"/>
          </p:cNvSpPr>
          <p:nvPr>
            <p:ph idx="1"/>
          </p:nvPr>
        </p:nvSpPr>
        <p:spPr>
          <a:xfrm>
            <a:off x="838200" y="872197"/>
            <a:ext cx="10515600" cy="5304766"/>
          </a:xfrm>
        </p:spPr>
        <p:txBody>
          <a:bodyPr/>
          <a:lstStyle/>
          <a:p>
            <a:pPr algn="just"/>
            <a:r>
              <a:rPr lang="en-US" dirty="0"/>
              <a:t>Society is based on both similarities and differences among people; community is based mainly on similarities.</a:t>
            </a:r>
          </a:p>
          <a:p>
            <a:pPr algn="just"/>
            <a:r>
              <a:rPr lang="en-US" dirty="0"/>
              <a:t>Society is always large, but a community can be either small or large.</a:t>
            </a:r>
          </a:p>
        </p:txBody>
      </p:sp>
    </p:spTree>
    <p:extLst>
      <p:ext uri="{BB962C8B-B14F-4D97-AF65-F5344CB8AC3E}">
        <p14:creationId xmlns:p14="http://schemas.microsoft.com/office/powerpoint/2010/main" val="3120754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69FF0-991A-4F3E-87EC-2B0422BE6605}"/>
              </a:ext>
            </a:extLst>
          </p:cNvPr>
          <p:cNvSpPr>
            <a:spLocks noGrp="1"/>
          </p:cNvSpPr>
          <p:nvPr>
            <p:ph type="title"/>
          </p:nvPr>
        </p:nvSpPr>
        <p:spPr>
          <a:xfrm>
            <a:off x="838200" y="365126"/>
            <a:ext cx="10515600" cy="1140118"/>
          </a:xfrm>
        </p:spPr>
        <p:txBody>
          <a:bodyPr/>
          <a:lstStyle/>
          <a:p>
            <a:pPr algn="ctr"/>
            <a:r>
              <a:rPr lang="en-US" b="1" dirty="0"/>
              <a:t>ASSOCIATIONS</a:t>
            </a:r>
          </a:p>
        </p:txBody>
      </p:sp>
      <p:sp>
        <p:nvSpPr>
          <p:cNvPr id="3" name="Content Placeholder 2">
            <a:extLst>
              <a:ext uri="{FF2B5EF4-FFF2-40B4-BE49-F238E27FC236}">
                <a16:creationId xmlns:a16="http://schemas.microsoft.com/office/drawing/2014/main" id="{9D06AF7E-870B-4956-B23B-84CD3B417727}"/>
              </a:ext>
            </a:extLst>
          </p:cNvPr>
          <p:cNvSpPr>
            <a:spLocks noGrp="1"/>
          </p:cNvSpPr>
          <p:nvPr>
            <p:ph idx="1"/>
          </p:nvPr>
        </p:nvSpPr>
        <p:spPr>
          <a:xfrm>
            <a:off x="838200" y="1702191"/>
            <a:ext cx="10515600" cy="4790683"/>
          </a:xfrm>
        </p:spPr>
        <p:txBody>
          <a:bodyPr>
            <a:normAutofit fontScale="92500" lnSpcReduction="10000"/>
          </a:bodyPr>
          <a:lstStyle/>
          <a:p>
            <a:pPr algn="just"/>
            <a:r>
              <a:rPr lang="en-US" dirty="0"/>
              <a:t>Associations are essential in modern societies, where people come together to pursue specific goals or interests. Unlike informal gatherings or communities, associations are formal, organized groups with a clear purpose, rules, and structure.</a:t>
            </a:r>
          </a:p>
          <a:p>
            <a:pPr algn="just"/>
            <a:r>
              <a:rPr lang="en-US" dirty="0"/>
              <a:t>They help people work together, share culture, and focus on particular interests. By bringing people together, associations make society stronger by encouraging teamwork, building connections, and promoting shared values.</a:t>
            </a:r>
          </a:p>
          <a:p>
            <a:pPr algn="just"/>
            <a:r>
              <a:rPr lang="en-US" dirty="0"/>
              <a:t>For example, in Pakistan, the Pakistan Medical Association (PMA) brings doctors together to improve healthcare and protect their rights. Similarly, the All Pakistan Trade Union Federation supports workers’ rights and fair treatment. Associations like these help people make a positive impact on society by organizing around shared goals.</a:t>
            </a:r>
          </a:p>
        </p:txBody>
      </p:sp>
    </p:spTree>
    <p:extLst>
      <p:ext uri="{BB962C8B-B14F-4D97-AF65-F5344CB8AC3E}">
        <p14:creationId xmlns:p14="http://schemas.microsoft.com/office/powerpoint/2010/main" val="1579274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5171C3-973E-4F2D-872E-F599B4906EE9}"/>
              </a:ext>
            </a:extLst>
          </p:cNvPr>
          <p:cNvSpPr>
            <a:spLocks noGrp="1"/>
          </p:cNvSpPr>
          <p:nvPr>
            <p:ph idx="1"/>
          </p:nvPr>
        </p:nvSpPr>
        <p:spPr>
          <a:xfrm>
            <a:off x="838200" y="844062"/>
            <a:ext cx="10515600" cy="5332901"/>
          </a:xfrm>
        </p:spPr>
        <p:txBody>
          <a:bodyPr>
            <a:normAutofit lnSpcReduction="10000"/>
          </a:bodyPr>
          <a:lstStyle/>
          <a:p>
            <a:pPr algn="just"/>
            <a:r>
              <a:rPr lang="en-US" b="1" dirty="0"/>
              <a:t>Definition </a:t>
            </a:r>
          </a:p>
          <a:p>
            <a:pPr algn="just"/>
            <a:endParaRPr lang="en-US" dirty="0"/>
          </a:p>
          <a:p>
            <a:pPr algn="ctr"/>
            <a:r>
              <a:rPr lang="en-US" i="1" dirty="0"/>
              <a:t>An association is a group of people organized for a particular purpose or a number of purposes. </a:t>
            </a:r>
          </a:p>
          <a:p>
            <a:pPr marL="0" indent="0" algn="ctr">
              <a:buNone/>
            </a:pPr>
            <a:endParaRPr lang="en-US" i="1" dirty="0"/>
          </a:p>
          <a:p>
            <a:pPr algn="ctr"/>
            <a:r>
              <a:rPr lang="en-US" i="1" dirty="0"/>
              <a:t>According to MacIver and Page, an association is a group organized for the pursuit of an interest or group of interests in common (MacIver and Page 1950:12). </a:t>
            </a:r>
          </a:p>
          <a:p>
            <a:pPr marL="0" indent="0" algn="ctr">
              <a:buNone/>
            </a:pPr>
            <a:endParaRPr lang="en-US" i="1" dirty="0"/>
          </a:p>
          <a:p>
            <a:pPr algn="ctr"/>
            <a:r>
              <a:rPr lang="en-US" i="1" dirty="0"/>
              <a:t>In reality, associations are agencies whose major task is to promote awareness and solidarity among members of a collectivity to achieve some goals.</a:t>
            </a:r>
          </a:p>
        </p:txBody>
      </p:sp>
    </p:spTree>
    <p:extLst>
      <p:ext uri="{BB962C8B-B14F-4D97-AF65-F5344CB8AC3E}">
        <p14:creationId xmlns:p14="http://schemas.microsoft.com/office/powerpoint/2010/main" val="1710781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6B1F2-C1AF-41E6-8D4C-8675383FCF0A}"/>
              </a:ext>
            </a:extLst>
          </p:cNvPr>
          <p:cNvSpPr>
            <a:spLocks noGrp="1"/>
          </p:cNvSpPr>
          <p:nvPr>
            <p:ph type="title"/>
          </p:nvPr>
        </p:nvSpPr>
        <p:spPr/>
        <p:txBody>
          <a:bodyPr/>
          <a:lstStyle/>
          <a:p>
            <a:pPr algn="ctr"/>
            <a:r>
              <a:rPr lang="en-US" b="1" dirty="0"/>
              <a:t>CHARACTERISTICS OF ASSOCIATION</a:t>
            </a:r>
            <a:endParaRPr lang="en-US" dirty="0"/>
          </a:p>
        </p:txBody>
      </p:sp>
      <p:sp>
        <p:nvSpPr>
          <p:cNvPr id="3" name="Content Placeholder 2">
            <a:extLst>
              <a:ext uri="{FF2B5EF4-FFF2-40B4-BE49-F238E27FC236}">
                <a16:creationId xmlns:a16="http://schemas.microsoft.com/office/drawing/2014/main" id="{D46C05C3-0CD5-4817-A473-D66ACE101E0A}"/>
              </a:ext>
            </a:extLst>
          </p:cNvPr>
          <p:cNvSpPr>
            <a:spLocks noGrp="1"/>
          </p:cNvSpPr>
          <p:nvPr>
            <p:ph idx="1"/>
          </p:nvPr>
        </p:nvSpPr>
        <p:spPr/>
        <p:txBody>
          <a:bodyPr/>
          <a:lstStyle/>
          <a:p>
            <a:pPr algn="just"/>
            <a:r>
              <a:rPr lang="en-US" b="1" dirty="0"/>
              <a:t>A specific function- </a:t>
            </a:r>
            <a:r>
              <a:rPr lang="en-US" dirty="0"/>
              <a:t>every association is formed for the pursuit of a particular interest or activity for example a football association. </a:t>
            </a:r>
          </a:p>
          <a:p>
            <a:pPr algn="just"/>
            <a:r>
              <a:rPr lang="en-US" b="1" dirty="0"/>
              <a:t>Associational norms – </a:t>
            </a:r>
            <a:r>
              <a:rPr lang="en-US" dirty="0"/>
              <a:t>every association has a set of norms which the members must follow and a specific to each association.</a:t>
            </a:r>
          </a:p>
          <a:p>
            <a:pPr algn="just"/>
            <a:r>
              <a:rPr lang="en-US" b="1" dirty="0"/>
              <a:t>Authority structure – </a:t>
            </a:r>
            <a:r>
              <a:rPr lang="en-US" dirty="0"/>
              <a:t>every association has a structure of authority. Every member occupies a particular position and perform the roles attached to their status.</a:t>
            </a:r>
          </a:p>
          <a:p>
            <a:pPr algn="just"/>
            <a:r>
              <a:rPr lang="en-US" b="1" dirty="0"/>
              <a:t>Voluntary membership- </a:t>
            </a:r>
            <a:r>
              <a:rPr lang="en-US" dirty="0"/>
              <a:t>there is a test of membership for every association. Members must have certain qualifications if they seek to be a member.</a:t>
            </a:r>
          </a:p>
        </p:txBody>
      </p:sp>
    </p:spTree>
    <p:extLst>
      <p:ext uri="{BB962C8B-B14F-4D97-AF65-F5344CB8AC3E}">
        <p14:creationId xmlns:p14="http://schemas.microsoft.com/office/powerpoint/2010/main" val="2523509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A29E30-D680-46B4-9E68-BA043AF3403F}"/>
              </a:ext>
            </a:extLst>
          </p:cNvPr>
          <p:cNvSpPr>
            <a:spLocks noGrp="1"/>
          </p:cNvSpPr>
          <p:nvPr>
            <p:ph idx="1"/>
          </p:nvPr>
        </p:nvSpPr>
        <p:spPr>
          <a:xfrm>
            <a:off x="838200" y="984738"/>
            <a:ext cx="10515600" cy="5192225"/>
          </a:xfrm>
        </p:spPr>
        <p:txBody>
          <a:bodyPr/>
          <a:lstStyle/>
          <a:p>
            <a:pPr algn="just"/>
            <a:r>
              <a:rPr lang="en-US" b="1" dirty="0"/>
              <a:t>Duration</a:t>
            </a:r>
            <a:r>
              <a:rPr lang="en-US" dirty="0"/>
              <a:t>: Associations are generally stable and long-lasting, created to serve their purpose over time, though some may be temporary.</a:t>
            </a:r>
          </a:p>
          <a:p>
            <a:pPr algn="just"/>
            <a:r>
              <a:rPr lang="en-US" b="1" dirty="0"/>
              <a:t>Legal Identity</a:t>
            </a:r>
            <a:r>
              <a:rPr lang="en-US" dirty="0"/>
              <a:t>: Many associations are legally recognized, which allows them to operate formally, make contracts, and be accountable.</a:t>
            </a:r>
          </a:p>
          <a:p>
            <a:pPr algn="just"/>
            <a:r>
              <a:rPr lang="en-US" b="1" dirty="0"/>
              <a:t>Interaction among Members</a:t>
            </a:r>
            <a:r>
              <a:rPr lang="en-US" dirty="0"/>
              <a:t>: Regular meetings and activities allow members to interact, share ideas, and collaborate.</a:t>
            </a:r>
          </a:p>
        </p:txBody>
      </p:sp>
    </p:spTree>
    <p:extLst>
      <p:ext uri="{BB962C8B-B14F-4D97-AF65-F5344CB8AC3E}">
        <p14:creationId xmlns:p14="http://schemas.microsoft.com/office/powerpoint/2010/main" val="3771980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AAA41-54EA-44C7-AF2B-415073B4BCD8}"/>
              </a:ext>
            </a:extLst>
          </p:cNvPr>
          <p:cNvSpPr>
            <a:spLocks noGrp="1"/>
          </p:cNvSpPr>
          <p:nvPr>
            <p:ph type="title"/>
          </p:nvPr>
        </p:nvSpPr>
        <p:spPr>
          <a:xfrm>
            <a:off x="838200" y="365126"/>
            <a:ext cx="10515600" cy="1126050"/>
          </a:xfrm>
        </p:spPr>
        <p:txBody>
          <a:bodyPr/>
          <a:lstStyle/>
          <a:p>
            <a:pPr algn="ctr"/>
            <a:r>
              <a:rPr lang="en-US" b="1" dirty="0"/>
              <a:t>SOCIAL GROUPS</a:t>
            </a:r>
          </a:p>
        </p:txBody>
      </p:sp>
      <p:sp>
        <p:nvSpPr>
          <p:cNvPr id="3" name="Content Placeholder 2">
            <a:extLst>
              <a:ext uri="{FF2B5EF4-FFF2-40B4-BE49-F238E27FC236}">
                <a16:creationId xmlns:a16="http://schemas.microsoft.com/office/drawing/2014/main" id="{D9357C55-4ECC-4ED2-9890-36EBB459CA4D}"/>
              </a:ext>
            </a:extLst>
          </p:cNvPr>
          <p:cNvSpPr>
            <a:spLocks noGrp="1"/>
          </p:cNvSpPr>
          <p:nvPr>
            <p:ph idx="1"/>
          </p:nvPr>
        </p:nvSpPr>
        <p:spPr>
          <a:xfrm>
            <a:off x="838200" y="1617785"/>
            <a:ext cx="10515600" cy="4559178"/>
          </a:xfrm>
        </p:spPr>
        <p:txBody>
          <a:bodyPr/>
          <a:lstStyle/>
          <a:p>
            <a:pPr algn="just"/>
            <a:r>
              <a:rPr lang="en-US" dirty="0"/>
              <a:t>Human beings never live in isolation. He rarely exists alone. Human life is essentially a group life. </a:t>
            </a:r>
          </a:p>
          <a:p>
            <a:pPr algn="just"/>
            <a:r>
              <a:rPr lang="en-US" dirty="0"/>
              <a:t>As a social animal he always lives in group. He begins his life as a participating member of the group i.e. family. </a:t>
            </a:r>
          </a:p>
          <a:p>
            <a:pPr algn="just"/>
            <a:r>
              <a:rPr lang="en-US" dirty="0"/>
              <a:t>Individual born, lives, grows and dies in group. He forms group to fulfill his different needs and to attain common goals. </a:t>
            </a:r>
          </a:p>
          <a:p>
            <a:pPr algn="just"/>
            <a:r>
              <a:rPr lang="en-US" dirty="0"/>
              <a:t>Groups play an important role in shaping personality, in the development of social organization and socialization.</a:t>
            </a:r>
          </a:p>
        </p:txBody>
      </p:sp>
    </p:spTree>
    <p:extLst>
      <p:ext uri="{BB962C8B-B14F-4D97-AF65-F5344CB8AC3E}">
        <p14:creationId xmlns:p14="http://schemas.microsoft.com/office/powerpoint/2010/main" val="3832427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EFE0BD-D0A5-4D65-97AB-C02A18952171}"/>
              </a:ext>
            </a:extLst>
          </p:cNvPr>
          <p:cNvSpPr>
            <a:spLocks noGrp="1"/>
          </p:cNvSpPr>
          <p:nvPr>
            <p:ph idx="1"/>
          </p:nvPr>
        </p:nvSpPr>
        <p:spPr>
          <a:xfrm>
            <a:off x="838200" y="872197"/>
            <a:ext cx="10515600" cy="5304766"/>
          </a:xfrm>
        </p:spPr>
        <p:txBody>
          <a:bodyPr/>
          <a:lstStyle/>
          <a:p>
            <a:r>
              <a:rPr lang="en-US" b="1" dirty="0"/>
              <a:t>Definition </a:t>
            </a:r>
          </a:p>
          <a:p>
            <a:pPr marL="0" indent="0">
              <a:buNone/>
            </a:pPr>
            <a:endParaRPr lang="en-US" b="1" dirty="0"/>
          </a:p>
          <a:p>
            <a:pPr marL="0" indent="0" algn="ctr">
              <a:buNone/>
            </a:pPr>
            <a:r>
              <a:rPr lang="en-US" i="1" dirty="0"/>
              <a:t>According to Ogburn and </a:t>
            </a:r>
            <a:r>
              <a:rPr lang="en-US" i="1" dirty="0" err="1"/>
              <a:t>Nimkoff</a:t>
            </a:r>
            <a:r>
              <a:rPr lang="en-US" i="1" dirty="0"/>
              <a:t>, “Whenever two or more individuals come together and influence one another, they may be said to constitute a social group”. </a:t>
            </a:r>
          </a:p>
          <a:p>
            <a:pPr marL="0" indent="0" algn="ctr">
              <a:buNone/>
            </a:pPr>
            <a:endParaRPr lang="en-US" i="1" dirty="0"/>
          </a:p>
          <a:p>
            <a:pPr marL="0" indent="0" algn="ctr">
              <a:buNone/>
            </a:pPr>
            <a:r>
              <a:rPr lang="en-US" i="1" dirty="0"/>
              <a:t>According to </a:t>
            </a:r>
            <a:r>
              <a:rPr lang="en-US" i="1" dirty="0" err="1"/>
              <a:t>Maclver</a:t>
            </a:r>
            <a:r>
              <a:rPr lang="en-US" i="1" dirty="0"/>
              <a:t> and Page a social group is “any collection of human beings who are brought into human relationships with one another”.</a:t>
            </a:r>
          </a:p>
        </p:txBody>
      </p:sp>
    </p:spTree>
    <p:extLst>
      <p:ext uri="{BB962C8B-B14F-4D97-AF65-F5344CB8AC3E}">
        <p14:creationId xmlns:p14="http://schemas.microsoft.com/office/powerpoint/2010/main" val="1294800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8B8FE-112D-4694-A15F-562358F274DE}"/>
              </a:ext>
            </a:extLst>
          </p:cNvPr>
          <p:cNvSpPr>
            <a:spLocks noGrp="1"/>
          </p:cNvSpPr>
          <p:nvPr>
            <p:ph type="title"/>
          </p:nvPr>
        </p:nvSpPr>
        <p:spPr/>
        <p:txBody>
          <a:bodyPr/>
          <a:lstStyle/>
          <a:p>
            <a:pPr algn="ctr"/>
            <a:r>
              <a:rPr lang="en-US" b="1" dirty="0"/>
              <a:t>SOCIETY</a:t>
            </a:r>
          </a:p>
        </p:txBody>
      </p:sp>
      <p:sp>
        <p:nvSpPr>
          <p:cNvPr id="3" name="Content Placeholder 2">
            <a:extLst>
              <a:ext uri="{FF2B5EF4-FFF2-40B4-BE49-F238E27FC236}">
                <a16:creationId xmlns:a16="http://schemas.microsoft.com/office/drawing/2014/main" id="{58052377-5DB9-4FCC-BCB4-CC7C02A418BB}"/>
              </a:ext>
            </a:extLst>
          </p:cNvPr>
          <p:cNvSpPr>
            <a:spLocks noGrp="1"/>
          </p:cNvSpPr>
          <p:nvPr>
            <p:ph idx="1"/>
          </p:nvPr>
        </p:nvSpPr>
        <p:spPr/>
        <p:txBody>
          <a:bodyPr/>
          <a:lstStyle/>
          <a:p>
            <a:pPr algn="just"/>
            <a:r>
              <a:rPr lang="en-US" dirty="0"/>
              <a:t>The term society is most fundamental to sociology. It is derived from the Latin word Socius which means companionship or friendship. </a:t>
            </a:r>
          </a:p>
          <a:p>
            <a:pPr algn="just"/>
            <a:r>
              <a:rPr lang="en-US" dirty="0"/>
              <a:t>Companionship means sociability.</a:t>
            </a:r>
          </a:p>
          <a:p>
            <a:pPr algn="just"/>
            <a:r>
              <a:rPr lang="en-US" dirty="0"/>
              <a:t>This is a broad term referring to a large group of people who share a common culture, institutions, and geographical space. </a:t>
            </a:r>
          </a:p>
          <a:p>
            <a:pPr algn="just"/>
            <a:r>
              <a:rPr lang="en-US" dirty="0"/>
              <a:t>Society includes formal and informal norms, values, and systems that structure relationships and interactions. It's an overarching structure that encompasses various communities and associations.</a:t>
            </a:r>
          </a:p>
        </p:txBody>
      </p:sp>
    </p:spTree>
    <p:extLst>
      <p:ext uri="{BB962C8B-B14F-4D97-AF65-F5344CB8AC3E}">
        <p14:creationId xmlns:p14="http://schemas.microsoft.com/office/powerpoint/2010/main" val="3392809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93D59-67EC-43FA-A913-07A5D6BCD9F6}"/>
              </a:ext>
            </a:extLst>
          </p:cNvPr>
          <p:cNvSpPr>
            <a:spLocks noGrp="1"/>
          </p:cNvSpPr>
          <p:nvPr>
            <p:ph type="title"/>
          </p:nvPr>
        </p:nvSpPr>
        <p:spPr/>
        <p:txBody>
          <a:bodyPr/>
          <a:lstStyle/>
          <a:p>
            <a:pPr algn="ctr"/>
            <a:r>
              <a:rPr lang="en-US" b="1" dirty="0"/>
              <a:t>TYPES OF SOCIAL GROUPS</a:t>
            </a:r>
          </a:p>
        </p:txBody>
      </p:sp>
      <p:sp>
        <p:nvSpPr>
          <p:cNvPr id="3" name="Content Placeholder 2">
            <a:extLst>
              <a:ext uri="{FF2B5EF4-FFF2-40B4-BE49-F238E27FC236}">
                <a16:creationId xmlns:a16="http://schemas.microsoft.com/office/drawing/2014/main" id="{8E2D2FEC-26B9-4EED-A11B-79168745E2C0}"/>
              </a:ext>
            </a:extLst>
          </p:cNvPr>
          <p:cNvSpPr>
            <a:spLocks noGrp="1"/>
          </p:cNvSpPr>
          <p:nvPr>
            <p:ph idx="1"/>
          </p:nvPr>
        </p:nvSpPr>
        <p:spPr/>
        <p:txBody>
          <a:bodyPr>
            <a:normAutofit/>
          </a:bodyPr>
          <a:lstStyle/>
          <a:p>
            <a:pPr algn="just">
              <a:buFont typeface="Wingdings" pitchFamily="2" charset="2"/>
              <a:buChar char="v"/>
            </a:pPr>
            <a:r>
              <a:rPr lang="en-US" b="1" dirty="0"/>
              <a:t>On the basis of intimacy and nature of relationship</a:t>
            </a:r>
          </a:p>
          <a:p>
            <a:pPr algn="just"/>
            <a:r>
              <a:rPr lang="en-US" b="1" dirty="0"/>
              <a:t>Primary group</a:t>
            </a:r>
          </a:p>
          <a:p>
            <a:pPr algn="just"/>
            <a:r>
              <a:rPr lang="en-US" b="1" dirty="0"/>
              <a:t>Secondary group</a:t>
            </a:r>
          </a:p>
          <a:p>
            <a:pPr algn="just">
              <a:buFont typeface="Wingdings" pitchFamily="2" charset="2"/>
              <a:buChar char="Ø"/>
            </a:pPr>
            <a:r>
              <a:rPr lang="en-US" b="1" dirty="0"/>
              <a:t>Primary group</a:t>
            </a:r>
          </a:p>
          <a:p>
            <a:pPr algn="just"/>
            <a:r>
              <a:rPr lang="en-US" dirty="0"/>
              <a:t>A </a:t>
            </a:r>
            <a:r>
              <a:rPr lang="en-US" b="1" dirty="0"/>
              <a:t>primary group</a:t>
            </a:r>
            <a:r>
              <a:rPr lang="en-US" dirty="0"/>
              <a:t> is usually small,  there is face-to-face, close and intimate relationship among the members such as in the family.</a:t>
            </a:r>
          </a:p>
          <a:p>
            <a:pPr algn="just"/>
            <a:r>
              <a:rPr lang="en-US" dirty="0"/>
              <a:t>Members of such groups care a lot about each other and identify strongly with the group. Indeed, their membership in a primary group gives them much of their social identity.</a:t>
            </a:r>
            <a:endParaRPr lang="en-US" b="1" dirty="0"/>
          </a:p>
          <a:p>
            <a:pPr algn="just"/>
            <a:endParaRPr lang="en-US" dirty="0"/>
          </a:p>
        </p:txBody>
      </p:sp>
    </p:spTree>
    <p:extLst>
      <p:ext uri="{BB962C8B-B14F-4D97-AF65-F5344CB8AC3E}">
        <p14:creationId xmlns:p14="http://schemas.microsoft.com/office/powerpoint/2010/main" val="3986689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D66C83-B518-4195-9577-2DEF1C75FD81}"/>
              </a:ext>
            </a:extLst>
          </p:cNvPr>
          <p:cNvSpPr>
            <a:spLocks noGrp="1"/>
          </p:cNvSpPr>
          <p:nvPr>
            <p:ph idx="1"/>
          </p:nvPr>
        </p:nvSpPr>
        <p:spPr>
          <a:xfrm>
            <a:off x="838200" y="829994"/>
            <a:ext cx="10515600" cy="5346969"/>
          </a:xfrm>
        </p:spPr>
        <p:txBody>
          <a:bodyPr/>
          <a:lstStyle/>
          <a:p>
            <a:pPr algn="just"/>
            <a:r>
              <a:rPr lang="en-US" dirty="0"/>
              <a:t>Charles Horton Cooley, called these groups </a:t>
            </a:r>
            <a:r>
              <a:rPr lang="en-US" i="1" dirty="0"/>
              <a:t>primary</a:t>
            </a:r>
            <a:r>
              <a:rPr lang="en-US" dirty="0"/>
              <a:t>, because they are the first groups we belong to and because they are so important for social life. </a:t>
            </a:r>
          </a:p>
          <a:p>
            <a:pPr algn="just"/>
            <a:r>
              <a:rPr lang="en-US" dirty="0"/>
              <a:t>The family is the primary group that comes most readily to mind, but small peer friendship groups, whether they are your high school friends, an urban street gang, or middle-aged adults who get together regularly, are also primary groups.</a:t>
            </a:r>
          </a:p>
          <a:p>
            <a:pPr algn="just"/>
            <a:r>
              <a:rPr lang="en-US" dirty="0"/>
              <a:t>Ideally, our primary groups give us emotional warmth and comfort in good times and bad and provide us an identity and a strong sense of loyalty and belonging. </a:t>
            </a:r>
          </a:p>
          <a:p>
            <a:pPr marL="0" indent="0" algn="just">
              <a:buNone/>
            </a:pPr>
            <a:endParaRPr lang="en-US" dirty="0"/>
          </a:p>
        </p:txBody>
      </p:sp>
    </p:spTree>
    <p:extLst>
      <p:ext uri="{BB962C8B-B14F-4D97-AF65-F5344CB8AC3E}">
        <p14:creationId xmlns:p14="http://schemas.microsoft.com/office/powerpoint/2010/main" val="4100160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B73121-AFF5-45DB-A90F-B00DFB9D25FE}"/>
              </a:ext>
            </a:extLst>
          </p:cNvPr>
          <p:cNvSpPr>
            <a:spLocks noGrp="1"/>
          </p:cNvSpPr>
          <p:nvPr>
            <p:ph idx="1"/>
          </p:nvPr>
        </p:nvSpPr>
        <p:spPr>
          <a:xfrm>
            <a:off x="838200" y="858129"/>
            <a:ext cx="10515600" cy="5318834"/>
          </a:xfrm>
        </p:spPr>
        <p:txBody>
          <a:bodyPr/>
          <a:lstStyle/>
          <a:p>
            <a:pPr algn="just">
              <a:buFont typeface="Wingdings" pitchFamily="2" charset="2"/>
              <a:buChar char="Ø"/>
            </a:pPr>
            <a:r>
              <a:rPr lang="en-US" b="1" dirty="0"/>
              <a:t>Secondary group</a:t>
            </a:r>
          </a:p>
          <a:p>
            <a:pPr algn="just"/>
            <a:r>
              <a:rPr lang="en-US" dirty="0"/>
              <a:t>Although primary groups are the most important ones in our lives, we belong to many more </a:t>
            </a:r>
            <a:r>
              <a:rPr lang="en-US" b="1" dirty="0"/>
              <a:t>secondary groups</a:t>
            </a:r>
            <a:r>
              <a:rPr lang="en-US" dirty="0"/>
              <a:t>, which are groups that are larger and more impersonal and exist, often for a relatively short time, to achieve a specific purpose.</a:t>
            </a:r>
          </a:p>
          <a:p>
            <a:pPr algn="just"/>
            <a:r>
              <a:rPr lang="en-US" dirty="0"/>
              <a:t>Secondary group members feel less emotionally attached to each other than do primary group members and do not identify as much with their group nor feel as loyal to it.</a:t>
            </a:r>
          </a:p>
          <a:p>
            <a:pPr algn="just"/>
            <a:r>
              <a:rPr lang="en-US" dirty="0"/>
              <a:t>This does not mean secondary groups are unimportant, as society could not exist without them, but they still do not provide the potential emotional benefits for their members that primary groups ideally do.</a:t>
            </a:r>
          </a:p>
          <a:p>
            <a:pPr marL="0" indent="0">
              <a:buNone/>
            </a:pPr>
            <a:endParaRPr lang="en-US" dirty="0"/>
          </a:p>
        </p:txBody>
      </p:sp>
    </p:spTree>
    <p:extLst>
      <p:ext uri="{BB962C8B-B14F-4D97-AF65-F5344CB8AC3E}">
        <p14:creationId xmlns:p14="http://schemas.microsoft.com/office/powerpoint/2010/main" val="2895380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1C0C9C-EB58-4790-BE4B-2A5A22119F30}"/>
              </a:ext>
            </a:extLst>
          </p:cNvPr>
          <p:cNvSpPr>
            <a:spLocks noGrp="1"/>
          </p:cNvSpPr>
          <p:nvPr>
            <p:ph idx="1"/>
          </p:nvPr>
        </p:nvSpPr>
        <p:spPr>
          <a:xfrm>
            <a:off x="838200" y="787791"/>
            <a:ext cx="10515600" cy="5389172"/>
          </a:xfrm>
        </p:spPr>
        <p:txBody>
          <a:bodyPr/>
          <a:lstStyle/>
          <a:p>
            <a:pPr algn="just"/>
            <a:r>
              <a:rPr lang="en-US" dirty="0"/>
              <a:t>Examples of secondary group includes</a:t>
            </a:r>
          </a:p>
          <a:p>
            <a:pPr algn="just"/>
            <a:r>
              <a:rPr lang="en-US" dirty="0"/>
              <a:t>Class fellows, playmates, residents of the same village, members of the same political party etc. </a:t>
            </a:r>
          </a:p>
          <a:p>
            <a:pPr algn="just"/>
            <a:r>
              <a:rPr lang="en-US" dirty="0"/>
              <a:t>The frequency, duration, intensity and focus in interaction may be there but their degree being lower than the one in primary group. This is second in importance of life to the participants. He is first affected by the primary group members and later by those in the secondary.</a:t>
            </a:r>
          </a:p>
          <a:p>
            <a:pPr marL="0" indent="0" algn="just">
              <a:buNone/>
            </a:pPr>
            <a:endParaRPr lang="en-US" dirty="0"/>
          </a:p>
        </p:txBody>
      </p:sp>
    </p:spTree>
    <p:extLst>
      <p:ext uri="{BB962C8B-B14F-4D97-AF65-F5344CB8AC3E}">
        <p14:creationId xmlns:p14="http://schemas.microsoft.com/office/powerpoint/2010/main" val="2038990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EBB257-E014-4547-B114-FAA469E7DA50}"/>
              </a:ext>
            </a:extLst>
          </p:cNvPr>
          <p:cNvSpPr>
            <a:spLocks noGrp="1"/>
          </p:cNvSpPr>
          <p:nvPr>
            <p:ph idx="1"/>
          </p:nvPr>
        </p:nvSpPr>
        <p:spPr>
          <a:xfrm>
            <a:off x="838200" y="506437"/>
            <a:ext cx="10515600" cy="5978769"/>
          </a:xfrm>
        </p:spPr>
        <p:txBody>
          <a:bodyPr>
            <a:normAutofit fontScale="92500"/>
          </a:bodyPr>
          <a:lstStyle/>
          <a:p>
            <a:pPr algn="just">
              <a:buFont typeface="Wingdings" pitchFamily="2" charset="2"/>
              <a:buChar char="v"/>
            </a:pPr>
            <a:r>
              <a:rPr lang="en-US" b="1" dirty="0"/>
              <a:t>On the basis of identity/characteristics </a:t>
            </a:r>
          </a:p>
          <a:p>
            <a:pPr algn="just"/>
            <a:r>
              <a:rPr lang="en-US" b="1" dirty="0"/>
              <a:t>In-group</a:t>
            </a:r>
          </a:p>
          <a:p>
            <a:pPr algn="just"/>
            <a:r>
              <a:rPr lang="en-US" b="1" dirty="0"/>
              <a:t>Out-group </a:t>
            </a:r>
          </a:p>
          <a:p>
            <a:pPr algn="just">
              <a:buFont typeface="Wingdings" pitchFamily="2" charset="2"/>
              <a:buChar char="Ø"/>
            </a:pPr>
            <a:r>
              <a:rPr lang="en-US" b="1" dirty="0"/>
              <a:t>In-group</a:t>
            </a:r>
          </a:p>
          <a:p>
            <a:pPr algn="just"/>
            <a:r>
              <a:rPr lang="en-US" dirty="0"/>
              <a:t>During the processes of our daily life we divide people into ‘we and they’. </a:t>
            </a:r>
          </a:p>
          <a:p>
            <a:pPr algn="just"/>
            <a:r>
              <a:rPr lang="en-US" dirty="0"/>
              <a:t>A group to which we directly belong is our in-group. It can be our family, tribe, occupation, games or interest group.  For example, if I am player of a cricket team, my cricket team is an in-group for me. A religious group is an in-group for its followers. </a:t>
            </a:r>
          </a:p>
          <a:p>
            <a:pPr algn="just"/>
            <a:r>
              <a:rPr lang="en-US" dirty="0"/>
              <a:t>The term in-group is used when an individual want to identify himself with a group or show an association with his group, such as by saying: we are Pakistanis, we are Muslims, we are students etc. </a:t>
            </a:r>
          </a:p>
          <a:p>
            <a:pPr algn="just"/>
            <a:r>
              <a:rPr lang="en-US" dirty="0"/>
              <a:t>The members of an in-group have a sense of “we-feelings” and belongingness towards their in-group.</a:t>
            </a:r>
          </a:p>
          <a:p>
            <a:pPr marL="0" indent="0" algn="just">
              <a:buNone/>
            </a:pPr>
            <a:endParaRPr lang="en-US" dirty="0"/>
          </a:p>
        </p:txBody>
      </p:sp>
    </p:spTree>
    <p:extLst>
      <p:ext uri="{BB962C8B-B14F-4D97-AF65-F5344CB8AC3E}">
        <p14:creationId xmlns:p14="http://schemas.microsoft.com/office/powerpoint/2010/main" val="1135603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D6B999-103D-4875-A4BF-6F9089B2165B}"/>
              </a:ext>
            </a:extLst>
          </p:cNvPr>
          <p:cNvSpPr>
            <a:spLocks noGrp="1"/>
          </p:cNvSpPr>
          <p:nvPr>
            <p:ph idx="1"/>
          </p:nvPr>
        </p:nvSpPr>
        <p:spPr>
          <a:xfrm>
            <a:off x="838200" y="787791"/>
            <a:ext cx="10515600" cy="5389172"/>
          </a:xfrm>
        </p:spPr>
        <p:txBody>
          <a:bodyPr/>
          <a:lstStyle/>
          <a:p>
            <a:pPr algn="just">
              <a:buFont typeface="Wingdings" pitchFamily="2" charset="2"/>
              <a:buChar char="Ø"/>
            </a:pPr>
            <a:r>
              <a:rPr lang="en-US" b="1" dirty="0"/>
              <a:t>Out-group </a:t>
            </a:r>
          </a:p>
          <a:p>
            <a:pPr algn="just"/>
            <a:r>
              <a:rPr lang="en-US" dirty="0"/>
              <a:t>A group to which we do not belong is called an out-group. It can be any group of others including a family, tribe, occupation, games or interest groups. For example, if I am a student of psychology, the students of psychology are in-group for me but the students of any other discipline are an out-group for me. </a:t>
            </a:r>
          </a:p>
          <a:p>
            <a:pPr algn="just"/>
            <a:r>
              <a:rPr lang="en-US" dirty="0"/>
              <a:t>The term out-group is used to distinguish one’s identity from that of others. Such as by saying we are Pakistanis (in-group) and they are Indians (out-group). We are Muslims (in-group) and they are Christians (out-group).</a:t>
            </a:r>
          </a:p>
          <a:p>
            <a:pPr marL="0" indent="0" algn="just">
              <a:buNone/>
            </a:pPr>
            <a:endParaRPr lang="en-US" dirty="0"/>
          </a:p>
        </p:txBody>
      </p:sp>
    </p:spTree>
    <p:extLst>
      <p:ext uri="{BB962C8B-B14F-4D97-AF65-F5344CB8AC3E}">
        <p14:creationId xmlns:p14="http://schemas.microsoft.com/office/powerpoint/2010/main" val="458800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568D03-82B5-4757-9876-7A940E8ADD17}"/>
              </a:ext>
            </a:extLst>
          </p:cNvPr>
          <p:cNvSpPr>
            <a:spLocks noGrp="1"/>
          </p:cNvSpPr>
          <p:nvPr>
            <p:ph idx="1"/>
          </p:nvPr>
        </p:nvSpPr>
        <p:spPr>
          <a:xfrm>
            <a:off x="838200" y="436098"/>
            <a:ext cx="10515600" cy="6288259"/>
          </a:xfrm>
        </p:spPr>
        <p:txBody>
          <a:bodyPr>
            <a:normAutofit fontScale="92500" lnSpcReduction="10000"/>
          </a:bodyPr>
          <a:lstStyle/>
          <a:p>
            <a:pPr algn="just">
              <a:buFont typeface="Wingdings" pitchFamily="2" charset="2"/>
              <a:buChar char="v"/>
            </a:pPr>
            <a:r>
              <a:rPr lang="en-US" b="1" dirty="0"/>
              <a:t>On the basis of Rule and Regulations </a:t>
            </a:r>
          </a:p>
          <a:p>
            <a:pPr algn="just"/>
            <a:r>
              <a:rPr lang="en-US" b="1" dirty="0"/>
              <a:t>Formal group</a:t>
            </a:r>
          </a:p>
          <a:p>
            <a:pPr algn="just"/>
            <a:r>
              <a:rPr lang="en-US" b="1" dirty="0"/>
              <a:t>Informal group </a:t>
            </a:r>
          </a:p>
          <a:p>
            <a:pPr algn="just">
              <a:buFont typeface="Wingdings" pitchFamily="2" charset="2"/>
              <a:buChar char="Ø"/>
            </a:pPr>
            <a:r>
              <a:rPr lang="en-US" b="1" dirty="0"/>
              <a:t>Formal group</a:t>
            </a:r>
          </a:p>
          <a:p>
            <a:pPr algn="just"/>
            <a:r>
              <a:rPr lang="en-US" dirty="0"/>
              <a:t>It is a group that has well defined rules and regulation for joining the group, staying in the group and leaving the group.</a:t>
            </a:r>
          </a:p>
          <a:p>
            <a:pPr algn="just"/>
            <a:r>
              <a:rPr lang="en-US" dirty="0"/>
              <a:t>Those who fulfill these rules and regulations, can join and engage in the activities of the group. The membership can be cancelled if a member violates these rules. </a:t>
            </a:r>
          </a:p>
          <a:p>
            <a:pPr algn="just"/>
            <a:r>
              <a:rPr lang="en-US" dirty="0"/>
              <a:t>Examples include organizations, banks, hospitals, educational institutions, official associations and firms and so on. </a:t>
            </a:r>
          </a:p>
          <a:p>
            <a:pPr algn="just">
              <a:buFont typeface="Wingdings" pitchFamily="2" charset="2"/>
              <a:buChar char="Ø"/>
            </a:pPr>
            <a:r>
              <a:rPr lang="en-US" b="1" dirty="0"/>
              <a:t>Informal group </a:t>
            </a:r>
          </a:p>
          <a:p>
            <a:pPr algn="just"/>
            <a:r>
              <a:rPr lang="en-US" dirty="0"/>
              <a:t>It is a group which has no prescribes rules and regulations for joining the group. Any person can participate and leave it when he likes. People in markets, fairs, listening radio, watching television, listening to a speaker etc. </a:t>
            </a:r>
          </a:p>
          <a:p>
            <a:pPr algn="just"/>
            <a:endParaRPr lang="en-US" dirty="0"/>
          </a:p>
        </p:txBody>
      </p:sp>
    </p:spTree>
    <p:extLst>
      <p:ext uri="{BB962C8B-B14F-4D97-AF65-F5344CB8AC3E}">
        <p14:creationId xmlns:p14="http://schemas.microsoft.com/office/powerpoint/2010/main" val="1316518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7A48A0-4955-4AF6-AAE7-FCC1FCDD6EA2}"/>
              </a:ext>
            </a:extLst>
          </p:cNvPr>
          <p:cNvSpPr>
            <a:spLocks noGrp="1"/>
          </p:cNvSpPr>
          <p:nvPr>
            <p:ph idx="1"/>
          </p:nvPr>
        </p:nvSpPr>
        <p:spPr>
          <a:xfrm>
            <a:off x="838200" y="984738"/>
            <a:ext cx="10515600" cy="5192225"/>
          </a:xfrm>
        </p:spPr>
        <p:txBody>
          <a:bodyPr/>
          <a:lstStyle/>
          <a:p>
            <a:r>
              <a:rPr lang="en-US" b="1" dirty="0"/>
              <a:t>Definitions</a:t>
            </a:r>
          </a:p>
          <a:p>
            <a:pPr marL="0" indent="0" algn="ctr">
              <a:buNone/>
            </a:pPr>
            <a:endParaRPr lang="en-US" dirty="0"/>
          </a:p>
          <a:p>
            <a:pPr marL="0" indent="0" algn="ctr">
              <a:buNone/>
            </a:pPr>
            <a:r>
              <a:rPr lang="en-US" i="1" dirty="0"/>
              <a:t>Society refers to people who interact in a defined territory and share a culture. </a:t>
            </a:r>
            <a:r>
              <a:rPr lang="en-US" b="1" i="1" dirty="0"/>
              <a:t>(John J. Macionis).  </a:t>
            </a:r>
          </a:p>
          <a:p>
            <a:pPr marL="0" indent="0" algn="ctr">
              <a:buNone/>
            </a:pPr>
            <a:endParaRPr lang="en-US" b="1" i="1" dirty="0"/>
          </a:p>
          <a:p>
            <a:pPr marL="0" indent="0" algn="ctr">
              <a:buNone/>
            </a:pPr>
            <a:r>
              <a:rPr lang="en-US" i="1" dirty="0"/>
              <a:t>Society is the web of social relationships which is ever changing </a:t>
            </a:r>
            <a:r>
              <a:rPr lang="en-US" b="1" i="1" dirty="0"/>
              <a:t>(MacIver and Page) </a:t>
            </a:r>
          </a:p>
        </p:txBody>
      </p:sp>
    </p:spTree>
    <p:extLst>
      <p:ext uri="{BB962C8B-B14F-4D97-AF65-F5344CB8AC3E}">
        <p14:creationId xmlns:p14="http://schemas.microsoft.com/office/powerpoint/2010/main" val="818645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43350-BDCC-41DD-A995-F47F0D3DB8FF}"/>
              </a:ext>
            </a:extLst>
          </p:cNvPr>
          <p:cNvSpPr>
            <a:spLocks noGrp="1"/>
          </p:cNvSpPr>
          <p:nvPr>
            <p:ph type="title"/>
          </p:nvPr>
        </p:nvSpPr>
        <p:spPr>
          <a:xfrm>
            <a:off x="838200" y="365125"/>
            <a:ext cx="10515600" cy="1168253"/>
          </a:xfrm>
        </p:spPr>
        <p:txBody>
          <a:bodyPr/>
          <a:lstStyle/>
          <a:p>
            <a:pPr algn="ctr"/>
            <a:r>
              <a:rPr lang="en-US" b="1" dirty="0"/>
              <a:t>CHARACTERISTICS OF SOCIETY</a:t>
            </a:r>
          </a:p>
        </p:txBody>
      </p:sp>
      <p:sp>
        <p:nvSpPr>
          <p:cNvPr id="3" name="Content Placeholder 2">
            <a:extLst>
              <a:ext uri="{FF2B5EF4-FFF2-40B4-BE49-F238E27FC236}">
                <a16:creationId xmlns:a16="http://schemas.microsoft.com/office/drawing/2014/main" id="{18212CC5-DA47-4DAF-9BB1-CE01BFC77831}"/>
              </a:ext>
            </a:extLst>
          </p:cNvPr>
          <p:cNvSpPr>
            <a:spLocks noGrp="1"/>
          </p:cNvSpPr>
          <p:nvPr>
            <p:ph idx="1"/>
          </p:nvPr>
        </p:nvSpPr>
        <p:spPr>
          <a:xfrm>
            <a:off x="838200" y="1659988"/>
            <a:ext cx="10515600" cy="4698609"/>
          </a:xfrm>
        </p:spPr>
        <p:txBody>
          <a:bodyPr>
            <a:normAutofit lnSpcReduction="10000"/>
          </a:bodyPr>
          <a:lstStyle/>
          <a:p>
            <a:pPr algn="just">
              <a:buFont typeface="Wingdings" panose="05000000000000000000" pitchFamily="2" charset="2"/>
              <a:buChar char="ü"/>
            </a:pPr>
            <a:r>
              <a:rPr lang="en-US" b="1" dirty="0"/>
              <a:t>Population</a:t>
            </a:r>
            <a:r>
              <a:rPr lang="en-US" dirty="0"/>
              <a:t> is one of the basic characteristics of society as society is considered to be a largest social of people living together</a:t>
            </a:r>
          </a:p>
          <a:p>
            <a:pPr algn="just">
              <a:buFont typeface="Wingdings" panose="05000000000000000000" pitchFamily="2" charset="2"/>
              <a:buChar char="ü"/>
            </a:pPr>
            <a:r>
              <a:rPr lang="en-US" b="1" dirty="0"/>
              <a:t>Subgroups</a:t>
            </a:r>
            <a:r>
              <a:rPr lang="en-US" dirty="0"/>
              <a:t> are the important components of the lager group. Individuals are organized into a variety of units we call groups . These range from small family units to giant corporations. •Within one society, these different subgroups are classified on the basis of age, profession, sex, religion, literacy and so on.</a:t>
            </a:r>
          </a:p>
          <a:p>
            <a:pPr algn="just"/>
            <a:r>
              <a:rPr lang="en-US" b="1" dirty="0"/>
              <a:t>Interdependence</a:t>
            </a:r>
            <a:r>
              <a:rPr lang="en-US" dirty="0"/>
              <a:t>; another important characteristic of society. The survival and well being of each member is very much depended on this interdependence. No individual is self sufficient. He has to depend on others for food, shelter and security and for the fulfillment of many of his needs and necessities.</a:t>
            </a:r>
          </a:p>
        </p:txBody>
      </p:sp>
    </p:spTree>
    <p:extLst>
      <p:ext uri="{BB962C8B-B14F-4D97-AF65-F5344CB8AC3E}">
        <p14:creationId xmlns:p14="http://schemas.microsoft.com/office/powerpoint/2010/main" val="2730347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6E0846-1878-44BE-AF17-4F43E5191400}"/>
              </a:ext>
            </a:extLst>
          </p:cNvPr>
          <p:cNvSpPr>
            <a:spLocks noGrp="1"/>
          </p:cNvSpPr>
          <p:nvPr>
            <p:ph idx="1"/>
          </p:nvPr>
        </p:nvSpPr>
        <p:spPr>
          <a:xfrm>
            <a:off x="838200" y="928468"/>
            <a:ext cx="10515600" cy="5248495"/>
          </a:xfrm>
        </p:spPr>
        <p:txBody>
          <a:bodyPr/>
          <a:lstStyle/>
          <a:p>
            <a:pPr algn="just"/>
            <a:r>
              <a:rPr lang="en-US" b="1" dirty="0"/>
              <a:t>Social institutions </a:t>
            </a:r>
            <a:r>
              <a:rPr lang="en-US" dirty="0"/>
              <a:t>are the main organs of the society. A social institution is a complex, integrated set of social norms organized around the preservation of a basic societal value.  </a:t>
            </a:r>
          </a:p>
          <a:p>
            <a:pPr algn="just"/>
            <a:r>
              <a:rPr lang="en-US" dirty="0"/>
              <a:t>The interrelationship among institutions create structure for the society. </a:t>
            </a:r>
          </a:p>
          <a:p>
            <a:pPr algn="just"/>
            <a:r>
              <a:rPr lang="en-US" dirty="0"/>
              <a:t>The family, education, economic, political and religion.</a:t>
            </a:r>
          </a:p>
          <a:p>
            <a:pPr algn="just"/>
            <a:r>
              <a:rPr lang="en-US" b="1" dirty="0"/>
              <a:t>Culture</a:t>
            </a:r>
            <a:r>
              <a:rPr lang="en-US" dirty="0"/>
              <a:t> is fundamental for the survival of societies. Culture is a very board term that includes in itself all walks of life, modes of behavior, philosophies and ethics, morals and manners, religious, political, economic and other types of activities.</a:t>
            </a:r>
          </a:p>
        </p:txBody>
      </p:sp>
    </p:spTree>
    <p:extLst>
      <p:ext uri="{BB962C8B-B14F-4D97-AF65-F5344CB8AC3E}">
        <p14:creationId xmlns:p14="http://schemas.microsoft.com/office/powerpoint/2010/main" val="4040070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556594-B451-4123-AFBE-7CEC21E31A2D}"/>
              </a:ext>
            </a:extLst>
          </p:cNvPr>
          <p:cNvSpPr>
            <a:spLocks noGrp="1"/>
          </p:cNvSpPr>
          <p:nvPr>
            <p:ph idx="1"/>
          </p:nvPr>
        </p:nvSpPr>
        <p:spPr>
          <a:xfrm>
            <a:off x="838200" y="661181"/>
            <a:ext cx="10515600" cy="5852160"/>
          </a:xfrm>
        </p:spPr>
        <p:txBody>
          <a:bodyPr/>
          <a:lstStyle/>
          <a:p>
            <a:pPr algn="just">
              <a:buFont typeface="Wingdings" panose="05000000000000000000" pitchFamily="2" charset="2"/>
              <a:buChar char="ü"/>
            </a:pPr>
            <a:r>
              <a:rPr lang="en-US" b="1" dirty="0"/>
              <a:t>Socialization; </a:t>
            </a:r>
            <a:r>
              <a:rPr lang="en-US" dirty="0"/>
              <a:t>a life long process which enables the individual to learn the content of her/his culture and the many behavioral patterns of the group to which s/he belongs. </a:t>
            </a:r>
          </a:p>
          <a:p>
            <a:pPr algn="just"/>
            <a:r>
              <a:rPr lang="en-US" dirty="0"/>
              <a:t>The individual learns to become a functioning and participating member of the society or group through the socialization. </a:t>
            </a:r>
          </a:p>
          <a:p>
            <a:pPr algn="just">
              <a:buFont typeface="Wingdings" panose="05000000000000000000" pitchFamily="2" charset="2"/>
              <a:buChar char="ü"/>
            </a:pPr>
            <a:r>
              <a:rPr lang="en-US" b="1" dirty="0"/>
              <a:t>Permanent Group; </a:t>
            </a:r>
            <a:r>
              <a:rPr lang="en-US" dirty="0"/>
              <a:t>Permanency is another important characteristic of society. It is not a temporary organization of individuals. Society continues to exist even after the death of individual members. </a:t>
            </a:r>
          </a:p>
          <a:p>
            <a:pPr algn="just">
              <a:buFont typeface="Wingdings" panose="05000000000000000000" pitchFamily="2" charset="2"/>
              <a:buChar char="ü"/>
            </a:pPr>
            <a:r>
              <a:rPr lang="en-US" b="1" dirty="0"/>
              <a:t>Dynamism</a:t>
            </a:r>
            <a:r>
              <a:rPr lang="en-US" dirty="0"/>
              <a:t> is also an important aspect of a society. No society is static. Every society changes and changes continuously. Old customs, traditions, folkways, mores, values and institutions got changed and new customs and values takes place.</a:t>
            </a:r>
          </a:p>
        </p:txBody>
      </p:sp>
    </p:spTree>
    <p:extLst>
      <p:ext uri="{BB962C8B-B14F-4D97-AF65-F5344CB8AC3E}">
        <p14:creationId xmlns:p14="http://schemas.microsoft.com/office/powerpoint/2010/main" val="2188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7F66B-E79B-4F31-B2E5-9AE078152FC5}"/>
              </a:ext>
            </a:extLst>
          </p:cNvPr>
          <p:cNvSpPr>
            <a:spLocks noGrp="1"/>
          </p:cNvSpPr>
          <p:nvPr>
            <p:ph type="title"/>
          </p:nvPr>
        </p:nvSpPr>
        <p:spPr/>
        <p:txBody>
          <a:bodyPr/>
          <a:lstStyle/>
          <a:p>
            <a:pPr algn="ctr"/>
            <a:r>
              <a:rPr lang="en-US" b="1" dirty="0"/>
              <a:t>COMMUNITY</a:t>
            </a:r>
          </a:p>
        </p:txBody>
      </p:sp>
      <p:sp>
        <p:nvSpPr>
          <p:cNvPr id="3" name="Content Placeholder 2">
            <a:extLst>
              <a:ext uri="{FF2B5EF4-FFF2-40B4-BE49-F238E27FC236}">
                <a16:creationId xmlns:a16="http://schemas.microsoft.com/office/drawing/2014/main" id="{2C7BF1B3-35E0-4A73-9776-66A130646624}"/>
              </a:ext>
            </a:extLst>
          </p:cNvPr>
          <p:cNvSpPr>
            <a:spLocks noGrp="1"/>
          </p:cNvSpPr>
          <p:nvPr>
            <p:ph idx="1"/>
          </p:nvPr>
        </p:nvSpPr>
        <p:spPr>
          <a:xfrm>
            <a:off x="838200" y="1825624"/>
            <a:ext cx="10515600" cy="4462633"/>
          </a:xfrm>
        </p:spPr>
        <p:txBody>
          <a:bodyPr>
            <a:normAutofit/>
          </a:bodyPr>
          <a:lstStyle/>
          <a:p>
            <a:pPr algn="just"/>
            <a:r>
              <a:rPr lang="en-US" dirty="0"/>
              <a:t>Communities are more localized groups of people who often share a sense of identity, close relationships, and common goals. They can be based on location (like a neighborhood) or shared interests (like an online community). Communities typically have stronger personal connections than the broader society and involve more day-to-day interaction.</a:t>
            </a:r>
          </a:p>
          <a:p>
            <a:pPr algn="just"/>
            <a:r>
              <a:rPr lang="en-US" dirty="0"/>
              <a:t>A community, whether small or large, refers to a group of people who live together in a particular area in such a way that they share a common life and have developed a strong sense of community sentiment of consciousness among themselves, which distinguishes them from others in their field of </a:t>
            </a:r>
            <a:r>
              <a:rPr lang="en-US" dirty="0" err="1"/>
              <a:t>endeavour</a:t>
            </a:r>
            <a:r>
              <a:rPr lang="en-US" dirty="0"/>
              <a:t>.</a:t>
            </a:r>
          </a:p>
          <a:p>
            <a:pPr algn="just"/>
            <a:endParaRPr lang="en-US" dirty="0"/>
          </a:p>
        </p:txBody>
      </p:sp>
    </p:spTree>
    <p:extLst>
      <p:ext uri="{BB962C8B-B14F-4D97-AF65-F5344CB8AC3E}">
        <p14:creationId xmlns:p14="http://schemas.microsoft.com/office/powerpoint/2010/main" val="3986116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9EC00-E16E-40B9-A63D-9B6347F9D68E}"/>
              </a:ext>
            </a:extLst>
          </p:cNvPr>
          <p:cNvSpPr>
            <a:spLocks noGrp="1"/>
          </p:cNvSpPr>
          <p:nvPr>
            <p:ph idx="1"/>
          </p:nvPr>
        </p:nvSpPr>
        <p:spPr>
          <a:xfrm>
            <a:off x="838200" y="858129"/>
            <a:ext cx="10515600" cy="5318834"/>
          </a:xfrm>
        </p:spPr>
        <p:txBody>
          <a:bodyPr/>
          <a:lstStyle/>
          <a:p>
            <a:r>
              <a:rPr lang="en-US" b="1" dirty="0"/>
              <a:t>Definitions </a:t>
            </a:r>
          </a:p>
          <a:p>
            <a:pPr marL="0" indent="0" algn="ctr">
              <a:buNone/>
            </a:pPr>
            <a:endParaRPr lang="en-US" i="1" dirty="0"/>
          </a:p>
          <a:p>
            <a:pPr marL="0" indent="0" algn="ctr">
              <a:buNone/>
            </a:pPr>
            <a:r>
              <a:rPr lang="en-US" i="1" dirty="0"/>
              <a:t>According to </a:t>
            </a:r>
            <a:r>
              <a:rPr lang="en-US" i="1" dirty="0" err="1"/>
              <a:t>kingsley</a:t>
            </a:r>
            <a:r>
              <a:rPr lang="en-US" i="1" dirty="0"/>
              <a:t> Davis, “Community is the smallest territorial</a:t>
            </a:r>
          </a:p>
          <a:p>
            <a:pPr marL="0" indent="0" algn="ctr">
              <a:buNone/>
            </a:pPr>
            <a:r>
              <a:rPr lang="en-US" i="1" dirty="0"/>
              <a:t>group that can embrace all aspects of social life”</a:t>
            </a:r>
          </a:p>
          <a:p>
            <a:pPr marL="0" indent="0" algn="ctr">
              <a:buNone/>
            </a:pPr>
            <a:endParaRPr lang="en-US" i="1" dirty="0"/>
          </a:p>
          <a:p>
            <a:pPr marL="0" indent="0" algn="ctr">
              <a:buNone/>
            </a:pPr>
            <a:r>
              <a:rPr lang="en-US" i="1" dirty="0"/>
              <a:t>According to </a:t>
            </a:r>
            <a:r>
              <a:rPr lang="en-US" i="1" dirty="0" err="1"/>
              <a:t>E.S.Bogardus</a:t>
            </a:r>
            <a:r>
              <a:rPr lang="en-US" i="1" dirty="0"/>
              <a:t>, “Community is a social group with some</a:t>
            </a:r>
          </a:p>
          <a:p>
            <a:pPr marL="0" indent="0" algn="ctr">
              <a:buNone/>
            </a:pPr>
            <a:r>
              <a:rPr lang="en-US" i="1" dirty="0"/>
              <a:t>degree of ‘we feeling’ and living in a given area’.</a:t>
            </a:r>
          </a:p>
          <a:p>
            <a:pPr marL="0" indent="0" algn="ctr">
              <a:buNone/>
            </a:pPr>
            <a:endParaRPr lang="en-US" i="1" dirty="0"/>
          </a:p>
          <a:p>
            <a:endParaRPr lang="en-US" dirty="0"/>
          </a:p>
        </p:txBody>
      </p:sp>
    </p:spTree>
    <p:extLst>
      <p:ext uri="{BB962C8B-B14F-4D97-AF65-F5344CB8AC3E}">
        <p14:creationId xmlns:p14="http://schemas.microsoft.com/office/powerpoint/2010/main" val="1798270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A0989-A2AF-486C-947E-536839E1AD16}"/>
              </a:ext>
            </a:extLst>
          </p:cNvPr>
          <p:cNvSpPr>
            <a:spLocks noGrp="1"/>
          </p:cNvSpPr>
          <p:nvPr>
            <p:ph type="title"/>
          </p:nvPr>
        </p:nvSpPr>
        <p:spPr/>
        <p:txBody>
          <a:bodyPr/>
          <a:lstStyle/>
          <a:p>
            <a:pPr algn="ctr"/>
            <a:r>
              <a:rPr lang="en-US" b="1" dirty="0"/>
              <a:t>CHARACTERISTICS OF COMMUNITY</a:t>
            </a:r>
          </a:p>
        </p:txBody>
      </p:sp>
      <p:sp>
        <p:nvSpPr>
          <p:cNvPr id="3" name="Content Placeholder 2">
            <a:extLst>
              <a:ext uri="{FF2B5EF4-FFF2-40B4-BE49-F238E27FC236}">
                <a16:creationId xmlns:a16="http://schemas.microsoft.com/office/drawing/2014/main" id="{02562935-B2BB-47A8-A1FF-D231522491D8}"/>
              </a:ext>
            </a:extLst>
          </p:cNvPr>
          <p:cNvSpPr>
            <a:spLocks noGrp="1"/>
          </p:cNvSpPr>
          <p:nvPr>
            <p:ph idx="1"/>
          </p:nvPr>
        </p:nvSpPr>
        <p:spPr/>
        <p:txBody>
          <a:bodyPr/>
          <a:lstStyle/>
          <a:p>
            <a:pPr algn="just"/>
            <a:r>
              <a:rPr lang="en-US" b="1" dirty="0"/>
              <a:t>Population: </a:t>
            </a:r>
            <a:r>
              <a:rPr lang="en-US" dirty="0"/>
              <a:t>Community must have population because it refers to a group of people. This group may be small or large but without a group of people we can’t think of a community.</a:t>
            </a:r>
          </a:p>
          <a:p>
            <a:pPr algn="just"/>
            <a:r>
              <a:rPr lang="en-US" b="1" dirty="0"/>
              <a:t>A Definite Territory: </a:t>
            </a:r>
            <a:r>
              <a:rPr lang="en-US" dirty="0"/>
              <a:t>Definite Territory is the next important characteristic of community. A group of people forms a community when it begins to reside in a definite territory. Community is a territorial group.</a:t>
            </a:r>
          </a:p>
          <a:p>
            <a:r>
              <a:rPr lang="en-US" b="1" dirty="0"/>
              <a:t>Community sentiment: </a:t>
            </a:r>
            <a:r>
              <a:rPr lang="en-US" dirty="0"/>
              <a:t>To constitute a community the presence of sentiment among the members is necessary.</a:t>
            </a:r>
          </a:p>
          <a:p>
            <a:pPr marL="0" indent="0" algn="just">
              <a:buNone/>
            </a:pPr>
            <a:endParaRPr lang="en-US" b="1" dirty="0"/>
          </a:p>
          <a:p>
            <a:pPr algn="just"/>
            <a:endParaRPr lang="en-US" dirty="0"/>
          </a:p>
          <a:p>
            <a:pPr algn="just"/>
            <a:endParaRPr lang="en-US" dirty="0"/>
          </a:p>
        </p:txBody>
      </p:sp>
    </p:spTree>
    <p:extLst>
      <p:ext uri="{BB962C8B-B14F-4D97-AF65-F5344CB8AC3E}">
        <p14:creationId xmlns:p14="http://schemas.microsoft.com/office/powerpoint/2010/main" val="2034795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2902</TotalTime>
  <Words>2094</Words>
  <Application>Microsoft Office PowerPoint</Application>
  <PresentationFormat>Widescreen</PresentationFormat>
  <Paragraphs>120</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Bahnschrift Light</vt:lpstr>
      <vt:lpstr>Calibri</vt:lpstr>
      <vt:lpstr>Calibri Light</vt:lpstr>
      <vt:lpstr>Wingdings</vt:lpstr>
      <vt:lpstr>Office Theme</vt:lpstr>
      <vt:lpstr>PowerPoint Presentation</vt:lpstr>
      <vt:lpstr>SOCIETY</vt:lpstr>
      <vt:lpstr>PowerPoint Presentation</vt:lpstr>
      <vt:lpstr>CHARACTERISTICS OF SOCIETY</vt:lpstr>
      <vt:lpstr>PowerPoint Presentation</vt:lpstr>
      <vt:lpstr>PowerPoint Presentation</vt:lpstr>
      <vt:lpstr>COMMUNITY</vt:lpstr>
      <vt:lpstr>PowerPoint Presentation</vt:lpstr>
      <vt:lpstr>CHARACTERISTICS OF COMMUNITY</vt:lpstr>
      <vt:lpstr>PowerPoint Presentation</vt:lpstr>
      <vt:lpstr>PowerPoint Presentation</vt:lpstr>
      <vt:lpstr>Distinctions between society and community.</vt:lpstr>
      <vt:lpstr>PowerPoint Presentation</vt:lpstr>
      <vt:lpstr>ASSOCIATIONS</vt:lpstr>
      <vt:lpstr>PowerPoint Presentation</vt:lpstr>
      <vt:lpstr>CHARACTERISTICS OF ASSOCIATION</vt:lpstr>
      <vt:lpstr>PowerPoint Presentation</vt:lpstr>
      <vt:lpstr>SOCIAL GROUPS</vt:lpstr>
      <vt:lpstr>PowerPoint Presentation</vt:lpstr>
      <vt:lpstr>TYPES OF SOCIAL GROUPS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Saira khan</dc:creator>
  <cp:lastModifiedBy>Saira khan</cp:lastModifiedBy>
  <cp:revision>33</cp:revision>
  <dcterms:created xsi:type="dcterms:W3CDTF">2024-10-27T17:48:48Z</dcterms:created>
  <dcterms:modified xsi:type="dcterms:W3CDTF">2024-10-29T18:11:15Z</dcterms:modified>
</cp:coreProperties>
</file>