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8E68A-698D-4D00-A4A7-B45D20A15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AD367D4-88B9-47C2-90FC-1F1C908EE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E2AB798-2168-4F89-A164-13676ADFE4FC}"/>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5" name="Footer Placeholder 4">
            <a:extLst>
              <a:ext uri="{FF2B5EF4-FFF2-40B4-BE49-F238E27FC236}">
                <a16:creationId xmlns:a16="http://schemas.microsoft.com/office/drawing/2014/main" xmlns="" id="{D03DF668-58E7-4936-8D5C-FD71977CE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07223B0-0AA5-4DC9-AAC0-7BDAC9145315}"/>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322154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88916-B70A-43F2-B700-35BCB718B7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5AFEFC5-88A2-4171-ABA0-A310BD631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27EF4B-2A03-471D-BB67-92F55715991B}"/>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5" name="Footer Placeholder 4">
            <a:extLst>
              <a:ext uri="{FF2B5EF4-FFF2-40B4-BE49-F238E27FC236}">
                <a16:creationId xmlns:a16="http://schemas.microsoft.com/office/drawing/2014/main" xmlns="" id="{C9D037AC-8119-4738-89B2-2096A50E4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93EC3E-F948-4B21-A2E6-AD42DF4749D5}"/>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8472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043FFB-3042-425D-8569-2073735968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C67AC6B-4576-49F7-B19D-5CDD20220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E49555-6FC7-4645-83D1-8E35F5069D29}"/>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5" name="Footer Placeholder 4">
            <a:extLst>
              <a:ext uri="{FF2B5EF4-FFF2-40B4-BE49-F238E27FC236}">
                <a16:creationId xmlns:a16="http://schemas.microsoft.com/office/drawing/2014/main" xmlns="" id="{EABB6BA0-CA3C-4F97-8462-4D51A0F05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041A6D-8521-4A0C-B5AE-29B1E9EF69B4}"/>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40262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213ED-0FAD-45E0-BFFE-8C102004B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63AD08-E4EC-4729-8E4C-74536B430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67C8E7-74FD-4052-873A-A3E8148A9020}"/>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5" name="Footer Placeholder 4">
            <a:extLst>
              <a:ext uri="{FF2B5EF4-FFF2-40B4-BE49-F238E27FC236}">
                <a16:creationId xmlns:a16="http://schemas.microsoft.com/office/drawing/2014/main" xmlns="" id="{F82DCF92-7E95-4FBF-919C-F5813F6A9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7D844E-2886-4FCE-BB4D-C464CB6F634F}"/>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423572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02C95-FB3F-4789-A3D1-3A15B5E00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5A5FBB6-BA18-40B5-B74C-F3A4EE762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D867A4D-77CF-49C3-961D-F3C82E43472C}"/>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5" name="Footer Placeholder 4">
            <a:extLst>
              <a:ext uri="{FF2B5EF4-FFF2-40B4-BE49-F238E27FC236}">
                <a16:creationId xmlns:a16="http://schemas.microsoft.com/office/drawing/2014/main" xmlns="" id="{5CCA3868-398D-40A9-B842-030113076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50EB44-9029-4CBB-865C-DABD5A8842F1}"/>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367629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A8CDB-34BF-4952-92EF-B2ACAF045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6BEAC1D-45FF-4422-9F31-CD3A4B857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2C9CA89-5C7A-409A-A022-A500CEF17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CEC0C67-F56C-475D-B2FC-4D4F8870100F}"/>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6" name="Footer Placeholder 5">
            <a:extLst>
              <a:ext uri="{FF2B5EF4-FFF2-40B4-BE49-F238E27FC236}">
                <a16:creationId xmlns:a16="http://schemas.microsoft.com/office/drawing/2014/main" xmlns="" id="{C7339A55-8468-4473-8C14-5E54A352F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816531A-82C4-4548-83FC-AD33F9313C6A}"/>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110163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AA48A-CDDC-4E7D-8575-A04A2B9D39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F73B5BC-6EA2-4476-9CCE-8297C8877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6F103C9-BCAA-4006-B0B4-BE9BF3BA3C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7C5F169-EEB7-4FDD-8171-5550DB01C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B2FC794-D92E-4956-A6C9-BB84FD991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8454E05-7C24-40F2-BF5E-8EB188A3EF6E}"/>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8" name="Footer Placeholder 7">
            <a:extLst>
              <a:ext uri="{FF2B5EF4-FFF2-40B4-BE49-F238E27FC236}">
                <a16:creationId xmlns:a16="http://schemas.microsoft.com/office/drawing/2014/main" xmlns="" id="{FFB78E91-E33C-4DBD-825D-EAE2DF31B6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BE0382E-5AFF-40C8-B557-2AB381FC4E32}"/>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403849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5A01B-0DC7-4F09-A51F-EC6BCC0266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E27B4EB-96A1-4075-A2B7-7355D6390730}"/>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4" name="Footer Placeholder 3">
            <a:extLst>
              <a:ext uri="{FF2B5EF4-FFF2-40B4-BE49-F238E27FC236}">
                <a16:creationId xmlns:a16="http://schemas.microsoft.com/office/drawing/2014/main" xmlns="" id="{F3B0E3A6-EFB9-4D59-8A07-37BCC179C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85DD318-AFBD-41DE-8E9B-3AECE929315E}"/>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355731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3F58CF-E91F-4922-93F0-9121CCFE10E5}"/>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3" name="Footer Placeholder 2">
            <a:extLst>
              <a:ext uri="{FF2B5EF4-FFF2-40B4-BE49-F238E27FC236}">
                <a16:creationId xmlns:a16="http://schemas.microsoft.com/office/drawing/2014/main" xmlns="" id="{67E3545E-2F53-475D-9994-A49A3E57C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AE4CFB2-B173-4C23-84B3-2518102BBBB8}"/>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285262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797B0-C601-4ACB-BB5F-65C717F09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7619873-50C6-45CE-B80A-5850F0138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A9333B1-218D-4E9B-8DDB-E9CF6D1F4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F19DBA0-870F-4628-8C95-036163088217}"/>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6" name="Footer Placeholder 5">
            <a:extLst>
              <a:ext uri="{FF2B5EF4-FFF2-40B4-BE49-F238E27FC236}">
                <a16:creationId xmlns:a16="http://schemas.microsoft.com/office/drawing/2014/main" xmlns="" id="{4B5D7A71-38E3-4776-B421-7F778C245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46758A-D2BB-478E-9465-0B50ECB41193}"/>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192631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5C360-4D82-407E-A5F2-B8E410BD3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03B3365-E152-43DB-B0BB-2FE72939E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D797616-AC46-4254-87F5-FCFC24C60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2FB0FB1-716F-4F5D-89D3-81FDBA2EEF88}"/>
              </a:ext>
            </a:extLst>
          </p:cNvPr>
          <p:cNvSpPr>
            <a:spLocks noGrp="1"/>
          </p:cNvSpPr>
          <p:nvPr>
            <p:ph type="dt" sz="half" idx="10"/>
          </p:nvPr>
        </p:nvSpPr>
        <p:spPr/>
        <p:txBody>
          <a:bodyPr/>
          <a:lstStyle/>
          <a:p>
            <a:fld id="{783B1F49-7D8E-4415-906F-1C225A730A42}" type="datetimeFigureOut">
              <a:rPr lang="en-US" smtClean="0"/>
              <a:pPr/>
              <a:t>1/3/2025</a:t>
            </a:fld>
            <a:endParaRPr lang="en-US"/>
          </a:p>
        </p:txBody>
      </p:sp>
      <p:sp>
        <p:nvSpPr>
          <p:cNvPr id="6" name="Footer Placeholder 5">
            <a:extLst>
              <a:ext uri="{FF2B5EF4-FFF2-40B4-BE49-F238E27FC236}">
                <a16:creationId xmlns:a16="http://schemas.microsoft.com/office/drawing/2014/main" xmlns="" id="{41707A2A-D8B9-4069-B434-13008D2E7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6356A4A-34DC-4D22-A157-E206D5E01807}"/>
              </a:ext>
            </a:extLst>
          </p:cNvPr>
          <p:cNvSpPr>
            <a:spLocks noGrp="1"/>
          </p:cNvSpPr>
          <p:nvPr>
            <p:ph type="sldNum" sz="quarter" idx="12"/>
          </p:nvPr>
        </p:nvSpPr>
        <p:spPr/>
        <p:txBody>
          <a:body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109519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4FBFF6C-BC3A-4004-A6ED-9918248E0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949AF0-93F0-4BC7-85A0-A831076A6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B5241C-C6DA-4462-9430-6F440E3EA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B1F49-7D8E-4415-906F-1C225A730A42}" type="datetimeFigureOut">
              <a:rPr lang="en-US" smtClean="0"/>
              <a:pPr/>
              <a:t>1/3/2025</a:t>
            </a:fld>
            <a:endParaRPr lang="en-US"/>
          </a:p>
        </p:txBody>
      </p:sp>
      <p:sp>
        <p:nvSpPr>
          <p:cNvPr id="5" name="Footer Placeholder 4">
            <a:extLst>
              <a:ext uri="{FF2B5EF4-FFF2-40B4-BE49-F238E27FC236}">
                <a16:creationId xmlns:a16="http://schemas.microsoft.com/office/drawing/2014/main" xmlns="" id="{5304D4D4-0A4B-4C92-8490-FA913CCC0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063C4F8-E502-4557-9DF1-0A530A7D7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B5854-4AFA-43A5-9AAB-633FFB8515EA}" type="slidenum">
              <a:rPr lang="en-US" smtClean="0"/>
              <a:pPr/>
              <a:t>‹#›</a:t>
            </a:fld>
            <a:endParaRPr lang="en-US"/>
          </a:p>
        </p:txBody>
      </p:sp>
    </p:spTree>
    <p:extLst>
      <p:ext uri="{BB962C8B-B14F-4D97-AF65-F5344CB8AC3E}">
        <p14:creationId xmlns:p14="http://schemas.microsoft.com/office/powerpoint/2010/main" xmlns="" val="3717431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B6A853-2B80-4792-ADB0-F1C1658DF334}"/>
              </a:ext>
            </a:extLst>
          </p:cNvPr>
          <p:cNvSpPr>
            <a:spLocks noGrp="1"/>
          </p:cNvSpPr>
          <p:nvPr>
            <p:ph idx="1"/>
          </p:nvPr>
        </p:nvSpPr>
        <p:spPr>
          <a:xfrm>
            <a:off x="838200" y="1111348"/>
            <a:ext cx="10515600" cy="5065615"/>
          </a:xfrm>
        </p:spPr>
        <p:txBody>
          <a:bodyPr>
            <a:normAutofit/>
          </a:bodyPr>
          <a:lstStyle/>
          <a:p>
            <a:pPr marL="0" indent="0" algn="ctr">
              <a:buNone/>
            </a:pPr>
            <a:endParaRPr lang="en-US" sz="4000" b="1" dirty="0">
              <a:latin typeface="Arial Black" panose="020B0A04020102020204" pitchFamily="34" charset="0"/>
            </a:endParaRPr>
          </a:p>
          <a:p>
            <a:pPr marL="0" indent="0" algn="ctr">
              <a:buNone/>
            </a:pPr>
            <a:endParaRPr lang="en-US" sz="4000" b="1" dirty="0">
              <a:latin typeface="Arial Black" panose="020B0A04020102020204" pitchFamily="34" charset="0"/>
            </a:endParaRPr>
          </a:p>
          <a:p>
            <a:pPr marL="0" indent="0" algn="ctr">
              <a:buNone/>
            </a:pPr>
            <a:r>
              <a:rPr lang="en-US" sz="4000" b="1" dirty="0">
                <a:latin typeface="Arial Black" panose="020B0A04020102020204" pitchFamily="34" charset="0"/>
              </a:rPr>
              <a:t>Social </a:t>
            </a:r>
            <a:r>
              <a:rPr lang="en-US" sz="4000" b="1" dirty="0" smtClean="0">
                <a:latin typeface="Arial Black" panose="020B0A04020102020204" pitchFamily="34" charset="0"/>
              </a:rPr>
              <a:t>Movements and collective behavior</a:t>
            </a:r>
            <a:endParaRPr lang="en-US" sz="4000" b="1" dirty="0">
              <a:latin typeface="Arial Black" panose="020B0A04020102020204" pitchFamily="34" charset="0"/>
            </a:endParaRPr>
          </a:p>
        </p:txBody>
      </p:sp>
    </p:spTree>
    <p:extLst>
      <p:ext uri="{BB962C8B-B14F-4D97-AF65-F5344CB8AC3E}">
        <p14:creationId xmlns:p14="http://schemas.microsoft.com/office/powerpoint/2010/main" xmlns="" val="3183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3EC3B6-5910-42D7-92E1-E968CC6760AF}"/>
              </a:ext>
            </a:extLst>
          </p:cNvPr>
          <p:cNvSpPr>
            <a:spLocks noGrp="1"/>
          </p:cNvSpPr>
          <p:nvPr>
            <p:ph idx="1"/>
          </p:nvPr>
        </p:nvSpPr>
        <p:spPr>
          <a:xfrm>
            <a:off x="838200" y="872197"/>
            <a:ext cx="10515600" cy="5304766"/>
          </a:xfrm>
        </p:spPr>
        <p:txBody>
          <a:bodyPr/>
          <a:lstStyle/>
          <a:p>
            <a:pPr algn="just"/>
            <a:r>
              <a:rPr lang="en-US" b="1" dirty="0"/>
              <a:t>2. Coalescence (Popular Stage)</a:t>
            </a:r>
          </a:p>
          <a:p>
            <a:r>
              <a:rPr lang="en-US" dirty="0"/>
              <a:t>During this stage, the movement becomes more organized and strategic.</a:t>
            </a:r>
          </a:p>
          <a:p>
            <a:r>
              <a:rPr lang="en-US" dirty="0"/>
              <a:t>Clear leaders and organizations start to emerge.</a:t>
            </a:r>
          </a:p>
          <a:p>
            <a:r>
              <a:rPr lang="en-US" dirty="0"/>
              <a:t>Efforts to mobilize resources and recruit more members increase.</a:t>
            </a:r>
          </a:p>
          <a:p>
            <a:r>
              <a:rPr lang="en-US" dirty="0"/>
              <a:t>Protests, rallies, and other public demonstrations become more common.</a:t>
            </a:r>
          </a:p>
          <a:p>
            <a:r>
              <a:rPr lang="en-US" dirty="0"/>
              <a:t>Clear objectives and goals are established.</a:t>
            </a:r>
          </a:p>
          <a:p>
            <a:pPr algn="just"/>
            <a:r>
              <a:rPr lang="en-US" b="1" dirty="0"/>
              <a:t>Example from Pakistan</a:t>
            </a:r>
            <a:r>
              <a:rPr lang="en-US" dirty="0"/>
              <a:t>: The Pashtun </a:t>
            </a:r>
            <a:r>
              <a:rPr lang="en-US" dirty="0" err="1"/>
              <a:t>Tahafuz</a:t>
            </a:r>
            <a:r>
              <a:rPr lang="en-US" dirty="0"/>
              <a:t> Movement (PTM) gaining momentum and organizing large-scale protests to demand justice for Pashtuns.</a:t>
            </a:r>
          </a:p>
        </p:txBody>
      </p:sp>
    </p:spTree>
    <p:extLst>
      <p:ext uri="{BB962C8B-B14F-4D97-AF65-F5344CB8AC3E}">
        <p14:creationId xmlns:p14="http://schemas.microsoft.com/office/powerpoint/2010/main" xmlns="" val="166626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113DFF-C0C1-4E27-B41F-1888D51F4E8E}"/>
              </a:ext>
            </a:extLst>
          </p:cNvPr>
          <p:cNvSpPr>
            <a:spLocks noGrp="1"/>
          </p:cNvSpPr>
          <p:nvPr>
            <p:ph idx="1"/>
          </p:nvPr>
        </p:nvSpPr>
        <p:spPr>
          <a:xfrm>
            <a:off x="838200" y="1012874"/>
            <a:ext cx="10515600" cy="5164089"/>
          </a:xfrm>
        </p:spPr>
        <p:txBody>
          <a:bodyPr/>
          <a:lstStyle/>
          <a:p>
            <a:pPr algn="just"/>
            <a:r>
              <a:rPr lang="en-US" b="1" dirty="0"/>
              <a:t>3. Bureaucratization (Formalization Stage)</a:t>
            </a:r>
          </a:p>
          <a:p>
            <a:pPr algn="just"/>
            <a:r>
              <a:rPr lang="en-US" dirty="0"/>
              <a:t>At this stage, the movement becomes more formalized and institutionalized.</a:t>
            </a:r>
          </a:p>
          <a:p>
            <a:pPr algn="just"/>
            <a:r>
              <a:rPr lang="en-US" dirty="0"/>
              <a:t>Establishment of formal structures, organizations, and possibly even legal entities.</a:t>
            </a:r>
          </a:p>
          <a:p>
            <a:pPr algn="just"/>
            <a:r>
              <a:rPr lang="en-US" dirty="0"/>
              <a:t>Hiring of professional staff to manage activities.</a:t>
            </a:r>
          </a:p>
          <a:p>
            <a:pPr algn="just"/>
            <a:r>
              <a:rPr lang="en-US" dirty="0"/>
              <a:t>Increased efforts to influence laws, policies, and public opinion.</a:t>
            </a:r>
          </a:p>
          <a:p>
            <a:pPr algn="just"/>
            <a:r>
              <a:rPr lang="en-US" dirty="0"/>
              <a:t>Continued efforts to maintain and expand the movement.</a:t>
            </a:r>
          </a:p>
          <a:p>
            <a:pPr algn="just"/>
            <a:r>
              <a:rPr lang="en-US" b="1" dirty="0"/>
              <a:t>Example from Pakistan</a:t>
            </a:r>
            <a:r>
              <a:rPr lang="en-US" dirty="0"/>
              <a:t>: The Human Rights Commission of Pakistan (HRCP) becoming a formal organization with structured efforts to influence human rights laws and policies.</a:t>
            </a:r>
          </a:p>
        </p:txBody>
      </p:sp>
    </p:spTree>
    <p:extLst>
      <p:ext uri="{BB962C8B-B14F-4D97-AF65-F5344CB8AC3E}">
        <p14:creationId xmlns:p14="http://schemas.microsoft.com/office/powerpoint/2010/main" xmlns="" val="21924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A1D4CC-E52E-4126-8F7D-6DD93D663F00}"/>
              </a:ext>
            </a:extLst>
          </p:cNvPr>
          <p:cNvSpPr>
            <a:spLocks noGrp="1"/>
          </p:cNvSpPr>
          <p:nvPr>
            <p:ph idx="1"/>
          </p:nvPr>
        </p:nvSpPr>
        <p:spPr>
          <a:xfrm>
            <a:off x="838200" y="393895"/>
            <a:ext cx="10515600" cy="6119447"/>
          </a:xfrm>
        </p:spPr>
        <p:txBody>
          <a:bodyPr>
            <a:normAutofit lnSpcReduction="10000"/>
          </a:bodyPr>
          <a:lstStyle/>
          <a:p>
            <a:pPr algn="just"/>
            <a:r>
              <a:rPr lang="en-US" b="1" dirty="0"/>
              <a:t>4. Decline (Institutionalization or Dissolution)</a:t>
            </a:r>
          </a:p>
          <a:p>
            <a:pPr algn="just"/>
            <a:r>
              <a:rPr lang="en-US" dirty="0"/>
              <a:t>A social movement may decline due to various reasons:</a:t>
            </a:r>
          </a:p>
          <a:p>
            <a:pPr algn="just"/>
            <a:r>
              <a:rPr lang="en-US" b="1" dirty="0"/>
              <a:t>Success</a:t>
            </a:r>
            <a:r>
              <a:rPr lang="en-US" dirty="0"/>
              <a:t>: Achieving its goals and thus no longer being necessary.</a:t>
            </a:r>
          </a:p>
          <a:p>
            <a:pPr algn="just"/>
            <a:r>
              <a:rPr lang="en-US" b="1" dirty="0"/>
              <a:t>Failure</a:t>
            </a:r>
            <a:r>
              <a:rPr lang="en-US" dirty="0"/>
              <a:t>: Inability to achieve its objectives due to lack of support, resources, or effective strategies.</a:t>
            </a:r>
          </a:p>
          <a:p>
            <a:pPr algn="just"/>
            <a:r>
              <a:rPr lang="en-US" b="1" dirty="0"/>
              <a:t>Co-optation</a:t>
            </a:r>
            <a:r>
              <a:rPr lang="en-US" dirty="0"/>
              <a:t>: Leaders may be absorbed into the mainstream political or social structures, diluting the movement’s original goals.</a:t>
            </a:r>
          </a:p>
          <a:p>
            <a:pPr algn="just"/>
            <a:r>
              <a:rPr lang="en-US" b="1" dirty="0"/>
              <a:t>Repression</a:t>
            </a:r>
            <a:r>
              <a:rPr lang="en-US" dirty="0"/>
              <a:t>: External opposition, such as government crackdowns, can force the movement to disband.</a:t>
            </a:r>
          </a:p>
          <a:p>
            <a:pPr algn="just"/>
            <a:r>
              <a:rPr lang="en-US" b="1" dirty="0"/>
              <a:t>Internal Struggles</a:t>
            </a:r>
            <a:r>
              <a:rPr lang="en-US" dirty="0"/>
              <a:t>: Internal conflicts and loss of interest among members can lead to a decline.</a:t>
            </a:r>
          </a:p>
          <a:p>
            <a:pPr algn="just"/>
            <a:r>
              <a:rPr lang="en-US" b="1" dirty="0"/>
              <a:t>Example from Pakistan</a:t>
            </a:r>
            <a:r>
              <a:rPr lang="en-US" dirty="0"/>
              <a:t>: The original Pakistan Movement achieved its goal with the creation of Pakistan in 1947, leading to its natural conclusion.</a:t>
            </a:r>
          </a:p>
          <a:p>
            <a:pPr algn="just"/>
            <a:endParaRPr lang="en-US" dirty="0"/>
          </a:p>
        </p:txBody>
      </p:sp>
    </p:spTree>
    <p:extLst>
      <p:ext uri="{BB962C8B-B14F-4D97-AF65-F5344CB8AC3E}">
        <p14:creationId xmlns:p14="http://schemas.microsoft.com/office/powerpoint/2010/main" xmlns="" val="122337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3218E3-8C2B-4E52-986A-C982FF784D91}"/>
              </a:ext>
            </a:extLst>
          </p:cNvPr>
          <p:cNvSpPr>
            <a:spLocks noGrp="1"/>
          </p:cNvSpPr>
          <p:nvPr>
            <p:ph idx="1"/>
          </p:nvPr>
        </p:nvSpPr>
        <p:spPr>
          <a:xfrm>
            <a:off x="838200" y="956603"/>
            <a:ext cx="10515600" cy="5220360"/>
          </a:xfrm>
        </p:spPr>
        <p:txBody>
          <a:bodyPr>
            <a:normAutofit fontScale="92500" lnSpcReduction="10000"/>
          </a:bodyPr>
          <a:lstStyle/>
          <a:p>
            <a:pPr marL="0" indent="0" algn="ctr">
              <a:buNone/>
            </a:pPr>
            <a:r>
              <a:rPr lang="en-US" sz="3500" b="1" dirty="0">
                <a:latin typeface="Times New Roman" panose="02020603050405020304" pitchFamily="18" charset="0"/>
                <a:cs typeface="Times New Roman" panose="02020603050405020304" pitchFamily="18" charset="0"/>
              </a:rPr>
              <a:t>Examples of social movement</a:t>
            </a:r>
          </a:p>
          <a:p>
            <a:pPr algn="just"/>
            <a:r>
              <a:rPr lang="en-US" b="1" dirty="0">
                <a:latin typeface="Times New Roman" panose="02020603050405020304" pitchFamily="18" charset="0"/>
                <a:cs typeface="Times New Roman" panose="02020603050405020304" pitchFamily="18" charset="0"/>
              </a:rPr>
              <a:t>Civil Rights Movement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movement was a series of protests led by civil rights activists to end segregation and discrimination against Black people in America. The movement lasted from 1954 to 1968, a</a:t>
            </a:r>
            <a:r>
              <a:rPr lang="en-US" dirty="0"/>
              <a:t>chieved significant legislative successes, including the Civil Rights Act of 1964 </a:t>
            </a:r>
            <a:r>
              <a:rPr lang="en-US" dirty="0">
                <a:latin typeface="Times New Roman" panose="02020603050405020304" pitchFamily="18" charset="0"/>
                <a:cs typeface="Times New Roman" panose="02020603050405020304" pitchFamily="18" charset="0"/>
              </a:rPr>
              <a:t>a</a:t>
            </a:r>
            <a:r>
              <a:rPr lang="en-US" dirty="0"/>
              <a:t>nd the Voting Rights Act of 1965, leading to a decrease in momentum as key goals were met.</a:t>
            </a:r>
            <a:endParaRPr lang="en-US" dirty="0">
              <a:latin typeface="Times New Roman" panose="02020603050405020304" pitchFamily="18" charset="0"/>
              <a:cs typeface="Times New Roman" panose="02020603050405020304" pitchFamily="18" charset="0"/>
            </a:endParaRPr>
          </a:p>
          <a:p>
            <a:pPr algn="just"/>
            <a:r>
              <a:rPr lang="en-US" b="1" dirty="0"/>
              <a:t>The Women's Suffrage Movement</a:t>
            </a:r>
          </a:p>
          <a:p>
            <a:pPr algn="just"/>
            <a:r>
              <a:rPr lang="en-US" dirty="0"/>
              <a:t>The Women's Suffrage Movement was a pivotal campaign that sought to grant women the right to vote and was part of broader efforts to achieve gender equality. Globally, it began in the 19th century and achieved major victories in countries such as New Zealand, the United States, and the United Kingdom.</a:t>
            </a:r>
            <a:endParaRPr lang="en-US" b="1" dirty="0"/>
          </a:p>
        </p:txBody>
      </p:sp>
    </p:spTree>
    <p:extLst>
      <p:ext uri="{BB962C8B-B14F-4D97-AF65-F5344CB8AC3E}">
        <p14:creationId xmlns:p14="http://schemas.microsoft.com/office/powerpoint/2010/main" xmlns="" val="119859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1826E1-9EB5-46D7-9A68-7C31691F1467}"/>
              </a:ext>
            </a:extLst>
          </p:cNvPr>
          <p:cNvSpPr>
            <a:spLocks noGrp="1"/>
          </p:cNvSpPr>
          <p:nvPr>
            <p:ph idx="1"/>
          </p:nvPr>
        </p:nvSpPr>
        <p:spPr>
          <a:xfrm>
            <a:off x="838200" y="759655"/>
            <a:ext cx="10515600" cy="5417308"/>
          </a:xfrm>
        </p:spPr>
        <p:txBody>
          <a:bodyPr/>
          <a:lstStyle/>
          <a:p>
            <a:pPr algn="just"/>
            <a:r>
              <a:rPr lang="en-US" dirty="0"/>
              <a:t>In Pakistan, the movement for women's rights gained momentum both pre- and post-independence, with women achieving voting rights in the 1950s. </a:t>
            </a:r>
          </a:p>
          <a:p>
            <a:pPr algn="just"/>
            <a:r>
              <a:rPr lang="en-US" dirty="0"/>
              <a:t>Key organizations like the Women's Action Forum (WAF) and recent initiatives like the </a:t>
            </a:r>
            <a:r>
              <a:rPr lang="en-US" dirty="0" err="1"/>
              <a:t>Aurat</a:t>
            </a:r>
            <a:r>
              <a:rPr lang="en-US" dirty="0"/>
              <a:t> March have continued to advocate for legal reforms and social justice, resulting in significant legislative achievements such as the Protection Against Harassment of Women at the Workplace Act (2010) and enhanced anti-rape laws (2020). </a:t>
            </a:r>
          </a:p>
          <a:p>
            <a:pPr algn="just"/>
            <a:r>
              <a:rPr lang="en-US" dirty="0"/>
              <a:t>These efforts have not only secured legal rights but have also driven societal change towards greater gender equality.</a:t>
            </a:r>
          </a:p>
        </p:txBody>
      </p:sp>
    </p:spTree>
    <p:extLst>
      <p:ext uri="{BB962C8B-B14F-4D97-AF65-F5344CB8AC3E}">
        <p14:creationId xmlns:p14="http://schemas.microsoft.com/office/powerpoint/2010/main" xmlns="" val="1038436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219FAF-1038-46E0-B96C-C4D4F3D21315}"/>
              </a:ext>
            </a:extLst>
          </p:cNvPr>
          <p:cNvSpPr>
            <a:spLocks noGrp="1"/>
          </p:cNvSpPr>
          <p:nvPr>
            <p:ph idx="1"/>
          </p:nvPr>
        </p:nvSpPr>
        <p:spPr>
          <a:xfrm>
            <a:off x="838200" y="858129"/>
            <a:ext cx="10515600" cy="5318834"/>
          </a:xfrm>
        </p:spPr>
        <p:txBody>
          <a:bodyPr/>
          <a:lstStyle/>
          <a:p>
            <a:pPr algn="just"/>
            <a:r>
              <a:rPr lang="en-US" b="1" dirty="0"/>
              <a:t>Me too movement</a:t>
            </a:r>
          </a:p>
          <a:p>
            <a:pPr algn="just"/>
            <a:r>
              <a:rPr lang="en-US" dirty="0"/>
              <a:t>The "Me Too" social movement emerged in October 2017, primarily in the United States but quickly spreading globally, as a response to the widespread prevalence of sexual harassment and assault, particularly in the workplace. </a:t>
            </a:r>
          </a:p>
          <a:p>
            <a:pPr algn="just"/>
            <a:r>
              <a:rPr lang="en-US" dirty="0"/>
              <a:t>It gained momentum after numerous allegations of sexual misconduct were made against high-profile figures in the entertainment industry, notably Harvey Weinstein.</a:t>
            </a:r>
          </a:p>
          <a:p>
            <a:pPr algn="just"/>
            <a:r>
              <a:rPr lang="en-US" dirty="0"/>
              <a:t>The movement was propelled by the use of the hashtag #MeToo on social media platforms, with survivors sharing their own experiences to raise awareness and demonstrate the pervasiveness of the issue.</a:t>
            </a:r>
          </a:p>
        </p:txBody>
      </p:sp>
    </p:spTree>
    <p:extLst>
      <p:ext uri="{BB962C8B-B14F-4D97-AF65-F5344CB8AC3E}">
        <p14:creationId xmlns:p14="http://schemas.microsoft.com/office/powerpoint/2010/main" xmlns="" val="65371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27624F-0F40-4423-978D-D534FCF8E524}"/>
              </a:ext>
            </a:extLst>
          </p:cNvPr>
          <p:cNvSpPr>
            <a:spLocks noGrp="1"/>
          </p:cNvSpPr>
          <p:nvPr>
            <p:ph idx="1"/>
          </p:nvPr>
        </p:nvSpPr>
        <p:spPr>
          <a:xfrm>
            <a:off x="838200" y="858130"/>
            <a:ext cx="10515600" cy="5318834"/>
          </a:xfrm>
        </p:spPr>
        <p:txBody>
          <a:bodyPr/>
          <a:lstStyle/>
          <a:p>
            <a:pPr algn="just"/>
            <a:r>
              <a:rPr lang="en-US" dirty="0"/>
              <a:t>It has led to tangible changes in various industries, including the entertainment, media, and political sectors, where high-profile individuals have faced consequences for their actions. Additionally, the movement has influenced legislative changes and organizational policies aimed at preventing and addressing sexual misconduct.</a:t>
            </a:r>
          </a:p>
          <a:p>
            <a:pPr algn="just"/>
            <a:r>
              <a:rPr lang="en-US" dirty="0"/>
              <a:t>However, it's essential to recognize that the work of the "Me Too" movement is ongoing. </a:t>
            </a:r>
            <a:r>
              <a:rPr lang="en-US"/>
              <a:t>While progress has been made, there is still much to be done to eradicate sexual harassment and assault entirely.</a:t>
            </a:r>
            <a:endParaRPr lang="en-US" dirty="0"/>
          </a:p>
        </p:txBody>
      </p:sp>
    </p:spTree>
    <p:extLst>
      <p:ext uri="{BB962C8B-B14F-4D97-AF65-F5344CB8AC3E}">
        <p14:creationId xmlns:p14="http://schemas.microsoft.com/office/powerpoint/2010/main" xmlns="" val="1343996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Collective Behavior?</a:t>
            </a:r>
          </a:p>
        </p:txBody>
      </p:sp>
      <p:sp>
        <p:nvSpPr>
          <p:cNvPr id="3" name="Content Placeholder 2"/>
          <p:cNvSpPr>
            <a:spLocks noGrp="1"/>
          </p:cNvSpPr>
          <p:nvPr>
            <p:ph idx="1"/>
          </p:nvPr>
        </p:nvSpPr>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Collective Behavior can be defined as any action engaged in by a sizeable but loosely organized group of individuals that is not mandated or regulated by institutions, which is spontaneous and consequently more volatile and less predictable. The term was first used by Franklin Henry Giddings in 1908.</a:t>
            </a:r>
          </a:p>
        </p:txBody>
      </p:sp>
    </p:spTree>
    <p:extLst>
      <p:ext uri="{BB962C8B-B14F-4D97-AF65-F5344CB8AC3E}">
        <p14:creationId xmlns:p14="http://schemas.microsoft.com/office/powerpoint/2010/main" xmlns="" val="346965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Types of collective behavior </a:t>
            </a:r>
          </a:p>
        </p:txBody>
      </p:sp>
      <p:sp>
        <p:nvSpPr>
          <p:cNvPr id="3" name="Content Placeholder 2"/>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Localized collectivities</a:t>
            </a:r>
          </a:p>
          <a:p>
            <a:pPr algn="just"/>
            <a:r>
              <a:rPr lang="en-US" b="1" dirty="0">
                <a:latin typeface="Times New Roman" panose="02020603050405020304" pitchFamily="18" charset="0"/>
                <a:cs typeface="Times New Roman" panose="02020603050405020304" pitchFamily="18" charset="0"/>
              </a:rPr>
              <a:t>Crowd</a:t>
            </a:r>
            <a:r>
              <a:rPr lang="en-US" dirty="0">
                <a:latin typeface="Times New Roman" panose="02020603050405020304" pitchFamily="18" charset="0"/>
                <a:cs typeface="Times New Roman" panose="02020603050405020304" pitchFamily="18" charset="0"/>
              </a:rPr>
              <a:t> is defined as a relatively large number of people in close proximity to each other (this is sometimes referred to as localized collectivities). The crowd reacts at once to a common focus or concern.</a:t>
            </a:r>
          </a:p>
          <a:p>
            <a:pPr algn="just"/>
            <a:r>
              <a:rPr lang="en-US" b="1" dirty="0">
                <a:latin typeface="Times New Roman" panose="02020603050405020304" pitchFamily="18" charset="0"/>
                <a:cs typeface="Times New Roman" panose="02020603050405020304" pitchFamily="18" charset="0"/>
              </a:rPr>
              <a:t>Types of crowd</a:t>
            </a:r>
          </a:p>
          <a:p>
            <a:pPr marL="0" indent="0" algn="just">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casual crowd </a:t>
            </a:r>
            <a:r>
              <a:rPr lang="en-US" dirty="0">
                <a:latin typeface="Times New Roman" panose="02020603050405020304" pitchFamily="18" charset="0"/>
                <a:cs typeface="Times New Roman" panose="02020603050405020304" pitchFamily="18" charset="0"/>
              </a:rPr>
              <a:t>is a collection of people who happen to be in the same place at the same time. It has no common identity or long-term purpose. This gathering of people waiting to cross the street is an example of a casual crowd.</a:t>
            </a:r>
          </a:p>
        </p:txBody>
      </p:sp>
    </p:spTree>
    <p:extLst>
      <p:ext uri="{BB962C8B-B14F-4D97-AF65-F5344CB8AC3E}">
        <p14:creationId xmlns:p14="http://schemas.microsoft.com/office/powerpoint/2010/main" xmlns="" val="359942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Conti..</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conventional crowd</a:t>
            </a:r>
            <a:r>
              <a:rPr lang="en-US" dirty="0">
                <a:latin typeface="Times New Roman" panose="02020603050405020304" pitchFamily="18" charset="0"/>
                <a:cs typeface="Times New Roman" panose="02020603050405020304" pitchFamily="18" charset="0"/>
              </a:rPr>
              <a:t> is a collection of people who gather for a specific purpose. They might be attending a movie, a play, a concert, or a lecture.</a:t>
            </a:r>
          </a:p>
          <a:p>
            <a:pPr algn="just"/>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expressive crowd</a:t>
            </a:r>
            <a:r>
              <a:rPr lang="en-US" dirty="0">
                <a:latin typeface="Times New Roman" panose="02020603050405020304" pitchFamily="18" charset="0"/>
                <a:cs typeface="Times New Roman" panose="02020603050405020304" pitchFamily="18" charset="0"/>
              </a:rPr>
              <a:t> is a collection of people who gather primarily to be excited and to express one or more emotions. Examples include a religious revival, a political rally for a candidate etc.</a:t>
            </a:r>
          </a:p>
          <a:p>
            <a:pPr algn="just"/>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acting crowd</a:t>
            </a:r>
            <a:r>
              <a:rPr lang="en-US" dirty="0">
                <a:latin typeface="Times New Roman" panose="02020603050405020304" pitchFamily="18" charset="0"/>
                <a:cs typeface="Times New Roman" panose="02020603050405020304" pitchFamily="18" charset="0"/>
              </a:rPr>
              <a:t> goes one important step beyond an expressive crowd by behaving in violent or other destructive behavior such as looting. A mob an intensely emotional crowd that commits or is ready to commit violence is a primary example of an acting crowd.</a:t>
            </a:r>
          </a:p>
        </p:txBody>
      </p:sp>
    </p:spTree>
    <p:extLst>
      <p:ext uri="{BB962C8B-B14F-4D97-AF65-F5344CB8AC3E}">
        <p14:creationId xmlns:p14="http://schemas.microsoft.com/office/powerpoint/2010/main" xmlns="" val="302515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B9954B-8058-4750-9913-8323CC29D92E}"/>
              </a:ext>
            </a:extLst>
          </p:cNvPr>
          <p:cNvSpPr>
            <a:spLocks noGrp="1"/>
          </p:cNvSpPr>
          <p:nvPr>
            <p:ph idx="1"/>
          </p:nvPr>
        </p:nvSpPr>
        <p:spPr>
          <a:xfrm>
            <a:off x="838200" y="858129"/>
            <a:ext cx="10515600" cy="5318834"/>
          </a:xfrm>
        </p:spPr>
        <p:txBody>
          <a:bodyPr/>
          <a:lstStyle/>
          <a:p>
            <a:pPr algn="just"/>
            <a:r>
              <a:rPr lang="en-US" b="1" dirty="0"/>
              <a:t>Social movement</a:t>
            </a:r>
            <a:r>
              <a:rPr lang="en-US" dirty="0"/>
              <a:t>, a loosely organized but sustained campaign in support of a social goal, typically either the implementation or the prevention of a change in society’s structure or values.</a:t>
            </a:r>
          </a:p>
          <a:p>
            <a:pPr algn="just"/>
            <a:r>
              <a:rPr lang="en-US" dirty="0"/>
              <a:t>Although social movements differ in size, they are all essentially collective. That is, they result from the more or less spontaneous coming together of people whose relationships are not defined by rules and procedures but who merely share a common outlook on society.</a:t>
            </a:r>
          </a:p>
          <a:p>
            <a:pPr algn="just"/>
            <a:r>
              <a:rPr lang="en-US" dirty="0">
                <a:latin typeface="Times New Roman" panose="02020603050405020304" pitchFamily="18" charset="0"/>
                <a:cs typeface="Times New Roman" panose="02020603050405020304" pitchFamily="18" charset="0"/>
              </a:rPr>
              <a:t>Essentially, a social movement aims to create change in society, politics, or economics by campaigning, protesting, or advocating. Often these changes happen in society (e.g., civil rights), politics (e.g., workers' rights), or the economy (e.g., anti-austerity).</a:t>
            </a:r>
            <a:endParaRPr lang="en-US" dirty="0"/>
          </a:p>
        </p:txBody>
      </p:sp>
    </p:spTree>
    <p:extLst>
      <p:ext uri="{BB962C8B-B14F-4D97-AF65-F5344CB8AC3E}">
        <p14:creationId xmlns:p14="http://schemas.microsoft.com/office/powerpoint/2010/main" xmlns="" val="61053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Mobs and Riots </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mob</a:t>
            </a:r>
            <a:r>
              <a:rPr lang="en-US" dirty="0">
                <a:latin typeface="Times New Roman" panose="02020603050405020304" pitchFamily="18" charset="0"/>
                <a:cs typeface="Times New Roman" panose="02020603050405020304" pitchFamily="18" charset="0"/>
              </a:rPr>
              <a:t> is a collection of two or more people who interact with one another, but unlike a group, mobs do have a unified, negative purpose. Mob members are calculated, purposeful, and unified in their efforts. Activities of mobs are typically aimed at changing, challenging, or sabotaging the traditional order of things within an organization</a:t>
            </a:r>
            <a:r>
              <a:rPr lang="en-US" dirty="0"/>
              <a:t>.</a:t>
            </a: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riot</a:t>
            </a:r>
            <a:r>
              <a:rPr lang="en-US" dirty="0">
                <a:latin typeface="Times New Roman" panose="02020603050405020304" pitchFamily="18" charset="0"/>
                <a:cs typeface="Times New Roman" panose="02020603050405020304" pitchFamily="18" charset="0"/>
              </a:rPr>
              <a:t> is a form of mob which is violently aggressive and destructive. It may lead to violent acts against any object or person who happens to be in the wrong area at the wrong time. It is ‘a sudden upsurge of collective violence often directed at property, sometimes at persons in authority</a:t>
            </a:r>
            <a:r>
              <a:rPr lang="en-US" dirty="0"/>
              <a:t>”</a:t>
            </a:r>
          </a:p>
        </p:txBody>
      </p:sp>
    </p:spTree>
    <p:extLst>
      <p:ext uri="{BB962C8B-B14F-4D97-AF65-F5344CB8AC3E}">
        <p14:creationId xmlns:p14="http://schemas.microsoft.com/office/powerpoint/2010/main" xmlns="" val="269704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Dispersed collectivizes </a:t>
            </a:r>
          </a:p>
        </p:txBody>
      </p:sp>
      <p:sp>
        <p:nvSpPr>
          <p:cNvPr id="3" name="Content Placeholder 2"/>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Panics and crazes </a:t>
            </a:r>
            <a:r>
              <a:rPr lang="en-US" dirty="0">
                <a:latin typeface="Times New Roman" panose="02020603050405020304" pitchFamily="18" charset="0"/>
                <a:cs typeface="Times New Roman" panose="02020603050405020304" pitchFamily="18" charset="0"/>
              </a:rPr>
              <a:t>both represent responses to some generalized belief which may and may not be accurate. The name ‘panic’ is generally given to that condition in which a group is disintegrated. For example, when a fire breaks out in the theatre, every individual is so overcome by dread that each cares for his/her own safety and loses all consideration for others. The mutual ties cease to exist and a gigantic and senseless dread is set free.</a:t>
            </a: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rumor</a:t>
            </a:r>
            <a:r>
              <a:rPr lang="en-US" dirty="0">
                <a:latin typeface="Times New Roman" panose="02020603050405020304" pitchFamily="18" charset="0"/>
                <a:cs typeface="Times New Roman" panose="02020603050405020304" pitchFamily="18" charset="0"/>
              </a:rPr>
              <a:t> is a piece of information gathered informally which is used to interpret an ambiguous situation. It arises in such a situation where people want some verifiable information but do not get or cannot get it. Rumors are frequently, but not always, false.</a:t>
            </a:r>
          </a:p>
        </p:txBody>
      </p:sp>
    </p:spTree>
    <p:extLst>
      <p:ext uri="{BB962C8B-B14F-4D97-AF65-F5344CB8AC3E}">
        <p14:creationId xmlns:p14="http://schemas.microsoft.com/office/powerpoint/2010/main" xmlns="" val="110040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Conti..</a:t>
            </a:r>
          </a:p>
        </p:txBody>
      </p:sp>
      <p:sp>
        <p:nvSpPr>
          <p:cNvPr id="3" name="Content Placeholder 2"/>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Fads and fashions </a:t>
            </a:r>
            <a:r>
              <a:rPr lang="en-US" dirty="0">
                <a:latin typeface="Times New Roman" panose="02020603050405020304" pitchFamily="18" charset="0"/>
                <a:cs typeface="Times New Roman" panose="02020603050405020304" pitchFamily="18" charset="0"/>
              </a:rPr>
              <a:t>are specific types of collective mass behavior that people enthusiastically pursue. They refer to periodic changes in styles and patterns of our behavior. Generally, both arrive suddenly and also disappear quickly, but they may attract great interest from large numbers of people during their period of stay.</a:t>
            </a:r>
          </a:p>
          <a:p>
            <a:pPr algn="just"/>
            <a:r>
              <a:rPr lang="en-US" dirty="0">
                <a:latin typeface="Times New Roman" panose="02020603050405020304" pitchFamily="18" charset="0"/>
                <a:cs typeface="Times New Roman" panose="02020603050405020304" pitchFamily="18" charset="0"/>
              </a:rPr>
              <a:t>Like panic, </a:t>
            </a:r>
            <a:r>
              <a:rPr lang="en-US" b="1" dirty="0">
                <a:latin typeface="Times New Roman" panose="02020603050405020304" pitchFamily="18" charset="0"/>
                <a:cs typeface="Times New Roman" panose="02020603050405020304" pitchFamily="18" charset="0"/>
              </a:rPr>
              <a:t>mass hysteria </a:t>
            </a:r>
            <a:r>
              <a:rPr lang="en-US" dirty="0">
                <a:latin typeface="Times New Roman" panose="02020603050405020304" pitchFamily="18" charset="0"/>
                <a:cs typeface="Times New Roman" panose="02020603050405020304" pitchFamily="18" charset="0"/>
              </a:rPr>
              <a:t>is also a type of diffused collective mass behavior. It is some form of irrational, compulsive behavior spreads among people. Mass hysteria takes place when a potentially destructive or threatening event causes a widespread, highly emotional fear. Sometimes these fears are accompanied by panic, mass movement or attempts to escape from the perceived danger.</a:t>
            </a:r>
          </a:p>
        </p:txBody>
      </p:sp>
    </p:spTree>
    <p:extLst>
      <p:ext uri="{BB962C8B-B14F-4D97-AF65-F5344CB8AC3E}">
        <p14:creationId xmlns:p14="http://schemas.microsoft.com/office/powerpoint/2010/main" xmlns="" val="194060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Conti.. </a:t>
            </a:r>
          </a:p>
        </p:txBody>
      </p:sp>
      <p:sp>
        <p:nvSpPr>
          <p:cNvPr id="3" name="Content Placeholder 2"/>
          <p:cNvSpPr>
            <a:spLocks noGrp="1"/>
          </p:cNvSpPr>
          <p:nvPr>
            <p:ph idx="1"/>
          </p:nvPr>
        </p:nvSpPr>
        <p:spPr/>
        <p:txBody>
          <a:bodyPr/>
          <a:lstStyle/>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social movement</a:t>
            </a:r>
            <a:r>
              <a:rPr lang="en-US" dirty="0">
                <a:latin typeface="Times New Roman" panose="02020603050405020304" pitchFamily="18" charset="0"/>
                <a:cs typeface="Times New Roman" panose="02020603050405020304" pitchFamily="18" charset="0"/>
              </a:rPr>
              <a:t>, a loosely organized but sustained campaign in support of a social goal, typically either the implementation or the prevention of a change in society’s structure or values. Although social movements differ in size, they are all essentially collective. That is, they result from the more or less spontaneous coming together of people whose relationships are not defined by rules and procedures but who merely share a common outlook on society.</a:t>
            </a:r>
          </a:p>
        </p:txBody>
      </p:sp>
    </p:spTree>
    <p:extLst>
      <p:ext uri="{BB962C8B-B14F-4D97-AF65-F5344CB8AC3E}">
        <p14:creationId xmlns:p14="http://schemas.microsoft.com/office/powerpoint/2010/main" xmlns="" val="131106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666F42-F660-4E43-9BA0-B8F5463F1273}"/>
              </a:ext>
            </a:extLst>
          </p:cNvPr>
          <p:cNvSpPr>
            <a:spLocks noGrp="1"/>
          </p:cNvSpPr>
          <p:nvPr>
            <p:ph idx="1"/>
          </p:nvPr>
        </p:nvSpPr>
        <p:spPr>
          <a:xfrm>
            <a:off x="838200" y="900332"/>
            <a:ext cx="10515600" cy="5276631"/>
          </a:xfrm>
        </p:spPr>
        <p:txBody>
          <a:bodyPr/>
          <a:lstStyle/>
          <a:p>
            <a:pPr marL="0" indent="0" algn="ctr">
              <a:buNone/>
            </a:pPr>
            <a:r>
              <a:rPr lang="en-US" sz="3200" b="1" dirty="0">
                <a:latin typeface="Times New Roman" panose="02020603050405020304" pitchFamily="18" charset="0"/>
                <a:cs typeface="Times New Roman" panose="02020603050405020304" pitchFamily="18" charset="0"/>
              </a:rPr>
              <a:t>Characteristics of social movement</a:t>
            </a:r>
          </a:p>
          <a:p>
            <a:pPr algn="just"/>
            <a:r>
              <a:rPr lang="en-US" dirty="0">
                <a:latin typeface="Times New Roman" panose="02020603050405020304" pitchFamily="18" charset="0"/>
                <a:cs typeface="Times New Roman" panose="02020603050405020304" pitchFamily="18" charset="0"/>
              </a:rPr>
              <a:t>Social movements are a form of collective action</a:t>
            </a:r>
          </a:p>
          <a:p>
            <a:pPr algn="just"/>
            <a:r>
              <a:rPr lang="en-US" dirty="0">
                <a:latin typeface="Times New Roman" panose="02020603050405020304" pitchFamily="18" charset="0"/>
                <a:cs typeface="Times New Roman" panose="02020603050405020304" pitchFamily="18" charset="0"/>
              </a:rPr>
              <a:t>There is usually a common cause or an agenda</a:t>
            </a:r>
          </a:p>
          <a:p>
            <a:pPr algn="just"/>
            <a:r>
              <a:rPr lang="en-US" dirty="0">
                <a:latin typeface="Times New Roman" panose="02020603050405020304" pitchFamily="18" charset="0"/>
                <a:cs typeface="Times New Roman" panose="02020603050405020304" pitchFamily="18" charset="0"/>
              </a:rPr>
              <a:t>Movements can be triggered by various events, including economic conditions, cultural norms, and changes in the social environment</a:t>
            </a:r>
          </a:p>
          <a:p>
            <a:pPr algn="just"/>
            <a:r>
              <a:rPr lang="en-US" dirty="0">
                <a:latin typeface="Times New Roman" panose="02020603050405020304" pitchFamily="18" charset="0"/>
                <a:cs typeface="Times New Roman" panose="02020603050405020304" pitchFamily="18" charset="0"/>
              </a:rPr>
              <a:t>Social movements often have a horizontal leadership structure, with some leaders being more prominent than others</a:t>
            </a:r>
          </a:p>
          <a:p>
            <a:pPr algn="just"/>
            <a:r>
              <a:rPr lang="en-US" dirty="0">
                <a:latin typeface="Times New Roman" panose="02020603050405020304" pitchFamily="18" charset="0"/>
                <a:cs typeface="Times New Roman" panose="02020603050405020304" pitchFamily="18" charset="0"/>
              </a:rPr>
              <a:t>These movements are social groupings that may include political, cultural, economic, or intellectual content</a:t>
            </a:r>
          </a:p>
          <a:p>
            <a:pPr algn="just"/>
            <a:r>
              <a:rPr lang="en-US" dirty="0">
                <a:latin typeface="Times New Roman" panose="02020603050405020304" pitchFamily="18" charset="0"/>
                <a:cs typeface="Times New Roman" panose="02020603050405020304" pitchFamily="18" charset="0"/>
              </a:rPr>
              <a:t>These movements are distinct from political parties; they may be less formal and unpredictable than political parties</a:t>
            </a:r>
          </a:p>
          <a:p>
            <a:pPr marL="0" indent="0" algn="just">
              <a:buNone/>
            </a:pPr>
            <a:endParaRPr lang="en-US" dirty="0"/>
          </a:p>
        </p:txBody>
      </p:sp>
    </p:spTree>
    <p:extLst>
      <p:ext uri="{BB962C8B-B14F-4D97-AF65-F5344CB8AC3E}">
        <p14:creationId xmlns:p14="http://schemas.microsoft.com/office/powerpoint/2010/main" xmlns="" val="27658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C0F3E0-EF8C-49A2-9B7E-767DAF5802B2}"/>
              </a:ext>
            </a:extLst>
          </p:cNvPr>
          <p:cNvSpPr>
            <a:spLocks noGrp="1"/>
          </p:cNvSpPr>
          <p:nvPr>
            <p:ph idx="1"/>
          </p:nvPr>
        </p:nvSpPr>
        <p:spPr>
          <a:xfrm>
            <a:off x="838200" y="942535"/>
            <a:ext cx="10515600" cy="5234428"/>
          </a:xfrm>
        </p:spPr>
        <p:txBody>
          <a:bodyPr>
            <a:normAutofit fontScale="92500" lnSpcReduction="20000"/>
          </a:bodyPr>
          <a:lstStyle/>
          <a:p>
            <a:pPr marL="0" indent="0" algn="ctr">
              <a:buNone/>
            </a:pPr>
            <a:r>
              <a:rPr lang="en-US" sz="3500" b="1" dirty="0"/>
              <a:t>Types of social movements</a:t>
            </a:r>
          </a:p>
          <a:p>
            <a:pPr algn="just"/>
            <a:r>
              <a:rPr lang="en-US" dirty="0"/>
              <a:t>Social movements can occur on the local, national, or even global stage. Sociologist David </a:t>
            </a:r>
            <a:r>
              <a:rPr lang="en-US" dirty="0" err="1"/>
              <a:t>Aberle</a:t>
            </a:r>
            <a:r>
              <a:rPr lang="en-US" dirty="0"/>
              <a:t> (1966) has described four types of social movements, including: alternative, redemptive, reformative, and revolutionary social movements.</a:t>
            </a:r>
          </a:p>
          <a:p>
            <a:pPr algn="just"/>
            <a:r>
              <a:rPr lang="en-US" sz="3000" b="1" dirty="0"/>
              <a:t>1. Alternative movements</a:t>
            </a:r>
            <a:r>
              <a:rPr lang="en-US" dirty="0"/>
              <a:t> are typically focused on self-improvement and limited, specific changes to individual beliefs and behavior.</a:t>
            </a:r>
          </a:p>
          <a:p>
            <a:pPr algn="just"/>
            <a:r>
              <a:rPr lang="en-US" dirty="0"/>
              <a:t>These movements seek limited change and focus on a specific group of people.</a:t>
            </a:r>
          </a:p>
          <a:p>
            <a:pPr algn="just"/>
            <a:r>
              <a:rPr lang="en-US" b="1" dirty="0"/>
              <a:t>Examples: </a:t>
            </a:r>
          </a:p>
          <a:p>
            <a:pPr algn="just">
              <a:buFont typeface="Wingdings" panose="05000000000000000000" pitchFamily="2" charset="2"/>
              <a:buChar char="ü"/>
            </a:pPr>
            <a:r>
              <a:rPr lang="en-US" b="1" dirty="0"/>
              <a:t>Anti-Drug Campaigns</a:t>
            </a:r>
            <a:r>
              <a:rPr lang="en-US" dirty="0"/>
              <a:t>: Organizations like the Anti-Narcotics Force (ANF) run campaigns to promote a drug-free lifestyle among youth and specific communities.</a:t>
            </a:r>
          </a:p>
          <a:p>
            <a:pPr algn="just">
              <a:buFont typeface="Wingdings" panose="05000000000000000000" pitchFamily="2" charset="2"/>
              <a:buChar char="ü"/>
            </a:pPr>
            <a:r>
              <a:rPr lang="en-US" b="1" dirty="0"/>
              <a:t>Polio Eradication Initiatives</a:t>
            </a:r>
            <a:endParaRPr lang="en-US" dirty="0"/>
          </a:p>
          <a:p>
            <a:pPr algn="just"/>
            <a:endParaRPr lang="en-US" dirty="0"/>
          </a:p>
        </p:txBody>
      </p:sp>
    </p:spTree>
    <p:extLst>
      <p:ext uri="{BB962C8B-B14F-4D97-AF65-F5344CB8AC3E}">
        <p14:creationId xmlns:p14="http://schemas.microsoft.com/office/powerpoint/2010/main" xmlns="" val="233738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8CC7E0-FFE5-4D74-8196-63B2949BD8E5}"/>
              </a:ext>
            </a:extLst>
          </p:cNvPr>
          <p:cNvSpPr>
            <a:spLocks noGrp="1"/>
          </p:cNvSpPr>
          <p:nvPr>
            <p:ph idx="1"/>
          </p:nvPr>
        </p:nvSpPr>
        <p:spPr>
          <a:xfrm>
            <a:off x="838200" y="914400"/>
            <a:ext cx="10515600" cy="5262563"/>
          </a:xfrm>
        </p:spPr>
        <p:txBody>
          <a:bodyPr>
            <a:normAutofit fontScale="92500" lnSpcReduction="20000"/>
          </a:bodyPr>
          <a:lstStyle/>
          <a:p>
            <a:pPr algn="just"/>
            <a:r>
              <a:rPr lang="en-US" sz="3000" b="1" dirty="0"/>
              <a:t>2. Redemptive movements</a:t>
            </a:r>
            <a:r>
              <a:rPr lang="en-US" dirty="0"/>
              <a:t> (sometimes called religions movements) are “meaning seeking,” are focused on a specific segment of the population, and their goal is to provoke inner change or spiritual growth in individuals.</a:t>
            </a:r>
          </a:p>
          <a:p>
            <a:pPr algn="just">
              <a:buFont typeface="Wingdings" panose="05000000000000000000" pitchFamily="2" charset="2"/>
              <a:buChar char="ü"/>
            </a:pPr>
            <a:r>
              <a:rPr lang="en-US" b="1" dirty="0"/>
              <a:t>Tableeghi Jamaat</a:t>
            </a:r>
            <a:r>
              <a:rPr lang="en-US" dirty="0"/>
              <a:t>: This Islamic missionary movement seeks profound personal and spiritual transformation among Muslims, encouraging them to adopt a more devout lifestyle.</a:t>
            </a:r>
          </a:p>
          <a:p>
            <a:pPr algn="just"/>
            <a:r>
              <a:rPr lang="en-US" sz="3000" b="1" dirty="0"/>
              <a:t>3. Transformative/Revolutionary movements</a:t>
            </a:r>
            <a:r>
              <a:rPr lang="en-US" dirty="0"/>
              <a:t> seek to completely change every aspect of society—their goal is to change all of society in a dramatic way.</a:t>
            </a:r>
          </a:p>
          <a:p>
            <a:pPr algn="just">
              <a:buFont typeface="Wingdings" panose="05000000000000000000" pitchFamily="2" charset="2"/>
              <a:buChar char="ü"/>
            </a:pPr>
            <a:r>
              <a:rPr lang="en-US" b="1" dirty="0"/>
              <a:t>Pakistan Movement</a:t>
            </a:r>
            <a:r>
              <a:rPr lang="en-US" dirty="0"/>
              <a:t>: The historical movement that led to the creation of Pakistan in 1947 aimed at transforming the entire subcontinent's political landscape.</a:t>
            </a:r>
          </a:p>
          <a:p>
            <a:pPr algn="just">
              <a:buFont typeface="Wingdings" panose="05000000000000000000" pitchFamily="2" charset="2"/>
              <a:buChar char="ü"/>
            </a:pPr>
            <a:r>
              <a:rPr lang="en-US" b="1" dirty="0"/>
              <a:t>Pashtun </a:t>
            </a:r>
            <a:r>
              <a:rPr lang="en-US" b="1" dirty="0" err="1"/>
              <a:t>Tahafuz</a:t>
            </a:r>
            <a:r>
              <a:rPr lang="en-US" b="1" dirty="0"/>
              <a:t> Movement (PTM)</a:t>
            </a:r>
            <a:r>
              <a:rPr lang="en-US" dirty="0"/>
              <a:t>: This movement seeks significant political and social reforms, addressing issues like state violence, enforced disappearances, and the rights of the Pashtun people.</a:t>
            </a:r>
          </a:p>
          <a:p>
            <a:pPr marL="0" indent="0" algn="just">
              <a:buNone/>
            </a:pPr>
            <a:endParaRPr lang="en-US" dirty="0"/>
          </a:p>
        </p:txBody>
      </p:sp>
    </p:spTree>
    <p:extLst>
      <p:ext uri="{BB962C8B-B14F-4D97-AF65-F5344CB8AC3E}">
        <p14:creationId xmlns:p14="http://schemas.microsoft.com/office/powerpoint/2010/main" xmlns="" val="62247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5E7C95-3FD6-48E2-8F4E-6B93EAB0C159}"/>
              </a:ext>
            </a:extLst>
          </p:cNvPr>
          <p:cNvSpPr>
            <a:spLocks noGrp="1"/>
          </p:cNvSpPr>
          <p:nvPr>
            <p:ph idx="1"/>
          </p:nvPr>
        </p:nvSpPr>
        <p:spPr>
          <a:xfrm>
            <a:off x="838200" y="773723"/>
            <a:ext cx="10515600" cy="5403240"/>
          </a:xfrm>
        </p:spPr>
        <p:txBody>
          <a:bodyPr/>
          <a:lstStyle/>
          <a:p>
            <a:pPr algn="just"/>
            <a:r>
              <a:rPr lang="en-US" b="1" dirty="0"/>
              <a:t>4. Reformative social movements</a:t>
            </a:r>
            <a:r>
              <a:rPr lang="en-US" dirty="0"/>
              <a:t> seek to change something specific about the social structure. They may seek a more limited change, but are targeted at the entire population. </a:t>
            </a:r>
          </a:p>
          <a:p>
            <a:pPr algn="just"/>
            <a:r>
              <a:rPr lang="en-US" dirty="0"/>
              <a:t>These seek limited change but target the entire society.</a:t>
            </a:r>
          </a:p>
          <a:p>
            <a:pPr algn="just"/>
            <a:r>
              <a:rPr lang="en-US" dirty="0"/>
              <a:t>Reformative Movements are primarily focused on bringing changes in laws and the constitution. These movements aim for limited change but target the entire society, seeking to alter specific aspects of social, political, or economic structures without completely overhauling the existing system.</a:t>
            </a:r>
          </a:p>
          <a:p>
            <a:pPr algn="just">
              <a:buFont typeface="Wingdings" panose="05000000000000000000" pitchFamily="2" charset="2"/>
              <a:buChar char="ü"/>
            </a:pPr>
            <a:r>
              <a:rPr lang="en-US" b="1" dirty="0"/>
              <a:t>Women's Rights Movements</a:t>
            </a:r>
            <a:r>
              <a:rPr lang="en-US" dirty="0"/>
              <a:t>: The </a:t>
            </a:r>
            <a:r>
              <a:rPr lang="en-US" dirty="0" err="1"/>
              <a:t>Aurat</a:t>
            </a:r>
            <a:r>
              <a:rPr lang="en-US" dirty="0"/>
              <a:t> March is a prominent example, advocating for gender equality, legal reforms, and social justice for women across Pakistan.</a:t>
            </a:r>
          </a:p>
          <a:p>
            <a:pPr algn="just"/>
            <a:endParaRPr lang="en-US" dirty="0"/>
          </a:p>
          <a:p>
            <a:pPr algn="just"/>
            <a:endParaRPr lang="en-US" dirty="0"/>
          </a:p>
        </p:txBody>
      </p:sp>
    </p:spTree>
    <p:extLst>
      <p:ext uri="{BB962C8B-B14F-4D97-AF65-F5344CB8AC3E}">
        <p14:creationId xmlns:p14="http://schemas.microsoft.com/office/powerpoint/2010/main" xmlns="" val="377493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14BA56-B882-4A08-8AAA-739F4FD04928}"/>
              </a:ext>
            </a:extLst>
          </p:cNvPr>
          <p:cNvSpPr>
            <a:spLocks noGrp="1"/>
          </p:cNvSpPr>
          <p:nvPr>
            <p:ph idx="1"/>
          </p:nvPr>
        </p:nvSpPr>
        <p:spPr>
          <a:xfrm>
            <a:off x="838200" y="844062"/>
            <a:ext cx="10515600" cy="5332901"/>
          </a:xfrm>
        </p:spPr>
        <p:txBody>
          <a:bodyPr/>
          <a:lstStyle/>
          <a:p>
            <a:pPr algn="just">
              <a:buFont typeface="Wingdings" panose="05000000000000000000" pitchFamily="2" charset="2"/>
              <a:buChar char="ü"/>
            </a:pPr>
            <a:r>
              <a:rPr lang="en-US" b="1" dirty="0"/>
              <a:t>Labor Rights Movements</a:t>
            </a:r>
            <a:r>
              <a:rPr lang="en-US" dirty="0"/>
              <a:t>: Pakistan Workers' Federation works to influence labor laws, pushing for better wages, working conditions, and workers' rights, aiming to bring about legislative changes that benefit the working class.</a:t>
            </a:r>
          </a:p>
          <a:p>
            <a:pPr algn="just">
              <a:buFont typeface="Wingdings" panose="05000000000000000000" pitchFamily="2" charset="2"/>
              <a:buChar char="ü"/>
            </a:pPr>
            <a:r>
              <a:rPr lang="en-US" b="1" dirty="0"/>
              <a:t>Environmental Movements: </a:t>
            </a:r>
            <a:r>
              <a:rPr lang="en-US" dirty="0"/>
              <a:t>Environmental advocacy groups work towards influencing policies and legislation related to environmental protection, climate change mitigation, and sustainable development practices.</a:t>
            </a:r>
          </a:p>
          <a:p>
            <a:pPr algn="just">
              <a:buFont typeface="Wingdings" panose="05000000000000000000" pitchFamily="2" charset="2"/>
              <a:buChar char="ü"/>
            </a:pPr>
            <a:r>
              <a:rPr lang="en-US" b="1" dirty="0"/>
              <a:t>Human Rights Movements: </a:t>
            </a:r>
            <a:r>
              <a:rPr lang="en-US" dirty="0"/>
              <a:t>The Human Rights Commission of Pakistan (HRCP) is an organization that works to influence laws and policies to protect and promote human rights, addressing issues such as freedom of expression, minority rights, and legal reforms.</a:t>
            </a:r>
          </a:p>
        </p:txBody>
      </p:sp>
    </p:spTree>
    <p:extLst>
      <p:ext uri="{BB962C8B-B14F-4D97-AF65-F5344CB8AC3E}">
        <p14:creationId xmlns:p14="http://schemas.microsoft.com/office/powerpoint/2010/main" xmlns="" val="240292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E63271-6883-4394-8B6A-177D23F8E7D6}"/>
              </a:ext>
            </a:extLst>
          </p:cNvPr>
          <p:cNvSpPr>
            <a:spLocks noGrp="1"/>
          </p:cNvSpPr>
          <p:nvPr>
            <p:ph type="title"/>
          </p:nvPr>
        </p:nvSpPr>
        <p:spPr>
          <a:xfrm>
            <a:off x="838200" y="365126"/>
            <a:ext cx="10515600" cy="1069780"/>
          </a:xfrm>
        </p:spPr>
        <p:txBody>
          <a:bodyPr/>
          <a:lstStyle/>
          <a:p>
            <a:pPr algn="ctr"/>
            <a:r>
              <a:rPr lang="en-US" b="1" dirty="0">
                <a:latin typeface="Times New Roman" panose="02020603050405020304" pitchFamily="18" charset="0"/>
                <a:cs typeface="Times New Roman" panose="02020603050405020304" pitchFamily="18" charset="0"/>
              </a:rPr>
              <a:t>Stages of social movement</a:t>
            </a:r>
            <a:endParaRPr lang="en-US" dirty="0"/>
          </a:p>
        </p:txBody>
      </p:sp>
      <p:pic>
        <p:nvPicPr>
          <p:cNvPr id="5" name="Content Placeholder 4">
            <a:extLst>
              <a:ext uri="{FF2B5EF4-FFF2-40B4-BE49-F238E27FC236}">
                <a16:creationId xmlns:a16="http://schemas.microsoft.com/office/drawing/2014/main" xmlns="" id="{47E0E058-71FB-45DF-AC67-A5D85F17E86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22695" y="1814732"/>
            <a:ext cx="7877908" cy="4678141"/>
          </a:xfrm>
        </p:spPr>
      </p:pic>
    </p:spTree>
    <p:extLst>
      <p:ext uri="{BB962C8B-B14F-4D97-AF65-F5344CB8AC3E}">
        <p14:creationId xmlns:p14="http://schemas.microsoft.com/office/powerpoint/2010/main" xmlns="" val="59231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BAE15A-021E-4E5E-BA0C-E1E28DF845E1}"/>
              </a:ext>
            </a:extLst>
          </p:cNvPr>
          <p:cNvSpPr>
            <a:spLocks noGrp="1"/>
          </p:cNvSpPr>
          <p:nvPr>
            <p:ph idx="1"/>
          </p:nvPr>
        </p:nvSpPr>
        <p:spPr>
          <a:xfrm>
            <a:off x="838200" y="872197"/>
            <a:ext cx="10515600" cy="5304766"/>
          </a:xfrm>
        </p:spPr>
        <p:txBody>
          <a:bodyPr>
            <a:normAutofit lnSpcReduction="10000"/>
          </a:bodyPr>
          <a:lstStyle/>
          <a:p>
            <a:pPr marL="0" indent="0" algn="ctr">
              <a:buNone/>
            </a:pPr>
            <a:r>
              <a:rPr lang="en-US" sz="3200" b="1" dirty="0">
                <a:latin typeface="Times New Roman" panose="02020603050405020304" pitchFamily="18" charset="0"/>
                <a:cs typeface="Times New Roman" panose="02020603050405020304" pitchFamily="18" charset="0"/>
              </a:rPr>
              <a:t>Stages of social movement</a:t>
            </a:r>
          </a:p>
          <a:p>
            <a:pPr algn="just"/>
            <a:r>
              <a:rPr lang="en-US" b="1" dirty="0">
                <a:latin typeface="Times New Roman" panose="02020603050405020304" pitchFamily="18" charset="0"/>
                <a:cs typeface="Times New Roman" panose="02020603050405020304" pitchFamily="18" charset="0"/>
              </a:rPr>
              <a:t>1. Emergence</a:t>
            </a:r>
          </a:p>
          <a:p>
            <a:pPr algn="just"/>
            <a:r>
              <a:rPr lang="en-US" dirty="0">
                <a:latin typeface="Times New Roman" panose="02020603050405020304" pitchFamily="18" charset="0"/>
                <a:cs typeface="Times New Roman" panose="02020603050405020304" pitchFamily="18" charset="0"/>
              </a:rPr>
              <a:t>The first stage of the social movement is known as </a:t>
            </a:r>
            <a:r>
              <a:rPr lang="en-US" b="1" dirty="0">
                <a:latin typeface="Times New Roman" panose="02020603050405020304" pitchFamily="18" charset="0"/>
                <a:cs typeface="Times New Roman" panose="02020603050405020304" pitchFamily="18" charset="0"/>
              </a:rPr>
              <a:t>emergence</a:t>
            </a:r>
            <a:r>
              <a:rPr lang="en-US" dirty="0">
                <a:latin typeface="Times New Roman" panose="02020603050405020304" pitchFamily="18" charset="0"/>
                <a:cs typeface="Times New Roman" panose="02020603050405020304" pitchFamily="18" charset="0"/>
              </a:rPr>
              <a:t>.</a:t>
            </a:r>
          </a:p>
          <a:p>
            <a:pPr algn="just"/>
            <a:r>
              <a:rPr lang="en-US" dirty="0"/>
              <a:t>In the </a:t>
            </a:r>
            <a:r>
              <a:rPr lang="en-US" i="1" dirty="0"/>
              <a:t>preliminary stage</a:t>
            </a:r>
            <a:r>
              <a:rPr lang="en-US" dirty="0"/>
              <a:t>, people become aware of an issue or injustice, and leaders emerge.</a:t>
            </a:r>
          </a:p>
          <a:p>
            <a:pPr algn="just"/>
            <a:r>
              <a:rPr lang="en-US" dirty="0"/>
              <a:t>Small groups of activists or concerned individuals start to come together.</a:t>
            </a:r>
          </a:p>
          <a:p>
            <a:pPr algn="just"/>
            <a:r>
              <a:rPr lang="en-US" dirty="0"/>
              <a:t>There is minimal organization, and the primary focus is on raising awareness about the issue.</a:t>
            </a:r>
          </a:p>
          <a:p>
            <a:pPr algn="just"/>
            <a:r>
              <a:rPr lang="en-US" b="1" dirty="0"/>
              <a:t>Example from Pakistan</a:t>
            </a:r>
            <a:r>
              <a:rPr lang="en-US" dirty="0"/>
              <a:t>: The initial concerns about women's rights and gender-based violence in Pakistan that eventually led to the formation of the </a:t>
            </a:r>
            <a:r>
              <a:rPr lang="en-US" dirty="0" err="1"/>
              <a:t>Aurat</a:t>
            </a:r>
            <a:r>
              <a:rPr lang="en-US" dirty="0"/>
              <a:t> March.</a:t>
            </a:r>
          </a:p>
        </p:txBody>
      </p:sp>
    </p:spTree>
    <p:extLst>
      <p:ext uri="{BB962C8B-B14F-4D97-AF65-F5344CB8AC3E}">
        <p14:creationId xmlns:p14="http://schemas.microsoft.com/office/powerpoint/2010/main" xmlns="" val="146745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6018</TotalTime>
  <Words>1413</Words>
  <Application>Microsoft Office PowerPoint</Application>
  <PresentationFormat>Custom</PresentationFormat>
  <Paragraphs>101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Stages of social movement</vt:lpstr>
      <vt:lpstr>Slide 9</vt:lpstr>
      <vt:lpstr>Slide 10</vt:lpstr>
      <vt:lpstr>Slide 11</vt:lpstr>
      <vt:lpstr>Slide 12</vt:lpstr>
      <vt:lpstr>Slide 13</vt:lpstr>
      <vt:lpstr>Slide 14</vt:lpstr>
      <vt:lpstr>Slide 15</vt:lpstr>
      <vt:lpstr>Slide 16</vt:lpstr>
      <vt:lpstr>What is Collective Behavior?</vt:lpstr>
      <vt:lpstr>Types of collective behavior </vt:lpstr>
      <vt:lpstr>Conti..</vt:lpstr>
      <vt:lpstr>Mobs and Riots </vt:lpstr>
      <vt:lpstr>Dispersed collectivizes </vt:lpstr>
      <vt:lpstr>Conti..</vt:lpstr>
      <vt:lpstr>Conti..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Lecture Room 19</cp:lastModifiedBy>
  <cp:revision>29</cp:revision>
  <dcterms:created xsi:type="dcterms:W3CDTF">2024-05-22T20:29:59Z</dcterms:created>
  <dcterms:modified xsi:type="dcterms:W3CDTF">2025-01-03T03:23:06Z</dcterms:modified>
</cp:coreProperties>
</file>