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0" r:id="rId5"/>
    <p:sldId id="261" r:id="rId6"/>
    <p:sldId id="262" r:id="rId7"/>
    <p:sldId id="265" r:id="rId8"/>
    <p:sldId id="263" r:id="rId9"/>
    <p:sldId id="269" r:id="rId10"/>
    <p:sldId id="267" r:id="rId11"/>
    <p:sldId id="268" r:id="rId12"/>
    <p:sldId id="270" r:id="rId13"/>
    <p:sldId id="271" r:id="rId14"/>
    <p:sldId id="272" r:id="rId15"/>
    <p:sldId id="273" r:id="rId16"/>
    <p:sldId id="275" r:id="rId17"/>
    <p:sldId id="274" r:id="rId18"/>
    <p:sldId id="276" r:id="rId19"/>
    <p:sldId id="280" r:id="rId20"/>
    <p:sldId id="281" r:id="rId21"/>
    <p:sldId id="282" r:id="rId22"/>
    <p:sldId id="283" r:id="rId23"/>
    <p:sldId id="284" r:id="rId24"/>
    <p:sldId id="285" r:id="rId25"/>
    <p:sldId id="286" r:id="rId26"/>
    <p:sldId id="287" r:id="rId27"/>
    <p:sldId id="259" r:id="rId28"/>
    <p:sldId id="288" r:id="rId29"/>
    <p:sldId id="289" r:id="rId30"/>
    <p:sldId id="264" r:id="rId31"/>
    <p:sldId id="290" r:id="rId32"/>
    <p:sldId id="266" r:id="rId33"/>
    <p:sldId id="291" r:id="rId34"/>
    <p:sldId id="292" r:id="rId35"/>
    <p:sldId id="293"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30AF46-E207-41B9-92DD-3A70C76B2339}" type="doc">
      <dgm:prSet loTypeId="urn:microsoft.com/office/officeart/2005/8/layout/cycle7" loCatId="cycle" qsTypeId="urn:microsoft.com/office/officeart/2005/8/quickstyle/simple1" qsCatId="simple" csTypeId="urn:microsoft.com/office/officeart/2005/8/colors/colorful3" csCatId="colorful" phldr="1"/>
      <dgm:spPr/>
      <dgm:t>
        <a:bodyPr/>
        <a:lstStyle/>
        <a:p>
          <a:endParaRPr lang="en-US"/>
        </a:p>
      </dgm:t>
    </dgm:pt>
    <dgm:pt modelId="{411E60BE-AA82-4F42-A202-81A23F235A88}">
      <dgm:prSet phldrT="[Text]" custT="1"/>
      <dgm:spPr/>
      <dgm:t>
        <a:bodyPr>
          <a:scene3d>
            <a:camera prst="orthographicFront"/>
            <a:lightRig rig="soft" dir="t">
              <a:rot lat="0" lon="0" rev="10800000"/>
            </a:lightRig>
          </a:scene3d>
          <a:sp3d>
            <a:bevelT w="27940" h="12700"/>
            <a:contourClr>
              <a:srgbClr val="DDDDDD"/>
            </a:contourClr>
          </a:sp3d>
        </a:bodyPr>
        <a:lstStyle/>
        <a:p>
          <a:r>
            <a:rPr lang="en-US" sz="2400" b="1" cap="none" spc="150" dirty="0">
              <a:ln w="11430"/>
              <a:solidFill>
                <a:srgbClr val="F8F8F8"/>
              </a:solidFill>
              <a:effectLst>
                <a:outerShdw blurRad="25400" algn="tl" rotWithShape="0">
                  <a:srgbClr val="000000">
                    <a:alpha val="43000"/>
                  </a:srgbClr>
                </a:outerShdw>
              </a:effectLst>
            </a:rPr>
            <a:t>Folkways </a:t>
          </a:r>
        </a:p>
        <a:p>
          <a:r>
            <a:rPr lang="en-US" sz="2400" dirty="0"/>
            <a:t>Behavior pattern of society which are organized and repetitive  </a:t>
          </a:r>
        </a:p>
      </dgm:t>
    </dgm:pt>
    <dgm:pt modelId="{ADDCF03C-FF6B-479B-A051-EC0A1B3E6F08}" type="parTrans" cxnId="{49D5827B-FFBA-4004-95E9-DE93CE326C31}">
      <dgm:prSet/>
      <dgm:spPr/>
      <dgm:t>
        <a:bodyPr/>
        <a:lstStyle/>
        <a:p>
          <a:endParaRPr lang="en-US"/>
        </a:p>
      </dgm:t>
    </dgm:pt>
    <dgm:pt modelId="{3CC55820-454D-432F-A56F-408A6E5AD56F}" type="sibTrans" cxnId="{49D5827B-FFBA-4004-95E9-DE93CE326C31}">
      <dgm:prSet/>
      <dgm:spPr/>
      <dgm:t>
        <a:bodyPr/>
        <a:lstStyle/>
        <a:p>
          <a:endParaRPr lang="en-US"/>
        </a:p>
      </dgm:t>
    </dgm:pt>
    <dgm:pt modelId="{C2985C6A-6617-48D5-AE40-34835B75818F}">
      <dgm:prSet phldrT="[Text]"/>
      <dgm:spPr/>
      <dgm:t>
        <a:bodyPr>
          <a:scene3d>
            <a:camera prst="orthographicFront"/>
            <a:lightRig rig="soft" dir="t">
              <a:rot lat="0" lon="0" rev="10800000"/>
            </a:lightRig>
          </a:scene3d>
          <a:sp3d>
            <a:bevelT w="27940" h="12700"/>
            <a:contourClr>
              <a:srgbClr val="DDDDDD"/>
            </a:contourClr>
          </a:sp3d>
        </a:bodyPr>
        <a:lstStyle/>
        <a:p>
          <a:r>
            <a:rPr lang="en-US" b="1" cap="none" spc="150" dirty="0">
              <a:ln w="11430"/>
              <a:solidFill>
                <a:srgbClr val="F8F8F8"/>
              </a:solidFill>
              <a:effectLst>
                <a:outerShdw blurRad="25400" algn="tl" rotWithShape="0">
                  <a:srgbClr val="000000">
                    <a:alpha val="43000"/>
                  </a:srgbClr>
                </a:outerShdw>
              </a:effectLst>
            </a:rPr>
            <a:t>Rituals </a:t>
          </a:r>
        </a:p>
        <a:p>
          <a:r>
            <a:rPr lang="en-US" dirty="0"/>
            <a:t>These are highly scripted ceremonies or pieces of interactions that follow a specific sequence of actions.   </a:t>
          </a:r>
        </a:p>
      </dgm:t>
    </dgm:pt>
    <dgm:pt modelId="{BE38060B-5600-45BC-BAAD-1E408E68D047}" type="parTrans" cxnId="{C5A3C02E-138E-46C6-BD30-E15922C6D632}">
      <dgm:prSet/>
      <dgm:spPr/>
      <dgm:t>
        <a:bodyPr/>
        <a:lstStyle/>
        <a:p>
          <a:endParaRPr lang="en-US"/>
        </a:p>
      </dgm:t>
    </dgm:pt>
    <dgm:pt modelId="{60F1788C-FCE8-4D42-A1BE-D62B10078E6D}" type="sibTrans" cxnId="{C5A3C02E-138E-46C6-BD30-E15922C6D632}">
      <dgm:prSet/>
      <dgm:spPr/>
      <dgm:t>
        <a:bodyPr/>
        <a:lstStyle/>
        <a:p>
          <a:endParaRPr lang="en-US"/>
        </a:p>
      </dgm:t>
    </dgm:pt>
    <dgm:pt modelId="{AE455E9E-8473-4359-B1F7-7BED87C8283B}">
      <dgm:prSet phldrT="[Text]"/>
      <dgm:spPr/>
      <dgm:t>
        <a:bodyPr>
          <a:scene3d>
            <a:camera prst="orthographicFront"/>
            <a:lightRig rig="soft" dir="t">
              <a:rot lat="0" lon="0" rev="10800000"/>
            </a:lightRig>
          </a:scene3d>
          <a:sp3d>
            <a:bevelT w="27940" h="12700"/>
            <a:contourClr>
              <a:srgbClr val="DDDDDD"/>
            </a:contourClr>
          </a:sp3d>
        </a:bodyPr>
        <a:lstStyle/>
        <a:p>
          <a:r>
            <a:rPr lang="en-US" b="1" cap="none" spc="150" dirty="0">
              <a:ln w="11430"/>
              <a:solidFill>
                <a:srgbClr val="F8F8F8"/>
              </a:solidFill>
              <a:effectLst>
                <a:outerShdw blurRad="25400" algn="tl" rotWithShape="0">
                  <a:srgbClr val="000000">
                    <a:alpha val="43000"/>
                  </a:srgbClr>
                </a:outerShdw>
              </a:effectLst>
            </a:rPr>
            <a:t>Customs</a:t>
          </a:r>
          <a:r>
            <a:rPr lang="en-US" dirty="0"/>
            <a:t> </a:t>
          </a:r>
        </a:p>
        <a:p>
          <a:r>
            <a:rPr lang="en-US" dirty="0"/>
            <a:t>Folkways are commonly known as Customs </a:t>
          </a:r>
        </a:p>
      </dgm:t>
    </dgm:pt>
    <dgm:pt modelId="{F07471C0-1D7E-4C15-8AD3-D56053882C51}" type="parTrans" cxnId="{49C52FFE-88FE-4D99-9164-EE0D201BCE87}">
      <dgm:prSet/>
      <dgm:spPr/>
      <dgm:t>
        <a:bodyPr/>
        <a:lstStyle/>
        <a:p>
          <a:endParaRPr lang="en-US"/>
        </a:p>
      </dgm:t>
    </dgm:pt>
    <dgm:pt modelId="{127E94B6-BD0F-4072-B860-76265BF9AD4E}" type="sibTrans" cxnId="{49C52FFE-88FE-4D99-9164-EE0D201BCE87}">
      <dgm:prSet/>
      <dgm:spPr/>
      <dgm:t>
        <a:bodyPr/>
        <a:lstStyle/>
        <a:p>
          <a:endParaRPr lang="en-US"/>
        </a:p>
      </dgm:t>
    </dgm:pt>
    <dgm:pt modelId="{55706BDF-A258-4CC8-B3D8-8855C174FFBD}" type="pres">
      <dgm:prSet presAssocID="{7F30AF46-E207-41B9-92DD-3A70C76B2339}" presName="Name0" presStyleCnt="0">
        <dgm:presLayoutVars>
          <dgm:dir/>
          <dgm:resizeHandles val="exact"/>
        </dgm:presLayoutVars>
      </dgm:prSet>
      <dgm:spPr/>
    </dgm:pt>
    <dgm:pt modelId="{FFE48E52-E43F-483C-9D61-4F0515141CBF}" type="pres">
      <dgm:prSet presAssocID="{411E60BE-AA82-4F42-A202-81A23F235A88}" presName="node" presStyleLbl="node1" presStyleIdx="0" presStyleCnt="3" custScaleX="162215" custScaleY="167125" custRadScaleRad="93085" custRadScaleInc="16">
        <dgm:presLayoutVars>
          <dgm:bulletEnabled val="1"/>
        </dgm:presLayoutVars>
      </dgm:prSet>
      <dgm:spPr/>
    </dgm:pt>
    <dgm:pt modelId="{B520989E-F5B2-402E-B09E-B2C3DE09AA50}" type="pres">
      <dgm:prSet presAssocID="{3CC55820-454D-432F-A56F-408A6E5AD56F}" presName="sibTrans" presStyleLbl="sibTrans2D1" presStyleIdx="0" presStyleCnt="3"/>
      <dgm:spPr/>
    </dgm:pt>
    <dgm:pt modelId="{B67E1A69-766E-4CDB-BEDE-748DCFA470BD}" type="pres">
      <dgm:prSet presAssocID="{3CC55820-454D-432F-A56F-408A6E5AD56F}" presName="connectorText" presStyleLbl="sibTrans2D1" presStyleIdx="0" presStyleCnt="3"/>
      <dgm:spPr/>
    </dgm:pt>
    <dgm:pt modelId="{EE32E7C3-2EFC-47A6-9B06-6A22BF0BA0DD}" type="pres">
      <dgm:prSet presAssocID="{C2985C6A-6617-48D5-AE40-34835B75818F}" presName="node" presStyleLbl="node1" presStyleIdx="1" presStyleCnt="3" custScaleY="132351" custRadScaleRad="94052" custRadScaleInc="-8795">
        <dgm:presLayoutVars>
          <dgm:bulletEnabled val="1"/>
        </dgm:presLayoutVars>
      </dgm:prSet>
      <dgm:spPr/>
    </dgm:pt>
    <dgm:pt modelId="{C5D1BD8A-5817-45C9-BA18-2C73490C2157}" type="pres">
      <dgm:prSet presAssocID="{60F1788C-FCE8-4D42-A1BE-D62B10078E6D}" presName="sibTrans" presStyleLbl="sibTrans2D1" presStyleIdx="1" presStyleCnt="3"/>
      <dgm:spPr/>
    </dgm:pt>
    <dgm:pt modelId="{605A1A26-00A4-4B1A-8F3D-087616EADD68}" type="pres">
      <dgm:prSet presAssocID="{60F1788C-FCE8-4D42-A1BE-D62B10078E6D}" presName="connectorText" presStyleLbl="sibTrans2D1" presStyleIdx="1" presStyleCnt="3"/>
      <dgm:spPr/>
    </dgm:pt>
    <dgm:pt modelId="{66128161-D736-4E1F-9B9D-FFFBAD669CCA}" type="pres">
      <dgm:prSet presAssocID="{AE455E9E-8473-4359-B1F7-7BED87C8283B}" presName="node" presStyleLbl="node1" presStyleIdx="2" presStyleCnt="3" custScaleY="125475" custRadScaleRad="94292" custRadScaleInc="8197">
        <dgm:presLayoutVars>
          <dgm:bulletEnabled val="1"/>
        </dgm:presLayoutVars>
      </dgm:prSet>
      <dgm:spPr/>
    </dgm:pt>
    <dgm:pt modelId="{9B18FF1B-45E0-4009-80C1-D91C98BB4D28}" type="pres">
      <dgm:prSet presAssocID="{127E94B6-BD0F-4072-B860-76265BF9AD4E}" presName="sibTrans" presStyleLbl="sibTrans2D1" presStyleIdx="2" presStyleCnt="3"/>
      <dgm:spPr/>
    </dgm:pt>
    <dgm:pt modelId="{CA18CFF6-D03F-4679-B2F7-89979949C473}" type="pres">
      <dgm:prSet presAssocID="{127E94B6-BD0F-4072-B860-76265BF9AD4E}" presName="connectorText" presStyleLbl="sibTrans2D1" presStyleIdx="2" presStyleCnt="3"/>
      <dgm:spPr/>
    </dgm:pt>
  </dgm:ptLst>
  <dgm:cxnLst>
    <dgm:cxn modelId="{C5A3C02E-138E-46C6-BD30-E15922C6D632}" srcId="{7F30AF46-E207-41B9-92DD-3A70C76B2339}" destId="{C2985C6A-6617-48D5-AE40-34835B75818F}" srcOrd="1" destOrd="0" parTransId="{BE38060B-5600-45BC-BAAD-1E408E68D047}" sibTransId="{60F1788C-FCE8-4D42-A1BE-D62B10078E6D}"/>
    <dgm:cxn modelId="{4D3C313C-B3AC-434A-93F3-D3A8B69A3A32}" type="presOf" srcId="{60F1788C-FCE8-4D42-A1BE-D62B10078E6D}" destId="{605A1A26-00A4-4B1A-8F3D-087616EADD68}" srcOrd="1" destOrd="0" presId="urn:microsoft.com/office/officeart/2005/8/layout/cycle7"/>
    <dgm:cxn modelId="{3455D540-6EBA-4B3A-8EFF-9C17D2EC15BF}" type="presOf" srcId="{411E60BE-AA82-4F42-A202-81A23F235A88}" destId="{FFE48E52-E43F-483C-9D61-4F0515141CBF}" srcOrd="0" destOrd="0" presId="urn:microsoft.com/office/officeart/2005/8/layout/cycle7"/>
    <dgm:cxn modelId="{90E34065-6A3D-4DFE-B054-8BC16901F6F8}" type="presOf" srcId="{AE455E9E-8473-4359-B1F7-7BED87C8283B}" destId="{66128161-D736-4E1F-9B9D-FFFBAD669CCA}" srcOrd="0" destOrd="0" presId="urn:microsoft.com/office/officeart/2005/8/layout/cycle7"/>
    <dgm:cxn modelId="{7471E046-BA09-4CB1-84E5-9719235DF55B}" type="presOf" srcId="{127E94B6-BD0F-4072-B860-76265BF9AD4E}" destId="{CA18CFF6-D03F-4679-B2F7-89979949C473}" srcOrd="1" destOrd="0" presId="urn:microsoft.com/office/officeart/2005/8/layout/cycle7"/>
    <dgm:cxn modelId="{A2C62368-8CF7-405C-8798-416A9B9A0CFC}" type="presOf" srcId="{127E94B6-BD0F-4072-B860-76265BF9AD4E}" destId="{9B18FF1B-45E0-4009-80C1-D91C98BB4D28}" srcOrd="0" destOrd="0" presId="urn:microsoft.com/office/officeart/2005/8/layout/cycle7"/>
    <dgm:cxn modelId="{91199054-F80A-424C-97B5-DC6FE1A86692}" type="presOf" srcId="{C2985C6A-6617-48D5-AE40-34835B75818F}" destId="{EE32E7C3-2EFC-47A6-9B06-6A22BF0BA0DD}" srcOrd="0" destOrd="0" presId="urn:microsoft.com/office/officeart/2005/8/layout/cycle7"/>
    <dgm:cxn modelId="{49D5827B-FFBA-4004-95E9-DE93CE326C31}" srcId="{7F30AF46-E207-41B9-92DD-3A70C76B2339}" destId="{411E60BE-AA82-4F42-A202-81A23F235A88}" srcOrd="0" destOrd="0" parTransId="{ADDCF03C-FF6B-479B-A051-EC0A1B3E6F08}" sibTransId="{3CC55820-454D-432F-A56F-408A6E5AD56F}"/>
    <dgm:cxn modelId="{02C89A94-6F77-473D-ABC4-1550B45B3CE9}" type="presOf" srcId="{3CC55820-454D-432F-A56F-408A6E5AD56F}" destId="{B520989E-F5B2-402E-B09E-B2C3DE09AA50}" srcOrd="0" destOrd="0" presId="urn:microsoft.com/office/officeart/2005/8/layout/cycle7"/>
    <dgm:cxn modelId="{4B27EBD4-934D-47F9-8D4D-E7F65836BC51}" type="presOf" srcId="{3CC55820-454D-432F-A56F-408A6E5AD56F}" destId="{B67E1A69-766E-4CDB-BEDE-748DCFA470BD}" srcOrd="1" destOrd="0" presId="urn:microsoft.com/office/officeart/2005/8/layout/cycle7"/>
    <dgm:cxn modelId="{265772EB-4564-4CD4-B468-91E5FF3B2ED8}" type="presOf" srcId="{60F1788C-FCE8-4D42-A1BE-D62B10078E6D}" destId="{C5D1BD8A-5817-45C9-BA18-2C73490C2157}" srcOrd="0" destOrd="0" presId="urn:microsoft.com/office/officeart/2005/8/layout/cycle7"/>
    <dgm:cxn modelId="{2F0741F4-925C-4B06-9442-815DA27E80B8}" type="presOf" srcId="{7F30AF46-E207-41B9-92DD-3A70C76B2339}" destId="{55706BDF-A258-4CC8-B3D8-8855C174FFBD}" srcOrd="0" destOrd="0" presId="urn:microsoft.com/office/officeart/2005/8/layout/cycle7"/>
    <dgm:cxn modelId="{49C52FFE-88FE-4D99-9164-EE0D201BCE87}" srcId="{7F30AF46-E207-41B9-92DD-3A70C76B2339}" destId="{AE455E9E-8473-4359-B1F7-7BED87C8283B}" srcOrd="2" destOrd="0" parTransId="{F07471C0-1D7E-4C15-8AD3-D56053882C51}" sibTransId="{127E94B6-BD0F-4072-B860-76265BF9AD4E}"/>
    <dgm:cxn modelId="{C7D95009-565C-4264-8F28-25527149B45A}" type="presParOf" srcId="{55706BDF-A258-4CC8-B3D8-8855C174FFBD}" destId="{FFE48E52-E43F-483C-9D61-4F0515141CBF}" srcOrd="0" destOrd="0" presId="urn:microsoft.com/office/officeart/2005/8/layout/cycle7"/>
    <dgm:cxn modelId="{BD216C9E-BB66-4D7C-AB5F-B247706772E5}" type="presParOf" srcId="{55706BDF-A258-4CC8-B3D8-8855C174FFBD}" destId="{B520989E-F5B2-402E-B09E-B2C3DE09AA50}" srcOrd="1" destOrd="0" presId="urn:microsoft.com/office/officeart/2005/8/layout/cycle7"/>
    <dgm:cxn modelId="{71A00FF6-611C-4CB6-8264-6B3B2AD4B633}" type="presParOf" srcId="{B520989E-F5B2-402E-B09E-B2C3DE09AA50}" destId="{B67E1A69-766E-4CDB-BEDE-748DCFA470BD}" srcOrd="0" destOrd="0" presId="urn:microsoft.com/office/officeart/2005/8/layout/cycle7"/>
    <dgm:cxn modelId="{A83DA46B-7F70-4F65-8E03-364DE0ABE39E}" type="presParOf" srcId="{55706BDF-A258-4CC8-B3D8-8855C174FFBD}" destId="{EE32E7C3-2EFC-47A6-9B06-6A22BF0BA0DD}" srcOrd="2" destOrd="0" presId="urn:microsoft.com/office/officeart/2005/8/layout/cycle7"/>
    <dgm:cxn modelId="{CFCEE17B-9E82-47A4-A44C-79294925FCB8}" type="presParOf" srcId="{55706BDF-A258-4CC8-B3D8-8855C174FFBD}" destId="{C5D1BD8A-5817-45C9-BA18-2C73490C2157}" srcOrd="3" destOrd="0" presId="urn:microsoft.com/office/officeart/2005/8/layout/cycle7"/>
    <dgm:cxn modelId="{0116572F-89CF-452E-B9F4-B20B9C20C651}" type="presParOf" srcId="{C5D1BD8A-5817-45C9-BA18-2C73490C2157}" destId="{605A1A26-00A4-4B1A-8F3D-087616EADD68}" srcOrd="0" destOrd="0" presId="urn:microsoft.com/office/officeart/2005/8/layout/cycle7"/>
    <dgm:cxn modelId="{993EA723-31F9-4BDB-B1A3-9DF44807FB0C}" type="presParOf" srcId="{55706BDF-A258-4CC8-B3D8-8855C174FFBD}" destId="{66128161-D736-4E1F-9B9D-FFFBAD669CCA}" srcOrd="4" destOrd="0" presId="urn:microsoft.com/office/officeart/2005/8/layout/cycle7"/>
    <dgm:cxn modelId="{B943025A-C248-4EA3-ACF4-5A433FA58948}" type="presParOf" srcId="{55706BDF-A258-4CC8-B3D8-8855C174FFBD}" destId="{9B18FF1B-45E0-4009-80C1-D91C98BB4D28}" srcOrd="5" destOrd="0" presId="urn:microsoft.com/office/officeart/2005/8/layout/cycle7"/>
    <dgm:cxn modelId="{DEF2EEA1-5E73-4E5E-9ECF-E48A7258EC51}" type="presParOf" srcId="{9B18FF1B-45E0-4009-80C1-D91C98BB4D28}" destId="{CA18CFF6-D03F-4679-B2F7-89979949C473}"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E48E52-E43F-483C-9D61-4F0515141CBF}">
      <dsp:nvSpPr>
        <dsp:cNvPr id="0" name=""/>
        <dsp:cNvSpPr/>
      </dsp:nvSpPr>
      <dsp:spPr>
        <a:xfrm>
          <a:off x="3219458" y="-190301"/>
          <a:ext cx="5315906" cy="2738405"/>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scene3d>
            <a:camera prst="orthographicFront"/>
            <a:lightRig rig="soft" dir="t">
              <a:rot lat="0" lon="0" rev="10800000"/>
            </a:lightRig>
          </a:scene3d>
          <a:sp3d>
            <a:bevelT w="27940" h="12700"/>
            <a:contourClr>
              <a:srgbClr val="DDDDDD"/>
            </a:contourClr>
          </a:sp3d>
        </a:bodyPr>
        <a:lstStyle/>
        <a:p>
          <a:pPr marL="0" lvl="0" indent="0" algn="ctr" defTabSz="1066800">
            <a:lnSpc>
              <a:spcPct val="90000"/>
            </a:lnSpc>
            <a:spcBef>
              <a:spcPct val="0"/>
            </a:spcBef>
            <a:spcAft>
              <a:spcPct val="35000"/>
            </a:spcAft>
            <a:buNone/>
          </a:pPr>
          <a:r>
            <a:rPr lang="en-US" sz="2400" b="1" kern="1200" cap="none" spc="150" dirty="0">
              <a:ln w="11430"/>
              <a:solidFill>
                <a:srgbClr val="F8F8F8"/>
              </a:solidFill>
              <a:effectLst>
                <a:outerShdw blurRad="25400" algn="tl" rotWithShape="0">
                  <a:srgbClr val="000000">
                    <a:alpha val="43000"/>
                  </a:srgbClr>
                </a:outerShdw>
              </a:effectLst>
            </a:rPr>
            <a:t>Folkways </a:t>
          </a:r>
        </a:p>
        <a:p>
          <a:pPr marL="0" lvl="0" indent="0" algn="ctr" defTabSz="1066800">
            <a:lnSpc>
              <a:spcPct val="90000"/>
            </a:lnSpc>
            <a:spcBef>
              <a:spcPct val="0"/>
            </a:spcBef>
            <a:spcAft>
              <a:spcPct val="35000"/>
            </a:spcAft>
            <a:buNone/>
          </a:pPr>
          <a:r>
            <a:rPr lang="en-US" sz="2400" kern="1200" dirty="0"/>
            <a:t>Behavior pattern of society which are organized and repetitive  </a:t>
          </a:r>
        </a:p>
      </dsp:txBody>
      <dsp:txXfrm>
        <a:off x="3299663" y="-110096"/>
        <a:ext cx="5155496" cy="2577995"/>
      </dsp:txXfrm>
    </dsp:sp>
    <dsp:sp modelId="{B520989E-F5B2-402E-B09E-B2C3DE09AA50}">
      <dsp:nvSpPr>
        <dsp:cNvPr id="0" name=""/>
        <dsp:cNvSpPr/>
      </dsp:nvSpPr>
      <dsp:spPr>
        <a:xfrm rot="3430599">
          <a:off x="6502580" y="3101912"/>
          <a:ext cx="1600395" cy="573488"/>
        </a:xfrm>
        <a:prstGeom prst="lef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6674626" y="3216610"/>
        <a:ext cx="1256303" cy="344092"/>
      </dsp:txXfrm>
    </dsp:sp>
    <dsp:sp modelId="{EE32E7C3-2EFC-47A6-9B06-6A22BF0BA0DD}">
      <dsp:nvSpPr>
        <dsp:cNvPr id="0" name=""/>
        <dsp:cNvSpPr/>
      </dsp:nvSpPr>
      <dsp:spPr>
        <a:xfrm>
          <a:off x="6905841" y="4229210"/>
          <a:ext cx="3277074" cy="2168620"/>
        </a:xfrm>
        <a:prstGeom prst="roundRect">
          <a:avLst>
            <a:gd name="adj" fmla="val 10000"/>
          </a:avLst>
        </a:prstGeom>
        <a:solidFill>
          <a:schemeClr val="accent3">
            <a:hueOff val="-472186"/>
            <a:satOff val="-23718"/>
            <a:lumOff val="-823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scene3d>
            <a:camera prst="orthographicFront"/>
            <a:lightRig rig="soft" dir="t">
              <a:rot lat="0" lon="0" rev="10800000"/>
            </a:lightRig>
          </a:scene3d>
          <a:sp3d>
            <a:bevelT w="27940" h="12700"/>
            <a:contourClr>
              <a:srgbClr val="DDDDDD"/>
            </a:contourClr>
          </a:sp3d>
        </a:bodyPr>
        <a:lstStyle/>
        <a:p>
          <a:pPr marL="0" lvl="0" indent="0" algn="ctr" defTabSz="977900">
            <a:lnSpc>
              <a:spcPct val="90000"/>
            </a:lnSpc>
            <a:spcBef>
              <a:spcPct val="0"/>
            </a:spcBef>
            <a:spcAft>
              <a:spcPct val="35000"/>
            </a:spcAft>
            <a:buNone/>
          </a:pPr>
          <a:r>
            <a:rPr lang="en-US" sz="2200" b="1" kern="1200" cap="none" spc="150" dirty="0">
              <a:ln w="11430"/>
              <a:solidFill>
                <a:srgbClr val="F8F8F8"/>
              </a:solidFill>
              <a:effectLst>
                <a:outerShdw blurRad="25400" algn="tl" rotWithShape="0">
                  <a:srgbClr val="000000">
                    <a:alpha val="43000"/>
                  </a:srgbClr>
                </a:outerShdw>
              </a:effectLst>
            </a:rPr>
            <a:t>Rituals </a:t>
          </a:r>
        </a:p>
        <a:p>
          <a:pPr marL="0" lvl="0" indent="0" algn="ctr" defTabSz="977900">
            <a:lnSpc>
              <a:spcPct val="90000"/>
            </a:lnSpc>
            <a:spcBef>
              <a:spcPct val="0"/>
            </a:spcBef>
            <a:spcAft>
              <a:spcPct val="35000"/>
            </a:spcAft>
            <a:buNone/>
          </a:pPr>
          <a:r>
            <a:rPr lang="en-US" sz="2200" kern="1200" dirty="0"/>
            <a:t>These are highly scripted ceremonies or pieces of interactions that follow a specific sequence of actions.   </a:t>
          </a:r>
        </a:p>
      </dsp:txBody>
      <dsp:txXfrm>
        <a:off x="6969358" y="4292727"/>
        <a:ext cx="3150040" cy="2041586"/>
      </dsp:txXfrm>
    </dsp:sp>
    <dsp:sp modelId="{C5D1BD8A-5817-45C9-BA18-2C73490C2157}">
      <dsp:nvSpPr>
        <dsp:cNvPr id="0" name=""/>
        <dsp:cNvSpPr/>
      </dsp:nvSpPr>
      <dsp:spPr>
        <a:xfrm rot="10787202">
          <a:off x="5077205" y="5036704"/>
          <a:ext cx="1600395" cy="573488"/>
        </a:xfrm>
        <a:prstGeom prst="leftRightArrow">
          <a:avLst>
            <a:gd name="adj1" fmla="val 60000"/>
            <a:gd name="adj2" fmla="val 50000"/>
          </a:avLst>
        </a:prstGeom>
        <a:solidFill>
          <a:schemeClr val="accent3">
            <a:hueOff val="-472186"/>
            <a:satOff val="-23718"/>
            <a:lumOff val="-823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10800000">
        <a:off x="5249251" y="5151402"/>
        <a:ext cx="1256303" cy="344092"/>
      </dsp:txXfrm>
    </dsp:sp>
    <dsp:sp modelId="{66128161-D736-4E1F-9B9D-FFFBAD669CCA}">
      <dsp:nvSpPr>
        <dsp:cNvPr id="0" name=""/>
        <dsp:cNvSpPr/>
      </dsp:nvSpPr>
      <dsp:spPr>
        <a:xfrm>
          <a:off x="1571890" y="4305399"/>
          <a:ext cx="3277074" cy="2055954"/>
        </a:xfrm>
        <a:prstGeom prst="roundRect">
          <a:avLst>
            <a:gd name="adj" fmla="val 10000"/>
          </a:avLst>
        </a:prstGeom>
        <a:solidFill>
          <a:schemeClr val="accent3">
            <a:hueOff val="-944372"/>
            <a:satOff val="-47437"/>
            <a:lumOff val="-16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scene3d>
            <a:camera prst="orthographicFront"/>
            <a:lightRig rig="soft" dir="t">
              <a:rot lat="0" lon="0" rev="10800000"/>
            </a:lightRig>
          </a:scene3d>
          <a:sp3d>
            <a:bevelT w="27940" h="12700"/>
            <a:contourClr>
              <a:srgbClr val="DDDDDD"/>
            </a:contourClr>
          </a:sp3d>
        </a:bodyPr>
        <a:lstStyle/>
        <a:p>
          <a:pPr marL="0" lvl="0" indent="0" algn="ctr" defTabSz="977900">
            <a:lnSpc>
              <a:spcPct val="90000"/>
            </a:lnSpc>
            <a:spcBef>
              <a:spcPct val="0"/>
            </a:spcBef>
            <a:spcAft>
              <a:spcPct val="35000"/>
            </a:spcAft>
            <a:buNone/>
          </a:pPr>
          <a:r>
            <a:rPr lang="en-US" sz="2200" b="1" kern="1200" cap="none" spc="150" dirty="0">
              <a:ln w="11430"/>
              <a:solidFill>
                <a:srgbClr val="F8F8F8"/>
              </a:solidFill>
              <a:effectLst>
                <a:outerShdw blurRad="25400" algn="tl" rotWithShape="0">
                  <a:srgbClr val="000000">
                    <a:alpha val="43000"/>
                  </a:srgbClr>
                </a:outerShdw>
              </a:effectLst>
            </a:rPr>
            <a:t>Customs</a:t>
          </a:r>
          <a:r>
            <a:rPr lang="en-US" sz="2200" kern="1200" dirty="0"/>
            <a:t> </a:t>
          </a:r>
        </a:p>
        <a:p>
          <a:pPr marL="0" lvl="0" indent="0" algn="ctr" defTabSz="977900">
            <a:lnSpc>
              <a:spcPct val="90000"/>
            </a:lnSpc>
            <a:spcBef>
              <a:spcPct val="0"/>
            </a:spcBef>
            <a:spcAft>
              <a:spcPct val="35000"/>
            </a:spcAft>
            <a:buNone/>
          </a:pPr>
          <a:r>
            <a:rPr lang="en-US" sz="2200" kern="1200" dirty="0"/>
            <a:t>Folkways are commonly known as Customs </a:t>
          </a:r>
        </a:p>
      </dsp:txBody>
      <dsp:txXfrm>
        <a:off x="1632107" y="4365616"/>
        <a:ext cx="3156640" cy="1935520"/>
      </dsp:txXfrm>
    </dsp:sp>
    <dsp:sp modelId="{9B18FF1B-45E0-4009-80C1-D91C98BB4D28}">
      <dsp:nvSpPr>
        <dsp:cNvPr id="0" name=""/>
        <dsp:cNvSpPr/>
      </dsp:nvSpPr>
      <dsp:spPr>
        <a:xfrm rot="18161917">
          <a:off x="3634196" y="3140007"/>
          <a:ext cx="1600395" cy="573488"/>
        </a:xfrm>
        <a:prstGeom prst="leftRightArrow">
          <a:avLst>
            <a:gd name="adj1" fmla="val 60000"/>
            <a:gd name="adj2" fmla="val 50000"/>
          </a:avLst>
        </a:prstGeom>
        <a:solidFill>
          <a:schemeClr val="accent3">
            <a:hueOff val="-944372"/>
            <a:satOff val="-47437"/>
            <a:lumOff val="-1647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3806242" y="3254705"/>
        <a:ext cx="1256303" cy="344092"/>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FAD0F9-1CEC-4129-B176-EF7A3151C593}" type="datetimeFigureOut">
              <a:rPr lang="en-US" smtClean="0"/>
              <a:t>10/9/2022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E9B4E01C-629A-4CDA-982F-6EF5DF61DD67}"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6549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FAD0F9-1CEC-4129-B176-EF7A3151C593}" type="datetimeFigureOut">
              <a:rPr lang="en-US" smtClean="0"/>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4E01C-629A-4CDA-982F-6EF5DF61DD67}"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3053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FAD0F9-1CEC-4129-B176-EF7A3151C593}" type="datetimeFigureOut">
              <a:rPr lang="en-US" smtClean="0"/>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4E01C-629A-4CDA-982F-6EF5DF61DD67}"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000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FAD0F9-1CEC-4129-B176-EF7A3151C593}" type="datetimeFigureOut">
              <a:rPr lang="en-US" smtClean="0"/>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4E01C-629A-4CDA-982F-6EF5DF61DD67}"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1506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FAD0F9-1CEC-4129-B176-EF7A3151C593}" type="datetimeFigureOut">
              <a:rPr lang="en-US" smtClean="0"/>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4E01C-629A-4CDA-982F-6EF5DF61DD67}"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112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FAD0F9-1CEC-4129-B176-EF7A3151C593}" type="datetimeFigureOut">
              <a:rPr lang="en-US" smtClean="0"/>
              <a:t>10/9/2022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B4E01C-629A-4CDA-982F-6EF5DF61DD67}"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1935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FAD0F9-1CEC-4129-B176-EF7A3151C593}" type="datetimeFigureOut">
              <a:rPr lang="en-US" smtClean="0"/>
              <a:t>10/9/2022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B4E01C-629A-4CDA-982F-6EF5DF61DD67}"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1634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FAD0F9-1CEC-4129-B176-EF7A3151C593}" type="datetimeFigureOut">
              <a:rPr lang="en-US" smtClean="0"/>
              <a:t>10/9/2022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B4E01C-629A-4CDA-982F-6EF5DF61DD67}"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1630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FAD0F9-1CEC-4129-B176-EF7A3151C593}" type="datetimeFigureOut">
              <a:rPr lang="en-US" smtClean="0"/>
              <a:t>10/9/2022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B4E01C-629A-4CDA-982F-6EF5DF61DD67}" type="slidenum">
              <a:rPr lang="en-US" smtClean="0"/>
              <a:t>‹#›</a:t>
            </a:fld>
            <a:endParaRPr lang="en-US"/>
          </a:p>
        </p:txBody>
      </p:sp>
    </p:spTree>
    <p:extLst>
      <p:ext uri="{BB962C8B-B14F-4D97-AF65-F5344CB8AC3E}">
        <p14:creationId xmlns:p14="http://schemas.microsoft.com/office/powerpoint/2010/main" val="477653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FAD0F9-1CEC-4129-B176-EF7A3151C593}" type="datetimeFigureOut">
              <a:rPr lang="en-US" smtClean="0"/>
              <a:t>10/9/2022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B4E01C-629A-4CDA-982F-6EF5DF61DD67}"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6991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1FAD0F9-1CEC-4129-B176-EF7A3151C593}" type="datetimeFigureOut">
              <a:rPr lang="en-US" smtClean="0"/>
              <a:t>10/9/2022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E9B4E01C-629A-4CDA-982F-6EF5DF61DD67}"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5555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1FAD0F9-1CEC-4129-B176-EF7A3151C593}" type="datetimeFigureOut">
              <a:rPr lang="en-US" smtClean="0"/>
              <a:t>10/9/2022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9B4E01C-629A-4CDA-982F-6EF5DF61DD67}"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77081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B6835C-73D1-4963-A1BF-C5569A493737}"/>
              </a:ext>
            </a:extLst>
          </p:cNvPr>
          <p:cNvSpPr>
            <a:spLocks noGrp="1"/>
          </p:cNvSpPr>
          <p:nvPr>
            <p:ph type="title"/>
          </p:nvPr>
        </p:nvSpPr>
        <p:spPr>
          <a:xfrm>
            <a:off x="1221658" y="2103437"/>
            <a:ext cx="10515600" cy="2896266"/>
          </a:xfrm>
        </p:spPr>
        <p:txBody>
          <a:bodyPr>
            <a:normAutofit/>
          </a:bodyPr>
          <a:lstStyle/>
          <a:p>
            <a:pPr algn="ctr"/>
            <a:r>
              <a:rPr lang="en-US" b="1" dirty="0"/>
              <a:t>Week 3</a:t>
            </a:r>
            <a:br>
              <a:rPr lang="en-US" b="1" dirty="0"/>
            </a:br>
            <a:r>
              <a:rPr lang="en-US" b="1" dirty="0"/>
              <a:t>Culture</a:t>
            </a:r>
            <a:br>
              <a:rPr lang="en-US" b="1" dirty="0"/>
            </a:br>
            <a:r>
              <a:rPr lang="en-US" b="1" dirty="0"/>
              <a:t>Characteristics of culture</a:t>
            </a:r>
          </a:p>
        </p:txBody>
      </p:sp>
    </p:spTree>
    <p:extLst>
      <p:ext uri="{BB962C8B-B14F-4D97-AF65-F5344CB8AC3E}">
        <p14:creationId xmlns:p14="http://schemas.microsoft.com/office/powerpoint/2010/main" val="1787106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1C797BF-FFC1-4B0E-BA21-FE48641353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870"/>
          <a:stretch/>
        </p:blipFill>
        <p:spPr bwMode="auto">
          <a:xfrm>
            <a:off x="0" y="0"/>
            <a:ext cx="12192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717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6A595D9-1FAE-4AE9-90E6-7B9EC5970D70}"/>
              </a:ext>
            </a:extLst>
          </p:cNvPr>
          <p:cNvGraphicFramePr/>
          <p:nvPr>
            <p:extLst>
              <p:ext uri="{D42A27DB-BD31-4B8C-83A1-F6EECF244321}">
                <p14:modId xmlns:p14="http://schemas.microsoft.com/office/powerpoint/2010/main" val="4243852512"/>
              </p:ext>
            </p:extLst>
          </p:nvPr>
        </p:nvGraphicFramePr>
        <p:xfrm>
          <a:off x="228600" y="304800"/>
          <a:ext cx="11753850" cy="6324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9142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2EC5E-E636-46E9-AA9B-0720C530B8B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541D482-3817-4241-A004-AAEA4B3B97F8}"/>
              </a:ext>
            </a:extLst>
          </p:cNvPr>
          <p:cNvSpPr>
            <a:spLocks noGrp="1"/>
          </p:cNvSpPr>
          <p:nvPr>
            <p:ph idx="1"/>
          </p:nvPr>
        </p:nvSpPr>
        <p:spPr/>
        <p:txBody>
          <a:bodyPr/>
          <a:lstStyle/>
          <a:p>
            <a:pPr algn="just"/>
            <a:r>
              <a:rPr lang="en-US" dirty="0"/>
              <a:t>Mores(mor-</a:t>
            </a:r>
            <a:r>
              <a:rPr lang="en-US" dirty="0" err="1"/>
              <a:t>ays</a:t>
            </a:r>
            <a:r>
              <a:rPr lang="en-US" dirty="0"/>
              <a:t>) are norms that embody the moral views and principles of a group. Violating them can have serious consequences. The strongest mores are legally protected with laws or other formal norms.</a:t>
            </a:r>
          </a:p>
          <a:p>
            <a:pPr algn="just"/>
            <a:r>
              <a:rPr lang="en-US" dirty="0"/>
              <a:t>Folkways are norms without any moral underpinnings. Rather, folkways direct appropriate behavior in the day-to-day practices and expressions of a culture. Folkways tell us not to entered other person house without permission, don’t entered in room without knocking door, respect elder people in society etc. </a:t>
            </a:r>
          </a:p>
        </p:txBody>
      </p:sp>
    </p:spTree>
    <p:extLst>
      <p:ext uri="{BB962C8B-B14F-4D97-AF65-F5344CB8AC3E}">
        <p14:creationId xmlns:p14="http://schemas.microsoft.com/office/powerpoint/2010/main" val="32544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A9BE0-AF09-4DAE-84A6-A4626D2A4CE6}"/>
              </a:ext>
            </a:extLst>
          </p:cNvPr>
          <p:cNvSpPr>
            <a:spLocks noGrp="1"/>
          </p:cNvSpPr>
          <p:nvPr>
            <p:ph type="title"/>
          </p:nvPr>
        </p:nvSpPr>
        <p:spPr/>
        <p:txBody>
          <a:bodyPr/>
          <a:lstStyle/>
          <a:p>
            <a:r>
              <a:rPr lang="en-US" dirty="0"/>
              <a:t>Symbols</a:t>
            </a:r>
          </a:p>
        </p:txBody>
      </p:sp>
      <p:sp>
        <p:nvSpPr>
          <p:cNvPr id="3" name="Content Placeholder 2">
            <a:extLst>
              <a:ext uri="{FF2B5EF4-FFF2-40B4-BE49-F238E27FC236}">
                <a16:creationId xmlns:a16="http://schemas.microsoft.com/office/drawing/2014/main" id="{1FDF601D-C1CB-4AE2-8091-1ADBE90604C5}"/>
              </a:ext>
            </a:extLst>
          </p:cNvPr>
          <p:cNvSpPr>
            <a:spLocks noGrp="1"/>
          </p:cNvSpPr>
          <p:nvPr>
            <p:ph idx="1"/>
          </p:nvPr>
        </p:nvSpPr>
        <p:spPr/>
        <p:txBody>
          <a:bodyPr>
            <a:normAutofit/>
          </a:bodyPr>
          <a:lstStyle/>
          <a:p>
            <a:pPr algn="just"/>
            <a:r>
              <a:rPr lang="en-US" dirty="0"/>
              <a:t>Symbols—such as gestures, signs, objects, signals, and words—help people understand the world. Symbols provide clues to understanding experiences. They convey recognizable meanings that are shared by societies. </a:t>
            </a:r>
          </a:p>
          <a:p>
            <a:pPr algn="just"/>
            <a:r>
              <a:rPr lang="en-US" dirty="0"/>
              <a:t>Anything that carries a particular meaning recognize by people who share culture. </a:t>
            </a:r>
          </a:p>
          <a:p>
            <a:pPr algn="just"/>
            <a:r>
              <a:rPr lang="en-US" dirty="0"/>
              <a:t>Symbols form the backbone of symbolic interactionism. </a:t>
            </a:r>
          </a:p>
          <a:p>
            <a:pPr algn="just"/>
            <a:r>
              <a:rPr lang="en-US" dirty="0"/>
              <a:t>The world is filled with symbols. Sports uniforms, company logos, and traffic signs are symbols. In some cultures, a gold ring is a symbol of marriage. Some symbols are highly functional; stop signs, for instance, provide useful instruction.</a:t>
            </a:r>
          </a:p>
        </p:txBody>
      </p:sp>
    </p:spTree>
    <p:extLst>
      <p:ext uri="{BB962C8B-B14F-4D97-AF65-F5344CB8AC3E}">
        <p14:creationId xmlns:p14="http://schemas.microsoft.com/office/powerpoint/2010/main" val="3171102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982AE-42BD-4275-8A57-3F0526AC6F08}"/>
              </a:ext>
            </a:extLst>
          </p:cNvPr>
          <p:cNvSpPr>
            <a:spLocks noGrp="1"/>
          </p:cNvSpPr>
          <p:nvPr>
            <p:ph type="title"/>
          </p:nvPr>
        </p:nvSpPr>
        <p:spPr/>
        <p:txBody>
          <a:bodyPr/>
          <a:lstStyle/>
          <a:p>
            <a:r>
              <a:rPr lang="en-US" dirty="0"/>
              <a:t>Languages </a:t>
            </a:r>
          </a:p>
        </p:txBody>
      </p:sp>
      <p:sp>
        <p:nvSpPr>
          <p:cNvPr id="3" name="Content Placeholder 2">
            <a:extLst>
              <a:ext uri="{FF2B5EF4-FFF2-40B4-BE49-F238E27FC236}">
                <a16:creationId xmlns:a16="http://schemas.microsoft.com/office/drawing/2014/main" id="{4342EB95-2D6A-4273-895B-AA431B98A0A7}"/>
              </a:ext>
            </a:extLst>
          </p:cNvPr>
          <p:cNvSpPr>
            <a:spLocks noGrp="1"/>
          </p:cNvSpPr>
          <p:nvPr>
            <p:ph idx="1"/>
          </p:nvPr>
        </p:nvSpPr>
        <p:spPr/>
        <p:txBody>
          <a:bodyPr/>
          <a:lstStyle/>
          <a:p>
            <a:pPr algn="just"/>
            <a:r>
              <a:rPr lang="en-US" dirty="0"/>
              <a:t>Language is a symbolic system through which people communicate and through which culture is transmitted. Some languages contain a system of symbols used for written communication, while others rely only on spoken communication and nonverbal actions. </a:t>
            </a:r>
          </a:p>
          <a:p>
            <a:pPr algn="just"/>
            <a:r>
              <a:rPr lang="en-US" dirty="0"/>
              <a:t>Language is constantly evolving as societies create new ideas. In this age of technology, people have adapted almost instantly to new nouns such as “e-mail” and “Internet,” and verbs such as “downloading,” “texting,” and “blogging”.</a:t>
            </a:r>
          </a:p>
        </p:txBody>
      </p:sp>
    </p:spTree>
    <p:extLst>
      <p:ext uri="{BB962C8B-B14F-4D97-AF65-F5344CB8AC3E}">
        <p14:creationId xmlns:p14="http://schemas.microsoft.com/office/powerpoint/2010/main" val="449522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301BA-F75F-48C1-999B-6372A254CC17}"/>
              </a:ext>
            </a:extLst>
          </p:cNvPr>
          <p:cNvSpPr>
            <a:spLocks noGrp="1"/>
          </p:cNvSpPr>
          <p:nvPr>
            <p:ph type="title"/>
          </p:nvPr>
        </p:nvSpPr>
        <p:spPr/>
        <p:txBody>
          <a:bodyPr/>
          <a:lstStyle/>
          <a:p>
            <a:r>
              <a:rPr lang="en-US" dirty="0"/>
              <a:t>Types of culture</a:t>
            </a:r>
          </a:p>
        </p:txBody>
      </p:sp>
      <p:sp>
        <p:nvSpPr>
          <p:cNvPr id="3" name="Content Placeholder 2">
            <a:extLst>
              <a:ext uri="{FF2B5EF4-FFF2-40B4-BE49-F238E27FC236}">
                <a16:creationId xmlns:a16="http://schemas.microsoft.com/office/drawing/2014/main" id="{64C36840-2ADE-4115-853D-0549D72C0D99}"/>
              </a:ext>
            </a:extLst>
          </p:cNvPr>
          <p:cNvSpPr>
            <a:spLocks noGrp="1"/>
          </p:cNvSpPr>
          <p:nvPr>
            <p:ph idx="1"/>
          </p:nvPr>
        </p:nvSpPr>
        <p:spPr/>
        <p:txBody>
          <a:bodyPr>
            <a:normAutofit/>
          </a:bodyPr>
          <a:lstStyle/>
          <a:p>
            <a:pPr algn="just"/>
            <a:r>
              <a:rPr lang="en-US" sz="2400" dirty="0"/>
              <a:t>Material culture</a:t>
            </a:r>
          </a:p>
          <a:p>
            <a:pPr algn="just"/>
            <a:r>
              <a:rPr lang="en-US" sz="2400" dirty="0"/>
              <a:t>Non-material culture</a:t>
            </a:r>
          </a:p>
          <a:p>
            <a:pPr algn="just"/>
            <a:r>
              <a:rPr lang="en-US" sz="2400" dirty="0"/>
              <a:t>Ideal culture</a:t>
            </a:r>
          </a:p>
          <a:p>
            <a:pPr algn="just"/>
            <a:r>
              <a:rPr lang="en-US" sz="2400" dirty="0"/>
              <a:t>Real culture </a:t>
            </a:r>
          </a:p>
        </p:txBody>
      </p:sp>
    </p:spTree>
    <p:extLst>
      <p:ext uri="{BB962C8B-B14F-4D97-AF65-F5344CB8AC3E}">
        <p14:creationId xmlns:p14="http://schemas.microsoft.com/office/powerpoint/2010/main" val="3359218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52562F45-C68E-4120-AC55-F64D44A3D5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0956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D41C8-25A7-4542-8D5D-96DC4BB525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8A9D53F-9E54-4741-BEB4-2C585D5EA730}"/>
              </a:ext>
            </a:extLst>
          </p:cNvPr>
          <p:cNvSpPr>
            <a:spLocks noGrp="1"/>
          </p:cNvSpPr>
          <p:nvPr>
            <p:ph idx="1"/>
          </p:nvPr>
        </p:nvSpPr>
        <p:spPr/>
        <p:txBody>
          <a:bodyPr>
            <a:normAutofit lnSpcReduction="10000"/>
          </a:bodyPr>
          <a:lstStyle/>
          <a:p>
            <a:pPr algn="just"/>
            <a:r>
              <a:rPr lang="en-US" dirty="0"/>
              <a:t>Material culture refers to the objects or belongings of a group of people. Metro passes and bus tokens are part of material culture, as are automobiles, stores,.</a:t>
            </a:r>
          </a:p>
          <a:p>
            <a:pPr algn="just"/>
            <a:r>
              <a:rPr lang="en-US" dirty="0"/>
              <a:t>Nonmaterial culture, in contrast, consists of the ideas, attitudes, and beliefs of a society. </a:t>
            </a:r>
          </a:p>
          <a:p>
            <a:pPr algn="just"/>
            <a:r>
              <a:rPr lang="en-US" dirty="0"/>
              <a:t>Material and nonmaterial aspects of culture are linked, and physical objects often symbolize cultural ideas. Clothing, hairstyles, and jewelry are part of material culture, but the appropriateness of wearing certain clothing for specific events reflects nonmaterial culture.  A school building belongs to material culture, but the teaching methods and educational standards are part of education’s nonmaterial culture. These material and nonmaterial aspects of culture can vary subtly from region to region.</a:t>
            </a:r>
          </a:p>
        </p:txBody>
      </p:sp>
    </p:spTree>
    <p:extLst>
      <p:ext uri="{BB962C8B-B14F-4D97-AF65-F5344CB8AC3E}">
        <p14:creationId xmlns:p14="http://schemas.microsoft.com/office/powerpoint/2010/main" val="966030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F8BAB476-0CA1-4B17-B96C-192ACBB2F2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803" b="28306"/>
          <a:stretch/>
        </p:blipFill>
        <p:spPr bwMode="auto">
          <a:xfrm>
            <a:off x="0" y="-37476"/>
            <a:ext cx="12192000" cy="7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5080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B0444-AFD4-4AF7-BA1A-E83B32671AA2}"/>
              </a:ext>
            </a:extLst>
          </p:cNvPr>
          <p:cNvSpPr>
            <a:spLocks noGrp="1"/>
          </p:cNvSpPr>
          <p:nvPr>
            <p:ph type="title"/>
          </p:nvPr>
        </p:nvSpPr>
        <p:spPr/>
        <p:txBody>
          <a:bodyPr/>
          <a:lstStyle/>
          <a:p>
            <a:r>
              <a:rPr lang="en-US" dirty="0"/>
              <a:t>Characteristics of culture</a:t>
            </a:r>
          </a:p>
        </p:txBody>
      </p:sp>
      <p:sp>
        <p:nvSpPr>
          <p:cNvPr id="3" name="Content Placeholder 2">
            <a:extLst>
              <a:ext uri="{FF2B5EF4-FFF2-40B4-BE49-F238E27FC236}">
                <a16:creationId xmlns:a16="http://schemas.microsoft.com/office/drawing/2014/main" id="{4CEBA445-8894-457E-A09E-AD43387D4378}"/>
              </a:ext>
            </a:extLst>
          </p:cNvPr>
          <p:cNvSpPr>
            <a:spLocks noGrp="1"/>
          </p:cNvSpPr>
          <p:nvPr>
            <p:ph idx="1"/>
          </p:nvPr>
        </p:nvSpPr>
        <p:spPr/>
        <p:txBody>
          <a:bodyPr>
            <a:noAutofit/>
          </a:bodyPr>
          <a:lstStyle/>
          <a:p>
            <a:pPr marL="0" indent="0" algn="just" rtl="0">
              <a:spcAft>
                <a:spcPts val="0"/>
              </a:spcAft>
              <a:buNone/>
            </a:pPr>
            <a:r>
              <a:rPr lang="en-US" b="0" i="0" dirty="0">
                <a:solidFill>
                  <a:srgbClr val="000000"/>
                </a:solidFill>
                <a:effectLst/>
                <a:latin typeface="Times New Roman" panose="02020603050405020304" pitchFamily="18" charset="0"/>
              </a:rPr>
              <a:t>Culture has five basic characteristics: It is learned, shared, based on symbols, integrated, and dynamic. All cultures share these basic features.</a:t>
            </a:r>
          </a:p>
          <a:p>
            <a:pPr algn="just"/>
            <a:r>
              <a:rPr lang="en-US" b="1" i="0" dirty="0">
                <a:solidFill>
                  <a:srgbClr val="000000"/>
                </a:solidFill>
                <a:effectLst/>
                <a:latin typeface="Times New Roman, serif"/>
              </a:rPr>
              <a:t>Culture is </a:t>
            </a:r>
            <a:r>
              <a:rPr lang="en-US" b="1" i="0" u="sng" dirty="0">
                <a:solidFill>
                  <a:srgbClr val="000000"/>
                </a:solidFill>
                <a:effectLst/>
                <a:latin typeface="Times New Roman, serif"/>
              </a:rPr>
              <a:t>learned</a:t>
            </a:r>
            <a:r>
              <a:rPr lang="en-US" b="1" i="0" dirty="0">
                <a:solidFill>
                  <a:srgbClr val="000000"/>
                </a:solidFill>
                <a:effectLst/>
                <a:latin typeface="Times New Roman, serif"/>
              </a:rPr>
              <a:t>. </a:t>
            </a:r>
            <a:r>
              <a:rPr lang="en-US" b="0" i="0" dirty="0">
                <a:solidFill>
                  <a:srgbClr val="000000"/>
                </a:solidFill>
                <a:effectLst/>
                <a:latin typeface="Times New Roman, serif"/>
              </a:rPr>
              <a:t>It is </a:t>
            </a:r>
            <a:r>
              <a:rPr lang="en-US" b="1" i="0" dirty="0">
                <a:solidFill>
                  <a:srgbClr val="000000"/>
                </a:solidFill>
                <a:effectLst/>
                <a:latin typeface="Times New Roman, serif"/>
              </a:rPr>
              <a:t>not</a:t>
            </a:r>
            <a:r>
              <a:rPr lang="en-US" b="0" i="0" dirty="0">
                <a:solidFill>
                  <a:srgbClr val="000000"/>
                </a:solidFill>
                <a:effectLst/>
                <a:latin typeface="Times New Roman, serif"/>
              </a:rPr>
              <a:t> biological; we do not inherit it. Much of learning culture is unconscious. We learn culture from families, peers, institutions, and media. The process of learning culture is known as </a:t>
            </a:r>
            <a:r>
              <a:rPr lang="en-US" b="1" i="0" dirty="0">
                <a:solidFill>
                  <a:srgbClr val="000000"/>
                </a:solidFill>
                <a:effectLst/>
                <a:latin typeface="Times New Roman, serif"/>
              </a:rPr>
              <a:t>enculturation</a:t>
            </a:r>
            <a:r>
              <a:rPr lang="en-US" b="0" i="0" dirty="0">
                <a:solidFill>
                  <a:srgbClr val="000000"/>
                </a:solidFill>
                <a:effectLst/>
                <a:latin typeface="Times New Roman, serif"/>
              </a:rPr>
              <a:t>. It is also known as socialization.  While all humans have basic biological needs such as food, sleep, and sex, the way we fulfill those needs varies cross-culturally.</a:t>
            </a:r>
          </a:p>
        </p:txBody>
      </p:sp>
    </p:spTree>
    <p:extLst>
      <p:ext uri="{BB962C8B-B14F-4D97-AF65-F5344CB8AC3E}">
        <p14:creationId xmlns:p14="http://schemas.microsoft.com/office/powerpoint/2010/main" val="220322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5A634-F3E6-4677-8FC0-25953616444C}"/>
              </a:ext>
            </a:extLst>
          </p:cNvPr>
          <p:cNvSpPr>
            <a:spLocks noGrp="1"/>
          </p:cNvSpPr>
          <p:nvPr>
            <p:ph type="title"/>
          </p:nvPr>
        </p:nvSpPr>
        <p:spPr/>
        <p:txBody>
          <a:bodyPr/>
          <a:lstStyle/>
          <a:p>
            <a:r>
              <a:rPr lang="en-US" dirty="0"/>
              <a:t>Culture </a:t>
            </a:r>
          </a:p>
        </p:txBody>
      </p:sp>
      <p:sp>
        <p:nvSpPr>
          <p:cNvPr id="3" name="Content Placeholder 2">
            <a:extLst>
              <a:ext uri="{FF2B5EF4-FFF2-40B4-BE49-F238E27FC236}">
                <a16:creationId xmlns:a16="http://schemas.microsoft.com/office/drawing/2014/main" id="{022AE9D8-6814-4E04-ACB2-3584FB6D99DE}"/>
              </a:ext>
            </a:extLst>
          </p:cNvPr>
          <p:cNvSpPr>
            <a:spLocks noGrp="1"/>
          </p:cNvSpPr>
          <p:nvPr>
            <p:ph idx="1"/>
          </p:nvPr>
        </p:nvSpPr>
        <p:spPr/>
        <p:txBody>
          <a:bodyPr>
            <a:normAutofit/>
          </a:bodyPr>
          <a:lstStyle/>
          <a:p>
            <a:pPr algn="just"/>
            <a:r>
              <a:rPr lang="en-US" dirty="0"/>
              <a:t>Way of living.</a:t>
            </a:r>
          </a:p>
          <a:p>
            <a:pPr algn="just"/>
            <a:r>
              <a:rPr lang="en-US" dirty="0"/>
              <a:t> the beliefs and behaviors that a social group shares. </a:t>
            </a:r>
          </a:p>
          <a:p>
            <a:pPr algn="just"/>
            <a:r>
              <a:rPr lang="en-US" b="0" i="0" dirty="0">
                <a:solidFill>
                  <a:srgbClr val="202124"/>
                </a:solidFill>
                <a:effectLst/>
              </a:rPr>
              <a:t>the ideas, customs, and social </a:t>
            </a:r>
            <a:r>
              <a:rPr lang="en-US" b="0" i="0" dirty="0" err="1">
                <a:solidFill>
                  <a:srgbClr val="202124"/>
                </a:solidFill>
                <a:effectLst/>
              </a:rPr>
              <a:t>behaviour</a:t>
            </a:r>
            <a:r>
              <a:rPr lang="en-US" b="0" i="0" dirty="0">
                <a:solidFill>
                  <a:srgbClr val="202124"/>
                </a:solidFill>
                <a:effectLst/>
              </a:rPr>
              <a:t> of a particular people or society.</a:t>
            </a:r>
          </a:p>
          <a:p>
            <a:pPr algn="just"/>
            <a:r>
              <a:rPr lang="en-US" b="0" i="0" dirty="0">
                <a:solidFill>
                  <a:srgbClr val="000000"/>
                </a:solidFill>
                <a:effectLst/>
              </a:rPr>
              <a:t>Culture is the systems of knowledge shared by a relatively large group of people.</a:t>
            </a:r>
          </a:p>
          <a:p>
            <a:pPr algn="just"/>
            <a:r>
              <a:rPr lang="en-US" b="0" i="0" dirty="0">
                <a:solidFill>
                  <a:srgbClr val="000000"/>
                </a:solidFill>
                <a:effectLst/>
              </a:rPr>
              <a:t>A culture is a way of life of a group of people--the behaviors, beliefs, values, and symbols that they accept, generally without thinking about them, and that are passed along by communication and imitation from one generation to the next.</a:t>
            </a:r>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2415839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349C3-114D-4895-8A31-0C1D0D9BCA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BE42E8-B0F2-4CA4-A96F-48F88E725969}"/>
              </a:ext>
            </a:extLst>
          </p:cNvPr>
          <p:cNvSpPr>
            <a:spLocks noGrp="1"/>
          </p:cNvSpPr>
          <p:nvPr>
            <p:ph idx="1"/>
          </p:nvPr>
        </p:nvSpPr>
        <p:spPr/>
        <p:txBody>
          <a:bodyPr>
            <a:normAutofit lnSpcReduction="10000"/>
          </a:bodyPr>
          <a:lstStyle/>
          <a:p>
            <a:pPr algn="just"/>
            <a:r>
              <a:rPr lang="en-US" b="1" i="0" dirty="0">
                <a:solidFill>
                  <a:srgbClr val="004D7F"/>
                </a:solidFill>
                <a:effectLst/>
                <a:latin typeface="Balsamiq Sans"/>
              </a:rPr>
              <a:t>Culture is Shared- c</a:t>
            </a:r>
            <a:r>
              <a:rPr lang="en-US" b="0" i="0" dirty="0">
                <a:solidFill>
                  <a:srgbClr val="000000"/>
                </a:solidFill>
                <a:effectLst/>
                <a:latin typeface="Andika"/>
              </a:rPr>
              <a:t>ulture is shared. Culture is something that a group of people shares–it is shared practices and shared understandings. Culture is shared between members of a group, meaning they all think and behave the same way because they grew up in the same culture.</a:t>
            </a:r>
            <a:endParaRPr lang="en-US" b="1" i="0" dirty="0">
              <a:solidFill>
                <a:srgbClr val="004D7F"/>
              </a:solidFill>
              <a:effectLst/>
              <a:latin typeface="Balsamiq Sans"/>
            </a:endParaRPr>
          </a:p>
          <a:p>
            <a:pPr algn="just" fontAlgn="base"/>
            <a:r>
              <a:rPr lang="en-US" b="1" i="0" dirty="0">
                <a:solidFill>
                  <a:srgbClr val="004D7F"/>
                </a:solidFill>
                <a:effectLst/>
                <a:latin typeface="Balsamiq Sans"/>
              </a:rPr>
              <a:t>Culture is Symbolic- </a:t>
            </a:r>
            <a:r>
              <a:rPr lang="en-US" b="0" i="0" dirty="0">
                <a:solidFill>
                  <a:srgbClr val="000000"/>
                </a:solidFill>
                <a:effectLst/>
                <a:latin typeface="Andika"/>
              </a:rPr>
              <a:t>culture is symbolic. Culture is based on symbols, and culture is spread from generation to generation </a:t>
            </a:r>
            <a:r>
              <a:rPr lang="en-US" b="0" i="1" dirty="0">
                <a:solidFill>
                  <a:srgbClr val="000000"/>
                </a:solidFill>
                <a:effectLst/>
                <a:latin typeface="Andika"/>
              </a:rPr>
              <a:t>through</a:t>
            </a:r>
            <a:r>
              <a:rPr lang="en-US" b="0" i="0" dirty="0">
                <a:solidFill>
                  <a:srgbClr val="000000"/>
                </a:solidFill>
                <a:effectLst/>
                <a:latin typeface="Andika"/>
              </a:rPr>
              <a:t> symbols. People learn their culture’s beliefs and behaviors through symbols. A </a:t>
            </a:r>
            <a:r>
              <a:rPr lang="en-US" b="1" i="0" dirty="0">
                <a:solidFill>
                  <a:srgbClr val="000000"/>
                </a:solidFill>
                <a:effectLst/>
                <a:latin typeface="Andika"/>
              </a:rPr>
              <a:t>symbol</a:t>
            </a:r>
            <a:r>
              <a:rPr lang="en-US" b="0" i="0" dirty="0">
                <a:solidFill>
                  <a:srgbClr val="000000"/>
                </a:solidFill>
                <a:effectLst/>
                <a:latin typeface="Andika"/>
              </a:rPr>
              <a:t> is something that means or stands for something else. For example, wedding rings stand for marriage, and our nation’s flag stands for our country. Language is symbolic as well–words stand for objects and ideas.</a:t>
            </a:r>
          </a:p>
          <a:p>
            <a:pPr algn="just"/>
            <a:endParaRPr lang="en-US" b="1" i="0" dirty="0">
              <a:solidFill>
                <a:srgbClr val="004D7F"/>
              </a:solidFill>
              <a:effectLst/>
              <a:latin typeface="Balsamiq Sans"/>
            </a:endParaRPr>
          </a:p>
          <a:p>
            <a:pPr algn="just"/>
            <a:endParaRPr lang="en-US" dirty="0"/>
          </a:p>
        </p:txBody>
      </p:sp>
    </p:spTree>
    <p:extLst>
      <p:ext uri="{BB962C8B-B14F-4D97-AF65-F5344CB8AC3E}">
        <p14:creationId xmlns:p14="http://schemas.microsoft.com/office/powerpoint/2010/main" val="3351464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13F6B-585F-4921-BE17-A70FACE000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A666DF4-A39D-4D04-8B52-3495500B2FB0}"/>
              </a:ext>
            </a:extLst>
          </p:cNvPr>
          <p:cNvSpPr>
            <a:spLocks noGrp="1"/>
          </p:cNvSpPr>
          <p:nvPr>
            <p:ph idx="1"/>
          </p:nvPr>
        </p:nvSpPr>
        <p:spPr/>
        <p:txBody>
          <a:bodyPr>
            <a:normAutofit lnSpcReduction="10000"/>
          </a:bodyPr>
          <a:lstStyle/>
          <a:p>
            <a:pPr algn="just"/>
            <a:r>
              <a:rPr lang="en-US" b="0" i="0" dirty="0">
                <a:solidFill>
                  <a:srgbClr val="000000"/>
                </a:solidFill>
                <a:effectLst/>
                <a:latin typeface="Andika"/>
              </a:rPr>
              <a:t>Not only does culture involve symbols, but symbols are used to transmit culture from generation to generation through language. Culture can be thought of as the collection of symbolic knowledge that people in a society share.</a:t>
            </a:r>
          </a:p>
          <a:p>
            <a:pPr algn="just"/>
            <a:r>
              <a:rPr lang="en-US" b="1" i="0" dirty="0">
                <a:solidFill>
                  <a:srgbClr val="004D7F"/>
                </a:solidFill>
                <a:effectLst/>
                <a:latin typeface="Balsamiq Sans"/>
              </a:rPr>
              <a:t>Culture is Integrated- </a:t>
            </a:r>
            <a:r>
              <a:rPr lang="en-US" b="0" i="0" dirty="0">
                <a:solidFill>
                  <a:srgbClr val="000000"/>
                </a:solidFill>
                <a:effectLst/>
                <a:latin typeface="Andika"/>
              </a:rPr>
              <a:t>culture is integrated. Culture is a complex system, made up of many parts that are interconnected and related to each other. Some examples of the parts of culture are education, technology, marriage, medicine, economics, family, beliefs and religion, government, and language. </a:t>
            </a:r>
            <a:r>
              <a:rPr lang="en-US" b="0" i="0" dirty="0">
                <a:solidFill>
                  <a:srgbClr val="000000"/>
                </a:solidFill>
                <a:effectLst/>
                <a:latin typeface="Times New Roman" panose="02020603050405020304" pitchFamily="18" charset="0"/>
              </a:rPr>
              <a:t>All aspects of a culture are related to one another and to truly understand a culture, one must learn about all of its parts, not only a few.</a:t>
            </a:r>
            <a:endParaRPr lang="en-US" b="1" i="0" dirty="0">
              <a:solidFill>
                <a:srgbClr val="004D7F"/>
              </a:solidFill>
              <a:effectLst/>
              <a:latin typeface="Balsamiq Sans"/>
            </a:endParaRPr>
          </a:p>
          <a:p>
            <a:pPr algn="just"/>
            <a:endParaRPr lang="en-US" dirty="0"/>
          </a:p>
        </p:txBody>
      </p:sp>
    </p:spTree>
    <p:extLst>
      <p:ext uri="{BB962C8B-B14F-4D97-AF65-F5344CB8AC3E}">
        <p14:creationId xmlns:p14="http://schemas.microsoft.com/office/powerpoint/2010/main" val="4231798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B16CF-4FF4-4096-B2FB-D601D7221B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B1DEC5-09A1-4061-BE7B-68FF570037C0}"/>
              </a:ext>
            </a:extLst>
          </p:cNvPr>
          <p:cNvSpPr>
            <a:spLocks noGrp="1"/>
          </p:cNvSpPr>
          <p:nvPr>
            <p:ph idx="1"/>
          </p:nvPr>
        </p:nvSpPr>
        <p:spPr/>
        <p:txBody>
          <a:bodyPr/>
          <a:lstStyle/>
          <a:p>
            <a:pPr algn="just"/>
            <a:r>
              <a:rPr lang="en-US" sz="1800" b="1" i="0" dirty="0">
                <a:solidFill>
                  <a:srgbClr val="000000"/>
                </a:solidFill>
                <a:effectLst/>
                <a:latin typeface="Times New Roman" panose="02020603050405020304" pitchFamily="18" charset="0"/>
              </a:rPr>
              <a:t>Culture is </a:t>
            </a:r>
            <a:r>
              <a:rPr lang="en-US" sz="1800" b="1" i="0" u="sng" dirty="0">
                <a:solidFill>
                  <a:srgbClr val="000000"/>
                </a:solidFill>
                <a:effectLst/>
                <a:latin typeface="Times New Roman" panose="02020603050405020304" pitchFamily="18" charset="0"/>
              </a:rPr>
              <a:t>dynamic</a:t>
            </a:r>
            <a:r>
              <a:rPr lang="en-US" sz="1800" b="0" i="0" dirty="0">
                <a:solidFill>
                  <a:srgbClr val="000000"/>
                </a:solidFill>
                <a:effectLst/>
                <a:latin typeface="Times New Roman" panose="02020603050405020304" pitchFamily="18" charset="0"/>
              </a:rPr>
              <a:t>. c</a:t>
            </a:r>
            <a:r>
              <a:rPr lang="en-US" sz="1600" b="0" i="0" dirty="0">
                <a:solidFill>
                  <a:srgbClr val="000000"/>
                </a:solidFill>
                <a:effectLst/>
                <a:latin typeface="Andika"/>
              </a:rPr>
              <a:t>ulture is dynamic. Cultures are not static–they change over time. But why do they change? One way they change is through diffusion. </a:t>
            </a:r>
            <a:r>
              <a:rPr lang="en-US" sz="1600" b="1" i="0" dirty="0">
                <a:solidFill>
                  <a:srgbClr val="000000"/>
                </a:solidFill>
                <a:effectLst/>
                <a:latin typeface="Andika"/>
              </a:rPr>
              <a:t>Diffusion</a:t>
            </a:r>
            <a:r>
              <a:rPr lang="en-US" sz="1600" b="0" i="0" dirty="0">
                <a:solidFill>
                  <a:srgbClr val="000000"/>
                </a:solidFill>
                <a:effectLst/>
                <a:latin typeface="Andika"/>
              </a:rPr>
              <a:t> is the spreading of an idea, thing, or behavior between cultures. Cultures are not isolated–different cultures have been in contact with each other </a:t>
            </a:r>
            <a:r>
              <a:rPr lang="en-US" sz="1600" b="0" i="0">
                <a:solidFill>
                  <a:srgbClr val="000000"/>
                </a:solidFill>
                <a:effectLst/>
                <a:latin typeface="Andika"/>
              </a:rPr>
              <a:t>throughout history. </a:t>
            </a:r>
            <a:endParaRPr lang="en-US" sz="1800"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985494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BD6E85-E8E0-4957-8935-74AE48F0147E}"/>
              </a:ext>
            </a:extLst>
          </p:cNvPr>
          <p:cNvSpPr>
            <a:spLocks noGrp="1"/>
          </p:cNvSpPr>
          <p:nvPr>
            <p:ph type="title"/>
          </p:nvPr>
        </p:nvSpPr>
        <p:spPr>
          <a:xfrm>
            <a:off x="1295402" y="982132"/>
            <a:ext cx="9601196" cy="3029429"/>
          </a:xfrm>
        </p:spPr>
        <p:txBody>
          <a:bodyPr>
            <a:normAutofit/>
          </a:bodyPr>
          <a:lstStyle/>
          <a:p>
            <a:br>
              <a:rPr lang="en-US" dirty="0"/>
            </a:br>
            <a:r>
              <a:rPr lang="en-US" dirty="0"/>
              <a:t>Miscellaneous Concepts of culture</a:t>
            </a:r>
          </a:p>
        </p:txBody>
      </p:sp>
    </p:spTree>
    <p:extLst>
      <p:ext uri="{BB962C8B-B14F-4D97-AF65-F5344CB8AC3E}">
        <p14:creationId xmlns:p14="http://schemas.microsoft.com/office/powerpoint/2010/main" val="1080033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92E64-4B11-4406-A767-BD9CC882F082}"/>
              </a:ext>
            </a:extLst>
          </p:cNvPr>
          <p:cNvSpPr>
            <a:spLocks noGrp="1"/>
          </p:cNvSpPr>
          <p:nvPr>
            <p:ph type="title"/>
          </p:nvPr>
        </p:nvSpPr>
        <p:spPr/>
        <p:txBody>
          <a:bodyPr/>
          <a:lstStyle/>
          <a:p>
            <a:r>
              <a:rPr lang="en-US" dirty="0"/>
              <a:t>Ethnocentrism</a:t>
            </a:r>
          </a:p>
        </p:txBody>
      </p:sp>
      <p:sp>
        <p:nvSpPr>
          <p:cNvPr id="3" name="Content Placeholder 2">
            <a:extLst>
              <a:ext uri="{FF2B5EF4-FFF2-40B4-BE49-F238E27FC236}">
                <a16:creationId xmlns:a16="http://schemas.microsoft.com/office/drawing/2014/main" id="{D14A6DFF-8971-45FB-9AB6-925095196E7A}"/>
              </a:ext>
            </a:extLst>
          </p:cNvPr>
          <p:cNvSpPr>
            <a:spLocks noGrp="1"/>
          </p:cNvSpPr>
          <p:nvPr>
            <p:ph idx="1"/>
          </p:nvPr>
        </p:nvSpPr>
        <p:spPr/>
        <p:txBody>
          <a:bodyPr/>
          <a:lstStyle/>
          <a:p>
            <a:pPr algn="just"/>
            <a:r>
              <a:rPr lang="en-US" dirty="0"/>
              <a:t>To evaluate another culture according to the standards of one’s own culture. </a:t>
            </a:r>
          </a:p>
          <a:p>
            <a:pPr algn="just"/>
            <a:r>
              <a:rPr lang="en-US" dirty="0"/>
              <a:t>Ethnocentrism, as sociologist William Graham Sumner (1906) described the term, involves a belief or attitude that one’s own culture is better than all others. Almost everyone is a little bit ethnocentric. For example, Americans tend to say that people from England drive on the “wrong” side of the road, rather than the “other” side.</a:t>
            </a:r>
          </a:p>
        </p:txBody>
      </p:sp>
    </p:spTree>
    <p:extLst>
      <p:ext uri="{BB962C8B-B14F-4D97-AF65-F5344CB8AC3E}">
        <p14:creationId xmlns:p14="http://schemas.microsoft.com/office/powerpoint/2010/main" val="3804013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2CE0D-03CD-4213-9F62-000D41F64A53}"/>
              </a:ext>
            </a:extLst>
          </p:cNvPr>
          <p:cNvSpPr>
            <a:spLocks noGrp="1"/>
          </p:cNvSpPr>
          <p:nvPr>
            <p:ph type="title"/>
          </p:nvPr>
        </p:nvSpPr>
        <p:spPr/>
        <p:txBody>
          <a:bodyPr/>
          <a:lstStyle/>
          <a:p>
            <a:r>
              <a:rPr lang="en-US" dirty="0" err="1"/>
              <a:t>Xenocentrism</a:t>
            </a:r>
            <a:endParaRPr lang="en-US" dirty="0"/>
          </a:p>
        </p:txBody>
      </p:sp>
      <p:sp>
        <p:nvSpPr>
          <p:cNvPr id="4" name="Content Placeholder 3">
            <a:extLst>
              <a:ext uri="{FF2B5EF4-FFF2-40B4-BE49-F238E27FC236}">
                <a16:creationId xmlns:a16="http://schemas.microsoft.com/office/drawing/2014/main" id="{0F2ABA26-B7D9-44F7-BDAB-F98672AE3EA1}"/>
              </a:ext>
            </a:extLst>
          </p:cNvPr>
          <p:cNvSpPr>
            <a:spLocks noGrp="1"/>
          </p:cNvSpPr>
          <p:nvPr>
            <p:ph idx="1"/>
          </p:nvPr>
        </p:nvSpPr>
        <p:spPr/>
        <p:txBody>
          <a:bodyPr>
            <a:normAutofit/>
          </a:bodyPr>
          <a:lstStyle/>
          <a:p>
            <a:pPr algn="just"/>
            <a:r>
              <a:rPr lang="en-US" dirty="0" err="1"/>
              <a:t>Xenocentrism</a:t>
            </a:r>
            <a:r>
              <a:rPr lang="en-US" dirty="0"/>
              <a:t> is the opposite of ethnocentrism, and refers to the belief that another culture is superior to one’s own. (The Greek root word </a:t>
            </a:r>
            <a:r>
              <a:rPr lang="en-US" dirty="0" err="1"/>
              <a:t>xeno</a:t>
            </a:r>
            <a:r>
              <a:rPr lang="en-US" dirty="0"/>
              <a:t>, pronounced “ZEE-no,” means “stranger” or “foreign guest.”) </a:t>
            </a:r>
          </a:p>
          <a:p>
            <a:pPr algn="just"/>
            <a:r>
              <a:rPr lang="en-US" dirty="0"/>
              <a:t>A  belief that another culture is superior to one’s own.</a:t>
            </a:r>
          </a:p>
          <a:p>
            <a:pPr algn="just"/>
            <a:r>
              <a:rPr lang="en-US" dirty="0"/>
              <a:t> For example, An exchange student who goes home after a semester abroad or a sociologist who returns from the field may find it difficult to associate with the values of their own culture after having experienced what they deem a more upright or nobler way of living. </a:t>
            </a:r>
          </a:p>
          <a:p>
            <a:pPr algn="just"/>
            <a:endParaRPr lang="en-US" dirty="0"/>
          </a:p>
        </p:txBody>
      </p:sp>
    </p:spTree>
    <p:extLst>
      <p:ext uri="{BB962C8B-B14F-4D97-AF65-F5344CB8AC3E}">
        <p14:creationId xmlns:p14="http://schemas.microsoft.com/office/powerpoint/2010/main" val="2511256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FB00D-2A95-4254-8154-4E486FFBA887}"/>
              </a:ext>
            </a:extLst>
          </p:cNvPr>
          <p:cNvSpPr>
            <a:spLocks noGrp="1"/>
          </p:cNvSpPr>
          <p:nvPr>
            <p:ph type="title"/>
          </p:nvPr>
        </p:nvSpPr>
        <p:spPr/>
        <p:txBody>
          <a:bodyPr>
            <a:normAutofit/>
          </a:bodyPr>
          <a:lstStyle/>
          <a:p>
            <a:r>
              <a:rPr lang="en-GB" sz="4000" dirty="0">
                <a:effectLst/>
                <a:latin typeface="Times New Roman" panose="02020603050405020304" pitchFamily="18" charset="0"/>
                <a:ea typeface="Times New Roman" panose="02020603050405020304" pitchFamily="18" charset="0"/>
              </a:rPr>
              <a:t>Ethnocentrism Vs </a:t>
            </a:r>
            <a:r>
              <a:rPr lang="en-GB" sz="4000" dirty="0" err="1">
                <a:effectLst/>
                <a:latin typeface="Times New Roman" panose="02020603050405020304" pitchFamily="18" charset="0"/>
                <a:ea typeface="Times New Roman" panose="02020603050405020304" pitchFamily="18" charset="0"/>
              </a:rPr>
              <a:t>Xenocentrism</a:t>
            </a:r>
            <a:endParaRPr lang="en-US" sz="8000" dirty="0"/>
          </a:p>
        </p:txBody>
      </p:sp>
      <p:pic>
        <p:nvPicPr>
          <p:cNvPr id="4" name="Picture 3">
            <a:extLst>
              <a:ext uri="{FF2B5EF4-FFF2-40B4-BE49-F238E27FC236}">
                <a16:creationId xmlns:a16="http://schemas.microsoft.com/office/drawing/2014/main" id="{A2AA49A0-CB98-4B66-B6DD-F8C5A0F8538E}"/>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439" y="1858296"/>
            <a:ext cx="10388184" cy="4197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5297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74B24-6506-4309-B4E8-A6E0D2C13EF2}"/>
              </a:ext>
            </a:extLst>
          </p:cNvPr>
          <p:cNvSpPr>
            <a:spLocks noGrp="1"/>
          </p:cNvSpPr>
          <p:nvPr>
            <p:ph type="title"/>
          </p:nvPr>
        </p:nvSpPr>
        <p:spPr/>
        <p:txBody>
          <a:bodyPr/>
          <a:lstStyle/>
          <a:p>
            <a:r>
              <a:rPr lang="en-US" dirty="0"/>
              <a:t>Cultural Universal </a:t>
            </a:r>
          </a:p>
        </p:txBody>
      </p:sp>
      <p:sp>
        <p:nvSpPr>
          <p:cNvPr id="3" name="Content Placeholder 2">
            <a:extLst>
              <a:ext uri="{FF2B5EF4-FFF2-40B4-BE49-F238E27FC236}">
                <a16:creationId xmlns:a16="http://schemas.microsoft.com/office/drawing/2014/main" id="{1231444C-3839-4A42-B44A-728488ED3D83}"/>
              </a:ext>
            </a:extLst>
          </p:cNvPr>
          <p:cNvSpPr>
            <a:spLocks noGrp="1"/>
          </p:cNvSpPr>
          <p:nvPr>
            <p:ph idx="1"/>
          </p:nvPr>
        </p:nvSpPr>
        <p:spPr/>
        <p:txBody>
          <a:bodyPr/>
          <a:lstStyle/>
          <a:p>
            <a:pPr algn="just"/>
            <a:r>
              <a:rPr lang="en-US" dirty="0"/>
              <a:t>Cultural universals are patterns or traits that are globally common to all societies. </a:t>
            </a:r>
          </a:p>
          <a:p>
            <a:pPr algn="just"/>
            <a:r>
              <a:rPr lang="en-US" dirty="0"/>
              <a:t> Cultural  universals often revolve around basic human survival, such as finding food, clothing, and shelter, or around shared human experiences, such as birth and death, or illness and healing. </a:t>
            </a:r>
          </a:p>
        </p:txBody>
      </p:sp>
    </p:spTree>
    <p:extLst>
      <p:ext uri="{BB962C8B-B14F-4D97-AF65-F5344CB8AC3E}">
        <p14:creationId xmlns:p14="http://schemas.microsoft.com/office/powerpoint/2010/main" val="1925677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AAA74-9D1E-497E-B2D5-2AF14CAADB1A}"/>
              </a:ext>
            </a:extLst>
          </p:cNvPr>
          <p:cNvSpPr>
            <a:spLocks noGrp="1"/>
          </p:cNvSpPr>
          <p:nvPr>
            <p:ph type="title"/>
          </p:nvPr>
        </p:nvSpPr>
        <p:spPr/>
        <p:txBody>
          <a:bodyPr/>
          <a:lstStyle/>
          <a:p>
            <a:r>
              <a:rPr lang="en-US" dirty="0"/>
              <a:t>Cultural Relativism</a:t>
            </a:r>
          </a:p>
        </p:txBody>
      </p:sp>
      <p:sp>
        <p:nvSpPr>
          <p:cNvPr id="3" name="Content Placeholder 2">
            <a:extLst>
              <a:ext uri="{FF2B5EF4-FFF2-40B4-BE49-F238E27FC236}">
                <a16:creationId xmlns:a16="http://schemas.microsoft.com/office/drawing/2014/main" id="{57F88B8D-F2E6-4EDB-A6E4-B9EC6A140FC1}"/>
              </a:ext>
            </a:extLst>
          </p:cNvPr>
          <p:cNvSpPr>
            <a:spLocks noGrp="1"/>
          </p:cNvSpPr>
          <p:nvPr>
            <p:ph idx="1"/>
          </p:nvPr>
        </p:nvSpPr>
        <p:spPr/>
        <p:txBody>
          <a:bodyPr/>
          <a:lstStyle/>
          <a:p>
            <a:pPr algn="just"/>
            <a:r>
              <a:rPr lang="en-US" dirty="0"/>
              <a:t>Cultural relativism is the practice of assessing a culture by its own standards rather than viewing it through the lens of one’s own culture. Practicing cultural relativism requires an open mind and a willingness to consider, and even adapt to, new values and norms. </a:t>
            </a:r>
          </a:p>
          <a:p>
            <a:pPr algn="just"/>
            <a:r>
              <a:rPr lang="en-US" dirty="0"/>
              <a:t>The practice of assessing a culture by its own standards, and not in comparison to another culture </a:t>
            </a:r>
          </a:p>
        </p:txBody>
      </p:sp>
    </p:spTree>
    <p:extLst>
      <p:ext uri="{BB962C8B-B14F-4D97-AF65-F5344CB8AC3E}">
        <p14:creationId xmlns:p14="http://schemas.microsoft.com/office/powerpoint/2010/main" val="6691444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4084A-60F0-4DD3-B35C-A400F1F840F5}"/>
              </a:ext>
            </a:extLst>
          </p:cNvPr>
          <p:cNvSpPr>
            <a:spLocks noGrp="1"/>
          </p:cNvSpPr>
          <p:nvPr>
            <p:ph type="title"/>
          </p:nvPr>
        </p:nvSpPr>
        <p:spPr/>
        <p:txBody>
          <a:bodyPr/>
          <a:lstStyle/>
          <a:p>
            <a:r>
              <a:rPr lang="en-US" dirty="0"/>
              <a:t>High Culture</a:t>
            </a:r>
          </a:p>
        </p:txBody>
      </p:sp>
      <p:sp>
        <p:nvSpPr>
          <p:cNvPr id="3" name="Content Placeholder 2">
            <a:extLst>
              <a:ext uri="{FF2B5EF4-FFF2-40B4-BE49-F238E27FC236}">
                <a16:creationId xmlns:a16="http://schemas.microsoft.com/office/drawing/2014/main" id="{C311ACF8-BA43-4AFD-BA2E-AF91B732720A}"/>
              </a:ext>
            </a:extLst>
          </p:cNvPr>
          <p:cNvSpPr>
            <a:spLocks noGrp="1"/>
          </p:cNvSpPr>
          <p:nvPr>
            <p:ph idx="1"/>
          </p:nvPr>
        </p:nvSpPr>
        <p:spPr/>
        <p:txBody>
          <a:bodyPr/>
          <a:lstStyle/>
          <a:p>
            <a:pPr algn="just"/>
            <a:r>
              <a:rPr lang="en-US" dirty="0"/>
              <a:t>Sociologists use the term high culture to describe the pattern of cultural experiences and attitudes that exist in the highest class segments of a society. People often associate high culture with intellectualism, political power, and prestige.</a:t>
            </a:r>
          </a:p>
          <a:p>
            <a:pPr algn="just"/>
            <a:endParaRPr lang="en-US" dirty="0"/>
          </a:p>
        </p:txBody>
      </p:sp>
    </p:spTree>
    <p:extLst>
      <p:ext uri="{BB962C8B-B14F-4D97-AF65-F5344CB8AC3E}">
        <p14:creationId xmlns:p14="http://schemas.microsoft.com/office/powerpoint/2010/main" val="1453838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62FEC-739B-4964-B6D5-71EDF28143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9C0CCE-29AF-4A48-B6B7-2A537EB21428}"/>
              </a:ext>
            </a:extLst>
          </p:cNvPr>
          <p:cNvSpPr>
            <a:spLocks noGrp="1"/>
          </p:cNvSpPr>
          <p:nvPr>
            <p:ph idx="1"/>
          </p:nvPr>
        </p:nvSpPr>
        <p:spPr/>
        <p:txBody>
          <a:bodyPr/>
          <a:lstStyle/>
          <a:p>
            <a:pPr algn="just"/>
            <a:r>
              <a:rPr lang="en-US" b="0" i="0" dirty="0">
                <a:solidFill>
                  <a:srgbClr val="000000"/>
                </a:solidFill>
                <a:effectLst/>
              </a:rPr>
              <a:t>Culture is symbolic communication. Some of its symbols include a group's skills, knowledge, attitudes, values, and motives. The meanings of the symbols are learned and deliberately perpetuated in a society through its institutions.</a:t>
            </a:r>
          </a:p>
          <a:p>
            <a:pPr algn="just"/>
            <a:r>
              <a:rPr lang="en-US" b="0" i="0" dirty="0">
                <a:solidFill>
                  <a:srgbClr val="424142"/>
                </a:solidFill>
                <a:effectLst/>
              </a:rPr>
              <a:t>“Culture is the complex whole that consists of everything we think and do and have as members of society”</a:t>
            </a:r>
            <a:endParaRPr lang="en-US" dirty="0"/>
          </a:p>
        </p:txBody>
      </p:sp>
    </p:spTree>
    <p:extLst>
      <p:ext uri="{BB962C8B-B14F-4D97-AF65-F5344CB8AC3E}">
        <p14:creationId xmlns:p14="http://schemas.microsoft.com/office/powerpoint/2010/main" val="16190832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585E2-6160-4D75-AA65-4045D27058B8}"/>
              </a:ext>
            </a:extLst>
          </p:cNvPr>
          <p:cNvSpPr>
            <a:spLocks noGrp="1"/>
          </p:cNvSpPr>
          <p:nvPr>
            <p:ph type="title"/>
          </p:nvPr>
        </p:nvSpPr>
        <p:spPr/>
        <p:txBody>
          <a:bodyPr/>
          <a:lstStyle/>
          <a:p>
            <a:r>
              <a:rPr lang="en-US" dirty="0"/>
              <a:t>Popular culture</a:t>
            </a:r>
          </a:p>
        </p:txBody>
      </p:sp>
      <p:sp>
        <p:nvSpPr>
          <p:cNvPr id="3" name="Content Placeholder 2">
            <a:extLst>
              <a:ext uri="{FF2B5EF4-FFF2-40B4-BE49-F238E27FC236}">
                <a16:creationId xmlns:a16="http://schemas.microsoft.com/office/drawing/2014/main" id="{9092D9DD-FBC1-4976-B6D1-270F1048BC34}"/>
              </a:ext>
            </a:extLst>
          </p:cNvPr>
          <p:cNvSpPr>
            <a:spLocks noGrp="1"/>
          </p:cNvSpPr>
          <p:nvPr>
            <p:ph idx="1"/>
          </p:nvPr>
        </p:nvSpPr>
        <p:spPr/>
        <p:txBody>
          <a:bodyPr/>
          <a:lstStyle/>
          <a:p>
            <a:pPr algn="just"/>
            <a:r>
              <a:rPr lang="en-US" dirty="0"/>
              <a:t>The term popular culture refers to the pattern of cultural experiences and attitudes that exist in mainstream society. Popular culture events might include a parade, a baseball game, or the season finale of a TV show. Rock and pop music—“pop” short for “popular”—are part of popular culture. </a:t>
            </a:r>
          </a:p>
          <a:p>
            <a:pPr algn="just"/>
            <a:r>
              <a:rPr lang="en-US" dirty="0"/>
              <a:t>In modern times, popular culture is often expressed and spread via commercial media such as radio, television, movies, the music industry, publishers, and corporate-run websites. Unlike high culture, popular culture is known and accessible to most people. </a:t>
            </a:r>
          </a:p>
        </p:txBody>
      </p:sp>
    </p:spTree>
    <p:extLst>
      <p:ext uri="{BB962C8B-B14F-4D97-AF65-F5344CB8AC3E}">
        <p14:creationId xmlns:p14="http://schemas.microsoft.com/office/powerpoint/2010/main" val="3185723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B58E3-0E39-409B-9574-4E97761DF9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5DB6A1-543B-4357-9756-7C4D7618F97D}"/>
              </a:ext>
            </a:extLst>
          </p:cNvPr>
          <p:cNvSpPr>
            <a:spLocks noGrp="1"/>
          </p:cNvSpPr>
          <p:nvPr>
            <p:ph idx="1"/>
          </p:nvPr>
        </p:nvSpPr>
        <p:spPr/>
        <p:txBody>
          <a:bodyPr/>
          <a:lstStyle/>
          <a:p>
            <a:pPr algn="just"/>
            <a:r>
              <a:rPr lang="en-US" dirty="0"/>
              <a:t> High culture may be viewed as superior to popular culture, the labels of high culture and popular culture vary over time and place.</a:t>
            </a:r>
          </a:p>
        </p:txBody>
      </p:sp>
    </p:spTree>
    <p:extLst>
      <p:ext uri="{BB962C8B-B14F-4D97-AF65-F5344CB8AC3E}">
        <p14:creationId xmlns:p14="http://schemas.microsoft.com/office/powerpoint/2010/main" val="2236912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B8AC4-8772-41BE-9793-AA02B2E06B3D}"/>
              </a:ext>
            </a:extLst>
          </p:cNvPr>
          <p:cNvSpPr>
            <a:spLocks noGrp="1"/>
          </p:cNvSpPr>
          <p:nvPr>
            <p:ph type="title"/>
          </p:nvPr>
        </p:nvSpPr>
        <p:spPr/>
        <p:txBody>
          <a:bodyPr/>
          <a:lstStyle/>
          <a:p>
            <a:r>
              <a:rPr lang="en-US" dirty="0"/>
              <a:t>Subculture and Counterculture</a:t>
            </a:r>
          </a:p>
        </p:txBody>
      </p:sp>
      <p:sp>
        <p:nvSpPr>
          <p:cNvPr id="3" name="Content Placeholder 2">
            <a:extLst>
              <a:ext uri="{FF2B5EF4-FFF2-40B4-BE49-F238E27FC236}">
                <a16:creationId xmlns:a16="http://schemas.microsoft.com/office/drawing/2014/main" id="{115A8822-91CD-4DAD-83C7-60E83D1D7861}"/>
              </a:ext>
            </a:extLst>
          </p:cNvPr>
          <p:cNvSpPr>
            <a:spLocks noGrp="1"/>
          </p:cNvSpPr>
          <p:nvPr>
            <p:ph idx="1"/>
          </p:nvPr>
        </p:nvSpPr>
        <p:spPr/>
        <p:txBody>
          <a:bodyPr>
            <a:normAutofit fontScale="92500" lnSpcReduction="20000"/>
          </a:bodyPr>
          <a:lstStyle/>
          <a:p>
            <a:pPr algn="just"/>
            <a:r>
              <a:rPr lang="en-US" dirty="0"/>
              <a:t>A </a:t>
            </a:r>
            <a:r>
              <a:rPr lang="en-US" b="1" dirty="0"/>
              <a:t>subculture</a:t>
            </a:r>
            <a:r>
              <a:rPr lang="en-US" dirty="0"/>
              <a:t> is just as it sounds—a smaller cultural group within a larger culture; people of a subculture are part of the larger culture, but also share a specific identity within a smaller group. </a:t>
            </a:r>
          </a:p>
          <a:p>
            <a:pPr algn="just"/>
            <a:r>
              <a:rPr lang="en-US" b="1" dirty="0"/>
              <a:t>Counterculture</a:t>
            </a:r>
            <a:r>
              <a:rPr lang="en-US" dirty="0"/>
              <a:t>: groups that reject and oppose society’s widely accepted cultural patterns</a:t>
            </a:r>
          </a:p>
          <a:p>
            <a:pPr algn="just"/>
            <a:r>
              <a:rPr lang="en-US" dirty="0"/>
              <a:t>Sociologists distinguish subcultures from countercultures, which are a type of subculture that rejects some of the larger culture’s norms and values. </a:t>
            </a:r>
          </a:p>
          <a:p>
            <a:pPr algn="just"/>
            <a:r>
              <a:rPr lang="en-US" dirty="0"/>
              <a:t>In contrast to subcultures, which operate relatively smoothly within the larger society, countercultures might actively defy larger society by developing their own set of rules and norms to live by, sometimes even creating communities that operate outside of greater society. </a:t>
            </a:r>
          </a:p>
        </p:txBody>
      </p:sp>
    </p:spTree>
    <p:extLst>
      <p:ext uri="{BB962C8B-B14F-4D97-AF65-F5344CB8AC3E}">
        <p14:creationId xmlns:p14="http://schemas.microsoft.com/office/powerpoint/2010/main" val="7947648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4C62B-6F4E-4B31-90EB-AEFF21457FF7}"/>
              </a:ext>
            </a:extLst>
          </p:cNvPr>
          <p:cNvSpPr>
            <a:spLocks noGrp="1"/>
          </p:cNvSpPr>
          <p:nvPr>
            <p:ph type="title"/>
          </p:nvPr>
        </p:nvSpPr>
        <p:spPr/>
        <p:txBody>
          <a:bodyPr/>
          <a:lstStyle/>
          <a:p>
            <a:r>
              <a:rPr lang="en-US" dirty="0"/>
              <a:t>Multiculturalism </a:t>
            </a:r>
          </a:p>
        </p:txBody>
      </p:sp>
      <p:sp>
        <p:nvSpPr>
          <p:cNvPr id="3" name="Content Placeholder 2">
            <a:extLst>
              <a:ext uri="{FF2B5EF4-FFF2-40B4-BE49-F238E27FC236}">
                <a16:creationId xmlns:a16="http://schemas.microsoft.com/office/drawing/2014/main" id="{D6CE8C96-595E-46B2-9B60-FDEA27BEA232}"/>
              </a:ext>
            </a:extLst>
          </p:cNvPr>
          <p:cNvSpPr>
            <a:spLocks noGrp="1"/>
          </p:cNvSpPr>
          <p:nvPr>
            <p:ph idx="1"/>
          </p:nvPr>
        </p:nvSpPr>
        <p:spPr/>
        <p:txBody>
          <a:bodyPr/>
          <a:lstStyle/>
          <a:p>
            <a:pPr algn="just" fontAlgn="base">
              <a:buFont typeface="Arial" panose="020B0604020202020204" pitchFamily="34" charset="0"/>
              <a:buChar char="•"/>
            </a:pPr>
            <a:r>
              <a:rPr lang="en-US" b="0" i="0" dirty="0">
                <a:solidFill>
                  <a:srgbClr val="282828"/>
                </a:solidFill>
                <a:effectLst/>
              </a:rPr>
              <a:t>Multiculturalism is the way in which a society deals with cultural diversity, both at the national and at the community level. </a:t>
            </a:r>
          </a:p>
          <a:p>
            <a:pPr algn="just" fontAlgn="base">
              <a:buFont typeface="Arial" panose="020B0604020202020204" pitchFamily="34" charset="0"/>
              <a:buChar char="•"/>
            </a:pPr>
            <a:r>
              <a:rPr lang="en-US" b="0" i="0" dirty="0">
                <a:solidFill>
                  <a:srgbClr val="282828"/>
                </a:solidFill>
                <a:effectLst/>
              </a:rPr>
              <a:t>Sociologically, multiculturalism assumes that society as a whole benefits from increased diversity through the harmonious coexistence of different cultures.</a:t>
            </a:r>
          </a:p>
          <a:p>
            <a:pPr algn="just"/>
            <a:endParaRPr lang="en-US" dirty="0"/>
          </a:p>
        </p:txBody>
      </p:sp>
    </p:spTree>
    <p:extLst>
      <p:ext uri="{BB962C8B-B14F-4D97-AF65-F5344CB8AC3E}">
        <p14:creationId xmlns:p14="http://schemas.microsoft.com/office/powerpoint/2010/main" val="25711466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E09E2-C20C-43A9-85F6-3F65865A1A5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A0C1B6D-7AFD-4F09-B342-D265B53A5A61}"/>
              </a:ext>
            </a:extLst>
          </p:cNvPr>
          <p:cNvSpPr>
            <a:spLocks noGrp="1"/>
          </p:cNvSpPr>
          <p:nvPr>
            <p:ph idx="1"/>
          </p:nvPr>
        </p:nvSpPr>
        <p:spPr/>
        <p:txBody>
          <a:bodyPr>
            <a:normAutofit/>
          </a:bodyPr>
          <a:lstStyle/>
          <a:p>
            <a:pPr algn="just"/>
            <a:r>
              <a:rPr lang="en-US" b="0" i="0" dirty="0">
                <a:solidFill>
                  <a:srgbClr val="282828"/>
                </a:solidFill>
                <a:effectLst/>
              </a:rPr>
              <a:t>In sociology, multiculturalism describes the manner in which a given society deals with cultural diversity. Based on the underlying assumption that members of often very different cultures can coexist peacefully, multiculturalism expresses the view that society is enriched by preserving, respecting, and even encouraging cultural diversity. In the area of political philosophy, multiculturalism refers to the ways in which societies choose to formulate and implement official policies dealing with the equitable treatment of different cultures.</a:t>
            </a:r>
            <a:endParaRPr lang="en-US" dirty="0"/>
          </a:p>
        </p:txBody>
      </p:sp>
    </p:spTree>
    <p:extLst>
      <p:ext uri="{BB962C8B-B14F-4D97-AF65-F5344CB8AC3E}">
        <p14:creationId xmlns:p14="http://schemas.microsoft.com/office/powerpoint/2010/main" val="1759156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E8F86-7A16-41B2-8946-C8CF0AC912EF}"/>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E305AFD2-0DBC-4AA0-B38B-EE65E67BAABB}"/>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684" y="530942"/>
            <a:ext cx="10766322" cy="5722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9567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CBE7C-E7EF-4975-B755-F84862B460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9780194-5A64-4D05-A65B-F6788C143BAC}"/>
              </a:ext>
            </a:extLst>
          </p:cNvPr>
          <p:cNvSpPr>
            <a:spLocks noGrp="1"/>
          </p:cNvSpPr>
          <p:nvPr>
            <p:ph idx="1"/>
          </p:nvPr>
        </p:nvSpPr>
        <p:spPr/>
        <p:txBody>
          <a:bodyPr/>
          <a:lstStyle/>
          <a:p>
            <a:pPr algn="just"/>
            <a:r>
              <a:rPr lang="en-US" b="0" i="0" dirty="0">
                <a:solidFill>
                  <a:srgbClr val="000000"/>
                </a:solidFill>
                <a:effectLst/>
              </a:rPr>
              <a:t>"Culture is the acquired knowledge people use to interpret experience and generate behavior.“</a:t>
            </a:r>
            <a:r>
              <a:rPr lang="en-US" dirty="0">
                <a:solidFill>
                  <a:srgbClr val="000000"/>
                </a:solidFill>
              </a:rPr>
              <a:t> </a:t>
            </a:r>
            <a:r>
              <a:rPr lang="en-US" b="0" i="0" dirty="0">
                <a:solidFill>
                  <a:srgbClr val="000000"/>
                </a:solidFill>
                <a:effectLst/>
              </a:rPr>
              <a:t>- James Spradley, Anthropologist</a:t>
            </a:r>
          </a:p>
          <a:p>
            <a:pPr algn="just"/>
            <a:r>
              <a:rPr lang="en-US" b="0" i="0" dirty="0">
                <a:solidFill>
                  <a:srgbClr val="000000"/>
                </a:solidFill>
                <a:effectLst/>
              </a:rPr>
              <a:t>Culture can be defined as all the ways of life including arts, beliefs and institutions of a population that are passed down from generation to generation. Culture has been called "the way of life for an entire society." As such, it includes codes of manners, dress, language, religion, rituals, art. norms of behavior, such as law and morality, and systems of belief.</a:t>
            </a:r>
            <a:endParaRPr lang="en-US" dirty="0"/>
          </a:p>
        </p:txBody>
      </p:sp>
    </p:spTree>
    <p:extLst>
      <p:ext uri="{BB962C8B-B14F-4D97-AF65-F5344CB8AC3E}">
        <p14:creationId xmlns:p14="http://schemas.microsoft.com/office/powerpoint/2010/main" val="3861612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A6979-9AF5-452A-BB43-79652EBC8587}"/>
              </a:ext>
            </a:extLst>
          </p:cNvPr>
          <p:cNvSpPr>
            <a:spLocks noGrp="1"/>
          </p:cNvSpPr>
          <p:nvPr>
            <p:ph type="title"/>
          </p:nvPr>
        </p:nvSpPr>
        <p:spPr/>
        <p:txBody>
          <a:bodyPr/>
          <a:lstStyle/>
          <a:p>
            <a:r>
              <a:rPr lang="en-US" dirty="0"/>
              <a:t>Components/elements of culture</a:t>
            </a:r>
          </a:p>
        </p:txBody>
      </p:sp>
      <p:sp>
        <p:nvSpPr>
          <p:cNvPr id="3" name="Content Placeholder 2">
            <a:extLst>
              <a:ext uri="{FF2B5EF4-FFF2-40B4-BE49-F238E27FC236}">
                <a16:creationId xmlns:a16="http://schemas.microsoft.com/office/drawing/2014/main" id="{79AA71A2-2EC3-498B-A9E2-38B42E63A821}"/>
              </a:ext>
            </a:extLst>
          </p:cNvPr>
          <p:cNvSpPr>
            <a:spLocks noGrp="1"/>
          </p:cNvSpPr>
          <p:nvPr>
            <p:ph idx="1"/>
          </p:nvPr>
        </p:nvSpPr>
        <p:spPr/>
        <p:txBody>
          <a:bodyPr>
            <a:normAutofit/>
          </a:bodyPr>
          <a:lstStyle/>
          <a:p>
            <a:r>
              <a:rPr lang="en-US" sz="2400" dirty="0"/>
              <a:t>Values </a:t>
            </a:r>
          </a:p>
          <a:p>
            <a:r>
              <a:rPr lang="en-US" sz="2400" dirty="0"/>
              <a:t>Norms </a:t>
            </a:r>
          </a:p>
          <a:p>
            <a:r>
              <a:rPr lang="en-US" sz="2400" dirty="0"/>
              <a:t>Symbols</a:t>
            </a:r>
          </a:p>
          <a:p>
            <a:r>
              <a:rPr lang="en-US" sz="2400" dirty="0"/>
              <a:t>Language </a:t>
            </a:r>
          </a:p>
          <a:p>
            <a:endParaRPr lang="en-US" sz="2400" dirty="0"/>
          </a:p>
        </p:txBody>
      </p:sp>
    </p:spTree>
    <p:extLst>
      <p:ext uri="{BB962C8B-B14F-4D97-AF65-F5344CB8AC3E}">
        <p14:creationId xmlns:p14="http://schemas.microsoft.com/office/powerpoint/2010/main" val="4224222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129C6-3FAC-4311-9FF4-1104665B94ED}"/>
              </a:ext>
            </a:extLst>
          </p:cNvPr>
          <p:cNvSpPr>
            <a:spLocks noGrp="1"/>
          </p:cNvSpPr>
          <p:nvPr>
            <p:ph type="title"/>
          </p:nvPr>
        </p:nvSpPr>
        <p:spPr/>
        <p:txBody>
          <a:bodyPr/>
          <a:lstStyle/>
          <a:p>
            <a:r>
              <a:rPr lang="en-US" dirty="0"/>
              <a:t>Values and beliefs </a:t>
            </a:r>
          </a:p>
        </p:txBody>
      </p:sp>
      <p:sp>
        <p:nvSpPr>
          <p:cNvPr id="3" name="Content Placeholder 2">
            <a:extLst>
              <a:ext uri="{FF2B5EF4-FFF2-40B4-BE49-F238E27FC236}">
                <a16:creationId xmlns:a16="http://schemas.microsoft.com/office/drawing/2014/main" id="{DB8C038D-E936-4253-9DEF-0882C9D4F7B7}"/>
              </a:ext>
            </a:extLst>
          </p:cNvPr>
          <p:cNvSpPr>
            <a:spLocks noGrp="1"/>
          </p:cNvSpPr>
          <p:nvPr>
            <p:ph idx="1"/>
          </p:nvPr>
        </p:nvSpPr>
        <p:spPr/>
        <p:txBody>
          <a:bodyPr>
            <a:normAutofit fontScale="92500" lnSpcReduction="10000"/>
          </a:bodyPr>
          <a:lstStyle/>
          <a:p>
            <a:pPr algn="just"/>
            <a:r>
              <a:rPr lang="en-US" dirty="0"/>
              <a:t>Values are a culture’s standard for discerning what is good and just in society. </a:t>
            </a:r>
          </a:p>
          <a:p>
            <a:pPr algn="just"/>
            <a:r>
              <a:rPr lang="en-US" dirty="0"/>
              <a:t>Values are deeply embedded and critical for transmitting and teaching a culture’s beliefs.</a:t>
            </a:r>
          </a:p>
          <a:p>
            <a:pPr algn="just"/>
            <a:r>
              <a:rPr lang="en-US" dirty="0"/>
              <a:t>Values help shape a society by suggesting what is good and bad</a:t>
            </a:r>
            <a:r>
              <a:rPr lang="en-US"/>
              <a:t>, sought </a:t>
            </a:r>
            <a:r>
              <a:rPr lang="en-US" dirty="0"/>
              <a:t>or avoided. </a:t>
            </a:r>
          </a:p>
          <a:p>
            <a:pPr algn="just"/>
            <a:r>
              <a:rPr lang="en-US" dirty="0"/>
              <a:t>Values are general guidelines. </a:t>
            </a:r>
          </a:p>
          <a:p>
            <a:pPr algn="just"/>
            <a:r>
              <a:rPr lang="en-US" dirty="0"/>
              <a:t>Values are not static; they vary across time and between groups as people evaluate, debate, and change collective societal beliefs. Values also vary from culture to culture.</a:t>
            </a:r>
          </a:p>
          <a:p>
            <a:pPr algn="just"/>
            <a:r>
              <a:rPr lang="en-US" dirty="0"/>
              <a:t>Beliefs are the tenets or convictions that people hold to be true. Individuals in a society have specific beliefs, but they also share collective values.</a:t>
            </a:r>
          </a:p>
          <a:p>
            <a:pPr marL="0" indent="0" algn="just">
              <a:buNone/>
            </a:pPr>
            <a:endParaRPr lang="en-US" dirty="0"/>
          </a:p>
        </p:txBody>
      </p:sp>
    </p:spTree>
    <p:extLst>
      <p:ext uri="{BB962C8B-B14F-4D97-AF65-F5344CB8AC3E}">
        <p14:creationId xmlns:p14="http://schemas.microsoft.com/office/powerpoint/2010/main" val="2468535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6D9446C-C3C7-4701-A8DB-7F0197248F9A}"/>
              </a:ext>
            </a:extLst>
          </p:cNvPr>
          <p:cNvPicPr>
            <a:picLocks noGrp="1" noChangeAspect="1" noChangeArrowheads="1"/>
          </p:cNvPicPr>
          <p:nvPr>
            <p:ph idx="4294967295"/>
          </p:nvPr>
        </p:nvPicPr>
        <p:blipFill rotWithShape="1">
          <a:blip r:embed="rId2">
            <a:extLst>
              <a:ext uri="{28A0092B-C50C-407E-A947-70E740481C1C}">
                <a14:useLocalDpi xmlns:a14="http://schemas.microsoft.com/office/drawing/2010/main" val="0"/>
              </a:ext>
            </a:extLst>
          </a:blip>
          <a:srcRect t="3645" b="5051"/>
          <a:stretch/>
        </p:blipFill>
        <p:spPr bwMode="auto">
          <a:xfrm>
            <a:off x="0" y="0"/>
            <a:ext cx="12192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5026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1B02-D070-4B6D-B358-049BCBBB445D}"/>
              </a:ext>
            </a:extLst>
          </p:cNvPr>
          <p:cNvSpPr>
            <a:spLocks noGrp="1"/>
          </p:cNvSpPr>
          <p:nvPr>
            <p:ph type="title"/>
          </p:nvPr>
        </p:nvSpPr>
        <p:spPr/>
        <p:txBody>
          <a:bodyPr/>
          <a:lstStyle/>
          <a:p>
            <a:r>
              <a:rPr lang="en-US" dirty="0"/>
              <a:t>Norms </a:t>
            </a:r>
          </a:p>
        </p:txBody>
      </p:sp>
      <p:sp>
        <p:nvSpPr>
          <p:cNvPr id="3" name="Content Placeholder 2">
            <a:extLst>
              <a:ext uri="{FF2B5EF4-FFF2-40B4-BE49-F238E27FC236}">
                <a16:creationId xmlns:a16="http://schemas.microsoft.com/office/drawing/2014/main" id="{27C1314D-BA19-4FF2-A43B-40D8D3EB4B40}"/>
              </a:ext>
            </a:extLst>
          </p:cNvPr>
          <p:cNvSpPr>
            <a:spLocks noGrp="1"/>
          </p:cNvSpPr>
          <p:nvPr>
            <p:ph idx="1"/>
          </p:nvPr>
        </p:nvSpPr>
        <p:spPr/>
        <p:txBody>
          <a:bodyPr/>
          <a:lstStyle/>
          <a:p>
            <a:pPr algn="just"/>
            <a:r>
              <a:rPr lang="en-US" dirty="0"/>
              <a:t>Norms define how to behave in accordance with what a society has defined as good, right, and important, and most members of the society adhere to them. </a:t>
            </a:r>
          </a:p>
          <a:p>
            <a:pPr algn="just"/>
            <a:r>
              <a:rPr lang="en-US" dirty="0"/>
              <a:t>Norms are specific guidelines. </a:t>
            </a:r>
          </a:p>
        </p:txBody>
      </p:sp>
    </p:spTree>
    <p:extLst>
      <p:ext uri="{BB962C8B-B14F-4D97-AF65-F5344CB8AC3E}">
        <p14:creationId xmlns:p14="http://schemas.microsoft.com/office/powerpoint/2010/main" val="424290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F4C1F-FC92-40CC-B17C-8416AE6A4A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0E8B5B-8BE0-4A74-8789-0A42631EA266}"/>
              </a:ext>
            </a:extLst>
          </p:cNvPr>
          <p:cNvSpPr>
            <a:spLocks noGrp="1"/>
          </p:cNvSpPr>
          <p:nvPr>
            <p:ph idx="1"/>
          </p:nvPr>
        </p:nvSpPr>
        <p:spPr/>
        <p:txBody>
          <a:bodyPr>
            <a:normAutofit/>
          </a:bodyPr>
          <a:lstStyle/>
          <a:p>
            <a:pPr algn="just"/>
            <a:r>
              <a:rPr lang="en-US" b="1" dirty="0"/>
              <a:t>Formal norms </a:t>
            </a:r>
            <a:r>
              <a:rPr lang="en-US" dirty="0"/>
              <a:t>are established, written rules. Formal norms are the most specific and clearly stated of the various types of norms, and the most strictly enforced. But even formal norms are enforced to varying degrees, reflected in cultural values. </a:t>
            </a:r>
          </a:p>
          <a:p>
            <a:pPr algn="just"/>
            <a:r>
              <a:rPr lang="en-US" dirty="0"/>
              <a:t> </a:t>
            </a:r>
            <a:r>
              <a:rPr lang="en-US" b="1" dirty="0"/>
              <a:t>Informal norms</a:t>
            </a:r>
            <a:r>
              <a:rPr lang="en-US" dirty="0"/>
              <a:t>—casual behaviors that are generally and widely conformed to—is longer. People learn informal norms by observation, imitation, and general socialization. Some informal norms are taught directly-  “Use your napkin”—while others are learned by observation, including observations of the consequences when someone else violates a norm. Informal norms dictate appropriate behaviors without the need of written rules.</a:t>
            </a:r>
          </a:p>
        </p:txBody>
      </p:sp>
    </p:spTree>
    <p:extLst>
      <p:ext uri="{BB962C8B-B14F-4D97-AF65-F5344CB8AC3E}">
        <p14:creationId xmlns:p14="http://schemas.microsoft.com/office/powerpoint/2010/main" val="269472911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82</TotalTime>
  <Words>1831</Words>
  <Application>Microsoft Office PowerPoint</Application>
  <PresentationFormat>Widescreen</PresentationFormat>
  <Paragraphs>91</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Andika</vt:lpstr>
      <vt:lpstr>Arial</vt:lpstr>
      <vt:lpstr>Balsamiq Sans</vt:lpstr>
      <vt:lpstr>Gill Sans MT</vt:lpstr>
      <vt:lpstr>Times New Roman</vt:lpstr>
      <vt:lpstr>Times New Roman, serif</vt:lpstr>
      <vt:lpstr>Gallery</vt:lpstr>
      <vt:lpstr>Week 3 Culture Characteristics of culture</vt:lpstr>
      <vt:lpstr>Culture </vt:lpstr>
      <vt:lpstr>PowerPoint Presentation</vt:lpstr>
      <vt:lpstr>PowerPoint Presentation</vt:lpstr>
      <vt:lpstr>Components/elements of culture</vt:lpstr>
      <vt:lpstr>Values and beliefs </vt:lpstr>
      <vt:lpstr>PowerPoint Presentation</vt:lpstr>
      <vt:lpstr>Norms </vt:lpstr>
      <vt:lpstr>PowerPoint Presentation</vt:lpstr>
      <vt:lpstr>PowerPoint Presentation</vt:lpstr>
      <vt:lpstr>PowerPoint Presentation</vt:lpstr>
      <vt:lpstr>PowerPoint Presentation</vt:lpstr>
      <vt:lpstr>Symbols</vt:lpstr>
      <vt:lpstr>Languages </vt:lpstr>
      <vt:lpstr>Types of culture</vt:lpstr>
      <vt:lpstr>PowerPoint Presentation</vt:lpstr>
      <vt:lpstr>PowerPoint Presentation</vt:lpstr>
      <vt:lpstr>PowerPoint Presentation</vt:lpstr>
      <vt:lpstr>Characteristics of culture</vt:lpstr>
      <vt:lpstr>PowerPoint Presentation</vt:lpstr>
      <vt:lpstr>PowerPoint Presentation</vt:lpstr>
      <vt:lpstr>PowerPoint Presentation</vt:lpstr>
      <vt:lpstr> Miscellaneous Concepts of culture</vt:lpstr>
      <vt:lpstr>Ethnocentrism</vt:lpstr>
      <vt:lpstr>Xenocentrism</vt:lpstr>
      <vt:lpstr>Ethnocentrism Vs Xenocentrism</vt:lpstr>
      <vt:lpstr>Cultural Universal </vt:lpstr>
      <vt:lpstr>Cultural Relativism</vt:lpstr>
      <vt:lpstr>High Culture</vt:lpstr>
      <vt:lpstr>Popular culture</vt:lpstr>
      <vt:lpstr>PowerPoint Presentation</vt:lpstr>
      <vt:lpstr>Subculture and Counterculture</vt:lpstr>
      <vt:lpstr>Multiculturalism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 Culture Characteristics of culture</dc:title>
  <dc:creator>ADEELA IFTIKHAR</dc:creator>
  <cp:lastModifiedBy>Adeela ifi</cp:lastModifiedBy>
  <cp:revision>91</cp:revision>
  <dcterms:created xsi:type="dcterms:W3CDTF">2022-03-19T10:02:50Z</dcterms:created>
  <dcterms:modified xsi:type="dcterms:W3CDTF">2022-10-09T16:38:03Z</dcterms:modified>
</cp:coreProperties>
</file>