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6" r:id="rId8"/>
    <p:sldId id="263" r:id="rId9"/>
    <p:sldId id="265" r:id="rId10"/>
    <p:sldId id="268" r:id="rId11"/>
    <p:sldId id="264" r:id="rId12"/>
    <p:sldId id="267" r:id="rId13"/>
    <p:sldId id="269" r:id="rId14"/>
    <p:sldId id="258" r:id="rId15"/>
    <p:sldId id="272" r:id="rId16"/>
    <p:sldId id="270" r:id="rId17"/>
    <p:sldId id="273" r:id="rId18"/>
    <p:sldId id="271" r:id="rId19"/>
    <p:sldId id="276" r:id="rId20"/>
    <p:sldId id="277" r:id="rId21"/>
    <p:sldId id="278" r:id="rId22"/>
    <p:sldId id="279" r:id="rId23"/>
    <p:sldId id="280" r:id="rId24"/>
    <p:sldId id="28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3" autoAdjust="0"/>
    <p:restoredTop sz="94660"/>
  </p:normalViewPr>
  <p:slideViewPr>
    <p:cSldViewPr snapToGrid="0">
      <p:cViewPr varScale="1">
        <p:scale>
          <a:sx n="72" d="100"/>
          <a:sy n="72"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7325C69-8F7A-47C3-A739-FA74E1F9AFA3}"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9704-03D1-44AC-A873-6E48ECA9D09D}" type="slidenum">
              <a:rPr lang="en-US" smtClean="0"/>
              <a:t>‹#›</a:t>
            </a:fld>
            <a:endParaRPr lang="en-US"/>
          </a:p>
        </p:txBody>
      </p:sp>
    </p:spTree>
    <p:extLst>
      <p:ext uri="{BB962C8B-B14F-4D97-AF65-F5344CB8AC3E}">
        <p14:creationId xmlns:p14="http://schemas.microsoft.com/office/powerpoint/2010/main" val="1684907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325C69-8F7A-47C3-A739-FA74E1F9AFA3}"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9704-03D1-44AC-A873-6E48ECA9D09D}" type="slidenum">
              <a:rPr lang="en-US" smtClean="0"/>
              <a:t>‹#›</a:t>
            </a:fld>
            <a:endParaRPr lang="en-US"/>
          </a:p>
        </p:txBody>
      </p:sp>
    </p:spTree>
    <p:extLst>
      <p:ext uri="{BB962C8B-B14F-4D97-AF65-F5344CB8AC3E}">
        <p14:creationId xmlns:p14="http://schemas.microsoft.com/office/powerpoint/2010/main" val="3338239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325C69-8F7A-47C3-A739-FA74E1F9AFA3}"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9704-03D1-44AC-A873-6E48ECA9D09D}" type="slidenum">
              <a:rPr lang="en-US" smtClean="0"/>
              <a:t>‹#›</a:t>
            </a:fld>
            <a:endParaRPr lang="en-US"/>
          </a:p>
        </p:txBody>
      </p:sp>
    </p:spTree>
    <p:extLst>
      <p:ext uri="{BB962C8B-B14F-4D97-AF65-F5344CB8AC3E}">
        <p14:creationId xmlns:p14="http://schemas.microsoft.com/office/powerpoint/2010/main" val="3777841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325C69-8F7A-47C3-A739-FA74E1F9AFA3}"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9704-03D1-44AC-A873-6E48ECA9D09D}" type="slidenum">
              <a:rPr lang="en-US" smtClean="0"/>
              <a:t>‹#›</a:t>
            </a:fld>
            <a:endParaRPr lang="en-US"/>
          </a:p>
        </p:txBody>
      </p:sp>
    </p:spTree>
    <p:extLst>
      <p:ext uri="{BB962C8B-B14F-4D97-AF65-F5344CB8AC3E}">
        <p14:creationId xmlns:p14="http://schemas.microsoft.com/office/powerpoint/2010/main" val="3385312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325C69-8F7A-47C3-A739-FA74E1F9AFA3}"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9704-03D1-44AC-A873-6E48ECA9D09D}" type="slidenum">
              <a:rPr lang="en-US" smtClean="0"/>
              <a:t>‹#›</a:t>
            </a:fld>
            <a:endParaRPr lang="en-US"/>
          </a:p>
        </p:txBody>
      </p:sp>
    </p:spTree>
    <p:extLst>
      <p:ext uri="{BB962C8B-B14F-4D97-AF65-F5344CB8AC3E}">
        <p14:creationId xmlns:p14="http://schemas.microsoft.com/office/powerpoint/2010/main" val="1998925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325C69-8F7A-47C3-A739-FA74E1F9AFA3}" type="datetimeFigureOut">
              <a:rPr lang="en-US" smtClean="0"/>
              <a:t>10/15/2023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D9704-03D1-44AC-A873-6E48ECA9D09D}" type="slidenum">
              <a:rPr lang="en-US" smtClean="0"/>
              <a:t>‹#›</a:t>
            </a:fld>
            <a:endParaRPr lang="en-US"/>
          </a:p>
        </p:txBody>
      </p:sp>
    </p:spTree>
    <p:extLst>
      <p:ext uri="{BB962C8B-B14F-4D97-AF65-F5344CB8AC3E}">
        <p14:creationId xmlns:p14="http://schemas.microsoft.com/office/powerpoint/2010/main" val="2837875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325C69-8F7A-47C3-A739-FA74E1F9AFA3}" type="datetimeFigureOut">
              <a:rPr lang="en-US" smtClean="0"/>
              <a:t>10/15/2023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5D9704-03D1-44AC-A873-6E48ECA9D09D}" type="slidenum">
              <a:rPr lang="en-US" smtClean="0"/>
              <a:t>‹#›</a:t>
            </a:fld>
            <a:endParaRPr lang="en-US"/>
          </a:p>
        </p:txBody>
      </p:sp>
    </p:spTree>
    <p:extLst>
      <p:ext uri="{BB962C8B-B14F-4D97-AF65-F5344CB8AC3E}">
        <p14:creationId xmlns:p14="http://schemas.microsoft.com/office/powerpoint/2010/main" val="364219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7325C69-8F7A-47C3-A739-FA74E1F9AFA3}" type="datetimeFigureOut">
              <a:rPr lang="en-US" smtClean="0"/>
              <a:t>10/15/2023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5D9704-03D1-44AC-A873-6E48ECA9D09D}" type="slidenum">
              <a:rPr lang="en-US" smtClean="0"/>
              <a:t>‹#›</a:t>
            </a:fld>
            <a:endParaRPr lang="en-US"/>
          </a:p>
        </p:txBody>
      </p:sp>
    </p:spTree>
    <p:extLst>
      <p:ext uri="{BB962C8B-B14F-4D97-AF65-F5344CB8AC3E}">
        <p14:creationId xmlns:p14="http://schemas.microsoft.com/office/powerpoint/2010/main" val="2965538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325C69-8F7A-47C3-A739-FA74E1F9AFA3}" type="datetimeFigureOut">
              <a:rPr lang="en-US" smtClean="0"/>
              <a:t>10/15/2023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5D9704-03D1-44AC-A873-6E48ECA9D09D}" type="slidenum">
              <a:rPr lang="en-US" smtClean="0"/>
              <a:t>‹#›</a:t>
            </a:fld>
            <a:endParaRPr lang="en-US"/>
          </a:p>
        </p:txBody>
      </p:sp>
    </p:spTree>
    <p:extLst>
      <p:ext uri="{BB962C8B-B14F-4D97-AF65-F5344CB8AC3E}">
        <p14:creationId xmlns:p14="http://schemas.microsoft.com/office/powerpoint/2010/main" val="427971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7325C69-8F7A-47C3-A739-FA74E1F9AFA3}" type="datetimeFigureOut">
              <a:rPr lang="en-US" smtClean="0"/>
              <a:t>10/15/2023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D9704-03D1-44AC-A873-6E48ECA9D09D}" type="slidenum">
              <a:rPr lang="en-US" smtClean="0"/>
              <a:t>‹#›</a:t>
            </a:fld>
            <a:endParaRPr lang="en-US"/>
          </a:p>
        </p:txBody>
      </p:sp>
    </p:spTree>
    <p:extLst>
      <p:ext uri="{BB962C8B-B14F-4D97-AF65-F5344CB8AC3E}">
        <p14:creationId xmlns:p14="http://schemas.microsoft.com/office/powerpoint/2010/main" val="1733883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7325C69-8F7A-47C3-A739-FA74E1F9AFA3}" type="datetimeFigureOut">
              <a:rPr lang="en-US" smtClean="0"/>
              <a:t>10/15/2023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D9704-03D1-44AC-A873-6E48ECA9D09D}" type="slidenum">
              <a:rPr lang="en-US" smtClean="0"/>
              <a:t>‹#›</a:t>
            </a:fld>
            <a:endParaRPr lang="en-US"/>
          </a:p>
        </p:txBody>
      </p:sp>
    </p:spTree>
    <p:extLst>
      <p:ext uri="{BB962C8B-B14F-4D97-AF65-F5344CB8AC3E}">
        <p14:creationId xmlns:p14="http://schemas.microsoft.com/office/powerpoint/2010/main" val="3881701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325C69-8F7A-47C3-A739-FA74E1F9AFA3}" type="datetimeFigureOut">
              <a:rPr lang="en-US" smtClean="0"/>
              <a:t>10/15/2023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D9704-03D1-44AC-A873-6E48ECA9D09D}" type="slidenum">
              <a:rPr lang="en-US" smtClean="0"/>
              <a:t>‹#›</a:t>
            </a:fld>
            <a:endParaRPr lang="en-US"/>
          </a:p>
        </p:txBody>
      </p:sp>
    </p:spTree>
    <p:extLst>
      <p:ext uri="{BB962C8B-B14F-4D97-AF65-F5344CB8AC3E}">
        <p14:creationId xmlns:p14="http://schemas.microsoft.com/office/powerpoint/2010/main" val="19441845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verywellmind.com/can-you-change-your-personality-2795428"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jpg"/></Relationships>
</file>

<file path=ppt/slides/_rels/slide15.xml.rels><?xml version="1.0" encoding="UTF-8" standalone="yes"?>
<Relationships xmlns="http://schemas.openxmlformats.org/package/2006/relationships"><Relationship Id="rId3" Type="http://schemas.openxmlformats.org/officeDocument/2006/relationships/hyperlink" Target="https://www.verywellmind.com/what-is-nature-versus-nurture-2795392" TargetMode="External"/><Relationship Id="rId2" Type="http://schemas.openxmlformats.org/officeDocument/2006/relationships/hyperlink" Target="https://www.verywellmind.com/what-is-a-theory-2795970"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hyperlink" Target="https://www.verywellmind.com/what-is-an-identity-crisis-2795948" TargetMode="External"/><Relationship Id="rId5" Type="http://schemas.openxmlformats.org/officeDocument/2006/relationships/hyperlink" Target="https://www.verywellmind.com/erik-erikson-biography-1902-1994-2795538" TargetMode="External"/><Relationship Id="rId4" Type="http://schemas.openxmlformats.org/officeDocument/2006/relationships/hyperlink" Target="https://www.verywellmind.com/sigmund-freud-biography-1856-1939-2795544"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www.verywellmind.com/john-b-watson-biography-1878-1958-2795550" TargetMode="External"/><Relationship Id="rId2" Type="http://schemas.openxmlformats.org/officeDocument/2006/relationships/hyperlink" Target="https://www.verywellmind.com/b-f-skinner-biography-1904-1990-2795543"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verywellmind.com/what-is-the-pleasure-principle-2795472" TargetMode="External"/><Relationship Id="rId2" Type="http://schemas.openxmlformats.org/officeDocument/2006/relationships/hyperlink" Target="https://www.verywellmind.com/what-is-the-id-2795275" TargetMode="External"/><Relationship Id="rId1" Type="http://schemas.openxmlformats.org/officeDocument/2006/relationships/slideLayout" Target="../slideLayouts/slideLayout2.xml"/><Relationship Id="rId5" Type="http://schemas.openxmlformats.org/officeDocument/2006/relationships/hyperlink" Target="https://www.verywellmind.com/what-is-the-superego-2795876" TargetMode="External"/><Relationship Id="rId4" Type="http://schemas.openxmlformats.org/officeDocument/2006/relationships/hyperlink" Target="https://www.verywellmind.com/what-is-the-ego-2795167"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marketing91.com/individual-marketin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3569"/>
            <a:ext cx="9144000" cy="729048"/>
          </a:xfrm>
        </p:spPr>
        <p:txBody>
          <a:bodyPr>
            <a:normAutofit/>
          </a:bodyPr>
          <a:lstStyle/>
          <a:p>
            <a:r>
              <a:rPr lang="en-US" sz="3200" b="1" dirty="0">
                <a:solidFill>
                  <a:schemeClr val="accent5"/>
                </a:solidFill>
                <a:latin typeface="Times New Roman" panose="02020603050405020304" pitchFamily="18" charset="0"/>
                <a:cs typeface="Times New Roman" panose="02020603050405020304" pitchFamily="18" charset="0"/>
              </a:rPr>
              <a:t>This lecture covers following topics:</a:t>
            </a:r>
          </a:p>
        </p:txBody>
      </p:sp>
      <p:sp>
        <p:nvSpPr>
          <p:cNvPr id="3" name="Subtitle 2"/>
          <p:cNvSpPr>
            <a:spLocks noGrp="1"/>
          </p:cNvSpPr>
          <p:nvPr>
            <p:ph type="subTitle" idx="1"/>
          </p:nvPr>
        </p:nvSpPr>
        <p:spPr>
          <a:xfrm>
            <a:off x="679621" y="1013254"/>
            <a:ext cx="10540313" cy="5671751"/>
          </a:xfrm>
        </p:spPr>
        <p:txBody>
          <a:bodyPr/>
          <a:lstStyle/>
          <a:p>
            <a:r>
              <a:rPr lang="en-US" sz="2000" b="1" dirty="0">
                <a:solidFill>
                  <a:schemeClr val="accent1"/>
                </a:solidFill>
                <a:latin typeface="Times New Roman" panose="02020603050405020304" pitchFamily="18" charset="0"/>
                <a:cs typeface="Times New Roman" panose="02020603050405020304" pitchFamily="18" charset="0"/>
              </a:rPr>
              <a:t>What is Socialization: </a:t>
            </a:r>
          </a:p>
          <a:p>
            <a:pPr algn="l"/>
            <a:r>
              <a:rPr lang="en-US" sz="2000" b="1" dirty="0">
                <a:latin typeface="Times New Roman" panose="02020603050405020304" pitchFamily="18" charset="0"/>
                <a:cs typeface="Times New Roman" panose="02020603050405020304" pitchFamily="18" charset="0"/>
              </a:rPr>
              <a:t>Importance of Socialization</a:t>
            </a:r>
          </a:p>
          <a:p>
            <a:r>
              <a:rPr lang="en-US" sz="2000" b="1" dirty="0">
                <a:solidFill>
                  <a:schemeClr val="accent1"/>
                </a:solidFill>
                <a:latin typeface="Times New Roman" panose="02020603050405020304" pitchFamily="18" charset="0"/>
                <a:cs typeface="Times New Roman" panose="02020603050405020304" pitchFamily="18" charset="0"/>
              </a:rPr>
              <a:t>Types of Socialization</a:t>
            </a:r>
          </a:p>
          <a:p>
            <a:pPr algn="l"/>
            <a:r>
              <a:rPr lang="en-US" sz="2000" b="1" dirty="0">
                <a:latin typeface="Times New Roman" panose="02020603050405020304" pitchFamily="18" charset="0"/>
                <a:cs typeface="Times New Roman" panose="02020603050405020304" pitchFamily="18" charset="0"/>
              </a:rPr>
              <a:t>Primary  socialization</a:t>
            </a:r>
          </a:p>
          <a:p>
            <a:pPr algn="l"/>
            <a:r>
              <a:rPr lang="en-US" sz="2000" b="1" dirty="0">
                <a:latin typeface="Times New Roman" panose="02020603050405020304" pitchFamily="18" charset="0"/>
                <a:cs typeface="Times New Roman" panose="02020603050405020304" pitchFamily="18" charset="0"/>
              </a:rPr>
              <a:t>Secondary socialization</a:t>
            </a:r>
          </a:p>
          <a:p>
            <a:pPr algn="l"/>
            <a:r>
              <a:rPr lang="en-US" sz="2000" b="1" dirty="0">
                <a:latin typeface="Times New Roman" panose="02020603050405020304" pitchFamily="18" charset="0"/>
                <a:cs typeface="Times New Roman" panose="02020603050405020304" pitchFamily="18" charset="0"/>
              </a:rPr>
              <a:t>Developmental socialization</a:t>
            </a:r>
          </a:p>
          <a:p>
            <a:pPr algn="l"/>
            <a:r>
              <a:rPr lang="en-US" sz="2000" b="1" dirty="0">
                <a:latin typeface="Times New Roman" panose="02020603050405020304" pitchFamily="18" charset="0"/>
                <a:cs typeface="Times New Roman" panose="02020603050405020304" pitchFamily="18" charset="0"/>
              </a:rPr>
              <a:t>Anticipatory socialization</a:t>
            </a:r>
          </a:p>
          <a:p>
            <a:pPr algn="l"/>
            <a:r>
              <a:rPr lang="en-US" sz="2000" b="1" dirty="0">
                <a:latin typeface="Times New Roman" panose="02020603050405020304" pitchFamily="18" charset="0"/>
                <a:cs typeface="Times New Roman" panose="02020603050405020304" pitchFamily="18" charset="0"/>
              </a:rPr>
              <a:t>Resocialization</a:t>
            </a:r>
          </a:p>
          <a:p>
            <a:r>
              <a:rPr lang="en-US" sz="2000" b="1" dirty="0">
                <a:solidFill>
                  <a:schemeClr val="accent1"/>
                </a:solidFill>
                <a:latin typeface="Times New Roman" panose="02020603050405020304" pitchFamily="18" charset="0"/>
                <a:cs typeface="Times New Roman" panose="02020603050405020304" pitchFamily="18" charset="0"/>
              </a:rPr>
              <a:t>Agents of Socialization </a:t>
            </a:r>
          </a:p>
          <a:p>
            <a:r>
              <a:rPr lang="en-GB" sz="2000" b="1" dirty="0">
                <a:solidFill>
                  <a:schemeClr val="accent1"/>
                </a:solidFill>
                <a:latin typeface="Times New Roman" panose="02020603050405020304" pitchFamily="18" charset="0"/>
                <a:cs typeface="Times New Roman" panose="02020603050405020304" pitchFamily="18" charset="0"/>
              </a:rPr>
              <a:t>Personality Development and Its Major Theories</a:t>
            </a:r>
          </a:p>
          <a:p>
            <a:pPr algn="l"/>
            <a:r>
              <a:rPr lang="en-US" sz="2000" b="1" dirty="0">
                <a:latin typeface="Times New Roman" panose="02020603050405020304" pitchFamily="18" charset="0"/>
                <a:cs typeface="Times New Roman" panose="02020603050405020304" pitchFamily="18" charset="0"/>
              </a:rPr>
              <a:t>Behavioral/psychological Theories</a:t>
            </a:r>
          </a:p>
          <a:p>
            <a:pPr algn="l"/>
            <a:r>
              <a:rPr lang="en-US" sz="2000" b="1" dirty="0">
                <a:latin typeface="Times New Roman" panose="02020603050405020304" pitchFamily="18" charset="0"/>
                <a:cs typeface="Times New Roman" panose="02020603050405020304" pitchFamily="18" charset="0"/>
              </a:rPr>
              <a:t>Sociological theories</a:t>
            </a:r>
          </a:p>
          <a:p>
            <a:endParaRPr lang="en-US" sz="2000" b="1" dirty="0">
              <a:solidFill>
                <a:schemeClr val="accent1"/>
              </a:solidFill>
              <a:latin typeface="Times New Roman" panose="02020603050405020304" pitchFamily="18" charset="0"/>
              <a:cs typeface="Times New Roman" panose="02020603050405020304" pitchFamily="18" charset="0"/>
            </a:endParaRPr>
          </a:p>
          <a:p>
            <a:endParaRPr lang="en-US" sz="2000" dirty="0">
              <a:solidFill>
                <a:schemeClr val="accent1"/>
              </a:solidFill>
              <a:latin typeface="Times New Roman" panose="02020603050405020304" pitchFamily="18" charset="0"/>
              <a:cs typeface="Times New Roman" panose="02020603050405020304" pitchFamily="18" charset="0"/>
            </a:endParaRPr>
          </a:p>
          <a:p>
            <a:endParaRPr lang="en-US" sz="2000" b="1" dirty="0">
              <a:solidFill>
                <a:schemeClr val="accent5"/>
              </a:solidFill>
              <a:latin typeface="Times New Roman" panose="02020603050405020304" pitchFamily="18" charset="0"/>
              <a:cs typeface="Times New Roman" panose="02020603050405020304" pitchFamily="18" charset="0"/>
            </a:endParaRPr>
          </a:p>
          <a:p>
            <a:endParaRPr lang="en-US" sz="2000" b="1" dirty="0">
              <a:solidFill>
                <a:schemeClr val="accent1"/>
              </a:solidFill>
              <a:latin typeface="Times New Roman" panose="02020603050405020304" pitchFamily="18" charset="0"/>
              <a:cs typeface="Times New Roman" panose="02020603050405020304" pitchFamily="18" charset="0"/>
            </a:endParaRPr>
          </a:p>
          <a:p>
            <a:pPr algn="l"/>
            <a:endParaRPr lang="en-US" dirty="0">
              <a:solidFill>
                <a:schemeClr val="accent5"/>
              </a:solidFill>
              <a:latin typeface="Times New Roman" panose="02020603050405020304" pitchFamily="18" charset="0"/>
              <a:cs typeface="Times New Roman" panose="02020603050405020304" pitchFamily="18" charset="0"/>
            </a:endParaRPr>
          </a:p>
          <a:p>
            <a:pPr algn="l"/>
            <a:endParaRPr lang="en-US" dirty="0"/>
          </a:p>
        </p:txBody>
      </p:sp>
    </p:spTree>
    <p:extLst>
      <p:ext uri="{BB962C8B-B14F-4D97-AF65-F5344CB8AC3E}">
        <p14:creationId xmlns:p14="http://schemas.microsoft.com/office/powerpoint/2010/main" val="821444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1849"/>
            <a:ext cx="10515600" cy="5905114"/>
          </a:xfrm>
        </p:spPr>
        <p:txBody>
          <a:bodyPr>
            <a:normAutofit/>
          </a:bodyPr>
          <a:lstStyle/>
          <a:p>
            <a:pPr marL="0" indent="0" algn="ctr" fontAlgn="base">
              <a:buNone/>
            </a:pPr>
            <a:r>
              <a:rPr lang="en-US" sz="2000" b="1" dirty="0">
                <a:solidFill>
                  <a:schemeClr val="accent5"/>
                </a:solidFill>
                <a:latin typeface="Times New Roman" panose="02020603050405020304" pitchFamily="18" charset="0"/>
                <a:cs typeface="Times New Roman" panose="02020603050405020304" pitchFamily="18" charset="0"/>
              </a:rPr>
              <a:t>Neighborhood</a:t>
            </a:r>
          </a:p>
          <a:p>
            <a:pPr fontAlgn="base"/>
            <a:r>
              <a:rPr lang="en-US" sz="2000" dirty="0">
                <a:latin typeface="Times New Roman" panose="02020603050405020304" pitchFamily="18" charset="0"/>
                <a:cs typeface="Times New Roman" panose="02020603050405020304" pitchFamily="18" charset="0"/>
              </a:rPr>
              <a:t>A neighborhood is a geographically localized community within a larger city, town, or suburb.</a:t>
            </a:r>
          </a:p>
          <a:p>
            <a:pPr algn="ctr" fontAlgn="base"/>
            <a:r>
              <a:rPr lang="en-US" sz="2000" b="1" cap="all" dirty="0">
                <a:latin typeface="Times New Roman" panose="02020603050405020304" pitchFamily="18" charset="0"/>
                <a:cs typeface="Times New Roman" panose="02020603050405020304" pitchFamily="18" charset="0"/>
              </a:rPr>
              <a:t>LEARNING OBJECTIVES</a:t>
            </a:r>
          </a:p>
          <a:p>
            <a:pPr fontAlgn="base"/>
            <a:r>
              <a:rPr lang="en-US" sz="2000" dirty="0">
                <a:latin typeface="Times New Roman" panose="02020603050405020304" pitchFamily="18" charset="0"/>
                <a:cs typeface="Times New Roman" panose="02020603050405020304" pitchFamily="18" charset="0"/>
              </a:rPr>
              <a:t>Justify the importance of neighborhoods and communities as units of socialization, especially when specialized, such as by ethnicity or religion</a:t>
            </a:r>
          </a:p>
          <a:p>
            <a:pPr marL="0" indent="0" algn="ctr" fontAlgn="base">
              <a:buNone/>
            </a:pPr>
            <a:br>
              <a:rPr lang="en-US" sz="2000" dirty="0">
                <a:latin typeface="Times New Roman" panose="02020603050405020304" pitchFamily="18" charset="0"/>
                <a:cs typeface="Times New Roman" panose="02020603050405020304" pitchFamily="18" charset="0"/>
              </a:rPr>
            </a:br>
            <a:r>
              <a:rPr lang="en-US" sz="2000" b="1" cap="all" dirty="0">
                <a:latin typeface="Times New Roman" panose="02020603050405020304" pitchFamily="18" charset="0"/>
                <a:cs typeface="Times New Roman" panose="02020603050405020304" pitchFamily="18" charset="0"/>
              </a:rPr>
              <a:t>KEY TAKEAWAYS</a:t>
            </a:r>
          </a:p>
          <a:p>
            <a:pPr fontAlgn="base"/>
            <a:r>
              <a:rPr lang="en-US" sz="2000" b="1" dirty="0">
                <a:latin typeface="Times New Roman" panose="02020603050405020304" pitchFamily="18" charset="0"/>
                <a:cs typeface="Times New Roman" panose="02020603050405020304" pitchFamily="18" charset="0"/>
              </a:rPr>
              <a:t>Key Points</a:t>
            </a:r>
          </a:p>
          <a:p>
            <a:pPr fontAlgn="base"/>
            <a:r>
              <a:rPr lang="en-US" sz="2000" dirty="0">
                <a:latin typeface="Times New Roman" panose="02020603050405020304" pitchFamily="18" charset="0"/>
                <a:cs typeface="Times New Roman" panose="02020603050405020304" pitchFamily="18" charset="0"/>
              </a:rPr>
              <a:t>Ethnic neighborhoods were important in many historical cities, and they remain common in modern cities.</a:t>
            </a:r>
          </a:p>
          <a:p>
            <a:pPr fontAlgn="base"/>
            <a:r>
              <a:rPr lang="en-US" sz="2000" dirty="0">
                <a:latin typeface="Times New Roman" panose="02020603050405020304" pitchFamily="18" charset="0"/>
                <a:cs typeface="Times New Roman" panose="02020603050405020304" pitchFamily="18" charset="0"/>
              </a:rPr>
              <a:t>Rural-to-urban migration contributed to neighborhood distinctiveness and social cohesion in historical cities.</a:t>
            </a:r>
          </a:p>
          <a:p>
            <a:pPr fontAlgn="base"/>
            <a:r>
              <a:rPr lang="en-US" sz="2000" dirty="0">
                <a:latin typeface="Times New Roman" panose="02020603050405020304" pitchFamily="18" charset="0"/>
                <a:cs typeface="Times New Roman" panose="02020603050405020304" pitchFamily="18" charset="0"/>
              </a:rPr>
              <a:t>A community is a group of interacting people, living in some proximity. Community usually refers to a social unit—larger than a household—that shares common values and has social cohesion.</a:t>
            </a:r>
          </a:p>
          <a:p>
            <a:pPr fontAlgn="base"/>
            <a:r>
              <a:rPr lang="en-US" sz="2000" dirty="0">
                <a:latin typeface="Times New Roman" panose="02020603050405020304" pitchFamily="18" charset="0"/>
                <a:cs typeface="Times New Roman" panose="02020603050405020304" pitchFamily="18" charset="0"/>
              </a:rPr>
              <a:t>Social capital refers to a sense of connectedness due to the formation of social networks in a given community.</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9711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1849"/>
            <a:ext cx="10515600" cy="6277232"/>
          </a:xfrm>
        </p:spPr>
        <p:txBody>
          <a:bodyPr>
            <a:noAutofit/>
          </a:bodyPr>
          <a:lstStyle/>
          <a:p>
            <a:pPr marL="0" indent="0" algn="ctr" fontAlgn="base">
              <a:buNone/>
            </a:pPr>
            <a:r>
              <a:rPr lang="en-US" sz="2000" b="1" dirty="0">
                <a:solidFill>
                  <a:schemeClr val="accent5"/>
                </a:solidFill>
                <a:latin typeface="Times New Roman" panose="02020603050405020304" pitchFamily="18" charset="0"/>
                <a:cs typeface="Times New Roman" panose="02020603050405020304" pitchFamily="18" charset="0"/>
              </a:rPr>
              <a:t>Religion</a:t>
            </a:r>
          </a:p>
          <a:p>
            <a:pPr fontAlgn="base"/>
            <a:r>
              <a:rPr lang="en-US" sz="2000" dirty="0">
                <a:latin typeface="Times New Roman" panose="02020603050405020304" pitchFamily="18" charset="0"/>
                <a:cs typeface="Times New Roman" panose="02020603050405020304" pitchFamily="18" charset="0"/>
              </a:rPr>
              <a:t>Religion is a collection of cultural systems, belief systems, and worldviews that relate humanity to spirituality and moral values.</a:t>
            </a:r>
          </a:p>
          <a:p>
            <a:pPr algn="ctr" fontAlgn="base"/>
            <a:r>
              <a:rPr lang="en-US" sz="2000" b="1" cap="all" dirty="0">
                <a:latin typeface="Times New Roman" panose="02020603050405020304" pitchFamily="18" charset="0"/>
                <a:cs typeface="Times New Roman" panose="02020603050405020304" pitchFamily="18" charset="0"/>
              </a:rPr>
              <a:t>LEARNING OBJECTIVES</a:t>
            </a:r>
          </a:p>
          <a:p>
            <a:pPr fontAlgn="base"/>
            <a:r>
              <a:rPr lang="en-US" sz="2000" dirty="0">
                <a:latin typeface="Times New Roman" panose="02020603050405020304" pitchFamily="18" charset="0"/>
                <a:cs typeface="Times New Roman" panose="02020603050405020304" pitchFamily="18" charset="0"/>
              </a:rPr>
              <a:t>Explain how people come to be socialized in terms of religion and how parental influence is a key factor in religiosity</a:t>
            </a:r>
          </a:p>
          <a:p>
            <a:pPr algn="ctr" fontAlgn="base"/>
            <a:r>
              <a:rPr lang="en-US" sz="2000" b="1" cap="all" dirty="0">
                <a:latin typeface="Times New Roman" panose="02020603050405020304" pitchFamily="18" charset="0"/>
                <a:cs typeface="Times New Roman" panose="02020603050405020304" pitchFamily="18" charset="0"/>
              </a:rPr>
              <a:t>KEY TAKEAWAYS</a:t>
            </a:r>
          </a:p>
          <a:p>
            <a:pPr fontAlgn="base"/>
            <a:r>
              <a:rPr lang="en-US" sz="2000" b="1" dirty="0">
                <a:latin typeface="Times New Roman" panose="02020603050405020304" pitchFamily="18" charset="0"/>
                <a:cs typeface="Times New Roman" panose="02020603050405020304" pitchFamily="18" charset="0"/>
              </a:rPr>
              <a:t>Key Points</a:t>
            </a:r>
          </a:p>
          <a:p>
            <a:pPr fontAlgn="base"/>
            <a:r>
              <a:rPr lang="en-US" sz="2000" dirty="0">
                <a:latin typeface="Times New Roman" panose="02020603050405020304" pitchFamily="18" charset="0"/>
                <a:cs typeface="Times New Roman" panose="02020603050405020304" pitchFamily="18" charset="0"/>
              </a:rPr>
              <a:t>Sociology of religion is the study of the beliefs, practices, and organizational forms of religion using the tools and methods of the discipline of sociology.</a:t>
            </a:r>
          </a:p>
          <a:p>
            <a:pPr fontAlgn="base"/>
            <a:r>
              <a:rPr lang="en-US" sz="2000" dirty="0">
                <a:latin typeface="Times New Roman" panose="02020603050405020304" pitchFamily="18" charset="0"/>
                <a:cs typeface="Times New Roman" panose="02020603050405020304" pitchFamily="18" charset="0"/>
              </a:rPr>
              <a:t>Agents of socialization differ in effects across religious traditions. Some believe religion is like an ethnic or cultural category, making it less likely for the individuals to break from religious affiliations and be more socialized in this setting.</a:t>
            </a:r>
          </a:p>
          <a:p>
            <a:pPr fontAlgn="base"/>
            <a:r>
              <a:rPr lang="en-US" sz="2000" dirty="0">
                <a:latin typeface="Times New Roman" panose="02020603050405020304" pitchFamily="18" charset="0"/>
                <a:cs typeface="Times New Roman" panose="02020603050405020304" pitchFamily="18" charset="0"/>
              </a:rPr>
              <a:t>Belief in God is attributable to a combination of the above factors, but is also informed by a discussion of socialization. The biggest predictor of adult religiosity is parental religiosity; if a person’s parents were religious when he was a child, he is likely to be religious when he grows up.</a:t>
            </a:r>
          </a:p>
          <a:p>
            <a:pPr fontAlgn="base"/>
            <a:r>
              <a:rPr lang="en-US" sz="2000" dirty="0">
                <a:latin typeface="Times New Roman" panose="02020603050405020304" pitchFamily="18" charset="0"/>
                <a:cs typeface="Times New Roman" panose="02020603050405020304" pitchFamily="18" charset="0"/>
              </a:rPr>
              <a:t>In their thesis, </a:t>
            </a:r>
            <a:r>
              <a:rPr lang="en-US" sz="2000" dirty="0" err="1">
                <a:latin typeface="Times New Roman" panose="02020603050405020304" pitchFamily="18" charset="0"/>
                <a:cs typeface="Times New Roman" panose="02020603050405020304" pitchFamily="18" charset="0"/>
              </a:rPr>
              <a:t>Altemeyer</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Hunsberger</a:t>
            </a:r>
            <a:r>
              <a:rPr lang="en-US" sz="2000" dirty="0">
                <a:latin typeface="Times New Roman" panose="02020603050405020304" pitchFamily="18" charset="0"/>
                <a:cs typeface="Times New Roman" panose="02020603050405020304" pitchFamily="18" charset="0"/>
              </a:rPr>
              <a:t> found some interesting cases where secular people converted to religion, and religious people became secular.</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1388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58346"/>
            <a:ext cx="10515600" cy="5968313"/>
          </a:xfrm>
        </p:spPr>
        <p:txBody>
          <a:bodyPr>
            <a:normAutofit/>
          </a:bodyPr>
          <a:lstStyle/>
          <a:p>
            <a:pPr marL="0" indent="0" algn="ctr">
              <a:lnSpc>
                <a:spcPct val="150000"/>
              </a:lnSpc>
              <a:buNone/>
            </a:pPr>
            <a:r>
              <a:rPr lang="en-GB" sz="2000" b="1" dirty="0">
                <a:solidFill>
                  <a:schemeClr val="accent5"/>
                </a:solidFill>
                <a:latin typeface="Times New Roman" panose="02020603050405020304" pitchFamily="18" charset="0"/>
                <a:cs typeface="Times New Roman" panose="02020603050405020304" pitchFamily="18" charset="0"/>
              </a:rPr>
              <a:t>Personality Development and Its Major Theories</a:t>
            </a:r>
            <a:endParaRPr lang="en-US" sz="2000" b="1" dirty="0">
              <a:solidFill>
                <a:schemeClr val="accent5"/>
              </a:solidFill>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What exactly is personality? Where does it come from? </a:t>
            </a:r>
            <a:r>
              <a:rPr lang="en-US" sz="2000" u="sng" dirty="0">
                <a:latin typeface="Times New Roman" panose="02020603050405020304" pitchFamily="18" charset="0"/>
                <a:cs typeface="Times New Roman" panose="02020603050405020304" pitchFamily="18" charset="0"/>
                <a:hlinkClick r:id="rId2"/>
              </a:rPr>
              <a:t>Does it change</a:t>
            </a:r>
            <a:r>
              <a:rPr lang="en-US" sz="2000" dirty="0">
                <a:latin typeface="Times New Roman" panose="02020603050405020304" pitchFamily="18" charset="0"/>
                <a:cs typeface="Times New Roman" panose="02020603050405020304" pitchFamily="18" charset="0"/>
              </a:rPr>
              <a:t> as we grow older? These are the sorts of questions that have long held the fascination of psychologists and which have inspired a number of different theories of personality.</a:t>
            </a:r>
          </a:p>
          <a:p>
            <a:pPr algn="ctr" fontAlgn="base">
              <a:lnSpc>
                <a:spcPct val="150000"/>
              </a:lnSpc>
            </a:pPr>
            <a:r>
              <a:rPr lang="en-US" sz="2000" b="1" dirty="0">
                <a:solidFill>
                  <a:schemeClr val="accent5"/>
                </a:solidFill>
                <a:latin typeface="Times New Roman" panose="02020603050405020304" pitchFamily="18" charset="0"/>
                <a:cs typeface="Times New Roman" panose="02020603050405020304" pitchFamily="18" charset="0"/>
              </a:rPr>
              <a:t>Defining Personality</a:t>
            </a:r>
          </a:p>
          <a:p>
            <a:pPr algn="just" fontAlgn="base">
              <a:lnSpc>
                <a:spcPct val="150000"/>
              </a:lnSpc>
            </a:pPr>
            <a:r>
              <a:rPr lang="en-US" sz="2000" dirty="0">
                <a:latin typeface="Times New Roman" panose="02020603050405020304" pitchFamily="18" charset="0"/>
                <a:cs typeface="Times New Roman" panose="02020603050405020304" pitchFamily="18" charset="0"/>
              </a:rPr>
              <a:t>While personality is something that we talk about all the time ("He has such a great personality!" or "Her personality is perfect for this job!"), you might be surprised to learn that psychologists do not necessarily agree on a single definition of what exactly constitutes personality.</a:t>
            </a:r>
          </a:p>
          <a:p>
            <a:pPr algn="just" fontAlgn="base">
              <a:lnSpc>
                <a:spcPct val="150000"/>
              </a:lnSpc>
            </a:pPr>
            <a:endParaRPr lang="en-US" sz="2000" dirty="0">
              <a:latin typeface="Times New Roman" panose="02020603050405020304" pitchFamily="18" charset="0"/>
              <a:cs typeface="Times New Roman" panose="02020603050405020304" pitchFamily="18" charset="0"/>
            </a:endParaRPr>
          </a:p>
          <a:p>
            <a:pPr algn="just" fontAlgn="base">
              <a:lnSpc>
                <a:spcPct val="150000"/>
              </a:lnSpc>
            </a:pPr>
            <a:r>
              <a:rPr lang="en-US" sz="2000" dirty="0">
                <a:latin typeface="Times New Roman" panose="02020603050405020304" pitchFamily="18" charset="0"/>
                <a:cs typeface="Times New Roman" panose="02020603050405020304" pitchFamily="18" charset="0"/>
              </a:rPr>
              <a:t>Personality is broadly described as the characteristic patterns of thoughts, feelings, and behaviors that make a person unique. In plain English, it is what makes you.</a:t>
            </a: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9511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33632"/>
            <a:ext cx="10515600" cy="6005384"/>
          </a:xfrm>
        </p:spPr>
        <p:txBody>
          <a:bodyPr>
            <a:normAutofit fontScale="92500" lnSpcReduction="10000"/>
          </a:bodyPr>
          <a:lstStyle/>
          <a:p>
            <a:pPr algn="ctr" fontAlgn="base">
              <a:lnSpc>
                <a:spcPct val="150000"/>
              </a:lnSpc>
            </a:pPr>
            <a:r>
              <a:rPr lang="en-US" sz="2000" b="1" dirty="0">
                <a:solidFill>
                  <a:schemeClr val="accent5"/>
                </a:solidFill>
                <a:latin typeface="Times New Roman" panose="02020603050405020304" pitchFamily="18" charset="0"/>
                <a:cs typeface="Times New Roman" panose="02020603050405020304" pitchFamily="18" charset="0"/>
              </a:rPr>
              <a:t>Characteristics of Personality</a:t>
            </a:r>
          </a:p>
          <a:p>
            <a:pPr algn="just" fontAlgn="base">
              <a:lnSpc>
                <a:spcPct val="150000"/>
              </a:lnSpc>
            </a:pPr>
            <a:r>
              <a:rPr lang="en-US" sz="2000" dirty="0">
                <a:latin typeface="Times New Roman" panose="02020603050405020304" pitchFamily="18" charset="0"/>
                <a:cs typeface="Times New Roman" panose="02020603050405020304" pitchFamily="18" charset="0"/>
              </a:rPr>
              <a:t>In order to understand the psychology of personality, it is important to learn some of the key characteristics of how personality works.</a:t>
            </a:r>
            <a:r>
              <a:rPr lang="en-US" sz="2000" baseline="30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a:t>
            </a:r>
          </a:p>
          <a:p>
            <a:pPr algn="just" fontAlgn="base">
              <a:lnSpc>
                <a:spcPct val="150000"/>
              </a:lnSpc>
            </a:pPr>
            <a:r>
              <a:rPr lang="en-US" sz="2000" b="1" dirty="0">
                <a:latin typeface="Times New Roman" panose="02020603050405020304" pitchFamily="18" charset="0"/>
                <a:cs typeface="Times New Roman" panose="02020603050405020304" pitchFamily="18" charset="0"/>
              </a:rPr>
              <a:t>Personality is organized and consistent. </a:t>
            </a:r>
          </a:p>
          <a:p>
            <a:pPr algn="just" fontAlgn="base">
              <a:lnSpc>
                <a:spcPct val="150000"/>
              </a:lnSpc>
            </a:pPr>
            <a:r>
              <a:rPr lang="en-US" sz="2000" dirty="0">
                <a:latin typeface="Times New Roman" panose="02020603050405020304" pitchFamily="18" charset="0"/>
                <a:cs typeface="Times New Roman" panose="02020603050405020304" pitchFamily="18" charset="0"/>
              </a:rPr>
              <a:t>We tend to express certain aspects of our personality in different situations and our responses are generally stable. </a:t>
            </a:r>
          </a:p>
          <a:p>
            <a:pPr algn="just" fontAlgn="base">
              <a:lnSpc>
                <a:spcPct val="150000"/>
              </a:lnSpc>
            </a:pPr>
            <a:r>
              <a:rPr lang="en-US" sz="2000" b="1" dirty="0">
                <a:latin typeface="Times New Roman" panose="02020603050405020304" pitchFamily="18" charset="0"/>
                <a:cs typeface="Times New Roman" panose="02020603050405020304" pitchFamily="18" charset="0"/>
              </a:rPr>
              <a:t>Although personality is generally stable, it can be influenced by the environment.</a:t>
            </a:r>
          </a:p>
          <a:p>
            <a:pPr marL="0" indent="0" algn="just" fontAlgn="base">
              <a:lnSpc>
                <a:spcPct val="150000"/>
              </a:lnSpc>
              <a:buNone/>
            </a:pPr>
            <a:r>
              <a:rPr lang="en-US" sz="2000" dirty="0">
                <a:latin typeface="Times New Roman" panose="02020603050405020304" pitchFamily="18" charset="0"/>
                <a:cs typeface="Times New Roman" panose="02020603050405020304" pitchFamily="18" charset="0"/>
              </a:rPr>
              <a:t>For example, while your personality might lead you to be shy in social situations, an emergency might lead you to take on a more outspoken and take-charge approach.</a:t>
            </a:r>
          </a:p>
          <a:p>
            <a:pPr algn="just" fontAlgn="base">
              <a:lnSpc>
                <a:spcPct val="150000"/>
              </a:lnSpc>
            </a:pPr>
            <a:r>
              <a:rPr lang="en-US" sz="2000" b="1" dirty="0">
                <a:latin typeface="Times New Roman" panose="02020603050405020304" pitchFamily="18" charset="0"/>
                <a:cs typeface="Times New Roman" panose="02020603050405020304" pitchFamily="18" charset="0"/>
              </a:rPr>
              <a:t>Personality </a:t>
            </a:r>
            <a:r>
              <a:rPr lang="en-US" sz="2000" i="1" dirty="0">
                <a:latin typeface="Times New Roman" panose="02020603050405020304" pitchFamily="18" charset="0"/>
                <a:cs typeface="Times New Roman" panose="02020603050405020304" pitchFamily="18" charset="0"/>
              </a:rPr>
              <a:t>causes</a:t>
            </a:r>
            <a:r>
              <a:rPr lang="en-US" sz="2000" b="1" dirty="0">
                <a:latin typeface="Times New Roman" panose="02020603050405020304" pitchFamily="18" charset="0"/>
                <a:cs typeface="Times New Roman" panose="02020603050405020304" pitchFamily="18" charset="0"/>
              </a:rPr>
              <a:t> behaviors to happen. </a:t>
            </a:r>
          </a:p>
          <a:p>
            <a:pPr algn="just" fontAlgn="base">
              <a:lnSpc>
                <a:spcPct val="150000"/>
              </a:lnSpc>
            </a:pPr>
            <a:r>
              <a:rPr lang="en-US" sz="2000" dirty="0">
                <a:latin typeface="Times New Roman" panose="02020603050405020304" pitchFamily="18" charset="0"/>
                <a:cs typeface="Times New Roman" panose="02020603050405020304" pitchFamily="18" charset="0"/>
              </a:rPr>
              <a:t>You react to the people and objects in your environment based on your personality. From your personal preferences to your choice of a career, every aspect of your life is affected by your personality.</a:t>
            </a: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9233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47135"/>
            <a:ext cx="10515600" cy="6203092"/>
          </a:xfrm>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A vast variety of people have contributed to the theory of primary socialization, of those including </a:t>
            </a:r>
            <a:r>
              <a:rPr lang="en-US" sz="2000" b="1" dirty="0">
                <a:latin typeface="Times New Roman" panose="02020603050405020304" pitchFamily="18" charset="0"/>
                <a:cs typeface="Times New Roman" panose="02020603050405020304" pitchFamily="18" charset="0"/>
              </a:rPr>
              <a:t>Sigmund Freud, George Herbert Mead, Charles Cooley, Jean Piaget and Talcott Parsons</a:t>
            </a:r>
            <a:r>
              <a:rPr lang="en-US" sz="2000" dirty="0">
                <a:latin typeface="Times New Roman" panose="02020603050405020304" pitchFamily="18" charset="0"/>
                <a:cs typeface="Times New Roman" panose="02020603050405020304" pitchFamily="18" charset="0"/>
              </a:rPr>
              <a:t>. However, Parson's theories are the earliest and most significant contributions to socialization and cognitive development.</a:t>
            </a: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225" y="2198267"/>
            <a:ext cx="2225040" cy="425196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10466" y="2198267"/>
            <a:ext cx="2631988" cy="446202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9655" y="2075935"/>
            <a:ext cx="2372496" cy="4374292"/>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95719" y="1853127"/>
            <a:ext cx="3196282" cy="4486275"/>
          </a:xfrm>
          <a:prstGeom prst="rect">
            <a:avLst/>
          </a:prstGeom>
        </p:spPr>
      </p:pic>
    </p:spTree>
    <p:extLst>
      <p:ext uri="{BB962C8B-B14F-4D97-AF65-F5344CB8AC3E}">
        <p14:creationId xmlns:p14="http://schemas.microsoft.com/office/powerpoint/2010/main" val="2428236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21276"/>
            <a:ext cx="10515600" cy="5855687"/>
          </a:xfrm>
        </p:spPr>
        <p:txBody>
          <a:bodyPr>
            <a:normAutofit/>
          </a:bodyPr>
          <a:lstStyle/>
          <a:p>
            <a:pPr algn="ctr" fontAlgn="base">
              <a:lnSpc>
                <a:spcPct val="150000"/>
              </a:lnSpc>
            </a:pPr>
            <a:r>
              <a:rPr lang="en-US" sz="2000" b="1" dirty="0">
                <a:solidFill>
                  <a:schemeClr val="accent5"/>
                </a:solidFill>
                <a:latin typeface="Times New Roman" panose="02020603050405020304" pitchFamily="18" charset="0"/>
                <a:cs typeface="Times New Roman" panose="02020603050405020304" pitchFamily="18" charset="0"/>
              </a:rPr>
              <a:t>Major Theories</a:t>
            </a:r>
          </a:p>
          <a:p>
            <a:pPr algn="just" fontAlgn="base">
              <a:lnSpc>
                <a:spcPct val="150000"/>
              </a:lnSpc>
            </a:pPr>
            <a:r>
              <a:rPr lang="en-US" sz="2000" dirty="0">
                <a:latin typeface="Times New Roman" panose="02020603050405020304" pitchFamily="18" charset="0"/>
                <a:cs typeface="Times New Roman" panose="02020603050405020304" pitchFamily="18" charset="0"/>
              </a:rPr>
              <a:t>Personality psychology is the focus of some of the best-known </a:t>
            </a:r>
            <a:r>
              <a:rPr lang="en-US" sz="2000" u="sng" dirty="0">
                <a:latin typeface="Times New Roman" panose="02020603050405020304" pitchFamily="18" charset="0"/>
                <a:cs typeface="Times New Roman" panose="02020603050405020304" pitchFamily="18" charset="0"/>
                <a:hlinkClick r:id="rId2"/>
              </a:rPr>
              <a:t>psychology theories</a:t>
            </a:r>
            <a:r>
              <a:rPr lang="en-US" sz="2000" dirty="0">
                <a:latin typeface="Times New Roman" panose="02020603050405020304" pitchFamily="18" charset="0"/>
                <a:cs typeface="Times New Roman" panose="02020603050405020304" pitchFamily="18" charset="0"/>
              </a:rPr>
              <a:t> by a number of famous thinkers including Sigmund Freud and Erik Erikson. Some of these theories attempt to tackle a specific area of personality while others attempt to explain personality much more broadly.</a:t>
            </a:r>
          </a:p>
          <a:p>
            <a:pPr algn="ctr" fontAlgn="base">
              <a:lnSpc>
                <a:spcPct val="150000"/>
              </a:lnSpc>
            </a:pPr>
            <a:r>
              <a:rPr lang="en-US" sz="2000" b="1" dirty="0">
                <a:solidFill>
                  <a:schemeClr val="accent5"/>
                </a:solidFill>
                <a:latin typeface="Times New Roman" panose="02020603050405020304" pitchFamily="18" charset="0"/>
                <a:cs typeface="Times New Roman" panose="02020603050405020304" pitchFamily="18" charset="0"/>
              </a:rPr>
              <a:t>Biological Theories</a:t>
            </a:r>
          </a:p>
          <a:p>
            <a:pPr algn="just" fontAlgn="base">
              <a:lnSpc>
                <a:spcPct val="150000"/>
              </a:lnSpc>
            </a:pPr>
            <a:r>
              <a:rPr lang="en-US" sz="2000" dirty="0">
                <a:latin typeface="Times New Roman" panose="02020603050405020304" pitchFamily="18" charset="0"/>
                <a:cs typeface="Times New Roman" panose="02020603050405020304" pitchFamily="18" charset="0"/>
              </a:rPr>
              <a:t>Biological approaches suggest that genetics are responsible for personality. In the classic </a:t>
            </a:r>
            <a:r>
              <a:rPr lang="en-US" sz="2000" u="sng" dirty="0">
                <a:latin typeface="Times New Roman" panose="02020603050405020304" pitchFamily="18" charset="0"/>
                <a:cs typeface="Times New Roman" panose="02020603050405020304" pitchFamily="18" charset="0"/>
                <a:hlinkClick r:id="rId3"/>
              </a:rPr>
              <a:t>nature versus nurture debate</a:t>
            </a:r>
            <a:r>
              <a:rPr lang="en-US" sz="2000" dirty="0">
                <a:latin typeface="Times New Roman" panose="02020603050405020304" pitchFamily="18" charset="0"/>
                <a:cs typeface="Times New Roman" panose="02020603050405020304" pitchFamily="18" charset="0"/>
              </a:rPr>
              <a:t>, the biological theories of personality side with nature.</a:t>
            </a:r>
          </a:p>
          <a:p>
            <a:pPr algn="just" fontAlgn="base">
              <a:lnSpc>
                <a:spcPct val="150000"/>
              </a:lnSpc>
            </a:pPr>
            <a:r>
              <a:rPr lang="en-US" sz="2000" dirty="0">
                <a:latin typeface="Times New Roman" panose="02020603050405020304" pitchFamily="18" charset="0"/>
                <a:cs typeface="Times New Roman" panose="02020603050405020304" pitchFamily="18" charset="0"/>
              </a:rPr>
              <a:t>Research on heritability suggests that there is a link between genetics and personality traits.</a:t>
            </a:r>
            <a:r>
              <a:rPr lang="en-US" sz="2000" baseline="30000"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Twin studies are often used to investigate which traits might be linked to genetics versus those that might be linked to environmental variables. For example, researchers might look at differences and similarities in the personalities of twins reared together versus those who are raised apart.</a:t>
            </a: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5303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2236" y="1309816"/>
            <a:ext cx="4214478" cy="4868562"/>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1319" y="1309816"/>
            <a:ext cx="3435177" cy="4868562"/>
          </a:xfrm>
          <a:prstGeom prst="rect">
            <a:avLst/>
          </a:prstGeom>
        </p:spPr>
      </p:pic>
      <p:sp>
        <p:nvSpPr>
          <p:cNvPr id="6" name="Rectangle 5"/>
          <p:cNvSpPr/>
          <p:nvPr/>
        </p:nvSpPr>
        <p:spPr>
          <a:xfrm>
            <a:off x="4967416" y="160638"/>
            <a:ext cx="3113903" cy="5078313"/>
          </a:xfrm>
          <a:prstGeom prst="rect">
            <a:avLst/>
          </a:prstGeom>
        </p:spPr>
        <p:txBody>
          <a:bodyPr wrap="square">
            <a:spAutoFit/>
          </a:bodyPr>
          <a:lstStyle/>
          <a:p>
            <a:r>
              <a:rPr lang="en-US" b="1" dirty="0"/>
              <a:t>Carl</a:t>
            </a:r>
            <a:r>
              <a:rPr lang="en-US" dirty="0"/>
              <a:t> </a:t>
            </a:r>
            <a:r>
              <a:rPr lang="en-US" b="1" dirty="0"/>
              <a:t>Jung</a:t>
            </a:r>
            <a:r>
              <a:rPr lang="en-US" dirty="0"/>
              <a:t>,</a:t>
            </a:r>
          </a:p>
          <a:p>
            <a:r>
              <a:rPr lang="en-US" b="1" dirty="0"/>
              <a:t>Sigmund</a:t>
            </a:r>
            <a:r>
              <a:rPr lang="en-US" dirty="0"/>
              <a:t> </a:t>
            </a:r>
            <a:r>
              <a:rPr lang="en-US" b="1" dirty="0"/>
              <a:t>Freud</a:t>
            </a:r>
          </a:p>
          <a:p>
            <a:pPr fontAlgn="base"/>
            <a:r>
              <a:rPr lang="en-US" dirty="0"/>
              <a:t>Below are the most prominent psychoanalytic perspective theorists:</a:t>
            </a:r>
          </a:p>
          <a:p>
            <a:pPr fontAlgn="base"/>
            <a:r>
              <a:rPr lang="en-US" b="1" u="sng" dirty="0">
                <a:hlinkClick r:id="rId4"/>
              </a:rPr>
              <a:t>Sigmund Freud</a:t>
            </a:r>
            <a:r>
              <a:rPr lang="en-US" b="1" dirty="0"/>
              <a:t>:</a:t>
            </a:r>
            <a:r>
              <a:rPr lang="en-US" dirty="0"/>
              <a:t> Stressed the importance of early childhood events, the influence of the unconscious, and sexual instincts in the development and formation of personality.</a:t>
            </a:r>
          </a:p>
          <a:p>
            <a:pPr fontAlgn="base"/>
            <a:r>
              <a:rPr lang="en-US" b="1" u="sng" dirty="0">
                <a:hlinkClick r:id="rId5"/>
              </a:rPr>
              <a:t>Erik Erikson</a:t>
            </a:r>
            <a:r>
              <a:rPr lang="en-US" b="1" dirty="0"/>
              <a:t>:</a:t>
            </a:r>
            <a:r>
              <a:rPr lang="en-US" dirty="0"/>
              <a:t> Emphasized the social elements of personality development, </a:t>
            </a:r>
            <a:r>
              <a:rPr lang="en-US" u="sng" dirty="0">
                <a:hlinkClick r:id="rId6"/>
              </a:rPr>
              <a:t>the identity crisis</a:t>
            </a:r>
            <a:r>
              <a:rPr lang="en-US" dirty="0"/>
              <a:t>, and how personality is shaped over the course of the entire lifespan.</a:t>
            </a:r>
          </a:p>
          <a:p>
            <a:r>
              <a:rPr lang="en-US" dirty="0"/>
              <a:t> </a:t>
            </a:r>
          </a:p>
        </p:txBody>
      </p:sp>
    </p:spTree>
    <p:extLst>
      <p:ext uri="{BB962C8B-B14F-4D97-AF65-F5344CB8AC3E}">
        <p14:creationId xmlns:p14="http://schemas.microsoft.com/office/powerpoint/2010/main" val="2271284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18984"/>
            <a:ext cx="10515600" cy="5820032"/>
          </a:xfrm>
        </p:spPr>
        <p:txBody>
          <a:bodyPr>
            <a:normAutofit fontScale="92500" lnSpcReduction="10000"/>
          </a:bodyPr>
          <a:lstStyle/>
          <a:p>
            <a:pPr algn="ctr" fontAlgn="base">
              <a:lnSpc>
                <a:spcPct val="150000"/>
              </a:lnSpc>
            </a:pPr>
            <a:r>
              <a:rPr lang="en-US" sz="2000" dirty="0">
                <a:solidFill>
                  <a:schemeClr val="accent1"/>
                </a:solidFill>
                <a:latin typeface="Times New Roman" panose="02020603050405020304" pitchFamily="18" charset="0"/>
                <a:cs typeface="Times New Roman" panose="02020603050405020304" pitchFamily="18" charset="0"/>
              </a:rPr>
              <a:t>Behavioral Theories</a:t>
            </a:r>
          </a:p>
          <a:p>
            <a:pPr algn="just" fontAlgn="base">
              <a:lnSpc>
                <a:spcPct val="150000"/>
              </a:lnSpc>
            </a:pPr>
            <a:r>
              <a:rPr lang="en-US" sz="2000" dirty="0">
                <a:latin typeface="Times New Roman" panose="02020603050405020304" pitchFamily="18" charset="0"/>
                <a:cs typeface="Times New Roman" panose="02020603050405020304" pitchFamily="18" charset="0"/>
              </a:rPr>
              <a:t>Behavioral theorists include </a:t>
            </a:r>
            <a:r>
              <a:rPr lang="en-US" sz="2000" u="sng" dirty="0">
                <a:latin typeface="Times New Roman" panose="02020603050405020304" pitchFamily="18" charset="0"/>
                <a:cs typeface="Times New Roman" panose="02020603050405020304" pitchFamily="18" charset="0"/>
                <a:hlinkClick r:id="rId2"/>
              </a:rPr>
              <a:t>B. F. Skinner</a:t>
            </a:r>
            <a:r>
              <a:rPr lang="en-US" sz="2000" dirty="0">
                <a:latin typeface="Times New Roman" panose="02020603050405020304" pitchFamily="18" charset="0"/>
                <a:cs typeface="Times New Roman" panose="02020603050405020304" pitchFamily="18" charset="0"/>
              </a:rPr>
              <a:t> and </a:t>
            </a:r>
            <a:r>
              <a:rPr lang="en-US" sz="2000" u="sng" dirty="0">
                <a:latin typeface="Times New Roman" panose="02020603050405020304" pitchFamily="18" charset="0"/>
                <a:cs typeface="Times New Roman" panose="02020603050405020304" pitchFamily="18" charset="0"/>
                <a:hlinkClick r:id="rId3"/>
              </a:rPr>
              <a:t>John B. Watson</a:t>
            </a:r>
            <a:r>
              <a:rPr lang="en-US" sz="2000" dirty="0">
                <a:latin typeface="Times New Roman" panose="02020603050405020304" pitchFamily="18" charset="0"/>
                <a:cs typeface="Times New Roman" panose="02020603050405020304" pitchFamily="18" charset="0"/>
              </a:rPr>
              <a:t>. Behavioral theories suggest that personality is a result of interaction between the individual and the environment.</a:t>
            </a:r>
            <a:r>
              <a:rPr lang="en-US" sz="2000" baseline="30000" dirty="0">
                <a:latin typeface="Times New Roman" panose="02020603050405020304" pitchFamily="18" charset="0"/>
                <a:cs typeface="Times New Roman" panose="02020603050405020304" pitchFamily="18" charset="0"/>
              </a:rPr>
              <a:t>5</a:t>
            </a:r>
            <a:r>
              <a:rPr lang="en-US" sz="2000" dirty="0">
                <a:latin typeface="Times New Roman" panose="02020603050405020304" pitchFamily="18" charset="0"/>
                <a:cs typeface="Times New Roman" panose="02020603050405020304" pitchFamily="18" charset="0"/>
              </a:rPr>
              <a:t>﻿ Behavioral theorists study observable and measurable behaviors, rejecting theories that take internal thoughts, moods, and feelings play a part as these cannot be measured.</a:t>
            </a:r>
          </a:p>
          <a:p>
            <a:pPr algn="just" fontAlgn="base">
              <a:lnSpc>
                <a:spcPct val="150000"/>
              </a:lnSpc>
            </a:pPr>
            <a:endParaRPr lang="en-US" sz="2000" dirty="0">
              <a:latin typeface="Times New Roman" panose="02020603050405020304" pitchFamily="18" charset="0"/>
              <a:cs typeface="Times New Roman" panose="02020603050405020304" pitchFamily="18" charset="0"/>
            </a:endParaRPr>
          </a:p>
          <a:p>
            <a:pPr algn="just" fontAlgn="base">
              <a:lnSpc>
                <a:spcPct val="150000"/>
              </a:lnSpc>
            </a:pPr>
            <a:r>
              <a:rPr lang="en-US" sz="2000" dirty="0">
                <a:latin typeface="Times New Roman" panose="02020603050405020304" pitchFamily="18" charset="0"/>
                <a:cs typeface="Times New Roman" panose="02020603050405020304" pitchFamily="18" charset="0"/>
              </a:rPr>
              <a:t>According to behavioral theorists, conditioning (predictable behavioral responses) occurs through interactions with our environment which ultimately shapes our personalities.</a:t>
            </a:r>
          </a:p>
          <a:p>
            <a:pPr algn="just" fontAlgn="base">
              <a:lnSpc>
                <a:spcPct val="150000"/>
              </a:lnSpc>
            </a:pPr>
            <a:endParaRPr lang="en-US" sz="2000" dirty="0">
              <a:latin typeface="Times New Roman" panose="02020603050405020304" pitchFamily="18" charset="0"/>
              <a:cs typeface="Times New Roman" panose="02020603050405020304" pitchFamily="18" charset="0"/>
            </a:endParaRPr>
          </a:p>
          <a:p>
            <a:pPr algn="just" fontAlgn="base"/>
            <a:r>
              <a:rPr lang="en-US" dirty="0">
                <a:latin typeface="Times New Roman" panose="02020603050405020304" pitchFamily="18" charset="0"/>
                <a:cs typeface="Times New Roman" panose="02020603050405020304" pitchFamily="18" charset="0"/>
              </a:rPr>
              <a:t>Freud suggested that children progress through a series of stages in which the id's energy is focused on different erogenous zones.</a:t>
            </a:r>
          </a:p>
          <a:p>
            <a:br>
              <a:rPr lang="en-US" sz="2000" dirty="0"/>
            </a:b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28341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1848"/>
            <a:ext cx="10515600" cy="6166021"/>
          </a:xfrm>
        </p:spPr>
        <p:txBody>
          <a:bodyPr>
            <a:normAutofit fontScale="92500"/>
          </a:bodyPr>
          <a:lstStyle/>
          <a:p>
            <a:pPr algn="ctr" fontAlgn="base">
              <a:lnSpc>
                <a:spcPct val="150000"/>
              </a:lnSpc>
            </a:pPr>
            <a:r>
              <a:rPr lang="en-US" sz="2000" b="1" dirty="0">
                <a:solidFill>
                  <a:schemeClr val="accent5"/>
                </a:solidFill>
                <a:latin typeface="Times New Roman" panose="02020603050405020304" pitchFamily="18" charset="0"/>
                <a:cs typeface="Times New Roman" panose="02020603050405020304" pitchFamily="18" charset="0"/>
              </a:rPr>
              <a:t>Id</a:t>
            </a:r>
          </a:p>
          <a:p>
            <a:pPr algn="just" fontAlgn="base">
              <a:lnSpc>
                <a:spcPct val="150000"/>
              </a:lnSpc>
            </a:pPr>
            <a:r>
              <a:rPr lang="en-US" sz="2000" dirty="0">
                <a:latin typeface="Times New Roman" panose="02020603050405020304" pitchFamily="18" charset="0"/>
                <a:cs typeface="Times New Roman" panose="02020603050405020304" pitchFamily="18" charset="0"/>
              </a:rPr>
              <a:t>According to Freud’s psychoanalytic theory of personality, the </a:t>
            </a:r>
            <a:r>
              <a:rPr lang="en-US" sz="2000" u="sng" dirty="0">
                <a:latin typeface="Times New Roman" panose="02020603050405020304" pitchFamily="18" charset="0"/>
                <a:cs typeface="Times New Roman" panose="02020603050405020304" pitchFamily="18" charset="0"/>
                <a:hlinkClick r:id="rId2"/>
              </a:rPr>
              <a:t>id</a:t>
            </a:r>
            <a:r>
              <a:rPr lang="en-US" sz="2000" dirty="0">
                <a:latin typeface="Times New Roman" panose="02020603050405020304" pitchFamily="18" charset="0"/>
                <a:cs typeface="Times New Roman" panose="02020603050405020304" pitchFamily="18" charset="0"/>
              </a:rPr>
              <a:t> is the personality component made up of unconscious psychic energy that works to satisfy basic urges, needs, and desires. The id operates based on </a:t>
            </a:r>
            <a:r>
              <a:rPr lang="en-US" sz="2000" u="sng" dirty="0">
                <a:latin typeface="Times New Roman" panose="02020603050405020304" pitchFamily="18" charset="0"/>
                <a:cs typeface="Times New Roman" panose="02020603050405020304" pitchFamily="18" charset="0"/>
                <a:hlinkClick r:id="rId3"/>
              </a:rPr>
              <a:t>the pleasure principle</a:t>
            </a:r>
            <a:r>
              <a:rPr lang="en-US" sz="2000" dirty="0">
                <a:latin typeface="Times New Roman" panose="02020603050405020304" pitchFamily="18" charset="0"/>
                <a:cs typeface="Times New Roman" panose="02020603050405020304" pitchFamily="18" charset="0"/>
              </a:rPr>
              <a:t>, which demands immediate gratification of needs.</a:t>
            </a:r>
          </a:p>
          <a:p>
            <a:pPr algn="ctr" fontAlgn="base">
              <a:lnSpc>
                <a:spcPct val="150000"/>
              </a:lnSpc>
            </a:pPr>
            <a:r>
              <a:rPr lang="en-US" sz="2000" b="1" dirty="0">
                <a:solidFill>
                  <a:schemeClr val="accent5"/>
                </a:solidFill>
                <a:latin typeface="Times New Roman" panose="02020603050405020304" pitchFamily="18" charset="0"/>
                <a:cs typeface="Times New Roman" panose="02020603050405020304" pitchFamily="18" charset="0"/>
              </a:rPr>
              <a:t>Ego</a:t>
            </a:r>
          </a:p>
          <a:p>
            <a:pPr algn="just" fontAlgn="base">
              <a:lnSpc>
                <a:spcPct val="150000"/>
              </a:lnSpc>
            </a:pPr>
            <a:r>
              <a:rPr lang="en-US" sz="2000" dirty="0">
                <a:latin typeface="Times New Roman" panose="02020603050405020304" pitchFamily="18" charset="0"/>
                <a:cs typeface="Times New Roman" panose="02020603050405020304" pitchFamily="18" charset="0"/>
              </a:rPr>
              <a:t>According to Freud, the </a:t>
            </a:r>
            <a:r>
              <a:rPr lang="en-US" sz="2000" u="sng" dirty="0">
                <a:latin typeface="Times New Roman" panose="02020603050405020304" pitchFamily="18" charset="0"/>
                <a:cs typeface="Times New Roman" panose="02020603050405020304" pitchFamily="18" charset="0"/>
                <a:hlinkClick r:id="rId4"/>
              </a:rPr>
              <a:t>ego</a:t>
            </a:r>
            <a:r>
              <a:rPr lang="en-US" sz="2000" dirty="0">
                <a:latin typeface="Times New Roman" panose="02020603050405020304" pitchFamily="18" charset="0"/>
                <a:cs typeface="Times New Roman" panose="02020603050405020304" pitchFamily="18" charset="0"/>
              </a:rPr>
              <a:t> is the largely unconscious part of the personality that mediates the demands of the id, the superego, and reality. The ego prevents us from acting on our basic urges (created by the id) but also works to achieve a balance with our moral and idealistic standards (created by the superego).</a:t>
            </a:r>
          </a:p>
          <a:p>
            <a:pPr algn="ctr" fontAlgn="base">
              <a:lnSpc>
                <a:spcPct val="150000"/>
              </a:lnSpc>
            </a:pPr>
            <a:r>
              <a:rPr lang="en-US" sz="2000" b="1" dirty="0">
                <a:solidFill>
                  <a:schemeClr val="accent5"/>
                </a:solidFill>
                <a:latin typeface="Times New Roman" panose="02020603050405020304" pitchFamily="18" charset="0"/>
                <a:cs typeface="Times New Roman" panose="02020603050405020304" pitchFamily="18" charset="0"/>
              </a:rPr>
              <a:t>Superego</a:t>
            </a:r>
          </a:p>
          <a:p>
            <a:pPr algn="just" fontAlgn="base">
              <a:lnSpc>
                <a:spcPct val="150000"/>
              </a:lnSpc>
            </a:pPr>
            <a:r>
              <a:rPr lang="en-US" sz="2000" dirty="0">
                <a:latin typeface="Times New Roman" panose="02020603050405020304" pitchFamily="18" charset="0"/>
                <a:cs typeface="Times New Roman" panose="02020603050405020304" pitchFamily="18" charset="0"/>
              </a:rPr>
              <a:t>The </a:t>
            </a:r>
            <a:r>
              <a:rPr lang="en-US" sz="2000" u="sng" dirty="0">
                <a:latin typeface="Times New Roman" panose="02020603050405020304" pitchFamily="18" charset="0"/>
                <a:cs typeface="Times New Roman" panose="02020603050405020304" pitchFamily="18" charset="0"/>
                <a:hlinkClick r:id="rId5"/>
              </a:rPr>
              <a:t>superego</a:t>
            </a:r>
            <a:r>
              <a:rPr lang="en-US" sz="2000" dirty="0">
                <a:latin typeface="Times New Roman" panose="02020603050405020304" pitchFamily="18" charset="0"/>
                <a:cs typeface="Times New Roman" panose="02020603050405020304" pitchFamily="18" charset="0"/>
              </a:rPr>
              <a:t> is the component of personality composed of our internalized ideals that we have acquired from our parents and from society. The superego works to suppress the urges of the id and tries to make the ego behave morally, rather than realistically.</a:t>
            </a: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7026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5989"/>
            <a:ext cx="10515600" cy="5830974"/>
          </a:xfrm>
        </p:spPr>
        <p:txBody>
          <a:bodyPr>
            <a:normAutofit fontScale="85000" lnSpcReduction="10000"/>
          </a:bodyPr>
          <a:lstStyle/>
          <a:p>
            <a:pPr algn="ctr" fontAlgn="base"/>
            <a:r>
              <a:rPr lang="en-US" sz="2000" b="1" dirty="0">
                <a:solidFill>
                  <a:schemeClr val="accent5"/>
                </a:solidFill>
                <a:latin typeface="Times New Roman" panose="02020603050405020304" pitchFamily="18" charset="0"/>
                <a:cs typeface="Times New Roman" panose="02020603050405020304" pitchFamily="18" charset="0"/>
              </a:rPr>
              <a:t>Theories of Self-Development under sociology perspective:</a:t>
            </a:r>
          </a:p>
          <a:p>
            <a:pPr algn="ctr" fontAlgn="base"/>
            <a:r>
              <a:rPr lang="en-US" sz="2000" b="1" cap="all" dirty="0">
                <a:solidFill>
                  <a:schemeClr val="accent5"/>
                </a:solidFill>
                <a:latin typeface="Times New Roman" panose="02020603050405020304" pitchFamily="18" charset="0"/>
                <a:cs typeface="Times New Roman" panose="02020603050405020304" pitchFamily="18" charset="0"/>
              </a:rPr>
              <a:t>LEARNING OBJECTIVES</a:t>
            </a:r>
          </a:p>
          <a:p>
            <a:pPr algn="ctr" fontAlgn="base"/>
            <a:endParaRPr lang="en-US" sz="2000" b="1" cap="all" dirty="0">
              <a:solidFill>
                <a:schemeClr val="accent5"/>
              </a:solidFill>
              <a:latin typeface="Times New Roman" panose="02020603050405020304" pitchFamily="18" charset="0"/>
              <a:cs typeface="Times New Roman" panose="02020603050405020304" pitchFamily="18" charset="0"/>
            </a:endParaRPr>
          </a:p>
          <a:p>
            <a:pPr algn="just" fontAlgn="base">
              <a:lnSpc>
                <a:spcPct val="150000"/>
              </a:lnSpc>
            </a:pPr>
            <a:r>
              <a:rPr lang="en-US" sz="2000" dirty="0">
                <a:latin typeface="Times New Roman" panose="02020603050405020304" pitchFamily="18" charset="0"/>
                <a:cs typeface="Times New Roman" panose="02020603050405020304" pitchFamily="18" charset="0"/>
              </a:rPr>
              <a:t>By the end of this section, you will be able to:</a:t>
            </a:r>
          </a:p>
          <a:p>
            <a:pPr algn="just" fontAlgn="base">
              <a:lnSpc>
                <a:spcPct val="150000"/>
              </a:lnSpc>
            </a:pPr>
            <a:r>
              <a:rPr lang="en-US" sz="2000" dirty="0">
                <a:latin typeface="Times New Roman" panose="02020603050405020304" pitchFamily="18" charset="0"/>
                <a:cs typeface="Times New Roman" panose="02020603050405020304" pitchFamily="18" charset="0"/>
              </a:rPr>
              <a:t>Understand the difference between psychological and sociological theories of self-development</a:t>
            </a:r>
          </a:p>
          <a:p>
            <a:pPr algn="just" fontAlgn="base">
              <a:lnSpc>
                <a:spcPct val="150000"/>
              </a:lnSpc>
            </a:pPr>
            <a:r>
              <a:rPr lang="en-US" sz="2000" dirty="0">
                <a:latin typeface="Times New Roman" panose="02020603050405020304" pitchFamily="18" charset="0"/>
                <a:cs typeface="Times New Roman" panose="02020603050405020304" pitchFamily="18" charset="0"/>
              </a:rPr>
              <a:t>Explain the process of moral development.</a:t>
            </a:r>
          </a:p>
          <a:p>
            <a:pPr algn="just" fontAlgn="base">
              <a:lnSpc>
                <a:spcPct val="150000"/>
              </a:lnSpc>
            </a:pPr>
            <a:r>
              <a:rPr lang="en-US" sz="2000" dirty="0">
                <a:latin typeface="Times New Roman" panose="02020603050405020304" pitchFamily="18" charset="0"/>
                <a:cs typeface="Times New Roman" panose="02020603050405020304" pitchFamily="18" charset="0"/>
              </a:rPr>
              <a:t>When we are born, we have a genetic makeup and biological traits. However, who we are as human beings develops through social interaction. Many scholars, both in the fields of psychology and in sociology, have described the process of self-development as a precursor to understanding how that “self” becomes socialized.</a:t>
            </a:r>
          </a:p>
          <a:p>
            <a:pPr algn="ctr" fontAlgn="base">
              <a:lnSpc>
                <a:spcPct val="150000"/>
              </a:lnSpc>
            </a:pPr>
            <a:r>
              <a:rPr lang="en-US" sz="2000" b="1" cap="all" dirty="0">
                <a:latin typeface="Times New Roman" panose="02020603050405020304" pitchFamily="18" charset="0"/>
                <a:cs typeface="Times New Roman" panose="02020603050405020304" pitchFamily="18" charset="0"/>
              </a:rPr>
              <a:t>SOCIOLOGY OR PSYCHOLOGY: WHAT’S THE DIFFERENCE?</a:t>
            </a:r>
          </a:p>
          <a:p>
            <a:pPr algn="just" fontAlgn="base">
              <a:lnSpc>
                <a:spcPct val="150000"/>
              </a:lnSpc>
            </a:pPr>
            <a:r>
              <a:rPr lang="en-US" sz="2000" dirty="0">
                <a:latin typeface="Times New Roman" panose="02020603050405020304" pitchFamily="18" charset="0"/>
                <a:cs typeface="Times New Roman" panose="02020603050405020304" pitchFamily="18" charset="0"/>
              </a:rPr>
              <a:t>You might be wondering: if sociologists and psychologists are both interested in people and their behavior, how are these two disciplines different? What do they agree on, and where do their ideas diverge? The answers are complicated, but the distinction is important to scholars in both fields.</a:t>
            </a:r>
          </a:p>
          <a:p>
            <a:pPr algn="just" fontAlgn="base"/>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7306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21276"/>
            <a:ext cx="10515600" cy="5855687"/>
          </a:xfrm>
        </p:spPr>
        <p:txBody>
          <a:bodyPr>
            <a:normAutofit/>
          </a:bodyPr>
          <a:lstStyle/>
          <a:p>
            <a:pPr algn="ctr">
              <a:lnSpc>
                <a:spcPct val="150000"/>
              </a:lnSpc>
            </a:pPr>
            <a:r>
              <a:rPr lang="en-US" sz="2000" dirty="0">
                <a:solidFill>
                  <a:schemeClr val="accent5"/>
                </a:solidFill>
                <a:latin typeface="Times New Roman" panose="02020603050405020304" pitchFamily="18" charset="0"/>
                <a:cs typeface="Times New Roman" panose="02020603050405020304" pitchFamily="18" charset="0"/>
              </a:rPr>
              <a:t>What is Socialization: </a:t>
            </a:r>
          </a:p>
          <a:p>
            <a:pPr algn="just">
              <a:lnSpc>
                <a:spcPct val="150000"/>
              </a:lnSpc>
            </a:pPr>
            <a:r>
              <a:rPr lang="en-US" sz="2000" dirty="0">
                <a:latin typeface="Times New Roman" panose="02020603050405020304" pitchFamily="18" charset="0"/>
                <a:cs typeface="Times New Roman" panose="02020603050405020304" pitchFamily="18" charset="0"/>
              </a:rPr>
              <a:t>Socialization is defined as a process of learning in life that directly or indirectly influences the actions, beliefs, and behavior of a human being. It encompasses the ideologies and norms of society and results in desirable outcomes and social continuity.</a:t>
            </a: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Socialization in simple terms is described as an interaction to establish a balanced relationship between a person and the society he lives in. The process of socialization tells us how to function and work in the community as per the set rules and norms. It tells us to follow the rules, to learn manners, good and bad things, and healthy habits. Remember it is the society as a whole which teaches a person the difference between acceptable and not acceptable so that every </a:t>
            </a:r>
            <a:r>
              <a:rPr lang="en-US" sz="2000" dirty="0">
                <a:latin typeface="Times New Roman" panose="02020603050405020304" pitchFamily="18" charset="0"/>
                <a:cs typeface="Times New Roman" panose="02020603050405020304" pitchFamily="18" charset="0"/>
                <a:hlinkClick r:id="rId2"/>
              </a:rPr>
              <a:t>individual</a:t>
            </a:r>
            <a:r>
              <a:rPr lang="en-US" sz="2000" dirty="0">
                <a:latin typeface="Times New Roman" panose="02020603050405020304" pitchFamily="18" charset="0"/>
                <a:cs typeface="Times New Roman" panose="02020603050405020304" pitchFamily="18" charset="0"/>
              </a:rPr>
              <a:t> can live peacefully in it.</a:t>
            </a:r>
          </a:p>
        </p:txBody>
      </p:sp>
    </p:spTree>
    <p:extLst>
      <p:ext uri="{BB962C8B-B14F-4D97-AF65-F5344CB8AC3E}">
        <p14:creationId xmlns:p14="http://schemas.microsoft.com/office/powerpoint/2010/main" val="42922436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5989"/>
            <a:ext cx="10515600" cy="6042454"/>
          </a:xfrm>
        </p:spPr>
        <p:txBody>
          <a:bodyPr>
            <a:normAutofit/>
          </a:bodyPr>
          <a:lstStyle/>
          <a:p>
            <a:pPr algn="ctr" fontAlgn="base">
              <a:lnSpc>
                <a:spcPct val="150000"/>
              </a:lnSpc>
            </a:pPr>
            <a:r>
              <a:rPr lang="en-US" sz="2100" b="1" dirty="0">
                <a:latin typeface="Times New Roman" panose="02020603050405020304" pitchFamily="18" charset="0"/>
                <a:cs typeface="Times New Roman" panose="02020603050405020304" pitchFamily="18" charset="0"/>
              </a:rPr>
              <a:t>As a general difference</a:t>
            </a:r>
            <a:endParaRPr lang="en-US" sz="2100" dirty="0">
              <a:latin typeface="Times New Roman" panose="02020603050405020304" pitchFamily="18" charset="0"/>
              <a:cs typeface="Times New Roman" panose="02020603050405020304" pitchFamily="18" charset="0"/>
            </a:endParaRPr>
          </a:p>
          <a:p>
            <a:pPr algn="just" fontAlgn="base">
              <a:lnSpc>
                <a:spcPct val="150000"/>
              </a:lnSpc>
            </a:pPr>
            <a:r>
              <a:rPr lang="en-US" sz="2000" dirty="0">
                <a:latin typeface="Times New Roman" panose="02020603050405020304" pitchFamily="18" charset="0"/>
                <a:cs typeface="Times New Roman" panose="02020603050405020304" pitchFamily="18" charset="0"/>
              </a:rPr>
              <a:t>we might say that while both disciplines are interested in human behavior, psychologists are focused on how the mind influences that behavior, while sociologists study the role of society in shaping behavior. Psychologists are interested in people’s mental development and how their minds process their world. Sociologists are more likely to focus on how different aspects of society contribute to an individual’s relationship with his world. Another way to think of the difference is that psychologists tend to look inward (mental health, emotional processes), while sociologists tend to look outward (social institutions, cultural norms, interactions with others) to understand human behavior.</a:t>
            </a:r>
          </a:p>
          <a:p>
            <a:pPr marL="0" indent="0" algn="just">
              <a:lnSpc>
                <a:spcPct val="150000"/>
              </a:lnSpc>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04611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6562"/>
            <a:ext cx="10515600" cy="6215449"/>
          </a:xfrm>
        </p:spPr>
        <p:txBody>
          <a:bodyPr>
            <a:normAutofit/>
          </a:bodyPr>
          <a:lstStyle/>
          <a:p>
            <a:pPr algn="ctr" fontAlgn="base">
              <a:lnSpc>
                <a:spcPct val="150000"/>
              </a:lnSpc>
            </a:pPr>
            <a:r>
              <a:rPr lang="en-US" sz="2000" b="1" dirty="0">
                <a:latin typeface="Times New Roman" panose="02020603050405020304" pitchFamily="18" charset="0"/>
                <a:cs typeface="Times New Roman" panose="02020603050405020304" pitchFamily="18" charset="0"/>
              </a:rPr>
              <a:t>Sociological Theories of Self-Development</a:t>
            </a:r>
          </a:p>
          <a:p>
            <a:pPr algn="just" fontAlgn="base">
              <a:lnSpc>
                <a:spcPct val="150000"/>
              </a:lnSpc>
            </a:pPr>
            <a:r>
              <a:rPr lang="en-US" sz="2000" dirty="0">
                <a:latin typeface="Times New Roman" panose="02020603050405020304" pitchFamily="18" charset="0"/>
                <a:cs typeface="Times New Roman" panose="02020603050405020304" pitchFamily="18" charset="0"/>
              </a:rPr>
              <a:t>One of the pioneering contributors to sociological perspectives was Charles Cooley (1864–1929). He asserted that people’s self understanding is constructed, in part, by their perception of how others view them—a process termed “</a:t>
            </a:r>
            <a:r>
              <a:rPr lang="en-US" sz="2000" b="1" dirty="0">
                <a:latin typeface="Times New Roman" panose="02020603050405020304" pitchFamily="18" charset="0"/>
                <a:cs typeface="Times New Roman" panose="02020603050405020304" pitchFamily="18" charset="0"/>
              </a:rPr>
              <a:t>the looking glass self” (Cooley, 1902).</a:t>
            </a:r>
          </a:p>
          <a:p>
            <a:pPr algn="just" fontAlgn="base">
              <a:lnSpc>
                <a:spcPct val="150000"/>
              </a:lnSpc>
            </a:pPr>
            <a:endParaRPr lang="en-US" sz="2000" b="1" dirty="0">
              <a:latin typeface="Times New Roman" panose="02020603050405020304" pitchFamily="18" charset="0"/>
              <a:cs typeface="Times New Roman" panose="02020603050405020304" pitchFamily="18" charset="0"/>
            </a:endParaRPr>
          </a:p>
          <a:p>
            <a:pPr algn="just" fontAlgn="base">
              <a:lnSpc>
                <a:spcPct val="150000"/>
              </a:lnSpc>
            </a:pPr>
            <a:r>
              <a:rPr lang="en-US" sz="2000" dirty="0">
                <a:latin typeface="Times New Roman" panose="02020603050405020304" pitchFamily="18" charset="0"/>
                <a:cs typeface="Times New Roman" panose="02020603050405020304" pitchFamily="18" charset="0"/>
              </a:rPr>
              <a:t>Later</a:t>
            </a:r>
            <a:r>
              <a:rPr lang="en-US" sz="2000" b="1" dirty="0">
                <a:latin typeface="Times New Roman" panose="02020603050405020304" pitchFamily="18" charset="0"/>
                <a:cs typeface="Times New Roman" panose="02020603050405020304" pitchFamily="18" charset="0"/>
              </a:rPr>
              <a:t>, George Herbert Mead (1863–1931) </a:t>
            </a:r>
            <a:r>
              <a:rPr lang="en-US" sz="2000" dirty="0">
                <a:latin typeface="Times New Roman" panose="02020603050405020304" pitchFamily="18" charset="0"/>
                <a:cs typeface="Times New Roman" panose="02020603050405020304" pitchFamily="18" charset="0"/>
              </a:rPr>
              <a:t>studied the </a:t>
            </a:r>
            <a:r>
              <a:rPr lang="en-US" sz="2000" b="1" dirty="0">
                <a:latin typeface="Times New Roman" panose="02020603050405020304" pitchFamily="18" charset="0"/>
                <a:cs typeface="Times New Roman" panose="02020603050405020304" pitchFamily="18" charset="0"/>
              </a:rPr>
              <a:t>self</a:t>
            </a:r>
            <a:r>
              <a:rPr lang="en-US" sz="2000" dirty="0">
                <a:latin typeface="Times New Roman" panose="02020603050405020304" pitchFamily="18" charset="0"/>
                <a:cs typeface="Times New Roman" panose="02020603050405020304" pitchFamily="18" charset="0"/>
              </a:rPr>
              <a:t>, a person’s distinct identity that is developed through social interaction. In order to engage in this process of “self,” an individual has to be able to view him or herself through the eyes of others. That’s not an ability that we are born with (Mead, 1934). Through socialization we learn to put ourselves in someone else’s shoes and look at the world through their perspective. This assists us in becoming self-aware, as we look at ourselves from the perspective of the “other.”</a:t>
            </a:r>
          </a:p>
        </p:txBody>
      </p:sp>
    </p:spTree>
    <p:extLst>
      <p:ext uri="{BB962C8B-B14F-4D97-AF65-F5344CB8AC3E}">
        <p14:creationId xmlns:p14="http://schemas.microsoft.com/office/powerpoint/2010/main" val="8116296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33632"/>
            <a:ext cx="10515600" cy="5843331"/>
          </a:xfrm>
        </p:spPr>
        <p:txBody>
          <a:bodyPr>
            <a:normAutofit/>
          </a:bodyPr>
          <a:lstStyle/>
          <a:p>
            <a:pPr algn="ctr" fontAlgn="base">
              <a:lnSpc>
                <a:spcPct val="150000"/>
              </a:lnSpc>
            </a:pPr>
            <a:r>
              <a:rPr lang="en-US" sz="2000" b="1" dirty="0">
                <a:latin typeface="Times New Roman" panose="02020603050405020304" pitchFamily="18" charset="0"/>
                <a:cs typeface="Times New Roman" panose="02020603050405020304" pitchFamily="18" charset="0"/>
              </a:rPr>
              <a:t>Kohlberg’s Theory of Moral Development</a:t>
            </a:r>
          </a:p>
          <a:p>
            <a:pPr algn="ctr" fontAlgn="base">
              <a:lnSpc>
                <a:spcPct val="150000"/>
              </a:lnSpc>
            </a:pPr>
            <a:endParaRPr lang="en-US" sz="2000" b="1" dirty="0">
              <a:latin typeface="Times New Roman" panose="02020603050405020304" pitchFamily="18" charset="0"/>
              <a:cs typeface="Times New Roman" panose="02020603050405020304" pitchFamily="18" charset="0"/>
            </a:endParaRPr>
          </a:p>
          <a:p>
            <a:pPr algn="just" fontAlgn="base">
              <a:lnSpc>
                <a:spcPct val="150000"/>
              </a:lnSpc>
            </a:pPr>
            <a:r>
              <a:rPr lang="en-US" sz="2000" b="1" dirty="0">
                <a:latin typeface="Times New Roman" panose="02020603050405020304" pitchFamily="18" charset="0"/>
                <a:cs typeface="Times New Roman" panose="02020603050405020304" pitchFamily="18" charset="0"/>
              </a:rPr>
              <a:t>Moral development</a:t>
            </a:r>
            <a:r>
              <a:rPr lang="en-US" sz="2000" dirty="0">
                <a:latin typeface="Times New Roman" panose="02020603050405020304" pitchFamily="18" charset="0"/>
                <a:cs typeface="Times New Roman" panose="02020603050405020304" pitchFamily="18" charset="0"/>
              </a:rPr>
              <a:t> is an important part of the socialization process. The term refers to the way people learn what society considered to be “good” and “bad,” which is important for a smoothly functioning society. Moral development prevents people from acting on unchecked urges, instead considering what is right for society and good for others. Lawrence Kohlberg (1927–1987) was interested in how people learn to decide what is right and what is wrong. To understand this topic, he developed a theory of moral development that includes three levels: preconvention, conventional, and post conventional.</a:t>
            </a: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71844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33632"/>
            <a:ext cx="10515600" cy="5843331"/>
          </a:xfrm>
        </p:spPr>
        <p:txBody>
          <a:bodyPr>
            <a:normAutofit/>
          </a:bodyPr>
          <a:lstStyle/>
          <a:p>
            <a:pPr algn="ctr" fontAlgn="base">
              <a:lnSpc>
                <a:spcPct val="200000"/>
              </a:lnSpc>
            </a:pPr>
            <a:r>
              <a:rPr lang="en-US" sz="2000" b="1" dirty="0">
                <a:latin typeface="Times New Roman" panose="02020603050405020304" pitchFamily="18" charset="0"/>
                <a:cs typeface="Times New Roman" panose="02020603050405020304" pitchFamily="18" charset="0"/>
              </a:rPr>
              <a:t>Gilligan’s Theory of Moral Development and Gender</a:t>
            </a:r>
          </a:p>
          <a:p>
            <a:pPr algn="just" fontAlgn="base">
              <a:lnSpc>
                <a:spcPct val="200000"/>
              </a:lnSpc>
            </a:pPr>
            <a:r>
              <a:rPr lang="en-US" sz="2000" dirty="0">
                <a:latin typeface="Times New Roman" panose="02020603050405020304" pitchFamily="18" charset="0"/>
                <a:cs typeface="Times New Roman" panose="02020603050405020304" pitchFamily="18" charset="0"/>
              </a:rPr>
              <a:t>Another sociologist, Carol </a:t>
            </a:r>
            <a:r>
              <a:rPr lang="en-US" sz="2000" b="1" dirty="0">
                <a:latin typeface="Times New Roman" panose="02020603050405020304" pitchFamily="18" charset="0"/>
                <a:cs typeface="Times New Roman" panose="02020603050405020304" pitchFamily="18" charset="0"/>
              </a:rPr>
              <a:t>Gilligan (1936–), </a:t>
            </a:r>
            <a:r>
              <a:rPr lang="en-US" sz="2000" dirty="0">
                <a:latin typeface="Times New Roman" panose="02020603050405020304" pitchFamily="18" charset="0"/>
                <a:cs typeface="Times New Roman" panose="02020603050405020304" pitchFamily="18" charset="0"/>
              </a:rPr>
              <a:t>recognized that Kohlberg’s theory might show gender bias since his research was only conducted on male subjects. Would females study subjects have responded differently? Would a female social scientist notice different patterns when analyzing the research? To answer the first question, she set out to study differences between how boys and girls developed morality. Gilligan’s research demonstrated that boys and girls do, in fact, have different understandings of morality. Boys tend to have a justice perspective, by placing emphasis on rules and laws. Girls, on the other hand, have a care and responsibility perspective; they consider people’s reasons behind behavior that seems morally wrong.</a:t>
            </a:r>
          </a:p>
          <a:p>
            <a:pPr algn="just">
              <a:lnSpc>
                <a:spcPct val="200000"/>
              </a:lnSpc>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45352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20130"/>
            <a:ext cx="10515600" cy="5756833"/>
          </a:xfrm>
        </p:spPr>
        <p:txBody>
          <a:bodyPr>
            <a:normAutofit/>
          </a:bodyPr>
          <a:lstStyle/>
          <a:p>
            <a:pPr marL="0" indent="0" algn="ctr">
              <a:lnSpc>
                <a:spcPct val="200000"/>
              </a:lnSpc>
              <a:buNone/>
            </a:pPr>
            <a:r>
              <a:rPr lang="en-US" sz="2000" b="1" dirty="0">
                <a:solidFill>
                  <a:schemeClr val="accent5"/>
                </a:solidFill>
                <a:latin typeface="Times New Roman" panose="02020603050405020304" pitchFamily="18" charset="0"/>
                <a:cs typeface="Times New Roman" panose="02020603050405020304" pitchFamily="18" charset="0"/>
              </a:rPr>
              <a:t>Concluding Remarks of today’s lecture:</a:t>
            </a:r>
          </a:p>
          <a:p>
            <a:pPr algn="ctr">
              <a:lnSpc>
                <a:spcPct val="200000"/>
              </a:lnSpc>
            </a:pPr>
            <a:endParaRPr lang="en-US" sz="2000" b="1" dirty="0">
              <a:solidFill>
                <a:schemeClr val="accent5"/>
              </a:solidFill>
              <a:latin typeface="Times New Roman" panose="02020603050405020304" pitchFamily="18" charset="0"/>
              <a:cs typeface="Times New Roman" panose="02020603050405020304" pitchFamily="18" charset="0"/>
            </a:endParaRPr>
          </a:p>
          <a:p>
            <a:pPr algn="just">
              <a:lnSpc>
                <a:spcPct val="200000"/>
              </a:lnSpc>
            </a:pPr>
            <a:r>
              <a:rPr lang="en-US" sz="2000" dirty="0">
                <a:latin typeface="Times New Roman" panose="02020603050405020304" pitchFamily="18" charset="0"/>
                <a:cs typeface="Times New Roman" panose="02020603050405020304" pitchFamily="18" charset="0"/>
              </a:rPr>
              <a:t>Psychological theories of self-development have been broadened by sociologists who explicitly study the role of society and social interaction in self-development. Charles Cooley and George Mead both contributed significantly to the sociological understanding of the development of self. Lawrence Kohlberg and Carol Gilligan developed their ideas further and researched how our sense of morality develops. Gilligan added the dimension of gender differences to Kohlberg’s theory.</a:t>
            </a:r>
          </a:p>
        </p:txBody>
      </p:sp>
    </p:spTree>
    <p:extLst>
      <p:ext uri="{BB962C8B-B14F-4D97-AF65-F5344CB8AC3E}">
        <p14:creationId xmlns:p14="http://schemas.microsoft.com/office/powerpoint/2010/main" val="4167578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2422"/>
            <a:ext cx="10515600" cy="5954541"/>
          </a:xfrm>
        </p:spPr>
        <p:txBody>
          <a:bodyPr>
            <a:normAutofit/>
          </a:bodyPr>
          <a:lstStyle/>
          <a:p>
            <a:pPr algn="just">
              <a:lnSpc>
                <a:spcPct val="150000"/>
              </a:lnSpc>
            </a:pPr>
            <a:r>
              <a:rPr lang="en-US" sz="2000" b="1" dirty="0">
                <a:latin typeface="Times New Roman" panose="02020603050405020304" pitchFamily="18" charset="0"/>
                <a:cs typeface="Times New Roman" panose="02020603050405020304" pitchFamily="18" charset="0"/>
              </a:rPr>
              <a:t>Socialization is the learning process wherein we develop our personality through adapting another person`s culture.</a:t>
            </a:r>
          </a:p>
          <a:p>
            <a:pPr algn="just">
              <a:lnSpc>
                <a:spcPct val="150000"/>
              </a:lnSpc>
            </a:pPr>
            <a:r>
              <a:rPr lang="en-US" sz="2000" dirty="0">
                <a:latin typeface="Times New Roman" panose="02020603050405020304" pitchFamily="18" charset="0"/>
                <a:cs typeface="Times New Roman" panose="02020603050405020304" pitchFamily="18" charset="0"/>
              </a:rPr>
              <a:t>Human infants are born without any culture yet. When a baby is born, socialization takes place in order for him to have a culture based on what his parents and his environment would teach him. So what exactly is socialization?</a:t>
            </a:r>
          </a:p>
          <a:p>
            <a:pPr algn="ctr" fontAlgn="base">
              <a:lnSpc>
                <a:spcPct val="150000"/>
              </a:lnSpc>
            </a:pPr>
            <a:r>
              <a:rPr lang="en-US" sz="2000" b="1" dirty="0">
                <a:solidFill>
                  <a:schemeClr val="accent1"/>
                </a:solidFill>
                <a:latin typeface="Times New Roman" panose="02020603050405020304" pitchFamily="18" charset="0"/>
                <a:cs typeface="Times New Roman" panose="02020603050405020304" pitchFamily="18" charset="0"/>
              </a:rPr>
              <a:t>Importance of Socialization</a:t>
            </a:r>
          </a:p>
          <a:p>
            <a:pPr algn="just" fontAlgn="base">
              <a:lnSpc>
                <a:spcPct val="150000"/>
              </a:lnSpc>
            </a:pPr>
            <a:r>
              <a:rPr lang="en-US" sz="2000" dirty="0">
                <a:latin typeface="Times New Roman" panose="02020603050405020304" pitchFamily="18" charset="0"/>
                <a:cs typeface="Times New Roman" panose="02020603050405020304" pitchFamily="18" charset="0"/>
              </a:rPr>
              <a:t>Socialization is an important part of the process of personality formation in every individual. It is true that genetics is the reason behind the structure of human personality, but socialization is the one that causes this personality to be molded to specific directions through the process of accepting or rejecting beliefs, attitudes and societal norms. Because of the dynamics in socialization, we tend to have different personalities although we are living in the same society.</a:t>
            </a: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4461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21276"/>
            <a:ext cx="10515600" cy="6128951"/>
          </a:xfrm>
        </p:spPr>
        <p:txBody>
          <a:bodyPr>
            <a:normAutofit lnSpcReduction="10000"/>
          </a:bodyPr>
          <a:lstStyle/>
          <a:p>
            <a:pPr algn="ctr" fontAlgn="base"/>
            <a:r>
              <a:rPr lang="en-US" sz="2000" b="1" dirty="0">
                <a:solidFill>
                  <a:schemeClr val="accent1"/>
                </a:solidFill>
                <a:latin typeface="Times New Roman" panose="02020603050405020304" pitchFamily="18" charset="0"/>
                <a:cs typeface="Times New Roman" panose="02020603050405020304" pitchFamily="18" charset="0"/>
              </a:rPr>
              <a:t>Types of Socialization</a:t>
            </a:r>
          </a:p>
          <a:p>
            <a:pPr fontAlgn="base"/>
            <a:r>
              <a:rPr lang="en-US" sz="2000" dirty="0">
                <a:latin typeface="Times New Roman" panose="02020603050405020304" pitchFamily="18" charset="0"/>
                <a:cs typeface="Times New Roman" panose="02020603050405020304" pitchFamily="18" charset="0"/>
              </a:rPr>
              <a:t>Generally, there are five types of socialization: primary, secondary, developmental, anticipatory and resocialization.</a:t>
            </a:r>
          </a:p>
          <a:p>
            <a:pPr algn="ctr">
              <a:lnSpc>
                <a:spcPct val="150000"/>
              </a:lnSpc>
            </a:pPr>
            <a:r>
              <a:rPr lang="en-US" sz="2000" b="1" dirty="0">
                <a:solidFill>
                  <a:schemeClr val="accent1"/>
                </a:solidFill>
                <a:latin typeface="Times New Roman" panose="02020603050405020304" pitchFamily="18" charset="0"/>
                <a:cs typeface="Times New Roman" panose="02020603050405020304" pitchFamily="18" charset="0"/>
              </a:rPr>
              <a:t>Primary  socialization</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This type of socialization happens when a child learns the values, norms and behaviors that should be displayed in order to live accordingly to a specific culture. Example: A child hears his father talk bad words against an old lady. The child would think that this behavior is socially acceptable, so he would start talking bad words against older people.</a:t>
            </a:r>
          </a:p>
          <a:p>
            <a:pPr marL="0" indent="0" algn="ctr">
              <a:lnSpc>
                <a:spcPct val="150000"/>
              </a:lnSpc>
              <a:buNone/>
            </a:pPr>
            <a:r>
              <a:rPr lang="en-US" sz="2000" b="1" dirty="0">
                <a:solidFill>
                  <a:schemeClr val="accent1"/>
                </a:solidFill>
                <a:latin typeface="Times New Roman" panose="02020603050405020304" pitchFamily="18" charset="0"/>
                <a:cs typeface="Times New Roman" panose="02020603050405020304" pitchFamily="18" charset="0"/>
              </a:rPr>
              <a:t>Secondary socialization</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This type of socialization occurs when a person learns an appropriate behavior to be displayed within a smaller group which is still part of a larger society. The changes within the values, attitudes and beliefs of an individual are seen to be less important than the changes made in him as he participates in the larger society. Example: A high school graduate chooses a career in Business Management after participating in a small group career seminar led by college business majors</a:t>
            </a:r>
          </a:p>
          <a:p>
            <a:pPr algn="just"/>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3636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21276"/>
            <a:ext cx="10515600" cy="6116594"/>
          </a:xfrm>
        </p:spPr>
        <p:txBody>
          <a:bodyPr>
            <a:normAutofit/>
          </a:bodyPr>
          <a:lstStyle/>
          <a:p>
            <a:pPr algn="ctr" fontAlgn="base">
              <a:lnSpc>
                <a:spcPct val="150000"/>
              </a:lnSpc>
            </a:pPr>
            <a:r>
              <a:rPr lang="en-US" sz="2000" b="1" dirty="0">
                <a:solidFill>
                  <a:schemeClr val="accent1"/>
                </a:solidFill>
                <a:latin typeface="Times New Roman" panose="02020603050405020304" pitchFamily="18" charset="0"/>
                <a:cs typeface="Times New Roman" panose="02020603050405020304" pitchFamily="18" charset="0"/>
              </a:rPr>
              <a:t>Developmental socialization</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This type of socialization involves a learning process wherein the focus in on developing our social skills. Example: A shy senior high school student starts to teach English to new freshmen students in order to develop verbal communication.</a:t>
            </a:r>
          </a:p>
          <a:p>
            <a:pPr algn="ctr" fontAlgn="base">
              <a:lnSpc>
                <a:spcPct val="150000"/>
              </a:lnSpc>
            </a:pPr>
            <a:r>
              <a:rPr lang="en-US" sz="2000" b="1" dirty="0">
                <a:solidFill>
                  <a:schemeClr val="accent1"/>
                </a:solidFill>
                <a:latin typeface="Times New Roman" panose="02020603050405020304" pitchFamily="18" charset="0"/>
                <a:cs typeface="Times New Roman" panose="02020603050405020304" pitchFamily="18" charset="0"/>
              </a:rPr>
              <a:t>Anticipatory socialization</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This type of socialization refers to the process wherein a person practices or rehearses for future social relationships. Example: A child anticipates parenthood as he observes his parents perform their daily roles.</a:t>
            </a:r>
          </a:p>
          <a:p>
            <a:pPr algn="ctr" fontAlgn="base">
              <a:lnSpc>
                <a:spcPct val="150000"/>
              </a:lnSpc>
            </a:pPr>
            <a:r>
              <a:rPr lang="en-US" sz="2000" b="1" dirty="0">
                <a:solidFill>
                  <a:schemeClr val="accent1"/>
                </a:solidFill>
                <a:latin typeface="Times New Roman" panose="02020603050405020304" pitchFamily="18" charset="0"/>
                <a:cs typeface="Times New Roman" panose="02020603050405020304" pitchFamily="18" charset="0"/>
              </a:rPr>
              <a:t>Resocialization</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This type of socialization involves rejecting previous behavior patterns and accepting new ones so the individual can shift from one part of his life to another. Resocialization is said to be happening throughout human life cycle.</a:t>
            </a:r>
          </a:p>
          <a:p>
            <a:pPr algn="ctr" fontAlgn="base">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8652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1848"/>
            <a:ext cx="10515600" cy="6178379"/>
          </a:xfrm>
        </p:spPr>
        <p:txBody>
          <a:bodyPr>
            <a:normAutofit fontScale="92500" lnSpcReduction="10000"/>
          </a:bodyPr>
          <a:lstStyle/>
          <a:p>
            <a:pPr algn="ctr"/>
            <a:r>
              <a:rPr lang="en-US" sz="2400" dirty="0">
                <a:solidFill>
                  <a:schemeClr val="accent5"/>
                </a:solidFill>
                <a:latin typeface="Times New Roman" panose="02020603050405020304" pitchFamily="18" charset="0"/>
                <a:cs typeface="Times New Roman" panose="02020603050405020304" pitchFamily="18" charset="0"/>
              </a:rPr>
              <a:t>Agents of Socialization </a:t>
            </a:r>
          </a:p>
          <a:p>
            <a:pPr marL="0" indent="0" algn="just" fontAlgn="base">
              <a:buNone/>
            </a:pPr>
            <a:r>
              <a:rPr lang="en-US" sz="2200" b="1" dirty="0">
                <a:solidFill>
                  <a:schemeClr val="accent5"/>
                </a:solidFill>
                <a:latin typeface="Times New Roman" panose="02020603050405020304" pitchFamily="18" charset="0"/>
                <a:cs typeface="Times New Roman" panose="02020603050405020304" pitchFamily="18" charset="0"/>
              </a:rPr>
              <a:t>Family</a:t>
            </a:r>
          </a:p>
          <a:p>
            <a:pPr algn="just" fontAlgn="base"/>
            <a:r>
              <a:rPr lang="en-US" sz="2200" dirty="0">
                <a:latin typeface="Times New Roman" panose="02020603050405020304" pitchFamily="18" charset="0"/>
                <a:cs typeface="Times New Roman" panose="02020603050405020304" pitchFamily="18" charset="0"/>
              </a:rPr>
              <a:t>A family serves to reproduce society biologically, through procreation, and socially, through the socialization of children.</a:t>
            </a:r>
          </a:p>
          <a:p>
            <a:pPr algn="ctr" fontAlgn="base"/>
            <a:r>
              <a:rPr lang="en-US" sz="2200" b="1" cap="all" dirty="0">
                <a:latin typeface="Times New Roman" panose="02020603050405020304" pitchFamily="18" charset="0"/>
                <a:cs typeface="Times New Roman" panose="02020603050405020304" pitchFamily="18" charset="0"/>
              </a:rPr>
              <a:t>LEARNING OBJECTIVES</a:t>
            </a:r>
          </a:p>
          <a:p>
            <a:pPr algn="just" fontAlgn="base"/>
            <a:r>
              <a:rPr lang="en-US" sz="2200" dirty="0">
                <a:latin typeface="Times New Roman" panose="02020603050405020304" pitchFamily="18" charset="0"/>
                <a:cs typeface="Times New Roman" panose="02020603050405020304" pitchFamily="18" charset="0"/>
              </a:rPr>
              <a:t>Analyze the pivotal role a family plays in the socialization of children and the continuation of society through procreation</a:t>
            </a:r>
          </a:p>
          <a:p>
            <a:pPr algn="ctr" fontAlgn="base"/>
            <a:r>
              <a:rPr lang="en-US" sz="2200" b="1" dirty="0">
                <a:latin typeface="Times New Roman" panose="02020603050405020304" pitchFamily="18" charset="0"/>
                <a:cs typeface="Times New Roman" panose="02020603050405020304" pitchFamily="18" charset="0"/>
              </a:rPr>
              <a:t>Key Points</a:t>
            </a:r>
          </a:p>
          <a:p>
            <a:pPr algn="just" fontAlgn="base"/>
            <a:r>
              <a:rPr lang="en-US" sz="2200" dirty="0">
                <a:latin typeface="Times New Roman" panose="02020603050405020304" pitchFamily="18" charset="0"/>
                <a:cs typeface="Times New Roman" panose="02020603050405020304" pitchFamily="18" charset="0"/>
              </a:rPr>
              <a:t>Although a family can fulfill a variety of other functions, not all of these are universal or obligatory.</a:t>
            </a:r>
          </a:p>
          <a:p>
            <a:pPr algn="just" fontAlgn="base"/>
            <a:r>
              <a:rPr lang="en-US" sz="2200" dirty="0">
                <a:latin typeface="Times New Roman" panose="02020603050405020304" pitchFamily="18" charset="0"/>
                <a:cs typeface="Times New Roman" panose="02020603050405020304" pitchFamily="18" charset="0"/>
              </a:rPr>
              <a:t>The incest taboo, which prohibits sexual relations between family members, is a form of exogamy and may help promote social solidarity.</a:t>
            </a:r>
          </a:p>
          <a:p>
            <a:pPr algn="just" fontAlgn="base"/>
            <a:r>
              <a:rPr lang="en-US" sz="2200" dirty="0">
                <a:latin typeface="Times New Roman" panose="02020603050405020304" pitchFamily="18" charset="0"/>
                <a:cs typeface="Times New Roman" panose="02020603050405020304" pitchFamily="18" charset="0"/>
              </a:rPr>
              <a:t>The family of orientation refers to the role of the family in providing children with a position in society and socialize them.</a:t>
            </a:r>
          </a:p>
          <a:p>
            <a:pPr algn="just" fontAlgn="base"/>
            <a:r>
              <a:rPr lang="en-US" sz="2200" dirty="0">
                <a:latin typeface="Times New Roman" panose="02020603050405020304" pitchFamily="18" charset="0"/>
                <a:cs typeface="Times New Roman" panose="02020603050405020304" pitchFamily="18" charset="0"/>
              </a:rPr>
              <a:t>From the parents’ perspective, the family of procreation refers to the family’s role is to produce and socialize children.</a:t>
            </a:r>
          </a:p>
          <a:p>
            <a:pPr algn="just" fontAlgn="base"/>
            <a:r>
              <a:rPr lang="en-US" sz="2200" dirty="0">
                <a:latin typeface="Times New Roman" panose="02020603050405020304" pitchFamily="18" charset="0"/>
                <a:cs typeface="Times New Roman" panose="02020603050405020304" pitchFamily="18" charset="0"/>
              </a:rPr>
              <a:t>Exogamy is a social arrangement according to which marriages can only occur with members outside of one’s social group.</a:t>
            </a:r>
          </a:p>
          <a:p>
            <a:pPr fontAlgn="base"/>
            <a:endParaRPr lang="en-US" sz="2000" dirty="0">
              <a:latin typeface="Times New Roman" panose="02020603050405020304" pitchFamily="18" charset="0"/>
              <a:cs typeface="Times New Roman" panose="02020603050405020304" pitchFamily="18" charset="0"/>
            </a:endParaRPr>
          </a:p>
          <a:p>
            <a:endParaRPr lang="en-US" sz="2400" dirty="0">
              <a:solidFill>
                <a:schemeClr val="accent5"/>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752321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10064"/>
            <a:ext cx="10515600" cy="6227805"/>
          </a:xfrm>
        </p:spPr>
        <p:txBody>
          <a:bodyPr>
            <a:noAutofit/>
          </a:bodyPr>
          <a:lstStyle/>
          <a:p>
            <a:pPr marL="0" indent="0" algn="ctr" fontAlgn="base">
              <a:buNone/>
            </a:pPr>
            <a:r>
              <a:rPr lang="en-US" sz="2000" b="1" dirty="0">
                <a:solidFill>
                  <a:schemeClr val="accent5"/>
                </a:solidFill>
                <a:latin typeface="Times New Roman" panose="02020603050405020304" pitchFamily="18" charset="0"/>
                <a:cs typeface="Times New Roman" panose="02020603050405020304" pitchFamily="18" charset="0"/>
              </a:rPr>
              <a:t>Peer Groups</a:t>
            </a:r>
          </a:p>
          <a:p>
            <a:pPr fontAlgn="base"/>
            <a:r>
              <a:rPr lang="en-US" sz="2000" dirty="0">
                <a:latin typeface="Times New Roman" panose="02020603050405020304" pitchFamily="18" charset="0"/>
                <a:cs typeface="Times New Roman" panose="02020603050405020304" pitchFamily="18" charset="0"/>
              </a:rPr>
              <a:t>A peer group, whose members have interests, social positions, and age in common, have an influence on the socialization of group members.</a:t>
            </a:r>
          </a:p>
          <a:p>
            <a:pPr algn="ctr" fontAlgn="base"/>
            <a:r>
              <a:rPr lang="en-US" sz="2000" b="1" cap="all" dirty="0">
                <a:latin typeface="Times New Roman" panose="02020603050405020304" pitchFamily="18" charset="0"/>
                <a:cs typeface="Times New Roman" panose="02020603050405020304" pitchFamily="18" charset="0"/>
              </a:rPr>
              <a:t>LEARNING OBJECTIVES</a:t>
            </a:r>
          </a:p>
          <a:p>
            <a:pPr fontAlgn="base"/>
            <a:r>
              <a:rPr lang="en-US" sz="2000" dirty="0">
                <a:latin typeface="Times New Roman" panose="02020603050405020304" pitchFamily="18" charset="0"/>
                <a:cs typeface="Times New Roman" panose="02020603050405020304" pitchFamily="18" charset="0"/>
              </a:rPr>
              <a:t>Analyze the importance of the peer group in terms of childhood and adolescent socialization</a:t>
            </a:r>
          </a:p>
          <a:p>
            <a:pPr algn="ctr" fontAlgn="base"/>
            <a:r>
              <a:rPr lang="en-US" sz="2000" b="1" cap="all" dirty="0">
                <a:latin typeface="Times New Roman" panose="02020603050405020304" pitchFamily="18" charset="0"/>
                <a:cs typeface="Times New Roman" panose="02020603050405020304" pitchFamily="18" charset="0"/>
              </a:rPr>
              <a:t>KEY TAKEAWAYS</a:t>
            </a:r>
          </a:p>
          <a:p>
            <a:pPr fontAlgn="base"/>
            <a:r>
              <a:rPr lang="en-US" sz="2000" b="1" dirty="0">
                <a:latin typeface="Times New Roman" panose="02020603050405020304" pitchFamily="18" charset="0"/>
                <a:cs typeface="Times New Roman" panose="02020603050405020304" pitchFamily="18" charset="0"/>
              </a:rPr>
              <a:t>Key Points</a:t>
            </a:r>
          </a:p>
          <a:p>
            <a:pPr fontAlgn="base"/>
            <a:r>
              <a:rPr lang="en-US" sz="2000" dirty="0">
                <a:latin typeface="Times New Roman" panose="02020603050405020304" pitchFamily="18" charset="0"/>
                <a:cs typeface="Times New Roman" panose="02020603050405020304" pitchFamily="18" charset="0"/>
              </a:rPr>
              <a:t>This is where children can escape supervision and learn to form relationships on their own.</a:t>
            </a:r>
          </a:p>
          <a:p>
            <a:pPr fontAlgn="base"/>
            <a:r>
              <a:rPr lang="en-US" sz="2000" dirty="0">
                <a:latin typeface="Times New Roman" panose="02020603050405020304" pitchFamily="18" charset="0"/>
                <a:cs typeface="Times New Roman" panose="02020603050405020304" pitchFamily="18" charset="0"/>
              </a:rPr>
              <a:t>The influence of the peer group typically peaks during adolescence.</a:t>
            </a:r>
          </a:p>
          <a:p>
            <a:pPr fontAlgn="base"/>
            <a:r>
              <a:rPr lang="en-US" sz="2000" dirty="0">
                <a:latin typeface="Times New Roman" panose="02020603050405020304" pitchFamily="18" charset="0"/>
                <a:cs typeface="Times New Roman" panose="02020603050405020304" pitchFamily="18" charset="0"/>
              </a:rPr>
              <a:t>However, peer groups generally only affect short term interests unlike the family, which has long term influence.</a:t>
            </a:r>
          </a:p>
          <a:p>
            <a:pPr fontAlgn="base"/>
            <a:r>
              <a:rPr lang="en-US" sz="2000" dirty="0">
                <a:latin typeface="Times New Roman" panose="02020603050405020304" pitchFamily="18" charset="0"/>
                <a:cs typeface="Times New Roman" panose="02020603050405020304" pitchFamily="18" charset="0"/>
              </a:rPr>
              <a:t>Peer groups can also serve as a venue for teaching members gender roles.</a:t>
            </a:r>
          </a:p>
          <a:p>
            <a:pPr fontAlgn="base"/>
            <a:r>
              <a:rPr lang="en-US" sz="2000" dirty="0">
                <a:latin typeface="Times New Roman" panose="02020603050405020304" pitchFamily="18" charset="0"/>
                <a:cs typeface="Times New Roman" panose="02020603050405020304" pitchFamily="18" charset="0"/>
              </a:rPr>
              <a:t>Adolescent peer groups provide support for children and teens as they assimilate into the adult society decreasing dependence on parents, increasing feeling of self-sufficiency, and connecting with a much larger social network.</a:t>
            </a:r>
          </a:p>
          <a:p>
            <a:pPr fontAlgn="base"/>
            <a:r>
              <a:rPr lang="en-US" sz="2000" dirty="0">
                <a:latin typeface="Times New Roman" panose="02020603050405020304" pitchFamily="18" charset="0"/>
                <a:cs typeface="Times New Roman" panose="02020603050405020304" pitchFamily="18" charset="0"/>
              </a:rPr>
              <a:t>The term “ peer pressure ” is often used to describe instances where an individual feels indirectly pressured into changing their behavior to match that of their peers</a:t>
            </a:r>
          </a:p>
          <a:p>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106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33632"/>
            <a:ext cx="10515600" cy="5843331"/>
          </a:xfrm>
        </p:spPr>
        <p:txBody>
          <a:bodyPr>
            <a:normAutofit/>
          </a:bodyPr>
          <a:lstStyle/>
          <a:p>
            <a:pPr marL="0" indent="0" algn="ctr" fontAlgn="base">
              <a:buNone/>
            </a:pPr>
            <a:r>
              <a:rPr lang="en-US" sz="2000" b="1" dirty="0">
                <a:solidFill>
                  <a:schemeClr val="accent5"/>
                </a:solidFill>
                <a:latin typeface="Times New Roman" panose="02020603050405020304" pitchFamily="18" charset="0"/>
                <a:cs typeface="Times New Roman" panose="02020603050405020304" pitchFamily="18" charset="0"/>
              </a:rPr>
              <a:t>School</a:t>
            </a:r>
          </a:p>
          <a:p>
            <a:pPr fontAlgn="base"/>
            <a:r>
              <a:rPr lang="en-US" sz="2000" dirty="0">
                <a:latin typeface="Times New Roman" panose="02020603050405020304" pitchFamily="18" charset="0"/>
                <a:cs typeface="Times New Roman" panose="02020603050405020304" pitchFamily="18" charset="0"/>
              </a:rPr>
              <a:t>Education is the process by which society transmits its accumulated knowledge, skills, customs and values from one generation to another.</a:t>
            </a:r>
          </a:p>
          <a:p>
            <a:pPr algn="ctr" fontAlgn="base"/>
            <a:r>
              <a:rPr lang="en-US" sz="2000" b="1" cap="all" dirty="0">
                <a:latin typeface="Times New Roman" panose="02020603050405020304" pitchFamily="18" charset="0"/>
                <a:cs typeface="Times New Roman" panose="02020603050405020304" pitchFamily="18" charset="0"/>
              </a:rPr>
              <a:t>LEARNING OBJECTIVES</a:t>
            </a:r>
          </a:p>
          <a:p>
            <a:pPr fontAlgn="base"/>
            <a:r>
              <a:rPr lang="en-US" sz="2000" dirty="0">
                <a:latin typeface="Times New Roman" panose="02020603050405020304" pitchFamily="18" charset="0"/>
                <a:cs typeface="Times New Roman" panose="02020603050405020304" pitchFamily="18" charset="0"/>
              </a:rPr>
              <a:t>Explain the role of both formal and informal education in the socialization process, such as learning norms and expectations, as well as gaining social equality</a:t>
            </a:r>
          </a:p>
          <a:p>
            <a:pPr algn="ctr" fontAlgn="base"/>
            <a:r>
              <a:rPr lang="en-US" sz="2000" b="1" cap="all" dirty="0">
                <a:latin typeface="Times New Roman" panose="02020603050405020304" pitchFamily="18" charset="0"/>
                <a:cs typeface="Times New Roman" panose="02020603050405020304" pitchFamily="18" charset="0"/>
              </a:rPr>
              <a:t>KEY TAKEAWAYS</a:t>
            </a:r>
          </a:p>
          <a:p>
            <a:pPr fontAlgn="base"/>
            <a:r>
              <a:rPr lang="en-US" sz="2000" b="1" dirty="0">
                <a:latin typeface="Times New Roman" panose="02020603050405020304" pitchFamily="18" charset="0"/>
                <a:cs typeface="Times New Roman" panose="02020603050405020304" pitchFamily="18" charset="0"/>
              </a:rPr>
              <a:t>Key Points</a:t>
            </a:r>
          </a:p>
          <a:p>
            <a:pPr fontAlgn="base"/>
            <a:r>
              <a:rPr lang="en-US" sz="2000" dirty="0">
                <a:latin typeface="Times New Roman" panose="02020603050405020304" pitchFamily="18" charset="0"/>
                <a:cs typeface="Times New Roman" panose="02020603050405020304" pitchFamily="18" charset="0"/>
              </a:rPr>
              <a:t>The sociology of education is the study of how public institutions and individual experiences affect education and its outcomes.</a:t>
            </a:r>
          </a:p>
          <a:p>
            <a:pPr fontAlgn="base"/>
            <a:r>
              <a:rPr lang="en-US" sz="2000" dirty="0">
                <a:latin typeface="Times New Roman" panose="02020603050405020304" pitchFamily="18" charset="0"/>
                <a:cs typeface="Times New Roman" panose="02020603050405020304" pitchFamily="18" charset="0"/>
              </a:rPr>
              <a:t>A systematic sociology of education began with </a:t>
            </a:r>
            <a:r>
              <a:rPr lang="en-US" sz="2000" dirty="0" err="1">
                <a:latin typeface="Times New Roman" panose="02020603050405020304" pitchFamily="18" charset="0"/>
                <a:cs typeface="Times New Roman" panose="02020603050405020304" pitchFamily="18" charset="0"/>
              </a:rPr>
              <a:t>Émile</a:t>
            </a:r>
            <a:r>
              <a:rPr lang="en-US" sz="2000" dirty="0">
                <a:latin typeface="Times New Roman" panose="02020603050405020304" pitchFamily="18" charset="0"/>
                <a:cs typeface="Times New Roman" panose="02020603050405020304" pitchFamily="18" charset="0"/>
              </a:rPr>
              <a:t> Durkheim’s work on moral education as a basis for organic solidarity.</a:t>
            </a:r>
          </a:p>
          <a:p>
            <a:pPr fontAlgn="base"/>
            <a:r>
              <a:rPr lang="en-US" sz="2000" dirty="0">
                <a:latin typeface="Times New Roman" panose="02020603050405020304" pitchFamily="18" charset="0"/>
                <a:cs typeface="Times New Roman" panose="02020603050405020304" pitchFamily="18" charset="0"/>
              </a:rPr>
              <a:t>Socialization is the process by which the new generation learns the knowledge, attitudes and values that they will need as productive citizens.</a:t>
            </a:r>
          </a:p>
          <a:p>
            <a:pPr fontAlgn="base"/>
            <a:r>
              <a:rPr lang="en-US" sz="2000" dirty="0">
                <a:latin typeface="Times New Roman" panose="02020603050405020304" pitchFamily="18" charset="0"/>
                <a:cs typeface="Times New Roman" panose="02020603050405020304" pitchFamily="18" charset="0"/>
              </a:rPr>
              <a:t>The hidden curriculum is a subtler, but nonetheless powerful, indoctrination of the norms and values of the wider society.</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503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10064"/>
            <a:ext cx="10515600" cy="6215449"/>
          </a:xfrm>
        </p:spPr>
        <p:txBody>
          <a:bodyPr>
            <a:normAutofit/>
          </a:bodyPr>
          <a:lstStyle/>
          <a:p>
            <a:pPr marL="0" indent="0" algn="ctr" fontAlgn="base">
              <a:buNone/>
            </a:pPr>
            <a:r>
              <a:rPr lang="en-US" sz="2000" b="1" dirty="0">
                <a:solidFill>
                  <a:schemeClr val="accent5"/>
                </a:solidFill>
                <a:latin typeface="Times New Roman" panose="02020603050405020304" pitchFamily="18" charset="0"/>
                <a:cs typeface="Times New Roman" panose="02020603050405020304" pitchFamily="18" charset="0"/>
              </a:rPr>
              <a:t>Mass Media and Technology</a:t>
            </a:r>
          </a:p>
          <a:p>
            <a:pPr fontAlgn="base"/>
            <a:r>
              <a:rPr lang="en-US" sz="2000" dirty="0">
                <a:latin typeface="Times New Roman" panose="02020603050405020304" pitchFamily="18" charset="0"/>
                <a:cs typeface="Times New Roman" panose="02020603050405020304" pitchFamily="18" charset="0"/>
              </a:rPr>
              <a:t>Since mass media has enormous effects on our attitudes and behavior, it contributes to the socialization process.</a:t>
            </a:r>
          </a:p>
          <a:p>
            <a:pPr algn="ctr" fontAlgn="base"/>
            <a:r>
              <a:rPr lang="en-US" sz="2000" b="1" cap="all" dirty="0">
                <a:latin typeface="Times New Roman" panose="02020603050405020304" pitchFamily="18" charset="0"/>
                <a:cs typeface="Times New Roman" panose="02020603050405020304" pitchFamily="18" charset="0"/>
              </a:rPr>
              <a:t>LEARNING OBJECTIVES</a:t>
            </a:r>
          </a:p>
          <a:p>
            <a:pPr fontAlgn="base"/>
            <a:r>
              <a:rPr lang="en-US" sz="2000" dirty="0">
                <a:latin typeface="Times New Roman" panose="02020603050405020304" pitchFamily="18" charset="0"/>
                <a:cs typeface="Times New Roman" panose="02020603050405020304" pitchFamily="18" charset="0"/>
              </a:rPr>
              <a:t>Analyze the connection between media, technology and society</a:t>
            </a:r>
          </a:p>
          <a:p>
            <a:pPr algn="ctr" fontAlgn="base"/>
            <a:r>
              <a:rPr lang="en-US" sz="2000" b="1" cap="all" dirty="0">
                <a:latin typeface="Times New Roman" panose="02020603050405020304" pitchFamily="18" charset="0"/>
                <a:cs typeface="Times New Roman" panose="02020603050405020304" pitchFamily="18" charset="0"/>
              </a:rPr>
              <a:t>KEY TAKEAWAYS</a:t>
            </a:r>
          </a:p>
          <a:p>
            <a:pPr fontAlgn="base"/>
            <a:r>
              <a:rPr lang="en-US" sz="2000" b="1" dirty="0">
                <a:latin typeface="Times New Roman" panose="02020603050405020304" pitchFamily="18" charset="0"/>
                <a:cs typeface="Times New Roman" panose="02020603050405020304" pitchFamily="18" charset="0"/>
              </a:rPr>
              <a:t>Key Points</a:t>
            </a:r>
          </a:p>
          <a:p>
            <a:pPr fontAlgn="base"/>
            <a:r>
              <a:rPr lang="en-US" sz="2000" dirty="0">
                <a:latin typeface="Times New Roman" panose="02020603050405020304" pitchFamily="18" charset="0"/>
                <a:cs typeface="Times New Roman" panose="02020603050405020304" pitchFamily="18" charset="0"/>
              </a:rPr>
              <a:t>Mass media is the means for delivering impersonal communications directed to a vast audience.</a:t>
            </a:r>
          </a:p>
          <a:p>
            <a:pPr fontAlgn="base"/>
            <a:r>
              <a:rPr lang="en-US" sz="2000" dirty="0">
                <a:latin typeface="Times New Roman" panose="02020603050405020304" pitchFamily="18" charset="0"/>
                <a:cs typeface="Times New Roman" panose="02020603050405020304" pitchFamily="18" charset="0"/>
              </a:rPr>
              <a:t>The term media comes from Latin meaning, “middle,” suggesting that the media’s function is to connect people.</a:t>
            </a:r>
          </a:p>
          <a:p>
            <a:pPr fontAlgn="base"/>
            <a:r>
              <a:rPr lang="en-US" sz="2000" dirty="0">
                <a:latin typeface="Times New Roman" panose="02020603050405020304" pitchFamily="18" charset="0"/>
                <a:cs typeface="Times New Roman" panose="02020603050405020304" pitchFamily="18" charset="0"/>
              </a:rPr>
              <a:t>Media bias refers to the bias of journalists and news producers within mass media. Bias exists in the selection of events and stories that are reported and how they are covered.</a:t>
            </a:r>
          </a:p>
          <a:p>
            <a:pPr fontAlgn="base"/>
            <a:r>
              <a:rPr lang="en-US" sz="2000" dirty="0">
                <a:latin typeface="Times New Roman" panose="02020603050405020304" pitchFamily="18" charset="0"/>
                <a:cs typeface="Times New Roman" panose="02020603050405020304" pitchFamily="18" charset="0"/>
              </a:rPr>
              <a:t>A technique used to avoid bias is the “round table,” an adversarial format in which representatives of opposing views comment on an issue.</a:t>
            </a:r>
          </a:p>
          <a:p>
            <a:pPr fontAlgn="base"/>
            <a:r>
              <a:rPr lang="en-US" sz="2000" dirty="0">
                <a:latin typeface="Times New Roman" panose="02020603050405020304" pitchFamily="18" charset="0"/>
                <a:cs typeface="Times New Roman" panose="02020603050405020304" pitchFamily="18" charset="0"/>
              </a:rPr>
              <a:t>A technique used to avoid bias is the “round table”, an adversarial format in which representatives of opposing views comment on an issue.</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50959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TotalTime>
  <Words>1883</Words>
  <Application>Microsoft Office PowerPoint</Application>
  <PresentationFormat>Widescreen</PresentationFormat>
  <Paragraphs>160</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Times New Roman</vt:lpstr>
      <vt:lpstr>Office Theme</vt:lpstr>
      <vt:lpstr>This lecture covers following topics: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lecture covers following topics:</dc:title>
  <dc:creator>H P C</dc:creator>
  <cp:lastModifiedBy>ADEELA IFTIKHAR</cp:lastModifiedBy>
  <cp:revision>23</cp:revision>
  <dcterms:created xsi:type="dcterms:W3CDTF">2022-04-23T10:46:23Z</dcterms:created>
  <dcterms:modified xsi:type="dcterms:W3CDTF">2023-10-15T16:52:00Z</dcterms:modified>
</cp:coreProperties>
</file>