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6" r:id="rId6"/>
    <p:sldId id="267" r:id="rId7"/>
    <p:sldId id="268" r:id="rId8"/>
    <p:sldId id="269" r:id="rId9"/>
    <p:sldId id="270" r:id="rId10"/>
    <p:sldId id="273" r:id="rId11"/>
    <p:sldId id="275" r:id="rId12"/>
    <p:sldId id="277" r:id="rId13"/>
    <p:sldId id="278" r:id="rId14"/>
    <p:sldId id="271" r:id="rId15"/>
    <p:sldId id="279" r:id="rId16"/>
    <p:sldId id="280" r:id="rId17"/>
    <p:sldId id="281" r:id="rId18"/>
    <p:sldId id="282" r:id="rId19"/>
    <p:sldId id="284" r:id="rId20"/>
    <p:sldId id="283" r:id="rId21"/>
    <p:sldId id="286" r:id="rId22"/>
    <p:sldId id="285" r:id="rId23"/>
    <p:sldId id="288" r:id="rId24"/>
    <p:sldId id="292" r:id="rId25"/>
    <p:sldId id="291" r:id="rId26"/>
    <p:sldId id="287" r:id="rId27"/>
    <p:sldId id="293" r:id="rId28"/>
    <p:sldId id="294" r:id="rId29"/>
    <p:sldId id="295" r:id="rId30"/>
    <p:sldId id="297" r:id="rId31"/>
    <p:sldId id="298" r:id="rId32"/>
    <p:sldId id="29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7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39E24C-01FD-4F6D-AC32-7E70C102A830}" type="datetimeFigureOut">
              <a:rPr lang="en-US" smtClean="0"/>
              <a:t>5/6/2022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C33AC59-12DD-4B25-891D-F782516EDA6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09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E24C-01FD-4F6D-AC32-7E70C102A830}"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3AC59-12DD-4B25-891D-F782516EDA6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288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E24C-01FD-4F6D-AC32-7E70C102A830}"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3AC59-12DD-4B25-891D-F782516EDA6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77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E24C-01FD-4F6D-AC32-7E70C102A830}"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3AC59-12DD-4B25-891D-F782516EDA6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41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9E24C-01FD-4F6D-AC32-7E70C102A830}"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3AC59-12DD-4B25-891D-F782516EDA6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544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39E24C-01FD-4F6D-AC32-7E70C102A830}"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3AC59-12DD-4B25-891D-F782516EDA6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121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9E24C-01FD-4F6D-AC32-7E70C102A830}" type="datetimeFigureOut">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33AC59-12DD-4B25-891D-F782516EDA6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49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39E24C-01FD-4F6D-AC32-7E70C102A830}" type="datetimeFigureOut">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33AC59-12DD-4B25-891D-F782516EDA6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472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24C-01FD-4F6D-AC32-7E70C102A830}" type="datetimeFigureOut">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33AC59-12DD-4B25-891D-F782516EDA69}" type="slidenum">
              <a:rPr lang="en-US" smtClean="0"/>
              <a:t>‹#›</a:t>
            </a:fld>
            <a:endParaRPr lang="en-US"/>
          </a:p>
        </p:txBody>
      </p:sp>
    </p:spTree>
    <p:extLst>
      <p:ext uri="{BB962C8B-B14F-4D97-AF65-F5344CB8AC3E}">
        <p14:creationId xmlns:p14="http://schemas.microsoft.com/office/powerpoint/2010/main" val="260549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9E24C-01FD-4F6D-AC32-7E70C102A830}"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3AC59-12DD-4B25-891D-F782516EDA6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979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839E24C-01FD-4F6D-AC32-7E70C102A830}" type="datetimeFigureOut">
              <a:rPr lang="en-US" smtClean="0"/>
              <a:t>5/6/2022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C33AC59-12DD-4B25-891D-F782516EDA6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137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839E24C-01FD-4F6D-AC32-7E70C102A830}" type="datetimeFigureOut">
              <a:rPr lang="en-US" smtClean="0"/>
              <a:t>5/6/2022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33AC59-12DD-4B25-891D-F782516EDA6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171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59A07B-1F64-4AD8-8962-64AE422CC8AA}"/>
              </a:ext>
            </a:extLst>
          </p:cNvPr>
          <p:cNvSpPr>
            <a:spLocks noGrp="1"/>
          </p:cNvSpPr>
          <p:nvPr>
            <p:ph type="subTitle" idx="1"/>
          </p:nvPr>
        </p:nvSpPr>
        <p:spPr>
          <a:xfrm>
            <a:off x="1524000" y="1471613"/>
            <a:ext cx="9144000" cy="3786187"/>
          </a:xfrm>
        </p:spPr>
        <p:txBody>
          <a:bodyPr>
            <a:normAutofit/>
          </a:bodyPr>
          <a:lstStyle/>
          <a:p>
            <a:r>
              <a:rPr lang="en-US" sz="3200" b="1" dirty="0">
                <a:latin typeface="Times New Roman" panose="02020603050405020304" pitchFamily="18" charset="0"/>
                <a:cs typeface="Times New Roman" panose="02020603050405020304" pitchFamily="18" charset="0"/>
              </a:rPr>
              <a:t>Social Interaction and Social processes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18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0B34-3903-4A97-80F8-C060808392F5}"/>
              </a:ext>
            </a:extLst>
          </p:cNvPr>
          <p:cNvSpPr>
            <a:spLocks noGrp="1"/>
          </p:cNvSpPr>
          <p:nvPr>
            <p:ph type="title"/>
          </p:nvPr>
        </p:nvSpPr>
        <p:spPr/>
        <p:txBody>
          <a:bodyPr/>
          <a:lstStyle/>
          <a:p>
            <a:r>
              <a:rPr lang="en-US" dirty="0"/>
              <a:t>Characteristics of cooperation</a:t>
            </a:r>
          </a:p>
        </p:txBody>
      </p:sp>
      <p:sp>
        <p:nvSpPr>
          <p:cNvPr id="3" name="Content Placeholder 2">
            <a:extLst>
              <a:ext uri="{FF2B5EF4-FFF2-40B4-BE49-F238E27FC236}">
                <a16:creationId xmlns:a16="http://schemas.microsoft.com/office/drawing/2014/main" id="{E50317AC-6174-4265-B10C-F81CEEA0169E}"/>
              </a:ext>
            </a:extLst>
          </p:cNvPr>
          <p:cNvSpPr>
            <a:spLocks noGrp="1"/>
          </p:cNvSpPr>
          <p:nvPr>
            <p:ph sz="half" idx="1"/>
          </p:nvPr>
        </p:nvSpPr>
        <p:spPr/>
        <p:txBody>
          <a:bodyPr>
            <a:normAutofit fontScale="85000" lnSpcReduction="10000"/>
          </a:bodyPr>
          <a:lstStyle/>
          <a:p>
            <a:pPr marL="0" indent="0">
              <a:buNone/>
            </a:pPr>
            <a:r>
              <a:rPr lang="en-US" dirty="0"/>
              <a:t>1. Cooperation is an associative process of social interaction which takes place between two or more individuals or groups. </a:t>
            </a:r>
          </a:p>
          <a:p>
            <a:pPr marL="0" indent="0">
              <a:buNone/>
            </a:pPr>
            <a:r>
              <a:rPr lang="en-US" dirty="0"/>
              <a:t>2. Cooperation is a conscious process in which individuals or groups have to work consciously.  </a:t>
            </a:r>
          </a:p>
          <a:p>
            <a:pPr marL="0" indent="0">
              <a:buNone/>
            </a:pPr>
            <a:r>
              <a:rPr lang="en-US" dirty="0"/>
              <a:t>3. Cooperation is a personal process in which individuals and groups personally meet and work together for a common objective. </a:t>
            </a:r>
          </a:p>
          <a:p>
            <a:pPr marL="0" indent="0">
              <a:buNone/>
            </a:pPr>
            <a:r>
              <a:rPr lang="en-US" dirty="0"/>
              <a:t>4. Cooperation is a continuous process. There is continuity in the collective efforts in cooperation.</a:t>
            </a:r>
          </a:p>
        </p:txBody>
      </p:sp>
      <p:sp>
        <p:nvSpPr>
          <p:cNvPr id="4" name="Content Placeholder 3">
            <a:extLst>
              <a:ext uri="{FF2B5EF4-FFF2-40B4-BE49-F238E27FC236}">
                <a16:creationId xmlns:a16="http://schemas.microsoft.com/office/drawing/2014/main" id="{EC48F009-4FFC-4BA8-BAE0-94161109C641}"/>
              </a:ext>
            </a:extLst>
          </p:cNvPr>
          <p:cNvSpPr>
            <a:spLocks noGrp="1"/>
          </p:cNvSpPr>
          <p:nvPr>
            <p:ph sz="half" idx="2"/>
          </p:nvPr>
        </p:nvSpPr>
        <p:spPr/>
        <p:txBody>
          <a:bodyPr>
            <a:normAutofit fontScale="85000" lnSpcReduction="10000"/>
          </a:bodyPr>
          <a:lstStyle/>
          <a:p>
            <a:pPr marL="0" indent="0">
              <a:buNone/>
            </a:pPr>
            <a:r>
              <a:rPr lang="en-US" dirty="0"/>
              <a:t>Cooperation is a universal process which is found in all groups, societies and nations. </a:t>
            </a:r>
          </a:p>
          <a:p>
            <a:pPr marL="0" indent="0">
              <a:buNone/>
            </a:pPr>
            <a:r>
              <a:rPr lang="en-US" dirty="0"/>
              <a:t>6. Cooperation is based upon two elements such as common end and </a:t>
            </a:r>
            <a:r>
              <a:rPr lang="en-US" dirty="0" err="1"/>
              <a:t>organised</a:t>
            </a:r>
            <a:r>
              <a:rPr lang="en-US" dirty="0"/>
              <a:t> effort. </a:t>
            </a:r>
          </a:p>
          <a:p>
            <a:pPr marL="0" indent="0">
              <a:buNone/>
            </a:pPr>
            <a:r>
              <a:rPr lang="en-US" dirty="0"/>
              <a:t>7. Common ends can be better achieved by cooperation and it is necessary for the progress of individual as well as society.</a:t>
            </a:r>
          </a:p>
          <a:p>
            <a:pPr marL="0" indent="0">
              <a:buNone/>
            </a:pPr>
            <a:endParaRPr lang="en-US" dirty="0"/>
          </a:p>
        </p:txBody>
      </p:sp>
    </p:spTree>
    <p:extLst>
      <p:ext uri="{BB962C8B-B14F-4D97-AF65-F5344CB8AC3E}">
        <p14:creationId xmlns:p14="http://schemas.microsoft.com/office/powerpoint/2010/main" val="304662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FF7B-EB89-4A5D-AD4C-8EC425359F83}"/>
              </a:ext>
            </a:extLst>
          </p:cNvPr>
          <p:cNvSpPr>
            <a:spLocks noGrp="1"/>
          </p:cNvSpPr>
          <p:nvPr>
            <p:ph type="title"/>
          </p:nvPr>
        </p:nvSpPr>
        <p:spPr/>
        <p:txBody>
          <a:bodyPr/>
          <a:lstStyle/>
          <a:p>
            <a:r>
              <a:rPr lang="en-US" dirty="0"/>
              <a:t>Types of cooperation</a:t>
            </a:r>
          </a:p>
        </p:txBody>
      </p:sp>
      <p:sp>
        <p:nvSpPr>
          <p:cNvPr id="3" name="Content Placeholder 2">
            <a:extLst>
              <a:ext uri="{FF2B5EF4-FFF2-40B4-BE49-F238E27FC236}">
                <a16:creationId xmlns:a16="http://schemas.microsoft.com/office/drawing/2014/main" id="{07492F72-E7A1-4F9F-93EA-00B0E1609175}"/>
              </a:ext>
            </a:extLst>
          </p:cNvPr>
          <p:cNvSpPr>
            <a:spLocks noGrp="1"/>
          </p:cNvSpPr>
          <p:nvPr>
            <p:ph sz="half" idx="1"/>
          </p:nvPr>
        </p:nvSpPr>
        <p:spPr/>
        <p:txBody>
          <a:bodyPr>
            <a:normAutofit fontScale="77500" lnSpcReduction="20000"/>
          </a:bodyPr>
          <a:lstStyle/>
          <a:p>
            <a:pPr marL="0" indent="0" algn="just">
              <a:buNone/>
            </a:pPr>
            <a:r>
              <a:rPr lang="en-US" b="1" dirty="0"/>
              <a:t>Direct Cooperation</a:t>
            </a:r>
            <a:r>
              <a:rPr lang="en-US" dirty="0"/>
              <a:t>: </a:t>
            </a:r>
          </a:p>
          <a:p>
            <a:pPr marL="0" indent="0" algn="just">
              <a:buNone/>
            </a:pPr>
            <a:r>
              <a:rPr lang="en-US" dirty="0"/>
              <a:t>may be included all those activities in which people do the identical function. For example, plying together, working together, carrying a load together or pulling the car out of mud together.</a:t>
            </a:r>
          </a:p>
          <a:p>
            <a:pPr marL="0" indent="0" algn="just">
              <a:buNone/>
            </a:pPr>
            <a:r>
              <a:rPr lang="en-US" b="1" dirty="0"/>
              <a:t>Indirect Cooperation:</a:t>
            </a:r>
          </a:p>
          <a:p>
            <a:pPr marL="0" indent="0" algn="just">
              <a:buNone/>
            </a:pPr>
            <a:r>
              <a:rPr lang="en-US" dirty="0"/>
              <a:t>Under indirect cooperation are in included those activities in which people do unlike tasks together towards a common end. For example, when carpenters, plumbers and masons cooperate to build a house. This cooperation is based on the principle of the division of </a:t>
            </a:r>
            <a:r>
              <a:rPr lang="en-US" dirty="0" err="1"/>
              <a:t>labour</a:t>
            </a:r>
            <a:r>
              <a:rPr lang="en-US" dirty="0"/>
              <a:t>.</a:t>
            </a:r>
            <a:endParaRPr lang="en-US" b="1" dirty="0"/>
          </a:p>
        </p:txBody>
      </p:sp>
      <p:sp>
        <p:nvSpPr>
          <p:cNvPr id="4" name="Content Placeholder 3">
            <a:extLst>
              <a:ext uri="{FF2B5EF4-FFF2-40B4-BE49-F238E27FC236}">
                <a16:creationId xmlns:a16="http://schemas.microsoft.com/office/drawing/2014/main" id="{11F2E1FC-F319-4D70-BC8A-29E0FA710F2B}"/>
              </a:ext>
            </a:extLst>
          </p:cNvPr>
          <p:cNvSpPr>
            <a:spLocks noGrp="1"/>
          </p:cNvSpPr>
          <p:nvPr>
            <p:ph sz="half" idx="2"/>
          </p:nvPr>
        </p:nvSpPr>
        <p:spPr/>
        <p:txBody>
          <a:bodyPr>
            <a:normAutofit fontScale="77500" lnSpcReduction="20000"/>
          </a:bodyPr>
          <a:lstStyle/>
          <a:p>
            <a:pPr marL="0" indent="0" algn="just">
              <a:buNone/>
            </a:pPr>
            <a:r>
              <a:rPr lang="en-US" b="1" dirty="0"/>
              <a:t>Primary Cooperation:</a:t>
            </a:r>
          </a:p>
          <a:p>
            <a:pPr marL="0" indent="0" algn="just">
              <a:buNone/>
            </a:pPr>
            <a:r>
              <a:rPr lang="en-US" dirty="0"/>
              <a:t>This type of cooperation is found in primary groups such as the family. In this form, there is an identify of interests between the individuals and the group.</a:t>
            </a:r>
          </a:p>
          <a:p>
            <a:pPr marL="0" indent="0" algn="just">
              <a:buNone/>
            </a:pPr>
            <a:r>
              <a:rPr lang="en-US" b="1" dirty="0"/>
              <a:t>Secondary Cooperation: </a:t>
            </a:r>
          </a:p>
          <a:p>
            <a:pPr marL="0" indent="0" algn="just">
              <a:buNone/>
            </a:pPr>
            <a:r>
              <a:rPr lang="en-US" dirty="0"/>
              <a:t>Secondary cooperation is found in secondary groups such as Government, industry, trade union and church etc. For example, in an industry, each may work in cooperation with others for his own wages, salaries, promotion, profits and in some cases prestige and power.</a:t>
            </a:r>
          </a:p>
          <a:p>
            <a:pPr algn="just"/>
            <a:endParaRPr lang="en-US" dirty="0"/>
          </a:p>
        </p:txBody>
      </p:sp>
    </p:spTree>
    <p:extLst>
      <p:ext uri="{BB962C8B-B14F-4D97-AF65-F5344CB8AC3E}">
        <p14:creationId xmlns:p14="http://schemas.microsoft.com/office/powerpoint/2010/main" val="286800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3D614-BEB7-4624-867D-EF48F5D7E271}"/>
              </a:ext>
            </a:extLst>
          </p:cNvPr>
          <p:cNvSpPr>
            <a:spLocks noGrp="1"/>
          </p:cNvSpPr>
          <p:nvPr>
            <p:ph idx="1"/>
          </p:nvPr>
        </p:nvSpPr>
        <p:spPr/>
        <p:txBody>
          <a:bodyPr/>
          <a:lstStyle/>
          <a:p>
            <a:pPr marL="0" indent="0" algn="just">
              <a:buNone/>
            </a:pPr>
            <a:r>
              <a:rPr lang="en-US" b="1" dirty="0"/>
              <a:t>Tertiary Cooperation: </a:t>
            </a:r>
          </a:p>
          <a:p>
            <a:pPr marL="0" indent="0" algn="just">
              <a:buNone/>
            </a:pPr>
            <a:r>
              <a:rPr lang="en-US" dirty="0"/>
              <a:t>This type of cooperation is ground in the interaction between the various big and small groups to meet a particular situation. </a:t>
            </a:r>
          </a:p>
          <a:p>
            <a:pPr marL="0" indent="0" algn="just">
              <a:buNone/>
            </a:pPr>
            <a:r>
              <a:rPr lang="en-US" dirty="0"/>
              <a:t>• In it, the attitudes of the cooperating parties are purely opportunistic; the </a:t>
            </a:r>
            <a:r>
              <a:rPr lang="en-US" dirty="0" err="1"/>
              <a:t>organisation</a:t>
            </a:r>
            <a:r>
              <a:rPr lang="en-US" dirty="0"/>
              <a:t> of their cooperation is both loose and fragile. </a:t>
            </a:r>
          </a:p>
          <a:p>
            <a:pPr marL="0" indent="0" algn="just">
              <a:buNone/>
            </a:pPr>
            <a:r>
              <a:rPr lang="en-US" dirty="0"/>
              <a:t>• For example, two political parties with different ideologies may get united to defeat their rival party in an election. </a:t>
            </a:r>
          </a:p>
        </p:txBody>
      </p:sp>
    </p:spTree>
    <p:extLst>
      <p:ext uri="{BB962C8B-B14F-4D97-AF65-F5344CB8AC3E}">
        <p14:creationId xmlns:p14="http://schemas.microsoft.com/office/powerpoint/2010/main" val="75868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40C3-BE8A-41E1-95A1-C5E52386A798}"/>
              </a:ext>
            </a:extLst>
          </p:cNvPr>
          <p:cNvSpPr>
            <a:spLocks noGrp="1"/>
          </p:cNvSpPr>
          <p:nvPr>
            <p:ph type="title"/>
          </p:nvPr>
        </p:nvSpPr>
        <p:spPr/>
        <p:txBody>
          <a:bodyPr/>
          <a:lstStyle/>
          <a:p>
            <a:r>
              <a:rPr lang="en-US" dirty="0"/>
              <a:t>Accommodation</a:t>
            </a:r>
          </a:p>
        </p:txBody>
      </p:sp>
      <p:sp>
        <p:nvSpPr>
          <p:cNvPr id="3" name="Content Placeholder 2">
            <a:extLst>
              <a:ext uri="{FF2B5EF4-FFF2-40B4-BE49-F238E27FC236}">
                <a16:creationId xmlns:a16="http://schemas.microsoft.com/office/drawing/2014/main" id="{6842E9AE-4588-4E84-BC7D-DF44A8164140}"/>
              </a:ext>
            </a:extLst>
          </p:cNvPr>
          <p:cNvSpPr>
            <a:spLocks noGrp="1"/>
          </p:cNvSpPr>
          <p:nvPr>
            <p:ph idx="1"/>
          </p:nvPr>
        </p:nvSpPr>
        <p:spPr/>
        <p:txBody>
          <a:bodyPr>
            <a:normAutofit lnSpcReduction="10000"/>
          </a:bodyPr>
          <a:lstStyle/>
          <a:p>
            <a:pPr algn="just"/>
            <a:r>
              <a:rPr lang="en-US" dirty="0"/>
              <a:t>Adjustment is the way of life. It can take place in two ways such as adaptation and accommodation.</a:t>
            </a:r>
          </a:p>
          <a:p>
            <a:pPr marL="0" indent="0" algn="just">
              <a:buNone/>
            </a:pPr>
            <a:r>
              <a:rPr lang="en-US" dirty="0"/>
              <a:t>• Adaptation refers to the process of biological adjustment. </a:t>
            </a:r>
          </a:p>
          <a:p>
            <a:pPr marL="0" indent="0" algn="just">
              <a:buNone/>
            </a:pPr>
            <a:r>
              <a:rPr lang="en-US" dirty="0"/>
              <a:t>• Accommodation, on the other hand, implies the process of social adjustment.</a:t>
            </a:r>
          </a:p>
          <a:p>
            <a:pPr marL="0" indent="0" algn="just">
              <a:buNone/>
            </a:pPr>
            <a:r>
              <a:rPr lang="en-US" dirty="0"/>
              <a:t>As </a:t>
            </a:r>
            <a:r>
              <a:rPr lang="en-US" dirty="0" err="1"/>
              <a:t>Maclver</a:t>
            </a:r>
            <a:r>
              <a:rPr lang="en-US" dirty="0"/>
              <a:t> and Page say, “the term accommodation refers particularly to the process in which man attains sense of harmony with his environment”. </a:t>
            </a:r>
          </a:p>
          <a:p>
            <a:pPr marL="0" indent="0" algn="just">
              <a:buNone/>
            </a:pPr>
            <a:r>
              <a:rPr lang="en-US" dirty="0"/>
              <a:t>•  As Horton and Hunt defines “Accommodation Is a process of developing temporary working agreements between conflicting individuals or groups”.</a:t>
            </a:r>
          </a:p>
        </p:txBody>
      </p:sp>
    </p:spTree>
    <p:extLst>
      <p:ext uri="{BB962C8B-B14F-4D97-AF65-F5344CB8AC3E}">
        <p14:creationId xmlns:p14="http://schemas.microsoft.com/office/powerpoint/2010/main" val="193580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8231-D2F2-4E46-8E11-6E5C32AD7C3F}"/>
              </a:ext>
            </a:extLst>
          </p:cNvPr>
          <p:cNvSpPr>
            <a:spLocks noGrp="1"/>
          </p:cNvSpPr>
          <p:nvPr>
            <p:ph type="title"/>
          </p:nvPr>
        </p:nvSpPr>
        <p:spPr/>
        <p:txBody>
          <a:bodyPr/>
          <a:lstStyle/>
          <a:p>
            <a:r>
              <a:rPr lang="en-US" dirty="0"/>
              <a:t>Characteristics of Accommodation</a:t>
            </a:r>
          </a:p>
        </p:txBody>
      </p:sp>
      <p:sp>
        <p:nvSpPr>
          <p:cNvPr id="3" name="Content Placeholder 2">
            <a:extLst>
              <a:ext uri="{FF2B5EF4-FFF2-40B4-BE49-F238E27FC236}">
                <a16:creationId xmlns:a16="http://schemas.microsoft.com/office/drawing/2014/main" id="{676387AF-1265-4C6E-99DB-DFD9CCAB808D}"/>
              </a:ext>
            </a:extLst>
          </p:cNvPr>
          <p:cNvSpPr>
            <a:spLocks noGrp="1"/>
          </p:cNvSpPr>
          <p:nvPr>
            <p:ph idx="1"/>
          </p:nvPr>
        </p:nvSpPr>
        <p:spPr/>
        <p:txBody>
          <a:bodyPr/>
          <a:lstStyle/>
          <a:p>
            <a:pPr algn="just"/>
            <a:r>
              <a:rPr lang="en-US" dirty="0"/>
              <a:t>It is the End-result of Conflict: </a:t>
            </a:r>
          </a:p>
          <a:p>
            <a:pPr marL="0" indent="0" algn="just">
              <a:buNone/>
            </a:pPr>
            <a:r>
              <a:rPr lang="en-US" dirty="0"/>
              <a:t>• It is both Conscious and Unconscious Process: </a:t>
            </a:r>
          </a:p>
          <a:p>
            <a:pPr marL="0" indent="0" algn="just">
              <a:buNone/>
            </a:pPr>
            <a:r>
              <a:rPr lang="en-US" dirty="0"/>
              <a:t>• It is a Universal Activity: </a:t>
            </a:r>
          </a:p>
          <a:p>
            <a:pPr marL="0" indent="0" algn="just">
              <a:buNone/>
            </a:pPr>
            <a:r>
              <a:rPr lang="en-US" dirty="0"/>
              <a:t>•  It is a Continuous Process: </a:t>
            </a:r>
          </a:p>
          <a:p>
            <a:pPr marL="0" indent="0" algn="just">
              <a:buNone/>
            </a:pPr>
            <a:r>
              <a:rPr lang="en-US" dirty="0"/>
              <a:t>• It is a Mixture of both Love and Hatred:</a:t>
            </a:r>
          </a:p>
        </p:txBody>
      </p:sp>
    </p:spTree>
    <p:extLst>
      <p:ext uri="{BB962C8B-B14F-4D97-AF65-F5344CB8AC3E}">
        <p14:creationId xmlns:p14="http://schemas.microsoft.com/office/powerpoint/2010/main" val="2041247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9415-1B18-4D10-B5A0-F78922D0D633}"/>
              </a:ext>
            </a:extLst>
          </p:cNvPr>
          <p:cNvSpPr>
            <a:spLocks noGrp="1"/>
          </p:cNvSpPr>
          <p:nvPr>
            <p:ph type="title"/>
          </p:nvPr>
        </p:nvSpPr>
        <p:spPr/>
        <p:txBody>
          <a:bodyPr/>
          <a:lstStyle/>
          <a:p>
            <a:r>
              <a:rPr lang="en-US" dirty="0"/>
              <a:t>Forms or methods of accommodation</a:t>
            </a:r>
          </a:p>
        </p:txBody>
      </p:sp>
      <p:sp>
        <p:nvSpPr>
          <p:cNvPr id="3" name="Content Placeholder 2">
            <a:extLst>
              <a:ext uri="{FF2B5EF4-FFF2-40B4-BE49-F238E27FC236}">
                <a16:creationId xmlns:a16="http://schemas.microsoft.com/office/drawing/2014/main" id="{8B234A1C-8007-4BEB-91DB-25EE35B4F679}"/>
              </a:ext>
            </a:extLst>
          </p:cNvPr>
          <p:cNvSpPr>
            <a:spLocks noGrp="1"/>
          </p:cNvSpPr>
          <p:nvPr>
            <p:ph sz="half" idx="1"/>
          </p:nvPr>
        </p:nvSpPr>
        <p:spPr>
          <a:xfrm>
            <a:off x="825910" y="2010878"/>
            <a:ext cx="5266573" cy="4042233"/>
          </a:xfrm>
        </p:spPr>
        <p:txBody>
          <a:bodyPr>
            <a:noAutofit/>
          </a:bodyPr>
          <a:lstStyle/>
          <a:p>
            <a:r>
              <a:rPr lang="en-US" sz="1800" b="1" dirty="0"/>
              <a:t>Compromise: </a:t>
            </a:r>
            <a:r>
              <a:rPr lang="en-US" sz="1800" dirty="0"/>
              <a:t>parties are equal in power </a:t>
            </a:r>
          </a:p>
          <a:p>
            <a:pPr marL="0" indent="0">
              <a:buNone/>
            </a:pPr>
            <a:r>
              <a:rPr lang="en-US" sz="1800" dirty="0"/>
              <a:t>• </a:t>
            </a:r>
            <a:r>
              <a:rPr lang="en-US" sz="1800" b="1" dirty="0"/>
              <a:t>Arbitration and Conciliation</a:t>
            </a:r>
            <a:r>
              <a:rPr lang="en-US" sz="1800" dirty="0"/>
              <a:t>: which involves attempts of the third party to resolve the conflict between the contending parties. </a:t>
            </a:r>
          </a:p>
          <a:p>
            <a:pPr marL="0" indent="0">
              <a:buNone/>
            </a:pPr>
            <a:r>
              <a:rPr lang="en-US" sz="1800" dirty="0"/>
              <a:t>• Arbitration:-The decision of the third party is binding on both the parties </a:t>
            </a:r>
          </a:p>
          <a:p>
            <a:pPr marL="0" indent="0">
              <a:buNone/>
            </a:pPr>
            <a:r>
              <a:rPr lang="en-US" sz="1800" dirty="0"/>
              <a:t>• Mediation:-Neutral agent –but advisory only</a:t>
            </a:r>
          </a:p>
          <a:p>
            <a:r>
              <a:rPr lang="en-US" sz="1800" dirty="0"/>
              <a:t>Conciliation:-attempt to persuade the parties to come to an agreement </a:t>
            </a:r>
          </a:p>
        </p:txBody>
      </p:sp>
      <p:sp>
        <p:nvSpPr>
          <p:cNvPr id="4" name="Content Placeholder 3">
            <a:extLst>
              <a:ext uri="{FF2B5EF4-FFF2-40B4-BE49-F238E27FC236}">
                <a16:creationId xmlns:a16="http://schemas.microsoft.com/office/drawing/2014/main" id="{552CD508-EAD7-4650-9602-5BFE033B9EF9}"/>
              </a:ext>
            </a:extLst>
          </p:cNvPr>
          <p:cNvSpPr>
            <a:spLocks noGrp="1"/>
          </p:cNvSpPr>
          <p:nvPr>
            <p:ph sz="half" idx="2"/>
          </p:nvPr>
        </p:nvSpPr>
        <p:spPr>
          <a:xfrm>
            <a:off x="6413770" y="2017343"/>
            <a:ext cx="4952319" cy="3441520"/>
          </a:xfrm>
        </p:spPr>
        <p:txBody>
          <a:bodyPr/>
          <a:lstStyle/>
          <a:p>
            <a:r>
              <a:rPr lang="en-US" sz="2000" b="1" dirty="0"/>
              <a:t>Toleration: </a:t>
            </a:r>
            <a:r>
              <a:rPr lang="en-US" sz="2000" dirty="0"/>
              <a:t>‘Live &amp; let Live policy’ </a:t>
            </a:r>
          </a:p>
          <a:p>
            <a:pPr marL="0" indent="0">
              <a:buNone/>
            </a:pPr>
            <a:r>
              <a:rPr lang="en-US" sz="2000" dirty="0"/>
              <a:t>• </a:t>
            </a:r>
            <a:r>
              <a:rPr lang="en-US" sz="2000" b="1" dirty="0"/>
              <a:t>Conversion:</a:t>
            </a:r>
            <a:r>
              <a:rPr lang="en-US" sz="2000" dirty="0"/>
              <a:t>- rejection of one’s beliefs and adoption of others </a:t>
            </a:r>
          </a:p>
          <a:p>
            <a:pPr marL="0" indent="0">
              <a:buNone/>
            </a:pPr>
            <a:r>
              <a:rPr lang="en-US" sz="2000" dirty="0"/>
              <a:t>• </a:t>
            </a:r>
            <a:r>
              <a:rPr lang="en-US" sz="2000" b="1" dirty="0"/>
              <a:t>Sublimation:- </a:t>
            </a:r>
            <a:r>
              <a:rPr lang="en-US" sz="2000" dirty="0"/>
              <a:t>substitution of non-aggressive attitudes for aggressive ones • 7.</a:t>
            </a:r>
            <a:r>
              <a:rPr lang="en-US" sz="2000" b="1" dirty="0"/>
              <a:t>Rationalisation</a:t>
            </a:r>
            <a:r>
              <a:rPr lang="en-US" sz="2000" dirty="0"/>
              <a:t>:-Explanation for one’s </a:t>
            </a:r>
            <a:r>
              <a:rPr lang="en-US" sz="2000" dirty="0" err="1"/>
              <a:t>behaviour</a:t>
            </a:r>
            <a:endParaRPr lang="en-US" sz="2000" dirty="0"/>
          </a:p>
          <a:p>
            <a:endParaRPr lang="en-US" dirty="0"/>
          </a:p>
        </p:txBody>
      </p:sp>
    </p:spTree>
    <p:extLst>
      <p:ext uri="{BB962C8B-B14F-4D97-AF65-F5344CB8AC3E}">
        <p14:creationId xmlns:p14="http://schemas.microsoft.com/office/powerpoint/2010/main" val="40203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7BBB-2F6C-4390-9C8D-4A2C87C65790}"/>
              </a:ext>
            </a:extLst>
          </p:cNvPr>
          <p:cNvSpPr>
            <a:spLocks noGrp="1"/>
          </p:cNvSpPr>
          <p:nvPr>
            <p:ph type="title"/>
          </p:nvPr>
        </p:nvSpPr>
        <p:spPr/>
        <p:txBody>
          <a:bodyPr/>
          <a:lstStyle/>
          <a:p>
            <a:r>
              <a:rPr lang="en-US" dirty="0"/>
              <a:t>Importance of accommodation</a:t>
            </a:r>
          </a:p>
        </p:txBody>
      </p:sp>
      <p:sp>
        <p:nvSpPr>
          <p:cNvPr id="3" name="Content Placeholder 2">
            <a:extLst>
              <a:ext uri="{FF2B5EF4-FFF2-40B4-BE49-F238E27FC236}">
                <a16:creationId xmlns:a16="http://schemas.microsoft.com/office/drawing/2014/main" id="{347B35C5-5E7F-4820-912B-5531BD93510F}"/>
              </a:ext>
            </a:extLst>
          </p:cNvPr>
          <p:cNvSpPr>
            <a:spLocks noGrp="1"/>
          </p:cNvSpPr>
          <p:nvPr>
            <p:ph idx="1"/>
          </p:nvPr>
        </p:nvSpPr>
        <p:spPr/>
        <p:txBody>
          <a:bodyPr/>
          <a:lstStyle/>
          <a:p>
            <a:pPr algn="just"/>
            <a:r>
              <a:rPr lang="en-US" dirty="0"/>
              <a:t> Accommodation is the way which enable people to work together whether they like it or not. </a:t>
            </a:r>
          </a:p>
          <a:p>
            <a:pPr marL="0" indent="0" algn="just">
              <a:buNone/>
            </a:pPr>
            <a:r>
              <a:rPr lang="en-US" dirty="0"/>
              <a:t>• Society can hardly go on without accommodation.</a:t>
            </a:r>
          </a:p>
          <a:p>
            <a:pPr marL="0" indent="0" algn="just">
              <a:buNone/>
            </a:pPr>
            <a:r>
              <a:rPr lang="en-US" dirty="0"/>
              <a:t>• Since conflict disturbs social integration, disrupts social order and damages social stability, accommodation is essentially essential to check conflict and to maintain cooperation which is the sine qua non of social life.</a:t>
            </a:r>
          </a:p>
        </p:txBody>
      </p:sp>
    </p:spTree>
    <p:extLst>
      <p:ext uri="{BB962C8B-B14F-4D97-AF65-F5344CB8AC3E}">
        <p14:creationId xmlns:p14="http://schemas.microsoft.com/office/powerpoint/2010/main" val="245818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BBF7-B8D9-4ED8-826C-465098CBC2D0}"/>
              </a:ext>
            </a:extLst>
          </p:cNvPr>
          <p:cNvSpPr>
            <a:spLocks noGrp="1"/>
          </p:cNvSpPr>
          <p:nvPr>
            <p:ph type="title"/>
          </p:nvPr>
        </p:nvSpPr>
        <p:spPr/>
        <p:txBody>
          <a:bodyPr/>
          <a:lstStyle/>
          <a:p>
            <a:r>
              <a:rPr lang="en-US" dirty="0"/>
              <a:t>Assimilation</a:t>
            </a:r>
          </a:p>
        </p:txBody>
      </p:sp>
      <p:sp>
        <p:nvSpPr>
          <p:cNvPr id="3" name="Content Placeholder 2">
            <a:extLst>
              <a:ext uri="{FF2B5EF4-FFF2-40B4-BE49-F238E27FC236}">
                <a16:creationId xmlns:a16="http://schemas.microsoft.com/office/drawing/2014/main" id="{6DF2DD4E-5698-4FCE-BA77-A653C610A7A7}"/>
              </a:ext>
            </a:extLst>
          </p:cNvPr>
          <p:cNvSpPr>
            <a:spLocks noGrp="1"/>
          </p:cNvSpPr>
          <p:nvPr>
            <p:ph idx="1"/>
          </p:nvPr>
        </p:nvSpPr>
        <p:spPr/>
        <p:txBody>
          <a:bodyPr/>
          <a:lstStyle/>
          <a:p>
            <a:pPr algn="just"/>
            <a:r>
              <a:rPr lang="en-US" dirty="0"/>
              <a:t>It is that process by which individuals belonging to different cultures are united into one. </a:t>
            </a:r>
          </a:p>
          <a:p>
            <a:pPr marL="0" indent="0" algn="just">
              <a:buNone/>
            </a:pPr>
            <a:r>
              <a:rPr lang="en-US" dirty="0"/>
              <a:t>• This implies the complete merging and fusion of two or more bodies into a single common body, a process analogous to digestion, in which we say that food is assimilated. </a:t>
            </a:r>
          </a:p>
          <a:p>
            <a:pPr marL="0" indent="0" algn="just">
              <a:buNone/>
            </a:pPr>
            <a:r>
              <a:rPr lang="en-US" dirty="0"/>
              <a:t>• Assimilation in social relationships means that the cultural differences between divergent groupings of people disappear.</a:t>
            </a:r>
          </a:p>
          <a:p>
            <a:pPr marL="0" indent="0" algn="just">
              <a:buNone/>
            </a:pPr>
            <a:r>
              <a:rPr lang="en-US" dirty="0"/>
              <a:t>Ogburn and </a:t>
            </a:r>
            <a:r>
              <a:rPr lang="en-US" dirty="0" err="1"/>
              <a:t>Nimkoff</a:t>
            </a:r>
            <a:r>
              <a:rPr lang="en-US" dirty="0"/>
              <a:t> : “Assimilation is the process whereby individuals or groups once dissimilar become similar, that it become identified in the interests and outlook”.</a:t>
            </a:r>
          </a:p>
        </p:txBody>
      </p:sp>
    </p:spTree>
    <p:extLst>
      <p:ext uri="{BB962C8B-B14F-4D97-AF65-F5344CB8AC3E}">
        <p14:creationId xmlns:p14="http://schemas.microsoft.com/office/powerpoint/2010/main" val="3175554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E616-BB1A-4FD2-A948-D9FFFE1707B9}"/>
              </a:ext>
            </a:extLst>
          </p:cNvPr>
          <p:cNvSpPr>
            <a:spLocks noGrp="1"/>
          </p:cNvSpPr>
          <p:nvPr>
            <p:ph type="title"/>
          </p:nvPr>
        </p:nvSpPr>
        <p:spPr/>
        <p:txBody>
          <a:bodyPr/>
          <a:lstStyle/>
          <a:p>
            <a:r>
              <a:rPr lang="en-US" dirty="0"/>
              <a:t>Characteristics of assimilation</a:t>
            </a:r>
          </a:p>
        </p:txBody>
      </p:sp>
      <p:sp>
        <p:nvSpPr>
          <p:cNvPr id="3" name="Content Placeholder 2">
            <a:extLst>
              <a:ext uri="{FF2B5EF4-FFF2-40B4-BE49-F238E27FC236}">
                <a16:creationId xmlns:a16="http://schemas.microsoft.com/office/drawing/2014/main" id="{93B0D396-DE7D-410C-A2E2-2775E611D8DA}"/>
              </a:ext>
            </a:extLst>
          </p:cNvPr>
          <p:cNvSpPr>
            <a:spLocks noGrp="1"/>
          </p:cNvSpPr>
          <p:nvPr>
            <p:ph idx="1"/>
          </p:nvPr>
        </p:nvSpPr>
        <p:spPr>
          <a:xfrm>
            <a:off x="838200" y="1853754"/>
            <a:ext cx="10515600" cy="3676892"/>
          </a:xfrm>
        </p:spPr>
        <p:txBody>
          <a:bodyPr/>
          <a:lstStyle/>
          <a:p>
            <a:pPr algn="just"/>
            <a:r>
              <a:rPr lang="en-US" dirty="0"/>
              <a:t>Associative process. </a:t>
            </a:r>
          </a:p>
          <a:p>
            <a:pPr marL="0" indent="0" algn="just">
              <a:buNone/>
            </a:pPr>
            <a:r>
              <a:rPr lang="en-US" dirty="0"/>
              <a:t>•Universal process. It is found in every place and at all times. </a:t>
            </a:r>
          </a:p>
          <a:p>
            <a:pPr marL="0" indent="0" algn="just">
              <a:buNone/>
            </a:pPr>
            <a:r>
              <a:rPr lang="en-US" dirty="0"/>
              <a:t>•Slow and gradual process. </a:t>
            </a:r>
          </a:p>
          <a:p>
            <a:pPr marL="0" indent="0" algn="just">
              <a:buNone/>
            </a:pPr>
            <a:r>
              <a:rPr lang="en-US" dirty="0"/>
              <a:t>• Unconscious process </a:t>
            </a:r>
          </a:p>
          <a:p>
            <a:pPr marL="0" indent="0" algn="just">
              <a:buNone/>
            </a:pPr>
            <a:r>
              <a:rPr lang="en-US" dirty="0"/>
              <a:t>• Two-way process. It is based on the principle of give and take.</a:t>
            </a:r>
          </a:p>
          <a:p>
            <a:pPr marL="0" indent="0" algn="just">
              <a:buNone/>
            </a:pPr>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78495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E8163E4-EECB-43EF-8735-66AE31FB8C7E}"/>
              </a:ext>
            </a:extLst>
          </p:cNvPr>
          <p:cNvSpPr>
            <a:spLocks noGrp="1"/>
          </p:cNvSpPr>
          <p:nvPr>
            <p:ph type="body" idx="1"/>
          </p:nvPr>
        </p:nvSpPr>
        <p:spPr>
          <a:xfrm>
            <a:off x="934556" y="280219"/>
            <a:ext cx="5157787" cy="1294709"/>
          </a:xfrm>
        </p:spPr>
        <p:txBody>
          <a:bodyPr/>
          <a:lstStyle/>
          <a:p>
            <a:r>
              <a:rPr lang="en-US" b="1" dirty="0"/>
              <a:t>Factors favoring Assimilation</a:t>
            </a:r>
          </a:p>
          <a:p>
            <a:endParaRPr lang="en-US" dirty="0"/>
          </a:p>
        </p:txBody>
      </p:sp>
      <p:sp>
        <p:nvSpPr>
          <p:cNvPr id="3" name="Content Placeholder 2">
            <a:extLst>
              <a:ext uri="{FF2B5EF4-FFF2-40B4-BE49-F238E27FC236}">
                <a16:creationId xmlns:a16="http://schemas.microsoft.com/office/drawing/2014/main" id="{F0B3ECA2-3EAB-4769-8167-23BBF7941769}"/>
              </a:ext>
            </a:extLst>
          </p:cNvPr>
          <p:cNvSpPr>
            <a:spLocks noGrp="1"/>
          </p:cNvSpPr>
          <p:nvPr>
            <p:ph sz="half" idx="2"/>
          </p:nvPr>
        </p:nvSpPr>
        <p:spPr>
          <a:xfrm>
            <a:off x="1447191" y="1961535"/>
            <a:ext cx="4645152" cy="3507191"/>
          </a:xfrm>
        </p:spPr>
        <p:txBody>
          <a:bodyPr/>
          <a:lstStyle/>
          <a:p>
            <a:pPr marL="0" indent="0">
              <a:buNone/>
            </a:pPr>
            <a:r>
              <a:rPr lang="en-US" dirty="0"/>
              <a:t>Toleration</a:t>
            </a:r>
          </a:p>
          <a:p>
            <a:pPr marL="0" indent="0">
              <a:buNone/>
            </a:pPr>
            <a:r>
              <a:rPr lang="en-US" dirty="0"/>
              <a:t>Education</a:t>
            </a:r>
          </a:p>
          <a:p>
            <a:pPr marL="0" indent="0">
              <a:buNone/>
            </a:pPr>
            <a:r>
              <a:rPr lang="en-US" dirty="0"/>
              <a:t>Cultural similarity</a:t>
            </a:r>
          </a:p>
          <a:p>
            <a:pPr marL="0" indent="0">
              <a:buNone/>
            </a:pPr>
            <a:r>
              <a:rPr lang="en-US" dirty="0"/>
              <a:t>Equal social  and economic opportunity</a:t>
            </a:r>
          </a:p>
          <a:p>
            <a:pPr marL="0" indent="0">
              <a:buNone/>
            </a:pPr>
            <a:endParaRPr lang="en-US" dirty="0"/>
          </a:p>
          <a:p>
            <a:pPr marL="0" indent="0">
              <a:buNone/>
            </a:pPr>
            <a:endParaRPr lang="en-US" dirty="0"/>
          </a:p>
        </p:txBody>
      </p:sp>
      <p:sp>
        <p:nvSpPr>
          <p:cNvPr id="6" name="Text Placeholder 5">
            <a:extLst>
              <a:ext uri="{FF2B5EF4-FFF2-40B4-BE49-F238E27FC236}">
                <a16:creationId xmlns:a16="http://schemas.microsoft.com/office/drawing/2014/main" id="{14A59698-CD50-414D-ACF7-B7EBED8341DB}"/>
              </a:ext>
            </a:extLst>
          </p:cNvPr>
          <p:cNvSpPr>
            <a:spLocks noGrp="1"/>
          </p:cNvSpPr>
          <p:nvPr>
            <p:ph type="body" sz="quarter" idx="3"/>
          </p:nvPr>
        </p:nvSpPr>
        <p:spPr>
          <a:xfrm>
            <a:off x="5866672" y="526454"/>
            <a:ext cx="4645152" cy="802237"/>
          </a:xfrm>
        </p:spPr>
        <p:txBody>
          <a:bodyPr/>
          <a:lstStyle/>
          <a:p>
            <a:r>
              <a:rPr lang="en-US" dirty="0"/>
              <a:t>Factors hindering assimilation</a:t>
            </a:r>
          </a:p>
        </p:txBody>
      </p:sp>
      <p:sp>
        <p:nvSpPr>
          <p:cNvPr id="7" name="Content Placeholder 6">
            <a:extLst>
              <a:ext uri="{FF2B5EF4-FFF2-40B4-BE49-F238E27FC236}">
                <a16:creationId xmlns:a16="http://schemas.microsoft.com/office/drawing/2014/main" id="{4591FA42-B2CC-4FDD-8943-4F37211BCB1E}"/>
              </a:ext>
            </a:extLst>
          </p:cNvPr>
          <p:cNvSpPr>
            <a:spLocks noGrp="1"/>
          </p:cNvSpPr>
          <p:nvPr>
            <p:ph sz="quarter" idx="4"/>
          </p:nvPr>
        </p:nvSpPr>
        <p:spPr>
          <a:xfrm>
            <a:off x="6412362" y="2109019"/>
            <a:ext cx="4645152" cy="3349843"/>
          </a:xfrm>
        </p:spPr>
        <p:txBody>
          <a:bodyPr/>
          <a:lstStyle/>
          <a:p>
            <a:r>
              <a:rPr lang="en-US" dirty="0"/>
              <a:t>Isolation</a:t>
            </a:r>
          </a:p>
          <a:p>
            <a:r>
              <a:rPr lang="en-US" dirty="0"/>
              <a:t>Physical and racial differences</a:t>
            </a:r>
          </a:p>
          <a:p>
            <a:r>
              <a:rPr lang="en-US" dirty="0"/>
              <a:t>Cultural differences</a:t>
            </a:r>
          </a:p>
          <a:p>
            <a:r>
              <a:rPr lang="en-US" dirty="0"/>
              <a:t>Dominance and subordinance</a:t>
            </a:r>
          </a:p>
        </p:txBody>
      </p:sp>
    </p:spTree>
    <p:extLst>
      <p:ext uri="{BB962C8B-B14F-4D97-AF65-F5344CB8AC3E}">
        <p14:creationId xmlns:p14="http://schemas.microsoft.com/office/powerpoint/2010/main" val="59070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52C93-40C0-40D3-86B0-85884F8647F8}"/>
              </a:ext>
            </a:extLst>
          </p:cNvPr>
          <p:cNvSpPr>
            <a:spLocks noGrp="1"/>
          </p:cNvSpPr>
          <p:nvPr>
            <p:ph idx="1"/>
          </p:nvPr>
        </p:nvSpPr>
        <p:spPr>
          <a:xfrm>
            <a:off x="838200" y="857250"/>
            <a:ext cx="10515600" cy="5319713"/>
          </a:xfrm>
        </p:spPr>
        <p:txBody>
          <a:bodyPr>
            <a:normAutofit/>
          </a:bodyPr>
          <a:lstStyle/>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Social Interaction</a:t>
            </a:r>
          </a:p>
          <a:p>
            <a:pPr algn="just"/>
            <a:r>
              <a:rPr lang="en-US" dirty="0">
                <a:latin typeface="Times New Roman" panose="02020603050405020304" pitchFamily="18" charset="0"/>
                <a:cs typeface="Times New Roman" panose="02020603050405020304" pitchFamily="18" charset="0"/>
              </a:rPr>
              <a:t>Social interaction involves interpersonal contact, adjustment of behavior to others. </a:t>
            </a:r>
          </a:p>
          <a:p>
            <a:pPr algn="just"/>
            <a:r>
              <a:rPr lang="en-US" dirty="0">
                <a:latin typeface="Times New Roman" panose="02020603050405020304" pitchFamily="18" charset="0"/>
                <a:cs typeface="Times New Roman" panose="02020603050405020304" pitchFamily="18" charset="0"/>
              </a:rPr>
              <a:t>It assumes repetitive pattern.</a:t>
            </a:r>
          </a:p>
          <a:p>
            <a:pPr algn="just"/>
            <a:r>
              <a:rPr lang="en-US" dirty="0">
                <a:latin typeface="Times New Roman" panose="02020603050405020304" pitchFamily="18" charset="0"/>
                <a:cs typeface="Times New Roman" panose="02020603050405020304" pitchFamily="18" charset="0"/>
              </a:rPr>
              <a:t>it can be defined as “respective forms of behavior commonly found in social life.”</a:t>
            </a:r>
          </a:p>
          <a:p>
            <a:pPr algn="just"/>
            <a:r>
              <a:rPr lang="en-US" dirty="0"/>
              <a:t>Social interactions are reciprocal relationships which not only influence the interacting individuals but also the quality of relationships. </a:t>
            </a:r>
          </a:p>
          <a:p>
            <a:pPr algn="just"/>
            <a:r>
              <a:rPr lang="en-US" dirty="0"/>
              <a:t>Eldredge and Merrill say, “Social interaction is thus the general process whereby two or more persons are in meaningful contact-as a result of which their </a:t>
            </a:r>
            <a:r>
              <a:rPr lang="en-US" dirty="0" err="1"/>
              <a:t>behaviour</a:t>
            </a:r>
            <a:r>
              <a:rPr lang="en-US" dirty="0"/>
              <a:t> is modified, however, slightly”.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93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054E-D887-43A6-B8E8-E52C99656229}"/>
              </a:ext>
            </a:extLst>
          </p:cNvPr>
          <p:cNvSpPr>
            <a:spLocks noGrp="1"/>
          </p:cNvSpPr>
          <p:nvPr>
            <p:ph type="title"/>
          </p:nvPr>
        </p:nvSpPr>
        <p:spPr/>
        <p:txBody>
          <a:bodyPr/>
          <a:lstStyle/>
          <a:p>
            <a:r>
              <a:rPr lang="en-US" dirty="0"/>
              <a:t>Dissociative or disjunctive social processes</a:t>
            </a:r>
          </a:p>
        </p:txBody>
      </p:sp>
      <p:sp>
        <p:nvSpPr>
          <p:cNvPr id="3" name="Content Placeholder 2">
            <a:extLst>
              <a:ext uri="{FF2B5EF4-FFF2-40B4-BE49-F238E27FC236}">
                <a16:creationId xmlns:a16="http://schemas.microsoft.com/office/drawing/2014/main" id="{30698E47-A17D-45D1-9F13-9D1B8DC8CE12}"/>
              </a:ext>
            </a:extLst>
          </p:cNvPr>
          <p:cNvSpPr>
            <a:spLocks noGrp="1"/>
          </p:cNvSpPr>
          <p:nvPr>
            <p:ph idx="1"/>
          </p:nvPr>
        </p:nvSpPr>
        <p:spPr>
          <a:xfrm>
            <a:off x="309716" y="1460090"/>
            <a:ext cx="11675807" cy="4593391"/>
          </a:xfrm>
        </p:spPr>
        <p:txBody>
          <a:bodyPr>
            <a:noAutofit/>
          </a:bodyPr>
          <a:lstStyle/>
          <a:p>
            <a:pPr algn="just" rtl="0">
              <a:spcBef>
                <a:spcPts val="1000"/>
              </a:spcBef>
              <a:spcAft>
                <a:spcPts val="1000"/>
              </a:spcAft>
            </a:pPr>
            <a:r>
              <a:rPr lang="en-US" sz="1800" b="0" i="0" dirty="0">
                <a:solidFill>
                  <a:srgbClr val="333333"/>
                </a:solidFill>
                <a:effectLst/>
                <a:latin typeface="times" panose="02020603050405020304" pitchFamily="18" charset="0"/>
              </a:rPr>
              <a:t>Dissociative social processes are also called the disintegrative or disjunctive social processes. These processes hinder the growth and development of society, their absence results in stagnation of society.</a:t>
            </a:r>
          </a:p>
          <a:p>
            <a:pPr algn="just" rtl="0" fontAlgn="base">
              <a:spcBef>
                <a:spcPts val="1000"/>
              </a:spcBef>
              <a:spcAft>
                <a:spcPts val="1000"/>
              </a:spcAft>
              <a:buFont typeface="+mj-lt"/>
              <a:buAutoNum type="arabicPeriod"/>
            </a:pPr>
            <a:r>
              <a:rPr lang="en-US" sz="1800" b="0" i="0" dirty="0">
                <a:solidFill>
                  <a:srgbClr val="333333"/>
                </a:solidFill>
                <a:effectLst/>
                <a:latin typeface="times" panose="02020603050405020304" pitchFamily="18" charset="0"/>
              </a:rPr>
              <a:t>Competition</a:t>
            </a:r>
          </a:p>
          <a:p>
            <a:pPr algn="just" rtl="0" fontAlgn="base">
              <a:spcBef>
                <a:spcPts val="1000"/>
              </a:spcBef>
              <a:spcAft>
                <a:spcPts val="1000"/>
              </a:spcAft>
              <a:buFont typeface="+mj-lt"/>
              <a:buAutoNum type="arabicPeriod"/>
            </a:pPr>
            <a:r>
              <a:rPr lang="en-US" sz="1800" b="0" i="0" dirty="0">
                <a:solidFill>
                  <a:srgbClr val="333333"/>
                </a:solidFill>
                <a:effectLst/>
                <a:latin typeface="times" panose="02020603050405020304" pitchFamily="18" charset="0"/>
              </a:rPr>
              <a:t>Conflict</a:t>
            </a:r>
          </a:p>
          <a:p>
            <a:r>
              <a:rPr lang="en-US" sz="1800" b="1" dirty="0"/>
              <a:t>Competition</a:t>
            </a:r>
          </a:p>
          <a:p>
            <a:pPr marL="0" indent="0">
              <a:buNone/>
            </a:pPr>
            <a:r>
              <a:rPr lang="en-US" sz="1800" b="0" i="0" dirty="0">
                <a:solidFill>
                  <a:srgbClr val="333333"/>
                </a:solidFill>
                <a:effectLst/>
                <a:latin typeface="times" panose="02020603050405020304" pitchFamily="18" charset="0"/>
              </a:rPr>
              <a:t>Competition is the most fundamental form of social struggle.</a:t>
            </a:r>
          </a:p>
          <a:p>
            <a:pPr marL="0" indent="0">
              <a:buNone/>
            </a:pPr>
            <a:r>
              <a:rPr lang="en-US" sz="1800" dirty="0"/>
              <a:t>According to </a:t>
            </a:r>
            <a:r>
              <a:rPr lang="en-US" sz="1800" dirty="0" err="1"/>
              <a:t>Biesanz</a:t>
            </a:r>
            <a:r>
              <a:rPr lang="en-US" sz="1800" dirty="0"/>
              <a:t> and </a:t>
            </a:r>
            <a:r>
              <a:rPr lang="en-US" sz="1800" dirty="0" err="1"/>
              <a:t>Biesanz</a:t>
            </a:r>
            <a:r>
              <a:rPr lang="en-US" sz="1800" dirty="0"/>
              <a:t>, “Competition is the striving of two or more persons for the same goal with is limited so that all cannot share it”. </a:t>
            </a:r>
          </a:p>
          <a:p>
            <a:pPr marL="0" indent="0">
              <a:buNone/>
            </a:pPr>
            <a:br>
              <a:rPr lang="en-US" sz="1800" dirty="0"/>
            </a:br>
            <a:endParaRPr lang="en-US" sz="1800" dirty="0"/>
          </a:p>
        </p:txBody>
      </p:sp>
    </p:spTree>
    <p:extLst>
      <p:ext uri="{BB962C8B-B14F-4D97-AF65-F5344CB8AC3E}">
        <p14:creationId xmlns:p14="http://schemas.microsoft.com/office/powerpoint/2010/main" val="2108306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50DCD-A8EE-4704-A3ED-D21577D7D9D6}"/>
              </a:ext>
            </a:extLst>
          </p:cNvPr>
          <p:cNvSpPr>
            <a:spLocks noGrp="1"/>
          </p:cNvSpPr>
          <p:nvPr>
            <p:ph idx="1"/>
          </p:nvPr>
        </p:nvSpPr>
        <p:spPr>
          <a:xfrm>
            <a:off x="1451579" y="589936"/>
            <a:ext cx="9603275" cy="4876410"/>
          </a:xfrm>
        </p:spPr>
        <p:txBody>
          <a:bodyPr>
            <a:normAutofit lnSpcReduction="10000"/>
          </a:bodyPr>
          <a:lstStyle/>
          <a:p>
            <a:r>
              <a:rPr lang="en-US" sz="2000" dirty="0"/>
              <a:t>Park and Burgess write, “Competition is an interaction without social contact”. </a:t>
            </a:r>
          </a:p>
          <a:p>
            <a:r>
              <a:rPr lang="en-US" dirty="0"/>
              <a:t>It occurs whenever there is an insufficient supply of anything that human beings desire.</a:t>
            </a:r>
          </a:p>
          <a:p>
            <a:pPr marL="0" indent="0">
              <a:buNone/>
            </a:pPr>
            <a:r>
              <a:rPr lang="en-US" b="1" dirty="0"/>
              <a:t>Characteristics of competition</a:t>
            </a:r>
          </a:p>
          <a:p>
            <a:r>
              <a:rPr lang="en-US" dirty="0"/>
              <a:t>It is universal</a:t>
            </a:r>
          </a:p>
          <a:p>
            <a:r>
              <a:rPr lang="en-US" dirty="0"/>
              <a:t>It is impersonal</a:t>
            </a:r>
          </a:p>
          <a:p>
            <a:r>
              <a:rPr lang="en-US" dirty="0"/>
              <a:t>Always governed by norms</a:t>
            </a:r>
          </a:p>
          <a:p>
            <a:r>
              <a:rPr lang="en-US" dirty="0"/>
              <a:t>Continuous</a:t>
            </a:r>
          </a:p>
          <a:p>
            <a:r>
              <a:rPr lang="en-US" dirty="0"/>
              <a:t>Cause of social change</a:t>
            </a:r>
          </a:p>
          <a:p>
            <a:r>
              <a:rPr lang="en-US" dirty="0"/>
              <a:t>Constructive or destructive</a:t>
            </a:r>
          </a:p>
          <a:p>
            <a:r>
              <a:rPr lang="en-US" dirty="0"/>
              <a:t>unconscious</a:t>
            </a:r>
          </a:p>
          <a:p>
            <a:endParaRPr lang="en-US" dirty="0"/>
          </a:p>
        </p:txBody>
      </p:sp>
    </p:spTree>
    <p:extLst>
      <p:ext uri="{BB962C8B-B14F-4D97-AF65-F5344CB8AC3E}">
        <p14:creationId xmlns:p14="http://schemas.microsoft.com/office/powerpoint/2010/main" val="118381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F75A0-45D5-41F9-917D-5C3C007A901E}"/>
              </a:ext>
            </a:extLst>
          </p:cNvPr>
          <p:cNvSpPr>
            <a:spLocks noGrp="1"/>
          </p:cNvSpPr>
          <p:nvPr>
            <p:ph idx="1"/>
          </p:nvPr>
        </p:nvSpPr>
        <p:spPr>
          <a:xfrm>
            <a:off x="838200" y="693174"/>
            <a:ext cx="10515600" cy="5483789"/>
          </a:xfrm>
        </p:spPr>
        <p:txBody>
          <a:bodyPr>
            <a:normAutofit fontScale="92500"/>
          </a:bodyPr>
          <a:lstStyle/>
          <a:p>
            <a:pPr marL="0" indent="0" algn="just">
              <a:buNone/>
            </a:pPr>
            <a:r>
              <a:rPr lang="en-US" sz="2400" b="1" dirty="0"/>
              <a:t>Forms of competition</a:t>
            </a:r>
          </a:p>
          <a:p>
            <a:pPr marL="0" indent="0" algn="just">
              <a:buNone/>
            </a:pPr>
            <a:r>
              <a:rPr lang="en-US" sz="2400" b="0" i="0" dirty="0">
                <a:solidFill>
                  <a:srgbClr val="424142"/>
                </a:solidFill>
                <a:effectLst/>
                <a:latin typeface="Georgia" panose="02040502050405020303" pitchFamily="18" charset="0"/>
              </a:rPr>
              <a:t>Competition can be divided into many categories or forms. They are economic competition, cultural competition, social competition, racial competition, political competition etc. It exists everywhere but appears in many forms.</a:t>
            </a:r>
          </a:p>
          <a:p>
            <a:pPr marL="0" indent="0" algn="just">
              <a:buNone/>
            </a:pPr>
            <a:r>
              <a:rPr lang="en-US" sz="2400" b="1" i="0" dirty="0">
                <a:solidFill>
                  <a:srgbClr val="424142"/>
                </a:solidFill>
                <a:effectLst/>
                <a:latin typeface="Georgia" panose="02040502050405020303" pitchFamily="18" charset="0"/>
              </a:rPr>
              <a:t>Economic Competition:</a:t>
            </a:r>
            <a:endParaRPr lang="en-US" sz="2400" dirty="0">
              <a:solidFill>
                <a:srgbClr val="424142"/>
              </a:solidFill>
              <a:latin typeface="Georgia" panose="02040502050405020303" pitchFamily="18" charset="0"/>
            </a:endParaRPr>
          </a:p>
          <a:p>
            <a:pPr marL="0" indent="0" algn="just">
              <a:buNone/>
            </a:pPr>
            <a:r>
              <a:rPr lang="en-US" sz="2400" b="0" i="0" dirty="0">
                <a:solidFill>
                  <a:srgbClr val="424142"/>
                </a:solidFill>
                <a:effectLst/>
                <a:latin typeface="Georgia" panose="02040502050405020303" pitchFamily="18" charset="0"/>
              </a:rPr>
              <a:t>Generally, economic competition is found in the field of economic activities. It means a race between he individuals and groups to achieve certain material goods. Thus economic competition takes place in the field of production, consumption, distribution and exchange of wealth. For example, competition between two industrial sectors for the production of goods. In modern industrial society, the materialistic tendency of people has led to economic competition to a great extent.</a:t>
            </a:r>
            <a:endParaRPr lang="en-US" sz="2400" dirty="0"/>
          </a:p>
        </p:txBody>
      </p:sp>
    </p:spTree>
    <p:extLst>
      <p:ext uri="{BB962C8B-B14F-4D97-AF65-F5344CB8AC3E}">
        <p14:creationId xmlns:p14="http://schemas.microsoft.com/office/powerpoint/2010/main" val="1240602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23C31-5964-422C-B419-F36EC32B54B1}"/>
              </a:ext>
            </a:extLst>
          </p:cNvPr>
          <p:cNvSpPr>
            <a:spLocks noGrp="1"/>
          </p:cNvSpPr>
          <p:nvPr>
            <p:ph idx="1"/>
          </p:nvPr>
        </p:nvSpPr>
        <p:spPr>
          <a:xfrm>
            <a:off x="838200" y="206478"/>
            <a:ext cx="10515600" cy="5412658"/>
          </a:xfrm>
        </p:spPr>
        <p:txBody>
          <a:bodyPr/>
          <a:lstStyle/>
          <a:p>
            <a:pPr algn="just" fontAlgn="base"/>
            <a:r>
              <a:rPr lang="en-US" b="1" dirty="0">
                <a:solidFill>
                  <a:srgbClr val="424142"/>
                </a:solidFill>
                <a:effectLst/>
                <a:latin typeface="Georgia" panose="02040502050405020303" pitchFamily="18" charset="0"/>
              </a:rPr>
              <a:t>Cultural Competition:</a:t>
            </a:r>
            <a:endParaRPr lang="en-US" b="0" dirty="0">
              <a:solidFill>
                <a:srgbClr val="424142"/>
              </a:solidFill>
              <a:effectLst/>
              <a:latin typeface="Georgia" panose="02040502050405020303" pitchFamily="18" charset="0"/>
            </a:endParaRPr>
          </a:p>
          <a:p>
            <a:pPr marL="0" indent="0" algn="just" fontAlgn="base">
              <a:buNone/>
            </a:pPr>
            <a:r>
              <a:rPr lang="en-US" b="0" dirty="0">
                <a:solidFill>
                  <a:srgbClr val="424142"/>
                </a:solidFill>
                <a:effectLst/>
                <a:latin typeface="Georgia" panose="02040502050405020303" pitchFamily="18" charset="0"/>
              </a:rPr>
              <a:t>Cultural competition is found among different cultures: It occurs when two or more cultures try to establish their superiority over others. This type of competition leads to cultural diversities in society. When one culture tries to establish its supremacy over other cultures, it gives birth to cultural competition.</a:t>
            </a:r>
          </a:p>
          <a:p>
            <a:pPr algn="just" fontAlgn="base"/>
            <a:r>
              <a:rPr lang="en-US" b="1" dirty="0">
                <a:solidFill>
                  <a:srgbClr val="424142"/>
                </a:solidFill>
                <a:effectLst/>
                <a:latin typeface="Georgia" panose="02040502050405020303" pitchFamily="18" charset="0"/>
              </a:rPr>
              <a:t>Social Competition:</a:t>
            </a:r>
            <a:endParaRPr lang="en-US" b="0" dirty="0">
              <a:solidFill>
                <a:srgbClr val="424142"/>
              </a:solidFill>
              <a:effectLst/>
              <a:latin typeface="Georgia" panose="02040502050405020303" pitchFamily="18" charset="0"/>
            </a:endParaRPr>
          </a:p>
          <a:p>
            <a:pPr marL="0" indent="0" algn="just" fontAlgn="base">
              <a:buNone/>
            </a:pPr>
            <a:r>
              <a:rPr lang="en-US" b="0" dirty="0">
                <a:solidFill>
                  <a:srgbClr val="424142"/>
                </a:solidFill>
                <a:effectLst/>
                <a:latin typeface="Georgia" panose="02040502050405020303" pitchFamily="18" charset="0"/>
              </a:rPr>
              <a:t>Social competition is mainly found in modern societies. It is the basic feature of present day world. For acquiring a high status, popularity, name and fame in society people compete with each other. Social competition plays a vital role in the determination of individual’s status in society.</a:t>
            </a:r>
          </a:p>
          <a:p>
            <a:pPr marL="0" indent="0" algn="just">
              <a:buNone/>
            </a:pPr>
            <a:endParaRPr lang="en-US" dirty="0"/>
          </a:p>
        </p:txBody>
      </p:sp>
    </p:spTree>
    <p:extLst>
      <p:ext uri="{BB962C8B-B14F-4D97-AF65-F5344CB8AC3E}">
        <p14:creationId xmlns:p14="http://schemas.microsoft.com/office/powerpoint/2010/main" val="91359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E31DD-024E-4D8A-B45F-295FBF6C6BD5}"/>
              </a:ext>
            </a:extLst>
          </p:cNvPr>
          <p:cNvSpPr>
            <a:spLocks noGrp="1"/>
          </p:cNvSpPr>
          <p:nvPr>
            <p:ph idx="1"/>
          </p:nvPr>
        </p:nvSpPr>
        <p:spPr>
          <a:xfrm>
            <a:off x="838200" y="250723"/>
            <a:ext cx="10515600" cy="5368413"/>
          </a:xfrm>
        </p:spPr>
        <p:txBody>
          <a:bodyPr/>
          <a:lstStyle/>
          <a:p>
            <a:pPr algn="just" fontAlgn="base"/>
            <a:r>
              <a:rPr lang="en-US" sz="2400" b="1" dirty="0">
                <a:solidFill>
                  <a:srgbClr val="424142"/>
                </a:solidFill>
                <a:effectLst/>
                <a:latin typeface="Book Antiqua" panose="02040602050305030304" pitchFamily="18" charset="0"/>
              </a:rPr>
              <a:t>Racial Competition:</a:t>
            </a:r>
            <a:endParaRPr lang="en-US" sz="2400" b="0" dirty="0">
              <a:solidFill>
                <a:srgbClr val="424142"/>
              </a:solidFill>
              <a:effectLst/>
              <a:latin typeface="Book Antiqua" panose="02040602050305030304" pitchFamily="18" charset="0"/>
            </a:endParaRPr>
          </a:p>
          <a:p>
            <a:pPr marL="0" indent="0" algn="just" fontAlgn="base">
              <a:buNone/>
            </a:pPr>
            <a:r>
              <a:rPr lang="en-US" sz="2400" b="0" dirty="0">
                <a:solidFill>
                  <a:srgbClr val="424142"/>
                </a:solidFill>
                <a:effectLst/>
                <a:latin typeface="Book Antiqua" panose="02040602050305030304" pitchFamily="18" charset="0"/>
              </a:rPr>
              <a:t>Racial competition is found among different races of the world. It takes place when one race tries to establish its superiority over the other. The whole human society is divided into a number of races and there always arises an intense competition among them.</a:t>
            </a:r>
          </a:p>
          <a:p>
            <a:pPr algn="just" fontAlgn="base"/>
            <a:r>
              <a:rPr lang="en-US" sz="2400" b="1" i="0" dirty="0">
                <a:solidFill>
                  <a:srgbClr val="333333"/>
                </a:solidFill>
                <a:effectLst/>
                <a:latin typeface="Book Antiqua" panose="02040602050305030304" pitchFamily="18" charset="0"/>
              </a:rPr>
              <a:t>Political Competition:</a:t>
            </a:r>
            <a:r>
              <a:rPr lang="en-US" sz="2400" b="0" i="0" dirty="0">
                <a:solidFill>
                  <a:srgbClr val="333333"/>
                </a:solidFill>
                <a:effectLst/>
                <a:latin typeface="Book Antiqua" panose="02040602050305030304" pitchFamily="18" charset="0"/>
              </a:rPr>
              <a:t> This type of competition is found in the political field. </a:t>
            </a:r>
            <a:r>
              <a:rPr lang="en-US" sz="2400" b="0" i="1" dirty="0">
                <a:solidFill>
                  <a:srgbClr val="333333"/>
                </a:solidFill>
                <a:effectLst/>
                <a:latin typeface="Book Antiqua" panose="02040602050305030304" pitchFamily="18" charset="0"/>
              </a:rPr>
              <a:t>For example,</a:t>
            </a:r>
            <a:r>
              <a:rPr lang="en-US" sz="2400" b="0" i="0" dirty="0">
                <a:solidFill>
                  <a:srgbClr val="333333"/>
                </a:solidFill>
                <a:effectLst/>
                <a:latin typeface="Book Antiqua" panose="02040602050305030304" pitchFamily="18" charset="0"/>
              </a:rPr>
              <a:t> during elections each and every political party competes for getting majority. This is not only found at national level but at international level. </a:t>
            </a:r>
          </a:p>
          <a:p>
            <a:pPr marL="0" indent="0" algn="just" fontAlgn="base">
              <a:buNone/>
            </a:pPr>
            <a:endParaRPr lang="en-US" sz="2400" b="0" dirty="0">
              <a:solidFill>
                <a:srgbClr val="424142"/>
              </a:solidFill>
              <a:effectLst/>
              <a:latin typeface="Book Antiqua" panose="02040602050305030304" pitchFamily="18" charset="0"/>
            </a:endParaRPr>
          </a:p>
          <a:p>
            <a:pPr algn="just"/>
            <a:endParaRPr lang="en-US" dirty="0"/>
          </a:p>
        </p:txBody>
      </p:sp>
    </p:spTree>
    <p:extLst>
      <p:ext uri="{BB962C8B-B14F-4D97-AF65-F5344CB8AC3E}">
        <p14:creationId xmlns:p14="http://schemas.microsoft.com/office/powerpoint/2010/main" val="3253361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28EEC-EEC7-40D9-8F16-4179F98C9BF6}"/>
              </a:ext>
            </a:extLst>
          </p:cNvPr>
          <p:cNvSpPr>
            <a:spLocks noGrp="1"/>
          </p:cNvSpPr>
          <p:nvPr>
            <p:ph idx="1"/>
          </p:nvPr>
        </p:nvSpPr>
        <p:spPr>
          <a:xfrm>
            <a:off x="501444" y="191729"/>
            <a:ext cx="11459497" cy="5486400"/>
          </a:xfrm>
        </p:spPr>
        <p:txBody>
          <a:bodyPr>
            <a:noAutofit/>
          </a:bodyPr>
          <a:lstStyle/>
          <a:p>
            <a:pPr marL="0" indent="0" algn="just">
              <a:buNone/>
            </a:pPr>
            <a:r>
              <a:rPr lang="en-US" sz="2400" b="1" dirty="0"/>
              <a:t>Role of competition</a:t>
            </a:r>
          </a:p>
          <a:p>
            <a:pPr marL="0" indent="0" algn="just">
              <a:buNone/>
            </a:pPr>
            <a:r>
              <a:rPr lang="en-US" sz="1800" b="1" i="0" dirty="0">
                <a:solidFill>
                  <a:srgbClr val="424142"/>
                </a:solidFill>
                <a:effectLst/>
                <a:latin typeface="Georgia" panose="02040502050405020303" pitchFamily="18" charset="0"/>
              </a:rPr>
              <a:t>Assignment of right individual to proper place:</a:t>
            </a:r>
          </a:p>
          <a:p>
            <a:pPr marL="0" indent="0" algn="just">
              <a:buNone/>
            </a:pPr>
            <a:r>
              <a:rPr lang="en-US" sz="1800" b="0" i="0" dirty="0">
                <a:solidFill>
                  <a:srgbClr val="424142"/>
                </a:solidFill>
                <a:effectLst/>
                <a:latin typeface="Georgia" panose="02040502050405020303" pitchFamily="18" charset="0"/>
              </a:rPr>
              <a:t>Competition assigns right individual to a place in the social system. It provides the individuals better opportunities to satisfy their desires for new experiences and recognition. It believes in achieved status. </a:t>
            </a:r>
          </a:p>
          <a:p>
            <a:pPr marL="0" indent="0" algn="just" fontAlgn="base">
              <a:buNone/>
            </a:pPr>
            <a:r>
              <a:rPr lang="en-US" sz="1800" b="1" dirty="0">
                <a:solidFill>
                  <a:srgbClr val="424142"/>
                </a:solidFill>
                <a:effectLst/>
                <a:latin typeface="Georgia" panose="02040502050405020303" pitchFamily="18" charset="0"/>
              </a:rPr>
              <a:t>Source of motivation:</a:t>
            </a:r>
            <a:endParaRPr lang="en-US" sz="1800" b="0" dirty="0">
              <a:solidFill>
                <a:srgbClr val="424142"/>
              </a:solidFill>
              <a:effectLst/>
              <a:latin typeface="Georgia" panose="02040502050405020303" pitchFamily="18" charset="0"/>
            </a:endParaRPr>
          </a:p>
          <a:p>
            <a:pPr marL="0" indent="0" algn="just" fontAlgn="base">
              <a:buNone/>
            </a:pPr>
            <a:r>
              <a:rPr lang="en-US" sz="1800" b="0" dirty="0">
                <a:solidFill>
                  <a:srgbClr val="424142"/>
                </a:solidFill>
                <a:effectLst/>
                <a:latin typeface="Georgia" panose="02040502050405020303" pitchFamily="18" charset="0"/>
              </a:rPr>
              <a:t>Competition motivates others to excel or to obtain recognition or to win an award.</a:t>
            </a:r>
            <a:r>
              <a:rPr lang="en-US" sz="1800" b="0" i="0" dirty="0">
                <a:solidFill>
                  <a:srgbClr val="424142"/>
                </a:solidFill>
                <a:effectLst/>
                <a:latin typeface="Georgia" panose="02040502050405020303" pitchFamily="18" charset="0"/>
              </a:rPr>
              <a:t> Competition stimulates achievement by lifting the levels of aspiration for which some individuals work harder for success.</a:t>
            </a:r>
          </a:p>
          <a:p>
            <a:pPr marL="0" indent="0" algn="just" fontAlgn="base">
              <a:buNone/>
            </a:pPr>
            <a:r>
              <a:rPr lang="en-US" sz="1800" b="1" dirty="0">
                <a:solidFill>
                  <a:srgbClr val="424142"/>
                </a:solidFill>
                <a:effectLst/>
                <a:latin typeface="Georgia" panose="02040502050405020303" pitchFamily="18" charset="0"/>
              </a:rPr>
              <a:t>Conducive to progress:</a:t>
            </a:r>
            <a:endParaRPr lang="en-US" sz="1800" b="0" dirty="0">
              <a:solidFill>
                <a:srgbClr val="424142"/>
              </a:solidFill>
              <a:effectLst/>
              <a:latin typeface="Georgia" panose="02040502050405020303" pitchFamily="18" charset="0"/>
            </a:endParaRPr>
          </a:p>
          <a:p>
            <a:pPr marL="0" indent="0" algn="just" fontAlgn="base">
              <a:buNone/>
            </a:pPr>
            <a:r>
              <a:rPr lang="en-US" sz="1800" b="0" dirty="0">
                <a:solidFill>
                  <a:srgbClr val="424142"/>
                </a:solidFill>
                <a:effectLst/>
                <a:latin typeface="Georgia" panose="02040502050405020303" pitchFamily="18" charset="0"/>
              </a:rPr>
              <a:t>Healthy and fair competition is considered essential for economic, social as well as technological and scientific progress. Through competition a proper man is selected and placed in the proper place. It is obvious that when a proper man is in the proper place the technological and general progress of the society cannot be hampered.</a:t>
            </a:r>
          </a:p>
          <a:p>
            <a:pPr marL="0" indent="0" algn="just" fontAlgn="base">
              <a:buNone/>
            </a:pPr>
            <a:endParaRPr lang="en-US" sz="2400" b="0" dirty="0">
              <a:solidFill>
                <a:srgbClr val="424142"/>
              </a:solidFill>
              <a:effectLst/>
              <a:latin typeface="Georgia" panose="02040502050405020303" pitchFamily="18" charset="0"/>
            </a:endParaRPr>
          </a:p>
          <a:p>
            <a:pPr marL="0" indent="0" algn="just">
              <a:buNone/>
            </a:pPr>
            <a:endParaRPr lang="en-US" sz="2400" dirty="0"/>
          </a:p>
        </p:txBody>
      </p:sp>
    </p:spTree>
    <p:extLst>
      <p:ext uri="{BB962C8B-B14F-4D97-AF65-F5344CB8AC3E}">
        <p14:creationId xmlns:p14="http://schemas.microsoft.com/office/powerpoint/2010/main" val="1202215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0BC4-0FC3-4423-98FA-D6D3C448ADF9}"/>
              </a:ext>
            </a:extLst>
          </p:cNvPr>
          <p:cNvSpPr>
            <a:spLocks noGrp="1"/>
          </p:cNvSpPr>
          <p:nvPr>
            <p:ph type="title"/>
          </p:nvPr>
        </p:nvSpPr>
        <p:spPr/>
        <p:txBody>
          <a:bodyPr/>
          <a:lstStyle/>
          <a:p>
            <a:r>
              <a:rPr lang="en-US" dirty="0"/>
              <a:t>Conflict </a:t>
            </a:r>
          </a:p>
        </p:txBody>
      </p:sp>
      <p:sp>
        <p:nvSpPr>
          <p:cNvPr id="3" name="Content Placeholder 2">
            <a:extLst>
              <a:ext uri="{FF2B5EF4-FFF2-40B4-BE49-F238E27FC236}">
                <a16:creationId xmlns:a16="http://schemas.microsoft.com/office/drawing/2014/main" id="{F99A4668-53A5-4076-A885-53153DF6229A}"/>
              </a:ext>
            </a:extLst>
          </p:cNvPr>
          <p:cNvSpPr>
            <a:spLocks noGrp="1"/>
          </p:cNvSpPr>
          <p:nvPr>
            <p:ph idx="1"/>
          </p:nvPr>
        </p:nvSpPr>
        <p:spPr>
          <a:xfrm>
            <a:off x="838200" y="1342103"/>
            <a:ext cx="10515600" cy="4483510"/>
          </a:xfrm>
        </p:spPr>
        <p:txBody>
          <a:bodyPr/>
          <a:lstStyle/>
          <a:p>
            <a:pPr algn="just" fontAlgn="base"/>
            <a:r>
              <a:rPr lang="en-US" b="0" dirty="0">
                <a:solidFill>
                  <a:srgbClr val="424142"/>
                </a:solidFill>
                <a:effectLst/>
                <a:latin typeface="Georgia" panose="02040502050405020303" pitchFamily="18" charset="0"/>
              </a:rPr>
              <a:t>Conflict is one of the dissociative or disintegrative social processes. It is a universal and fundamental social process in human relations. </a:t>
            </a:r>
          </a:p>
          <a:p>
            <a:pPr algn="just" fontAlgn="base"/>
            <a:r>
              <a:rPr lang="en-US" b="0" dirty="0">
                <a:solidFill>
                  <a:srgbClr val="424142"/>
                </a:solidFill>
                <a:effectLst/>
                <a:latin typeface="Georgia" panose="02040502050405020303" pitchFamily="18" charset="0"/>
              </a:rPr>
              <a:t>Conflict arises only when the attention of the competitors is diverted from the object of competition to themselves.</a:t>
            </a:r>
          </a:p>
          <a:p>
            <a:pPr algn="just" fontAlgn="base"/>
            <a:r>
              <a:rPr lang="en-US" b="0" dirty="0">
                <a:solidFill>
                  <a:srgbClr val="424142"/>
                </a:solidFill>
                <a:effectLst/>
                <a:latin typeface="Georgia" panose="02040502050405020303" pitchFamily="18" charset="0"/>
              </a:rPr>
              <a:t>As a process, it is the anti-thesis of cooperation. It is a process of seeking to obtain rewards by eliminating or weakening the competitors. </a:t>
            </a:r>
          </a:p>
          <a:p>
            <a:pPr algn="just" fontAlgn="base"/>
            <a:r>
              <a:rPr lang="en-US" b="0" dirty="0">
                <a:solidFill>
                  <a:srgbClr val="424142"/>
                </a:solidFill>
                <a:effectLst/>
                <a:latin typeface="Georgia" panose="02040502050405020303" pitchFamily="18" charset="0"/>
              </a:rPr>
              <a:t>It is a deliberate attempt to oppose, resist or coerce the will of another or others. Conflict is a competition in its occasional, personal and hostile forms.</a:t>
            </a:r>
          </a:p>
          <a:p>
            <a:pPr algn="just" fontAlgn="base"/>
            <a:r>
              <a:rPr lang="en-US" dirty="0"/>
              <a:t>A.W. Green:- “Conflict is the deliberate attempt to oppose, resist or coerce the will of another or others”.</a:t>
            </a:r>
          </a:p>
          <a:p>
            <a:pPr marL="0" indent="0" algn="just" fontAlgn="base">
              <a:buNone/>
            </a:pPr>
            <a:endParaRPr lang="en-US" b="0" dirty="0">
              <a:solidFill>
                <a:srgbClr val="424142"/>
              </a:solidFill>
              <a:effectLst/>
              <a:latin typeface="Georgia" panose="02040502050405020303" pitchFamily="18" charset="0"/>
            </a:endParaRPr>
          </a:p>
          <a:p>
            <a:pPr algn="just"/>
            <a:endParaRPr lang="en-US" dirty="0"/>
          </a:p>
        </p:txBody>
      </p:sp>
    </p:spTree>
    <p:extLst>
      <p:ext uri="{BB962C8B-B14F-4D97-AF65-F5344CB8AC3E}">
        <p14:creationId xmlns:p14="http://schemas.microsoft.com/office/powerpoint/2010/main" val="885009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6763-5E01-4B2B-BB58-6A2082E6065B}"/>
              </a:ext>
            </a:extLst>
          </p:cNvPr>
          <p:cNvSpPr>
            <a:spLocks noGrp="1"/>
          </p:cNvSpPr>
          <p:nvPr>
            <p:ph type="title"/>
          </p:nvPr>
        </p:nvSpPr>
        <p:spPr>
          <a:xfrm>
            <a:off x="1449217" y="804890"/>
            <a:ext cx="9605635" cy="593638"/>
          </a:xfrm>
        </p:spPr>
        <p:txBody>
          <a:bodyPr>
            <a:normAutofit fontScale="90000"/>
          </a:bodyPr>
          <a:lstStyle/>
          <a:p>
            <a:r>
              <a:rPr lang="en-US" b="1" dirty="0"/>
              <a:t>Characteristics of conflict</a:t>
            </a:r>
            <a:br>
              <a:rPr lang="en-US" b="1" dirty="0"/>
            </a:br>
            <a:endParaRPr lang="en-US" dirty="0"/>
          </a:p>
        </p:txBody>
      </p:sp>
      <p:sp>
        <p:nvSpPr>
          <p:cNvPr id="3" name="Content Placeholder 2">
            <a:extLst>
              <a:ext uri="{FF2B5EF4-FFF2-40B4-BE49-F238E27FC236}">
                <a16:creationId xmlns:a16="http://schemas.microsoft.com/office/drawing/2014/main" id="{FFDA3099-E512-4207-82AC-BCE8DD41130C}"/>
              </a:ext>
            </a:extLst>
          </p:cNvPr>
          <p:cNvSpPr>
            <a:spLocks noGrp="1"/>
          </p:cNvSpPr>
          <p:nvPr>
            <p:ph sz="half" idx="1"/>
          </p:nvPr>
        </p:nvSpPr>
        <p:spPr>
          <a:xfrm>
            <a:off x="457200" y="1902542"/>
            <a:ext cx="5635283" cy="3760839"/>
          </a:xfrm>
        </p:spPr>
        <p:txBody>
          <a:bodyPr>
            <a:normAutofit fontScale="77500" lnSpcReduction="20000"/>
          </a:bodyPr>
          <a:lstStyle/>
          <a:p>
            <a:pPr algn="just" fontAlgn="base"/>
            <a:r>
              <a:rPr lang="en-US" b="1" dirty="0">
                <a:solidFill>
                  <a:srgbClr val="424142"/>
                </a:solidFill>
                <a:effectLst/>
                <a:latin typeface="Georgia" panose="02040502050405020303" pitchFamily="18" charset="0"/>
              </a:rPr>
              <a:t>It is a Universal Process:</a:t>
            </a:r>
            <a:endParaRPr lang="en-US" b="0" dirty="0">
              <a:solidFill>
                <a:srgbClr val="424142"/>
              </a:solidFill>
              <a:effectLst/>
              <a:latin typeface="Georgia" panose="02040502050405020303" pitchFamily="18" charset="0"/>
            </a:endParaRPr>
          </a:p>
          <a:p>
            <a:pPr marL="0" indent="0" algn="just" fontAlgn="base">
              <a:buNone/>
            </a:pPr>
            <a:r>
              <a:rPr lang="en-US" b="0" dirty="0">
                <a:solidFill>
                  <a:srgbClr val="424142"/>
                </a:solidFill>
                <a:effectLst/>
                <a:latin typeface="Georgia" panose="02040502050405020303" pitchFamily="18" charset="0"/>
              </a:rPr>
              <a:t>Conflict is an ever-present process. It exists at all places and all times. It has been in existence since time immemorial. </a:t>
            </a:r>
          </a:p>
          <a:p>
            <a:pPr algn="just" fontAlgn="base"/>
            <a:r>
              <a:rPr lang="en-US" b="1" dirty="0">
                <a:solidFill>
                  <a:srgbClr val="424142"/>
                </a:solidFill>
                <a:effectLst/>
                <a:latin typeface="Georgia" panose="02040502050405020303" pitchFamily="18" charset="0"/>
              </a:rPr>
              <a:t>It is a Personal Activity:</a:t>
            </a:r>
            <a:endParaRPr lang="en-US" b="0" dirty="0">
              <a:solidFill>
                <a:srgbClr val="424142"/>
              </a:solidFill>
              <a:effectLst/>
              <a:latin typeface="Georgia" panose="02040502050405020303" pitchFamily="18" charset="0"/>
            </a:endParaRPr>
          </a:p>
          <a:p>
            <a:pPr marL="0" indent="0" algn="just" fontAlgn="base">
              <a:buNone/>
            </a:pPr>
            <a:r>
              <a:rPr lang="en-US" b="0" dirty="0">
                <a:solidFill>
                  <a:srgbClr val="424142"/>
                </a:solidFill>
                <a:effectLst/>
                <a:latin typeface="Georgia" panose="02040502050405020303" pitchFamily="18" charset="0"/>
              </a:rPr>
              <a:t>Conflict is personal and its aim is to eliminate the opposite party. The defeat of the opponent is the main objective in conflict. When competition is </a:t>
            </a:r>
            <a:r>
              <a:rPr lang="en-US" b="0" dirty="0" err="1">
                <a:solidFill>
                  <a:srgbClr val="424142"/>
                </a:solidFill>
                <a:effectLst/>
                <a:latin typeface="Georgia" panose="02040502050405020303" pitchFamily="18" charset="0"/>
              </a:rPr>
              <a:t>personalised</a:t>
            </a:r>
            <a:r>
              <a:rPr lang="en-US" b="0" dirty="0">
                <a:solidFill>
                  <a:srgbClr val="424142"/>
                </a:solidFill>
                <a:effectLst/>
                <a:latin typeface="Georgia" panose="02040502050405020303" pitchFamily="18" charset="0"/>
              </a:rPr>
              <a:t> it becomes conflict. </a:t>
            </a:r>
          </a:p>
          <a:p>
            <a:pPr algn="just" fontAlgn="base"/>
            <a:r>
              <a:rPr lang="en-US" b="1" dirty="0">
                <a:solidFill>
                  <a:srgbClr val="424142"/>
                </a:solidFill>
                <a:effectLst/>
                <a:latin typeface="Georgia" panose="02040502050405020303" pitchFamily="18" charset="0"/>
              </a:rPr>
              <a:t>It is a Conscious Activity:</a:t>
            </a:r>
            <a:endParaRPr lang="en-US" b="0" dirty="0">
              <a:solidFill>
                <a:srgbClr val="424142"/>
              </a:solidFill>
              <a:effectLst/>
              <a:latin typeface="Georgia" panose="02040502050405020303" pitchFamily="18" charset="0"/>
            </a:endParaRPr>
          </a:p>
          <a:p>
            <a:pPr marL="0" indent="0" algn="just" fontAlgn="base">
              <a:buNone/>
            </a:pPr>
            <a:r>
              <a:rPr lang="en-US" b="0" dirty="0">
                <a:solidFill>
                  <a:srgbClr val="424142"/>
                </a:solidFill>
                <a:effectLst/>
                <a:latin typeface="Georgia" panose="02040502050405020303" pitchFamily="18" charset="0"/>
              </a:rPr>
              <a:t>Conflict is a deliberate attempt to oppose or resist the will of another. It aims at causing loss or injury to persons or groups. </a:t>
            </a:r>
          </a:p>
          <a:p>
            <a:pPr marL="0" indent="0" algn="just" fontAlgn="base">
              <a:buNone/>
            </a:pPr>
            <a:endParaRPr lang="en-US" b="0" dirty="0">
              <a:solidFill>
                <a:srgbClr val="424142"/>
              </a:solidFill>
              <a:effectLst/>
              <a:latin typeface="Georgia" panose="02040502050405020303" pitchFamily="18" charset="0"/>
            </a:endParaRPr>
          </a:p>
          <a:p>
            <a:pPr marL="0" indent="0" algn="just" fontAlgn="base">
              <a:buNone/>
            </a:pPr>
            <a:endParaRPr lang="en-US" b="0" dirty="0">
              <a:solidFill>
                <a:srgbClr val="424142"/>
              </a:solidFill>
              <a:effectLst/>
              <a:latin typeface="Georgia" panose="02040502050405020303" pitchFamily="18" charset="0"/>
            </a:endParaRPr>
          </a:p>
          <a:p>
            <a:pPr marL="0" indent="0" algn="just">
              <a:buNone/>
            </a:pPr>
            <a:endParaRPr lang="en-US" dirty="0"/>
          </a:p>
        </p:txBody>
      </p:sp>
      <p:sp>
        <p:nvSpPr>
          <p:cNvPr id="4" name="Content Placeholder 3">
            <a:extLst>
              <a:ext uri="{FF2B5EF4-FFF2-40B4-BE49-F238E27FC236}">
                <a16:creationId xmlns:a16="http://schemas.microsoft.com/office/drawing/2014/main" id="{C4CD4DF4-5230-4FDB-AE51-D475D04EE483}"/>
              </a:ext>
            </a:extLst>
          </p:cNvPr>
          <p:cNvSpPr>
            <a:spLocks noGrp="1"/>
          </p:cNvSpPr>
          <p:nvPr>
            <p:ph sz="half" idx="2"/>
          </p:nvPr>
        </p:nvSpPr>
        <p:spPr>
          <a:xfrm>
            <a:off x="6413770" y="2017342"/>
            <a:ext cx="5321029" cy="4035767"/>
          </a:xfrm>
        </p:spPr>
        <p:txBody>
          <a:bodyPr>
            <a:normAutofit fontScale="77500" lnSpcReduction="20000"/>
          </a:bodyPr>
          <a:lstStyle/>
          <a:p>
            <a:pPr algn="just" fontAlgn="base"/>
            <a:r>
              <a:rPr lang="en-US" b="1" dirty="0">
                <a:solidFill>
                  <a:srgbClr val="424142"/>
                </a:solidFill>
                <a:effectLst/>
                <a:latin typeface="Georgia" panose="02040502050405020303" pitchFamily="18" charset="0"/>
              </a:rPr>
              <a:t>It is an Intermittent Process:</a:t>
            </a:r>
            <a:endParaRPr lang="en-US" b="0" dirty="0">
              <a:solidFill>
                <a:srgbClr val="424142"/>
              </a:solidFill>
              <a:effectLst/>
              <a:latin typeface="Georgia" panose="02040502050405020303" pitchFamily="18" charset="0"/>
            </a:endParaRPr>
          </a:p>
          <a:p>
            <a:pPr marL="0" indent="0" algn="just" fontAlgn="base">
              <a:buNone/>
            </a:pPr>
            <a:r>
              <a:rPr lang="en-US" b="0" dirty="0">
                <a:solidFill>
                  <a:srgbClr val="424142"/>
                </a:solidFill>
                <a:effectLst/>
                <a:latin typeface="Georgia" panose="02040502050405020303" pitchFamily="18" charset="0"/>
              </a:rPr>
              <a:t>There is no continuity in conflict. It is occasional. It lacks continuity. It is not as continuous as competition and cooperation. It may take place all of a sudden and may come to an end after sometime. </a:t>
            </a:r>
          </a:p>
          <a:p>
            <a:pPr algn="just" fontAlgn="base"/>
            <a:r>
              <a:rPr lang="en-US" b="1" dirty="0">
                <a:solidFill>
                  <a:srgbClr val="424142"/>
                </a:solidFill>
                <a:effectLst/>
                <a:latin typeface="Georgia" panose="02040502050405020303" pitchFamily="18" charset="0"/>
              </a:rPr>
              <a:t>Conflict is emotional:</a:t>
            </a:r>
          </a:p>
          <a:p>
            <a:pPr marL="0" indent="0" algn="just" fontAlgn="base">
              <a:buNone/>
            </a:pPr>
            <a:r>
              <a:rPr lang="en-US" b="0" dirty="0">
                <a:solidFill>
                  <a:srgbClr val="424142"/>
                </a:solidFill>
                <a:effectLst/>
                <a:latin typeface="Georgia" panose="02040502050405020303" pitchFamily="18" charset="0"/>
              </a:rPr>
              <a:t>The basis of conflict is emotion. Moved by excessive emotion, people get involved in conflict and in this process, they use fair as well as unfair means to achieve their goal</a:t>
            </a:r>
            <a:endParaRPr lang="en-US" dirty="0"/>
          </a:p>
        </p:txBody>
      </p:sp>
    </p:spTree>
    <p:extLst>
      <p:ext uri="{BB962C8B-B14F-4D97-AF65-F5344CB8AC3E}">
        <p14:creationId xmlns:p14="http://schemas.microsoft.com/office/powerpoint/2010/main" val="3771349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F711-CB42-4E9C-957A-67D62427B1ED}"/>
              </a:ext>
            </a:extLst>
          </p:cNvPr>
          <p:cNvSpPr>
            <a:spLocks noGrp="1"/>
          </p:cNvSpPr>
          <p:nvPr>
            <p:ph type="title"/>
          </p:nvPr>
        </p:nvSpPr>
        <p:spPr/>
        <p:txBody>
          <a:bodyPr/>
          <a:lstStyle/>
          <a:p>
            <a:r>
              <a:rPr lang="en-US" b="1" u="sng" dirty="0">
                <a:solidFill>
                  <a:srgbClr val="424142"/>
                </a:solidFill>
                <a:latin typeface="Georgia" panose="02040502050405020303" pitchFamily="18" charset="0"/>
              </a:rPr>
              <a:t>Types of conflict</a:t>
            </a:r>
            <a:br>
              <a:rPr lang="en-US" b="1" u="sng" dirty="0">
                <a:solidFill>
                  <a:srgbClr val="424142"/>
                </a:solidFill>
                <a:latin typeface="Georgia" panose="02040502050405020303" pitchFamily="18" charset="0"/>
              </a:rPr>
            </a:br>
            <a:endParaRPr lang="en-US" dirty="0"/>
          </a:p>
        </p:txBody>
      </p:sp>
      <p:sp>
        <p:nvSpPr>
          <p:cNvPr id="3" name="Content Placeholder 2">
            <a:extLst>
              <a:ext uri="{FF2B5EF4-FFF2-40B4-BE49-F238E27FC236}">
                <a16:creationId xmlns:a16="http://schemas.microsoft.com/office/drawing/2014/main" id="{70F43418-2CEE-4C49-AD35-4E5F120DD1F7}"/>
              </a:ext>
            </a:extLst>
          </p:cNvPr>
          <p:cNvSpPr>
            <a:spLocks noGrp="1"/>
          </p:cNvSpPr>
          <p:nvPr>
            <p:ph sz="half" idx="1"/>
          </p:nvPr>
        </p:nvSpPr>
        <p:spPr>
          <a:xfrm>
            <a:off x="530942" y="2010878"/>
            <a:ext cx="5561541" cy="3448595"/>
          </a:xfrm>
        </p:spPr>
        <p:txBody>
          <a:bodyPr>
            <a:normAutofit fontScale="92500" lnSpcReduction="10000"/>
          </a:bodyPr>
          <a:lstStyle/>
          <a:p>
            <a:pPr algn="just" fontAlgn="base"/>
            <a:endParaRPr lang="en-US" b="1" dirty="0">
              <a:solidFill>
                <a:srgbClr val="424142"/>
              </a:solidFill>
              <a:latin typeface="Georgia" panose="02040502050405020303" pitchFamily="18" charset="0"/>
            </a:endParaRPr>
          </a:p>
          <a:p>
            <a:pPr marL="0" indent="0" algn="just" fontAlgn="base">
              <a:buNone/>
            </a:pPr>
            <a:r>
              <a:rPr lang="en-US" b="0" dirty="0" err="1">
                <a:solidFill>
                  <a:srgbClr val="424142"/>
                </a:solidFill>
                <a:effectLst/>
                <a:latin typeface="Georgia" panose="02040502050405020303" pitchFamily="18" charset="0"/>
              </a:rPr>
              <a:t>Maclver</a:t>
            </a:r>
            <a:r>
              <a:rPr lang="en-US" b="0" dirty="0">
                <a:solidFill>
                  <a:srgbClr val="424142"/>
                </a:solidFill>
                <a:effectLst/>
                <a:latin typeface="Georgia" panose="02040502050405020303" pitchFamily="18" charset="0"/>
              </a:rPr>
              <a:t> and Page have distinguished two fundamental types of conflict. Direct and Indirect conflict.</a:t>
            </a:r>
          </a:p>
          <a:p>
            <a:pPr algn="just" fontAlgn="base"/>
            <a:r>
              <a:rPr lang="en-US" b="1" dirty="0">
                <a:solidFill>
                  <a:srgbClr val="424142"/>
                </a:solidFill>
                <a:effectLst/>
                <a:latin typeface="Georgia" panose="02040502050405020303" pitchFamily="18" charset="0"/>
              </a:rPr>
              <a:t>Direct Conflict:</a:t>
            </a:r>
            <a:endParaRPr lang="en-US" b="0" dirty="0">
              <a:solidFill>
                <a:srgbClr val="424142"/>
              </a:solidFill>
              <a:effectLst/>
              <a:latin typeface="Georgia" panose="02040502050405020303" pitchFamily="18" charset="0"/>
            </a:endParaRPr>
          </a:p>
          <a:p>
            <a:pPr marL="0" indent="0" algn="just" fontAlgn="base">
              <a:buNone/>
            </a:pPr>
            <a:r>
              <a:rPr lang="en-US" b="0" dirty="0">
                <a:solidFill>
                  <a:srgbClr val="424142"/>
                </a:solidFill>
                <a:effectLst/>
                <a:latin typeface="Georgia" panose="02040502050405020303" pitchFamily="18" charset="0"/>
              </a:rPr>
              <a:t>When a person or a group injures, thwarts or destroys the opponent in order to secure a goal or reward, direct conflict occurs; such as litigation, revolution and war.</a:t>
            </a:r>
          </a:p>
          <a:p>
            <a:pPr marL="0" indent="0" algn="just" fontAlgn="base">
              <a:buNone/>
            </a:pPr>
            <a:endParaRPr lang="en-US" b="1" dirty="0"/>
          </a:p>
        </p:txBody>
      </p:sp>
      <p:sp>
        <p:nvSpPr>
          <p:cNvPr id="4" name="Content Placeholder 3">
            <a:extLst>
              <a:ext uri="{FF2B5EF4-FFF2-40B4-BE49-F238E27FC236}">
                <a16:creationId xmlns:a16="http://schemas.microsoft.com/office/drawing/2014/main" id="{2F52DE94-E9AA-4EC8-8846-7681304C4411}"/>
              </a:ext>
            </a:extLst>
          </p:cNvPr>
          <p:cNvSpPr>
            <a:spLocks noGrp="1"/>
          </p:cNvSpPr>
          <p:nvPr>
            <p:ph sz="half" idx="2"/>
          </p:nvPr>
        </p:nvSpPr>
        <p:spPr/>
        <p:txBody>
          <a:bodyPr>
            <a:normAutofit fontScale="92500" lnSpcReduction="10000"/>
          </a:bodyPr>
          <a:lstStyle/>
          <a:p>
            <a:pPr algn="just" fontAlgn="base"/>
            <a:r>
              <a:rPr lang="en-US" b="1" dirty="0">
                <a:solidFill>
                  <a:srgbClr val="424142"/>
                </a:solidFill>
                <a:effectLst/>
                <a:latin typeface="Georgia" panose="02040502050405020303" pitchFamily="18" charset="0"/>
              </a:rPr>
              <a:t>Indirect Conflict:</a:t>
            </a:r>
            <a:endParaRPr lang="en-US" b="0" dirty="0">
              <a:solidFill>
                <a:srgbClr val="424142"/>
              </a:solidFill>
              <a:effectLst/>
              <a:latin typeface="Georgia" panose="02040502050405020303" pitchFamily="18" charset="0"/>
            </a:endParaRPr>
          </a:p>
          <a:p>
            <a:pPr marL="0" indent="0" algn="just" fontAlgn="base">
              <a:buNone/>
            </a:pPr>
            <a:r>
              <a:rPr lang="en-US" b="0" dirty="0">
                <a:solidFill>
                  <a:srgbClr val="424142"/>
                </a:solidFill>
                <a:effectLst/>
                <a:latin typeface="Georgia" panose="02040502050405020303" pitchFamily="18" charset="0"/>
              </a:rPr>
              <a:t>In indirect conflict, attempts are made by individuals or groups to frustrate the efforts of their opponents in an indirect manner. For example, when two manufacturers go on lowering the prices of their commodities till both of them are declared insolvent, indirect conflict in that case take place.</a:t>
            </a:r>
          </a:p>
          <a:p>
            <a:pPr algn="just"/>
            <a:endParaRPr lang="en-US" dirty="0"/>
          </a:p>
        </p:txBody>
      </p:sp>
    </p:spTree>
    <p:extLst>
      <p:ext uri="{BB962C8B-B14F-4D97-AF65-F5344CB8AC3E}">
        <p14:creationId xmlns:p14="http://schemas.microsoft.com/office/powerpoint/2010/main" val="3096030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F3D8D-291D-4DDF-B7EE-7B8099215E24}"/>
              </a:ext>
            </a:extLst>
          </p:cNvPr>
          <p:cNvSpPr>
            <a:spLocks noGrp="1"/>
          </p:cNvSpPr>
          <p:nvPr>
            <p:ph sz="half" idx="1"/>
          </p:nvPr>
        </p:nvSpPr>
        <p:spPr>
          <a:xfrm>
            <a:off x="6327057" y="649883"/>
            <a:ext cx="5028141" cy="4847117"/>
          </a:xfrm>
        </p:spPr>
        <p:txBody>
          <a:bodyPr>
            <a:normAutofit fontScale="92500" lnSpcReduction="20000"/>
          </a:bodyPr>
          <a:lstStyle/>
          <a:p>
            <a:pPr marL="0" indent="0">
              <a:buNone/>
            </a:pPr>
            <a:r>
              <a:rPr lang="en-US" sz="2200" dirty="0" err="1"/>
              <a:t>Gillin</a:t>
            </a:r>
            <a:r>
              <a:rPr lang="en-US" sz="2200" dirty="0"/>
              <a:t> and </a:t>
            </a:r>
            <a:r>
              <a:rPr lang="en-US" sz="2200" dirty="0" err="1"/>
              <a:t>Gillin</a:t>
            </a:r>
            <a:r>
              <a:rPr lang="en-US" sz="2200" dirty="0"/>
              <a:t> (1948) have classified conflict in five groups: </a:t>
            </a:r>
          </a:p>
          <a:p>
            <a:pPr marL="0" indent="0" algn="just">
              <a:buNone/>
            </a:pPr>
            <a:r>
              <a:rPr lang="en-US" sz="2200" dirty="0"/>
              <a:t>• (</a:t>
            </a:r>
            <a:r>
              <a:rPr lang="en-US" sz="2200" dirty="0" err="1"/>
              <a:t>i</a:t>
            </a:r>
            <a:r>
              <a:rPr lang="en-US" sz="2200" dirty="0"/>
              <a:t>) Personal conflict, </a:t>
            </a:r>
          </a:p>
          <a:p>
            <a:pPr marL="0" indent="0">
              <a:buNone/>
            </a:pPr>
            <a:r>
              <a:rPr lang="en-US" sz="2200" dirty="0"/>
              <a:t>• (ii) racial conflict, </a:t>
            </a:r>
          </a:p>
          <a:p>
            <a:pPr marL="0" indent="0">
              <a:buNone/>
            </a:pPr>
            <a:r>
              <a:rPr lang="en-US" sz="2200" dirty="0"/>
              <a:t>• (iii) class conflict, </a:t>
            </a:r>
          </a:p>
          <a:p>
            <a:pPr marL="0" indent="0">
              <a:buNone/>
            </a:pPr>
            <a:r>
              <a:rPr lang="en-US" sz="2200" dirty="0"/>
              <a:t>• (iv) political conflict, and </a:t>
            </a:r>
          </a:p>
          <a:p>
            <a:pPr marL="0" indent="0">
              <a:buNone/>
            </a:pPr>
            <a:r>
              <a:rPr lang="en-US" sz="2200" dirty="0"/>
              <a:t>• (v) international conflict.</a:t>
            </a:r>
          </a:p>
          <a:p>
            <a:pPr marL="0" indent="0" algn="l" fontAlgn="base">
              <a:buNone/>
            </a:pPr>
            <a:endParaRPr lang="en-US" b="0" dirty="0">
              <a:solidFill>
                <a:srgbClr val="424142"/>
              </a:solidFill>
              <a:effectLst/>
              <a:latin typeface="Georgia" panose="02040502050405020303" pitchFamily="18" charset="0"/>
            </a:endParaRPr>
          </a:p>
          <a:p>
            <a:endParaRPr lang="en-US" dirty="0"/>
          </a:p>
        </p:txBody>
      </p:sp>
      <p:sp>
        <p:nvSpPr>
          <p:cNvPr id="4" name="Content Placeholder 3">
            <a:extLst>
              <a:ext uri="{FF2B5EF4-FFF2-40B4-BE49-F238E27FC236}">
                <a16:creationId xmlns:a16="http://schemas.microsoft.com/office/drawing/2014/main" id="{940B4280-C910-4549-BFCF-673FF477AC87}"/>
              </a:ext>
            </a:extLst>
          </p:cNvPr>
          <p:cNvSpPr>
            <a:spLocks noGrp="1"/>
          </p:cNvSpPr>
          <p:nvPr>
            <p:ph sz="half" idx="2"/>
          </p:nvPr>
        </p:nvSpPr>
        <p:spPr>
          <a:xfrm>
            <a:off x="378730" y="469372"/>
            <a:ext cx="5717270" cy="5208140"/>
          </a:xfrm>
        </p:spPr>
        <p:txBody>
          <a:bodyPr>
            <a:normAutofit fontScale="92500" lnSpcReduction="20000"/>
          </a:bodyPr>
          <a:lstStyle/>
          <a:p>
            <a:pPr marL="0" indent="0" algn="just" fontAlgn="base">
              <a:buNone/>
            </a:pPr>
            <a:r>
              <a:rPr lang="en-US" sz="2000" b="0" dirty="0">
                <a:solidFill>
                  <a:srgbClr val="424142"/>
                </a:solidFill>
                <a:effectLst/>
                <a:latin typeface="Georgia" panose="02040502050405020303" pitchFamily="18" charset="0"/>
              </a:rPr>
              <a:t>Simmel (1955) has distinguished four types of conflict: </a:t>
            </a:r>
            <a:endParaRPr lang="en-US" sz="2000" dirty="0">
              <a:solidFill>
                <a:srgbClr val="424142"/>
              </a:solidFill>
              <a:latin typeface="Georgia" panose="02040502050405020303" pitchFamily="18" charset="0"/>
            </a:endParaRPr>
          </a:p>
          <a:p>
            <a:pPr marL="0" indent="0" algn="just" fontAlgn="base">
              <a:buNone/>
            </a:pPr>
            <a:r>
              <a:rPr lang="en-US" sz="2000" b="1" dirty="0">
                <a:solidFill>
                  <a:srgbClr val="424142"/>
                </a:solidFill>
                <a:effectLst/>
                <a:latin typeface="Georgia" panose="02040502050405020303" pitchFamily="18" charset="0"/>
              </a:rPr>
              <a:t>War:- </a:t>
            </a:r>
            <a:r>
              <a:rPr lang="en-US" sz="2000" b="0" dirty="0">
                <a:solidFill>
                  <a:srgbClr val="424142"/>
                </a:solidFill>
                <a:effectLst/>
                <a:latin typeface="Georgia" panose="02040502050405020303" pitchFamily="18" charset="0"/>
              </a:rPr>
              <a:t>Simmel attributed war to a deep seated antagonistic impulse in man. For him, antagonistic impulse is a foundation of all conflicts. </a:t>
            </a:r>
          </a:p>
          <a:p>
            <a:pPr marL="0" indent="0" algn="just" fontAlgn="base">
              <a:buNone/>
            </a:pPr>
            <a:r>
              <a:rPr lang="en-US" sz="2000" b="1" dirty="0">
                <a:solidFill>
                  <a:srgbClr val="424142"/>
                </a:solidFill>
                <a:effectLst/>
                <a:latin typeface="Georgia" panose="02040502050405020303" pitchFamily="18" charset="0"/>
              </a:rPr>
              <a:t>Feud:- </a:t>
            </a:r>
            <a:r>
              <a:rPr lang="en-US" sz="2000" b="0" dirty="0">
                <a:solidFill>
                  <a:srgbClr val="424142"/>
                </a:solidFill>
                <a:effectLst/>
                <a:latin typeface="Georgia" panose="02040502050405020303" pitchFamily="18" charset="0"/>
              </a:rPr>
              <a:t>is an intra-group form of conflict which may arise because of injustice alleged to have been done by one group to the other.</a:t>
            </a:r>
          </a:p>
          <a:p>
            <a:pPr marL="0" indent="0" algn="just">
              <a:buNone/>
            </a:pPr>
            <a:r>
              <a:rPr lang="en-US" sz="2000" b="1" dirty="0"/>
              <a:t>Litigation :- </a:t>
            </a:r>
            <a:r>
              <a:rPr lang="en-US" sz="2000" dirty="0"/>
              <a:t>is a judicial form of conflict when an individual or group asserts its claims to certain rights on the basis of objective factors.  </a:t>
            </a:r>
          </a:p>
          <a:p>
            <a:pPr marL="0" indent="0" algn="just">
              <a:buNone/>
            </a:pPr>
            <a:r>
              <a:rPr lang="en-US" sz="2000" b="1" dirty="0"/>
              <a:t>Conflict of impersonal ideals</a:t>
            </a:r>
            <a:r>
              <a:rPr lang="en-US" sz="2000" dirty="0"/>
              <a:t>:- is a conflict carried on by the individuals not for themselves but for an ideal. In such a conflict, each party attempts to justify truthfulness of its own ideals.</a:t>
            </a:r>
          </a:p>
          <a:p>
            <a:pPr marL="0" indent="0" algn="just">
              <a:buNone/>
            </a:pPr>
            <a:endParaRPr lang="en-US" dirty="0"/>
          </a:p>
        </p:txBody>
      </p:sp>
    </p:spTree>
    <p:extLst>
      <p:ext uri="{BB962C8B-B14F-4D97-AF65-F5344CB8AC3E}">
        <p14:creationId xmlns:p14="http://schemas.microsoft.com/office/powerpoint/2010/main" val="15069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AB7-2473-45DF-AAE9-FCB421A94619}"/>
              </a:ext>
            </a:extLst>
          </p:cNvPr>
          <p:cNvSpPr>
            <a:spLocks noGrp="1"/>
          </p:cNvSpPr>
          <p:nvPr>
            <p:ph type="title"/>
          </p:nvPr>
        </p:nvSpPr>
        <p:spPr/>
        <p:txBody>
          <a:bodyPr/>
          <a:lstStyle/>
          <a:p>
            <a:r>
              <a:rPr lang="en-US" dirty="0"/>
              <a:t>Elements of social interaction</a:t>
            </a:r>
          </a:p>
        </p:txBody>
      </p:sp>
      <p:sp>
        <p:nvSpPr>
          <p:cNvPr id="3" name="Content Placeholder 2">
            <a:extLst>
              <a:ext uri="{FF2B5EF4-FFF2-40B4-BE49-F238E27FC236}">
                <a16:creationId xmlns:a16="http://schemas.microsoft.com/office/drawing/2014/main" id="{C2779A0F-41E6-4A1F-894F-0CADF162776E}"/>
              </a:ext>
            </a:extLst>
          </p:cNvPr>
          <p:cNvSpPr>
            <a:spLocks noGrp="1"/>
          </p:cNvSpPr>
          <p:nvPr>
            <p:ph idx="1"/>
          </p:nvPr>
        </p:nvSpPr>
        <p:spPr/>
        <p:txBody>
          <a:bodyPr/>
          <a:lstStyle/>
          <a:p>
            <a:pPr marL="0" indent="0" algn="just" fontAlgn="base">
              <a:buNone/>
            </a:pPr>
            <a:r>
              <a:rPr lang="en-US" b="0" i="0" dirty="0">
                <a:solidFill>
                  <a:srgbClr val="757575"/>
                </a:solidFill>
                <a:effectLst/>
                <a:latin typeface="Roboto" panose="02000000000000000000" pitchFamily="2" charset="0"/>
              </a:rPr>
              <a:t>The following are the elements of social interaction:</a:t>
            </a:r>
          </a:p>
          <a:p>
            <a:pPr algn="just" fontAlgn="base">
              <a:buFont typeface="+mj-lt"/>
              <a:buAutoNum type="arabicPeriod"/>
            </a:pPr>
            <a:r>
              <a:rPr lang="en-US" b="0" i="0" dirty="0">
                <a:solidFill>
                  <a:srgbClr val="757575"/>
                </a:solidFill>
                <a:effectLst/>
                <a:latin typeface="Roboto" panose="02000000000000000000" pitchFamily="2" charset="0"/>
              </a:rPr>
              <a:t>Two or more than two persons</a:t>
            </a:r>
          </a:p>
          <a:p>
            <a:pPr algn="just" fontAlgn="base">
              <a:buFont typeface="+mj-lt"/>
              <a:buAutoNum type="arabicPeriod"/>
            </a:pPr>
            <a:r>
              <a:rPr lang="en-US" b="0" i="0" dirty="0">
                <a:solidFill>
                  <a:srgbClr val="757575"/>
                </a:solidFill>
                <a:effectLst/>
                <a:latin typeface="Roboto" panose="02000000000000000000" pitchFamily="2" charset="0"/>
              </a:rPr>
              <a:t>Reciprocal relationship among them</a:t>
            </a:r>
          </a:p>
          <a:p>
            <a:pPr algn="just" fontAlgn="base">
              <a:buFont typeface="+mj-lt"/>
              <a:buAutoNum type="arabicPeriod"/>
            </a:pPr>
            <a:r>
              <a:rPr lang="en-US" b="0" i="0" dirty="0">
                <a:solidFill>
                  <a:srgbClr val="757575"/>
                </a:solidFill>
                <a:effectLst/>
                <a:latin typeface="Roboto" panose="02000000000000000000" pitchFamily="2" charset="0"/>
              </a:rPr>
              <a:t>Influence on the event, behavior, brain of the persons.</a:t>
            </a:r>
          </a:p>
          <a:p>
            <a:pPr marL="0" indent="0" algn="just">
              <a:buNone/>
            </a:pPr>
            <a:r>
              <a:rPr lang="en-US" b="0" i="0" dirty="0">
                <a:solidFill>
                  <a:srgbClr val="757575"/>
                </a:solidFill>
                <a:effectLst/>
                <a:latin typeface="Roboto" panose="02000000000000000000" pitchFamily="2" charset="0"/>
              </a:rPr>
              <a:t>These three conditions interrelate the people among themselves and convert them into social groups.</a:t>
            </a:r>
            <a:endParaRPr lang="en-US" dirty="0"/>
          </a:p>
        </p:txBody>
      </p:sp>
    </p:spTree>
    <p:extLst>
      <p:ext uri="{BB962C8B-B14F-4D97-AF65-F5344CB8AC3E}">
        <p14:creationId xmlns:p14="http://schemas.microsoft.com/office/powerpoint/2010/main" val="3539927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FD6-B7D8-42EB-AC45-B6EA3753ADD7}"/>
              </a:ext>
            </a:extLst>
          </p:cNvPr>
          <p:cNvSpPr>
            <a:spLocks noGrp="1"/>
          </p:cNvSpPr>
          <p:nvPr>
            <p:ph type="title"/>
          </p:nvPr>
        </p:nvSpPr>
        <p:spPr>
          <a:xfrm>
            <a:off x="1449217" y="804890"/>
            <a:ext cx="9605635" cy="891176"/>
          </a:xfrm>
        </p:spPr>
        <p:txBody>
          <a:bodyPr>
            <a:normAutofit/>
          </a:bodyPr>
          <a:lstStyle/>
          <a:p>
            <a:pPr algn="just"/>
            <a:r>
              <a:rPr lang="en-US" dirty="0"/>
              <a:t>Role (Functions) of conflict</a:t>
            </a:r>
          </a:p>
        </p:txBody>
      </p:sp>
      <p:sp>
        <p:nvSpPr>
          <p:cNvPr id="3" name="Content Placeholder 2">
            <a:extLst>
              <a:ext uri="{FF2B5EF4-FFF2-40B4-BE49-F238E27FC236}">
                <a16:creationId xmlns:a16="http://schemas.microsoft.com/office/drawing/2014/main" id="{9AE77C74-F058-46A7-BB24-AC4820644215}"/>
              </a:ext>
            </a:extLst>
          </p:cNvPr>
          <p:cNvSpPr>
            <a:spLocks noGrp="1"/>
          </p:cNvSpPr>
          <p:nvPr>
            <p:ph sz="half" idx="1"/>
          </p:nvPr>
        </p:nvSpPr>
        <p:spPr/>
        <p:txBody>
          <a:bodyPr>
            <a:normAutofit fontScale="92500" lnSpcReduction="20000"/>
          </a:bodyPr>
          <a:lstStyle/>
          <a:p>
            <a:pPr marL="0" indent="0" algn="just">
              <a:buNone/>
            </a:pPr>
            <a:r>
              <a:rPr lang="en-US" b="1" dirty="0"/>
              <a:t>Positive </a:t>
            </a:r>
          </a:p>
          <a:p>
            <a:pPr algn="just"/>
            <a:r>
              <a:rPr lang="en-US" dirty="0"/>
              <a:t>Conflict determines the status of the individual in the social organization. </a:t>
            </a:r>
          </a:p>
          <a:p>
            <a:pPr algn="just"/>
            <a:r>
              <a:rPr lang="en-US" dirty="0"/>
              <a:t>chief means of group contact, and it has played an important role in the development and spread of culture.</a:t>
            </a:r>
          </a:p>
          <a:p>
            <a:pPr algn="just"/>
            <a:r>
              <a:rPr lang="en-US" dirty="0"/>
              <a:t>eventuate in peace through victory of one contestant over others.</a:t>
            </a:r>
          </a:p>
          <a:p>
            <a:pPr algn="just"/>
            <a:r>
              <a:rPr lang="en-US" dirty="0"/>
              <a:t>keeps groups alert to members’ interests</a:t>
            </a:r>
          </a:p>
          <a:p>
            <a:pPr marL="0" indent="0" algn="just">
              <a:buNone/>
            </a:pPr>
            <a:endParaRPr lang="en-US" dirty="0"/>
          </a:p>
        </p:txBody>
      </p:sp>
      <p:sp>
        <p:nvSpPr>
          <p:cNvPr id="7" name="Content Placeholder 6">
            <a:extLst>
              <a:ext uri="{FF2B5EF4-FFF2-40B4-BE49-F238E27FC236}">
                <a16:creationId xmlns:a16="http://schemas.microsoft.com/office/drawing/2014/main" id="{8DBE14ED-A3EA-4FFC-9D17-97FF999B5C00}"/>
              </a:ext>
            </a:extLst>
          </p:cNvPr>
          <p:cNvSpPr>
            <a:spLocks noGrp="1"/>
          </p:cNvSpPr>
          <p:nvPr>
            <p:ph sz="half" idx="2"/>
          </p:nvPr>
        </p:nvSpPr>
        <p:spPr/>
        <p:txBody>
          <a:bodyPr>
            <a:normAutofit fontScale="92500" lnSpcReduction="20000"/>
          </a:bodyPr>
          <a:lstStyle/>
          <a:p>
            <a:pPr algn="just"/>
            <a:r>
              <a:rPr lang="en-US" dirty="0"/>
              <a:t>helps to define social issues and brings about a new equilibrium of contending forces.</a:t>
            </a:r>
          </a:p>
          <a:p>
            <a:pPr algn="just"/>
            <a:r>
              <a:rPr lang="en-US" dirty="0"/>
              <a:t>tends to stiffen the morale, promotes unity and cohesion within the group and may lead to expanding alliances with other groups.</a:t>
            </a:r>
          </a:p>
          <a:p>
            <a:pPr algn="just"/>
            <a:r>
              <a:rPr lang="en-US" dirty="0"/>
              <a:t>generates new norms and new institutions. It happens mostly in economic and technological realms.. It leads to redefinition of value systems. </a:t>
            </a:r>
          </a:p>
        </p:txBody>
      </p:sp>
    </p:spTree>
    <p:extLst>
      <p:ext uri="{BB962C8B-B14F-4D97-AF65-F5344CB8AC3E}">
        <p14:creationId xmlns:p14="http://schemas.microsoft.com/office/powerpoint/2010/main" val="197543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9320AB-FBA7-47D6-A6EA-A3EC9C3CD704}"/>
              </a:ext>
            </a:extLst>
          </p:cNvPr>
          <p:cNvSpPr>
            <a:spLocks noGrp="1"/>
          </p:cNvSpPr>
          <p:nvPr>
            <p:ph type="title"/>
          </p:nvPr>
        </p:nvSpPr>
        <p:spPr/>
        <p:txBody>
          <a:bodyPr/>
          <a:lstStyle/>
          <a:p>
            <a:r>
              <a:rPr lang="en-US" dirty="0"/>
              <a:t>Dysfunctions of conflict</a:t>
            </a:r>
          </a:p>
        </p:txBody>
      </p:sp>
      <p:sp>
        <p:nvSpPr>
          <p:cNvPr id="6" name="Content Placeholder 5">
            <a:extLst>
              <a:ext uri="{FF2B5EF4-FFF2-40B4-BE49-F238E27FC236}">
                <a16:creationId xmlns:a16="http://schemas.microsoft.com/office/drawing/2014/main" id="{AA31B6AF-1C1B-4553-8250-920836CFBE69}"/>
              </a:ext>
            </a:extLst>
          </p:cNvPr>
          <p:cNvSpPr>
            <a:spLocks noGrp="1"/>
          </p:cNvSpPr>
          <p:nvPr>
            <p:ph idx="1"/>
          </p:nvPr>
        </p:nvSpPr>
        <p:spPr/>
        <p:txBody>
          <a:bodyPr/>
          <a:lstStyle/>
          <a:p>
            <a:pPr algn="just"/>
            <a:r>
              <a:rPr lang="en-US" dirty="0"/>
              <a:t>Conflicts, as we know, disrupts social unity. It is highly disturbing way of settling issues. </a:t>
            </a:r>
          </a:p>
          <a:p>
            <a:pPr algn="just"/>
            <a:r>
              <a:rPr lang="en-US" dirty="0"/>
              <a:t>Conflict within a group makes it hard for members to agree on group goals or to co-operate in pursuit of them. </a:t>
            </a:r>
          </a:p>
          <a:p>
            <a:pPr algn="just"/>
            <a:r>
              <a:rPr lang="en-US" dirty="0"/>
              <a:t>It often results in group tension. It increases bitterness and leads to destruction and bloodshed. </a:t>
            </a:r>
          </a:p>
          <a:p>
            <a:pPr algn="just"/>
            <a:r>
              <a:rPr lang="en-US" dirty="0"/>
              <a:t>Conflict disrupts normal channels of co-operation. It diverts members’ attention from group objectives.</a:t>
            </a:r>
          </a:p>
        </p:txBody>
      </p:sp>
    </p:spTree>
    <p:extLst>
      <p:ext uri="{BB962C8B-B14F-4D97-AF65-F5344CB8AC3E}">
        <p14:creationId xmlns:p14="http://schemas.microsoft.com/office/powerpoint/2010/main" val="3431216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8074-97CC-4961-9154-284EDA569F49}"/>
              </a:ext>
            </a:extLst>
          </p:cNvPr>
          <p:cNvSpPr>
            <a:spLocks noGrp="1"/>
          </p:cNvSpPr>
          <p:nvPr>
            <p:ph type="title"/>
          </p:nvPr>
        </p:nvSpPr>
        <p:spPr>
          <a:xfrm>
            <a:off x="1368369" y="386240"/>
            <a:ext cx="9607661" cy="823912"/>
          </a:xfrm>
        </p:spPr>
        <p:txBody>
          <a:bodyPr>
            <a:normAutofit fontScale="90000"/>
          </a:bodyPr>
          <a:lstStyle/>
          <a:p>
            <a:r>
              <a:rPr lang="en-US" dirty="0"/>
              <a:t>Distinction between competition and conflict</a:t>
            </a:r>
          </a:p>
        </p:txBody>
      </p:sp>
      <p:sp>
        <p:nvSpPr>
          <p:cNvPr id="4" name="Text Placeholder 3">
            <a:extLst>
              <a:ext uri="{FF2B5EF4-FFF2-40B4-BE49-F238E27FC236}">
                <a16:creationId xmlns:a16="http://schemas.microsoft.com/office/drawing/2014/main" id="{A3630407-875C-4013-A65D-1AB938457F82}"/>
              </a:ext>
            </a:extLst>
          </p:cNvPr>
          <p:cNvSpPr>
            <a:spLocks noGrp="1"/>
          </p:cNvSpPr>
          <p:nvPr>
            <p:ph type="body" idx="1"/>
          </p:nvPr>
        </p:nvSpPr>
        <p:spPr>
          <a:xfrm>
            <a:off x="735371" y="1136152"/>
            <a:ext cx="5157787" cy="352656"/>
          </a:xfrm>
        </p:spPr>
        <p:txBody>
          <a:bodyPr>
            <a:normAutofit fontScale="92500" lnSpcReduction="20000"/>
          </a:bodyPr>
          <a:lstStyle/>
          <a:p>
            <a:r>
              <a:rPr lang="en-US" dirty="0"/>
              <a:t>Competition </a:t>
            </a:r>
          </a:p>
        </p:txBody>
      </p:sp>
      <p:sp>
        <p:nvSpPr>
          <p:cNvPr id="5" name="Content Placeholder 4">
            <a:extLst>
              <a:ext uri="{FF2B5EF4-FFF2-40B4-BE49-F238E27FC236}">
                <a16:creationId xmlns:a16="http://schemas.microsoft.com/office/drawing/2014/main" id="{78886F2D-1C20-4D0F-9B29-E6D948857FA0}"/>
              </a:ext>
            </a:extLst>
          </p:cNvPr>
          <p:cNvSpPr>
            <a:spLocks noGrp="1"/>
          </p:cNvSpPr>
          <p:nvPr>
            <p:ph sz="half" idx="2"/>
          </p:nvPr>
        </p:nvSpPr>
        <p:spPr>
          <a:xfrm>
            <a:off x="839788" y="2120121"/>
            <a:ext cx="5157787" cy="3823480"/>
          </a:xfrm>
        </p:spPr>
        <p:txBody>
          <a:bodyPr/>
          <a:lstStyle/>
          <a:p>
            <a:r>
              <a:rPr lang="en-US" dirty="0"/>
              <a:t>Unconscious </a:t>
            </a:r>
          </a:p>
          <a:p>
            <a:r>
              <a:rPr lang="en-US" dirty="0"/>
              <a:t>Doesn’t involve contact</a:t>
            </a:r>
          </a:p>
          <a:p>
            <a:r>
              <a:rPr lang="en-US" dirty="0"/>
              <a:t>Non-violent</a:t>
            </a:r>
          </a:p>
          <a:p>
            <a:r>
              <a:rPr lang="en-US" dirty="0"/>
              <a:t>Impersonal activity</a:t>
            </a:r>
          </a:p>
          <a:p>
            <a:r>
              <a:rPr lang="en-US" dirty="0"/>
              <a:t>Continuous process</a:t>
            </a:r>
          </a:p>
          <a:p>
            <a:r>
              <a:rPr lang="en-US" dirty="0"/>
              <a:t>Care for norms</a:t>
            </a:r>
          </a:p>
          <a:p>
            <a:r>
              <a:rPr lang="en-US" dirty="0"/>
              <a:t>keeps members alert to the goal or objective.</a:t>
            </a:r>
          </a:p>
          <a:p>
            <a:endParaRPr lang="en-US" dirty="0"/>
          </a:p>
        </p:txBody>
      </p:sp>
      <p:sp>
        <p:nvSpPr>
          <p:cNvPr id="6" name="Text Placeholder 5">
            <a:extLst>
              <a:ext uri="{FF2B5EF4-FFF2-40B4-BE49-F238E27FC236}">
                <a16:creationId xmlns:a16="http://schemas.microsoft.com/office/drawing/2014/main" id="{A0203AA2-377F-4C82-A747-7D863C09A96D}"/>
              </a:ext>
            </a:extLst>
          </p:cNvPr>
          <p:cNvSpPr>
            <a:spLocks noGrp="1"/>
          </p:cNvSpPr>
          <p:nvPr>
            <p:ph type="body" sz="quarter" idx="3"/>
          </p:nvPr>
        </p:nvSpPr>
        <p:spPr>
          <a:xfrm>
            <a:off x="5997575" y="1002372"/>
            <a:ext cx="5183188" cy="605202"/>
          </a:xfrm>
        </p:spPr>
        <p:txBody>
          <a:bodyPr>
            <a:normAutofit fontScale="92500" lnSpcReduction="20000"/>
          </a:bodyPr>
          <a:lstStyle/>
          <a:p>
            <a:r>
              <a:rPr lang="en-US" dirty="0"/>
              <a:t>Conflict </a:t>
            </a:r>
          </a:p>
        </p:txBody>
      </p:sp>
      <p:sp>
        <p:nvSpPr>
          <p:cNvPr id="7" name="Content Placeholder 6">
            <a:extLst>
              <a:ext uri="{FF2B5EF4-FFF2-40B4-BE49-F238E27FC236}">
                <a16:creationId xmlns:a16="http://schemas.microsoft.com/office/drawing/2014/main" id="{EDBF85A5-5012-4704-BBED-4B5D94E22198}"/>
              </a:ext>
            </a:extLst>
          </p:cNvPr>
          <p:cNvSpPr>
            <a:spLocks noGrp="1"/>
          </p:cNvSpPr>
          <p:nvPr>
            <p:ph sz="quarter" idx="4"/>
          </p:nvPr>
        </p:nvSpPr>
        <p:spPr>
          <a:xfrm>
            <a:off x="6172200" y="2120121"/>
            <a:ext cx="5183188" cy="3823480"/>
          </a:xfrm>
        </p:spPr>
        <p:txBody>
          <a:bodyPr/>
          <a:lstStyle/>
          <a:p>
            <a:r>
              <a:rPr lang="en-US" dirty="0"/>
              <a:t>Conscious </a:t>
            </a:r>
          </a:p>
          <a:p>
            <a:r>
              <a:rPr lang="en-US" dirty="0"/>
              <a:t>Involves contact</a:t>
            </a:r>
          </a:p>
          <a:p>
            <a:r>
              <a:rPr lang="en-US" dirty="0"/>
              <a:t>Violent</a:t>
            </a:r>
          </a:p>
          <a:p>
            <a:r>
              <a:rPr lang="en-US" dirty="0"/>
              <a:t>Personal activity</a:t>
            </a:r>
          </a:p>
          <a:p>
            <a:r>
              <a:rPr lang="en-US" dirty="0"/>
              <a:t>Lack continuity</a:t>
            </a:r>
          </a:p>
          <a:p>
            <a:r>
              <a:rPr lang="en-US" dirty="0"/>
              <a:t>Disregards social norms</a:t>
            </a:r>
          </a:p>
          <a:p>
            <a:r>
              <a:rPr lang="en-US" dirty="0"/>
              <a:t>diverts members attention from group objectives</a:t>
            </a:r>
          </a:p>
          <a:p>
            <a:endParaRPr lang="en-US" dirty="0"/>
          </a:p>
          <a:p>
            <a:endParaRPr lang="en-US" dirty="0"/>
          </a:p>
        </p:txBody>
      </p:sp>
    </p:spTree>
    <p:extLst>
      <p:ext uri="{BB962C8B-B14F-4D97-AF65-F5344CB8AC3E}">
        <p14:creationId xmlns:p14="http://schemas.microsoft.com/office/powerpoint/2010/main" val="180826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AE51-4EF4-436F-8CEA-50A1328856C9}"/>
              </a:ext>
            </a:extLst>
          </p:cNvPr>
          <p:cNvSpPr>
            <a:spLocks noGrp="1"/>
          </p:cNvSpPr>
          <p:nvPr>
            <p:ph type="title"/>
          </p:nvPr>
        </p:nvSpPr>
        <p:spPr>
          <a:xfrm>
            <a:off x="1449217" y="1"/>
            <a:ext cx="9605635" cy="1864194"/>
          </a:xfrm>
        </p:spPr>
        <p:txBody>
          <a:bodyPr>
            <a:normAutofit fontScale="90000"/>
          </a:bodyPr>
          <a:lstStyle/>
          <a:p>
            <a:br>
              <a:rPr lang="en-US" dirty="0"/>
            </a:br>
            <a:r>
              <a:rPr lang="en-US" dirty="0"/>
              <a:t>Types of social Interaction</a:t>
            </a:r>
            <a:br>
              <a:rPr lang="en-US" dirty="0"/>
            </a:br>
            <a:r>
              <a:rPr lang="en-US" sz="2200" b="0" i="0" dirty="0">
                <a:solidFill>
                  <a:srgbClr val="757575"/>
                </a:solidFill>
                <a:effectLst/>
                <a:latin typeface="Roboto" panose="02000000000000000000" pitchFamily="2" charset="0"/>
              </a:rPr>
              <a:t>According to Young and Mack there are two types of social interaction between people and societies.</a:t>
            </a:r>
            <a:br>
              <a:rPr lang="en-US" sz="2700" b="0" i="0" dirty="0">
                <a:solidFill>
                  <a:srgbClr val="75757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D7F95B5-260A-4AA4-978B-9161FCD5781D}"/>
              </a:ext>
            </a:extLst>
          </p:cNvPr>
          <p:cNvSpPr>
            <a:spLocks noGrp="1"/>
          </p:cNvSpPr>
          <p:nvPr>
            <p:ph sz="half" idx="1"/>
          </p:nvPr>
        </p:nvSpPr>
        <p:spPr/>
        <p:txBody>
          <a:bodyPr>
            <a:normAutofit fontScale="85000" lnSpcReduction="10000"/>
          </a:bodyPr>
          <a:lstStyle/>
          <a:p>
            <a:pPr algn="just"/>
            <a:r>
              <a:rPr lang="en-US" b="1" i="0" dirty="0">
                <a:solidFill>
                  <a:srgbClr val="757575"/>
                </a:solidFill>
                <a:effectLst/>
                <a:latin typeface="inherit"/>
              </a:rPr>
              <a:t>Direct or Physical Interaction:</a:t>
            </a:r>
            <a:r>
              <a:rPr lang="en-US" b="0" i="0" dirty="0">
                <a:solidFill>
                  <a:srgbClr val="757575"/>
                </a:solidFill>
                <a:effectLst/>
                <a:latin typeface="Roboto" panose="02000000000000000000" pitchFamily="2" charset="0"/>
              </a:rPr>
              <a:t> </a:t>
            </a:r>
          </a:p>
          <a:p>
            <a:pPr marL="0" indent="0" algn="just">
              <a:buNone/>
            </a:pPr>
            <a:r>
              <a:rPr lang="en-US" dirty="0">
                <a:solidFill>
                  <a:srgbClr val="757575"/>
                </a:solidFill>
                <a:latin typeface="Roboto" panose="02000000000000000000" pitchFamily="2" charset="0"/>
              </a:rPr>
              <a:t>I</a:t>
            </a:r>
            <a:r>
              <a:rPr lang="en-US" b="0" i="0" dirty="0">
                <a:solidFill>
                  <a:srgbClr val="757575"/>
                </a:solidFill>
                <a:effectLst/>
                <a:latin typeface="Roboto" panose="02000000000000000000" pitchFamily="2" charset="0"/>
              </a:rPr>
              <a:t>t involves physical action among the individuals. Beating, biting, thrashing, pulling, pushing, killing, scratching, boxing, wrestling etc. are the examples of direct interaction. Two teams playing match and a war between the forces of two countries are also examples of this interaction. This Types influences other by physical action in different ways.</a:t>
            </a:r>
            <a:endParaRPr lang="en-US" dirty="0"/>
          </a:p>
        </p:txBody>
      </p:sp>
      <p:sp>
        <p:nvSpPr>
          <p:cNvPr id="5" name="Content Placeholder 4">
            <a:extLst>
              <a:ext uri="{FF2B5EF4-FFF2-40B4-BE49-F238E27FC236}">
                <a16:creationId xmlns:a16="http://schemas.microsoft.com/office/drawing/2014/main" id="{5D522736-817A-4AE4-858D-4CD239126F7D}"/>
              </a:ext>
            </a:extLst>
          </p:cNvPr>
          <p:cNvSpPr>
            <a:spLocks noGrp="1"/>
          </p:cNvSpPr>
          <p:nvPr>
            <p:ph sz="half" idx="2"/>
          </p:nvPr>
        </p:nvSpPr>
        <p:spPr/>
        <p:txBody>
          <a:bodyPr>
            <a:normAutofit fontScale="85000" lnSpcReduction="10000"/>
          </a:bodyPr>
          <a:lstStyle/>
          <a:p>
            <a:pPr algn="just"/>
            <a:r>
              <a:rPr lang="en-US" b="1" i="0" dirty="0">
                <a:solidFill>
                  <a:srgbClr val="757575"/>
                </a:solidFill>
                <a:effectLst/>
                <a:latin typeface="inherit"/>
              </a:rPr>
              <a:t>Symbolic Interaction:</a:t>
            </a:r>
            <a:r>
              <a:rPr lang="en-US" b="0" i="0" dirty="0">
                <a:solidFill>
                  <a:srgbClr val="757575"/>
                </a:solidFill>
                <a:effectLst/>
                <a:latin typeface="Roboto" panose="02000000000000000000" pitchFamily="2" charset="0"/>
              </a:rPr>
              <a:t> There are different types of relationships between people. It involves the use of language and symbols. It means communication through a common language is symbolic process. This is the most common method of human societies. Human beings convey their ideas through language and it is completed by reciprocal response. Without language no culture can live. Gestures are also symbolic ones. </a:t>
            </a:r>
            <a:endParaRPr lang="en-US" dirty="0"/>
          </a:p>
          <a:p>
            <a:pPr algn="just"/>
            <a:endParaRPr lang="en-US" dirty="0"/>
          </a:p>
        </p:txBody>
      </p:sp>
    </p:spTree>
    <p:extLst>
      <p:ext uri="{BB962C8B-B14F-4D97-AF65-F5344CB8AC3E}">
        <p14:creationId xmlns:p14="http://schemas.microsoft.com/office/powerpoint/2010/main" val="77282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FC99-D3AC-469E-A666-21ACD610C694}"/>
              </a:ext>
            </a:extLst>
          </p:cNvPr>
          <p:cNvSpPr>
            <a:spLocks noGrp="1"/>
          </p:cNvSpPr>
          <p:nvPr>
            <p:ph type="title"/>
          </p:nvPr>
        </p:nvSpPr>
        <p:spPr/>
        <p:txBody>
          <a:bodyPr/>
          <a:lstStyle/>
          <a:p>
            <a:r>
              <a:rPr lang="en-US" dirty="0"/>
              <a:t>Forms of social interaction</a:t>
            </a:r>
          </a:p>
        </p:txBody>
      </p:sp>
      <p:sp>
        <p:nvSpPr>
          <p:cNvPr id="3" name="Content Placeholder 2">
            <a:extLst>
              <a:ext uri="{FF2B5EF4-FFF2-40B4-BE49-F238E27FC236}">
                <a16:creationId xmlns:a16="http://schemas.microsoft.com/office/drawing/2014/main" id="{EAEC7CB5-0445-4148-90A9-78EE05CE759B}"/>
              </a:ext>
            </a:extLst>
          </p:cNvPr>
          <p:cNvSpPr>
            <a:spLocks noGrp="1"/>
          </p:cNvSpPr>
          <p:nvPr>
            <p:ph idx="1"/>
          </p:nvPr>
        </p:nvSpPr>
        <p:spPr/>
        <p:txBody>
          <a:bodyPr>
            <a:normAutofit fontScale="92500" lnSpcReduction="20000"/>
          </a:bodyPr>
          <a:lstStyle/>
          <a:p>
            <a:pPr marL="0" indent="0" algn="just" fontAlgn="base">
              <a:buNone/>
            </a:pPr>
            <a:r>
              <a:rPr lang="en-US" b="0" i="0" dirty="0">
                <a:solidFill>
                  <a:srgbClr val="757575"/>
                </a:solidFill>
                <a:effectLst/>
                <a:latin typeface="Roboto" panose="02000000000000000000" pitchFamily="2" charset="0"/>
              </a:rPr>
              <a:t>It is found in various forms among human societies</a:t>
            </a:r>
          </a:p>
          <a:p>
            <a:pPr algn="just" fontAlgn="base"/>
            <a:r>
              <a:rPr lang="en-US" b="1" i="0" dirty="0">
                <a:solidFill>
                  <a:srgbClr val="757575"/>
                </a:solidFill>
                <a:effectLst/>
                <a:latin typeface="inherit"/>
              </a:rPr>
              <a:t>Between individual and individual:</a:t>
            </a:r>
            <a:r>
              <a:rPr lang="en-US" b="0" i="0" dirty="0">
                <a:solidFill>
                  <a:srgbClr val="757575"/>
                </a:solidFill>
                <a:effectLst/>
                <a:latin typeface="Roboto" panose="02000000000000000000" pitchFamily="2" charset="0"/>
              </a:rPr>
              <a:t> It is the interaction between at least two persons. The doctor and the patient, the mother and the child, the customer and the shopkeeper are the various examples in this case.</a:t>
            </a:r>
          </a:p>
          <a:p>
            <a:pPr algn="just" fontAlgn="base"/>
            <a:r>
              <a:rPr lang="en-US" b="1" i="0" dirty="0">
                <a:solidFill>
                  <a:srgbClr val="757575"/>
                </a:solidFill>
                <a:effectLst/>
                <a:latin typeface="inherit"/>
              </a:rPr>
              <a:t>Between individual and group:</a:t>
            </a:r>
            <a:r>
              <a:rPr lang="en-US" b="0" i="0" dirty="0">
                <a:solidFill>
                  <a:srgbClr val="757575"/>
                </a:solidFill>
                <a:effectLst/>
                <a:latin typeface="Roboto" panose="02000000000000000000" pitchFamily="2" charset="0"/>
              </a:rPr>
              <a:t> It operates between one person and more. A teacher teaching his class a speaker addressing the audience, an Imam leading prayers are its common examples.</a:t>
            </a:r>
          </a:p>
          <a:p>
            <a:pPr algn="just" fontAlgn="base"/>
            <a:r>
              <a:rPr lang="en-US" b="1" i="0" dirty="0">
                <a:solidFill>
                  <a:srgbClr val="757575"/>
                </a:solidFill>
                <a:effectLst/>
                <a:latin typeface="inherit"/>
              </a:rPr>
              <a:t>Between group and group:</a:t>
            </a:r>
            <a:r>
              <a:rPr lang="en-US" b="0" i="0" dirty="0">
                <a:solidFill>
                  <a:srgbClr val="757575"/>
                </a:solidFill>
                <a:effectLst/>
                <a:latin typeface="Roboto" panose="02000000000000000000" pitchFamily="2" charset="0"/>
              </a:rPr>
              <a:t> This is found between two groups of people like two teams playing match, two forces fighting against each other, two delegates discussing an issue.</a:t>
            </a:r>
          </a:p>
          <a:p>
            <a:pPr marL="0" indent="0" algn="just">
              <a:buNone/>
            </a:pPr>
            <a:endParaRPr lang="en-US" dirty="0"/>
          </a:p>
        </p:txBody>
      </p:sp>
    </p:spTree>
    <p:extLst>
      <p:ext uri="{BB962C8B-B14F-4D97-AF65-F5344CB8AC3E}">
        <p14:creationId xmlns:p14="http://schemas.microsoft.com/office/powerpoint/2010/main" val="175801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28894-CAB6-4EA4-8CBC-3AFCCE44334E}"/>
              </a:ext>
            </a:extLst>
          </p:cNvPr>
          <p:cNvSpPr>
            <a:spLocks noGrp="1"/>
          </p:cNvSpPr>
          <p:nvPr>
            <p:ph idx="1"/>
          </p:nvPr>
        </p:nvSpPr>
        <p:spPr/>
        <p:txBody>
          <a:bodyPr/>
          <a:lstStyle/>
          <a:p>
            <a:r>
              <a:rPr lang="en-US" b="1" i="0" dirty="0">
                <a:solidFill>
                  <a:srgbClr val="757575"/>
                </a:solidFill>
                <a:effectLst/>
                <a:latin typeface="inherit"/>
              </a:rPr>
              <a:t>Between individuals and culture:</a:t>
            </a:r>
            <a:r>
              <a:rPr lang="en-US" b="0" i="0" dirty="0">
                <a:solidFill>
                  <a:srgbClr val="757575"/>
                </a:solidFill>
                <a:effectLst/>
                <a:latin typeface="Roboto" panose="02000000000000000000" pitchFamily="2" charset="0"/>
              </a:rPr>
              <a:t> This form is found when the people listen to radio, see television, read newspaper enjoy pictures and observe exhibitions. Radio, T.V. cinema, newspapers, books, exhibitions, theatre, drama, circus, fairs and other socio-cultural activities are included in the Culture of a society. People have social interaction and social relationship with these media of mass communication and get social change in their life. The people change these media as they require on the other hand. In this way reciprocal process between the people and the culture goes on.</a:t>
            </a:r>
            <a:endParaRPr lang="en-US" dirty="0"/>
          </a:p>
        </p:txBody>
      </p:sp>
    </p:spTree>
    <p:extLst>
      <p:ext uri="{BB962C8B-B14F-4D97-AF65-F5344CB8AC3E}">
        <p14:creationId xmlns:p14="http://schemas.microsoft.com/office/powerpoint/2010/main" val="28272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9ED9-268B-4820-8971-004BE176C035}"/>
              </a:ext>
            </a:extLst>
          </p:cNvPr>
          <p:cNvSpPr>
            <a:spLocks noGrp="1"/>
          </p:cNvSpPr>
          <p:nvPr>
            <p:ph type="title"/>
          </p:nvPr>
        </p:nvSpPr>
        <p:spPr/>
        <p:txBody>
          <a:bodyPr/>
          <a:lstStyle/>
          <a:p>
            <a:r>
              <a:rPr lang="en-US" dirty="0"/>
              <a:t>Social processes</a:t>
            </a:r>
          </a:p>
        </p:txBody>
      </p:sp>
      <p:sp>
        <p:nvSpPr>
          <p:cNvPr id="3" name="Content Placeholder 2">
            <a:extLst>
              <a:ext uri="{FF2B5EF4-FFF2-40B4-BE49-F238E27FC236}">
                <a16:creationId xmlns:a16="http://schemas.microsoft.com/office/drawing/2014/main" id="{34FE1597-D3A1-4369-9F87-BDD7D9C7C1A8}"/>
              </a:ext>
            </a:extLst>
          </p:cNvPr>
          <p:cNvSpPr>
            <a:spLocks noGrp="1"/>
          </p:cNvSpPr>
          <p:nvPr>
            <p:ph idx="1"/>
          </p:nvPr>
        </p:nvSpPr>
        <p:spPr>
          <a:xfrm>
            <a:off x="838200" y="1415845"/>
            <a:ext cx="10515600" cy="4761118"/>
          </a:xfrm>
        </p:spPr>
        <p:txBody>
          <a:bodyPr/>
          <a:lstStyle/>
          <a:p>
            <a:pPr algn="just"/>
            <a:r>
              <a:rPr lang="en-US" dirty="0"/>
              <a:t>The concept of social process refers to some of the general and recurrent forms that social interaction may take. The interaction or mutual activity is the essence of social life. Interaction between individuals and groups occurs in the form of social process. Social processes refers to forms of social interaction that occur again and again.</a:t>
            </a:r>
          </a:p>
          <a:p>
            <a:pPr algn="just"/>
            <a:r>
              <a:rPr lang="en-US" dirty="0"/>
              <a:t>Social processes refer to forms of social interaction that occur repeatedly. By social processes we mean those ways in which individuals and groups interact and establish social relationships  </a:t>
            </a:r>
          </a:p>
          <a:p>
            <a:pPr algn="just"/>
            <a:r>
              <a:rPr lang="en-US" dirty="0"/>
              <a:t>There are various of forms of social interaction such as cooperation, conflict, competition and accommodation etc.</a:t>
            </a:r>
          </a:p>
          <a:p>
            <a:pPr algn="just"/>
            <a:endParaRPr lang="en-US" dirty="0"/>
          </a:p>
          <a:p>
            <a:pPr algn="just"/>
            <a:endParaRPr lang="en-US" dirty="0"/>
          </a:p>
        </p:txBody>
      </p:sp>
    </p:spTree>
    <p:extLst>
      <p:ext uri="{BB962C8B-B14F-4D97-AF65-F5344CB8AC3E}">
        <p14:creationId xmlns:p14="http://schemas.microsoft.com/office/powerpoint/2010/main" val="273211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AECF-7FB7-4746-B352-EC6804488FC0}"/>
              </a:ext>
            </a:extLst>
          </p:cNvPr>
          <p:cNvSpPr>
            <a:spLocks noGrp="1"/>
          </p:cNvSpPr>
          <p:nvPr>
            <p:ph type="title"/>
          </p:nvPr>
        </p:nvSpPr>
        <p:spPr/>
        <p:txBody>
          <a:bodyPr/>
          <a:lstStyle/>
          <a:p>
            <a:r>
              <a:rPr lang="en-US" dirty="0"/>
              <a:t>Types of social processes</a:t>
            </a:r>
          </a:p>
        </p:txBody>
      </p:sp>
      <p:sp>
        <p:nvSpPr>
          <p:cNvPr id="3" name="Content Placeholder 2">
            <a:extLst>
              <a:ext uri="{FF2B5EF4-FFF2-40B4-BE49-F238E27FC236}">
                <a16:creationId xmlns:a16="http://schemas.microsoft.com/office/drawing/2014/main" id="{0C8BF9E4-0A9D-450A-B52A-BCC52CBDCB90}"/>
              </a:ext>
            </a:extLst>
          </p:cNvPr>
          <p:cNvSpPr>
            <a:spLocks noGrp="1"/>
          </p:cNvSpPr>
          <p:nvPr>
            <p:ph idx="1"/>
          </p:nvPr>
        </p:nvSpPr>
        <p:spPr/>
        <p:txBody>
          <a:bodyPr/>
          <a:lstStyle/>
          <a:p>
            <a:pPr algn="just"/>
            <a:r>
              <a:rPr lang="en-US" dirty="0"/>
              <a:t>Social process have been classified into two broad categories, variously entitled ‘conjunctive and disjunctive, or </a:t>
            </a:r>
          </a:p>
          <a:p>
            <a:pPr marL="0" indent="0" algn="just">
              <a:buNone/>
            </a:pPr>
            <a:r>
              <a:rPr lang="en-US" dirty="0"/>
              <a:t>• ‘associative and dissociative’. </a:t>
            </a:r>
          </a:p>
          <a:p>
            <a:pPr marL="0" indent="0" algn="just">
              <a:buNone/>
            </a:pPr>
            <a:r>
              <a:rPr lang="en-US" dirty="0"/>
              <a:t>• The </a:t>
            </a:r>
            <a:r>
              <a:rPr lang="en-US" b="1" dirty="0"/>
              <a:t>associative or conjunctive social </a:t>
            </a:r>
            <a:r>
              <a:rPr lang="en-US" dirty="0"/>
              <a:t>processes are positive.  These social processes work for the solidarity and benefit of society. This category of social processes include </a:t>
            </a:r>
            <a:r>
              <a:rPr lang="en-US" b="1" dirty="0"/>
              <a:t>cooperation, accommodation, assimilation and acculturation </a:t>
            </a:r>
            <a:r>
              <a:rPr lang="en-US" dirty="0"/>
              <a:t>etc.</a:t>
            </a:r>
          </a:p>
        </p:txBody>
      </p:sp>
    </p:spTree>
    <p:extLst>
      <p:ext uri="{BB962C8B-B14F-4D97-AF65-F5344CB8AC3E}">
        <p14:creationId xmlns:p14="http://schemas.microsoft.com/office/powerpoint/2010/main" val="69439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D2F7-40BF-46EA-A47E-1C5B33652E1E}"/>
              </a:ext>
            </a:extLst>
          </p:cNvPr>
          <p:cNvSpPr>
            <a:spLocks noGrp="1"/>
          </p:cNvSpPr>
          <p:nvPr>
            <p:ph type="title"/>
          </p:nvPr>
        </p:nvSpPr>
        <p:spPr>
          <a:xfrm>
            <a:off x="1451579" y="804519"/>
            <a:ext cx="9603275" cy="803055"/>
          </a:xfrm>
        </p:spPr>
        <p:txBody>
          <a:bodyPr/>
          <a:lstStyle/>
          <a:p>
            <a:r>
              <a:rPr lang="en-US" dirty="0"/>
              <a:t>Associative Social processes</a:t>
            </a:r>
          </a:p>
        </p:txBody>
      </p:sp>
      <p:sp>
        <p:nvSpPr>
          <p:cNvPr id="3" name="Content Placeholder 2">
            <a:extLst>
              <a:ext uri="{FF2B5EF4-FFF2-40B4-BE49-F238E27FC236}">
                <a16:creationId xmlns:a16="http://schemas.microsoft.com/office/drawing/2014/main" id="{E6408509-FF12-4E93-BE29-ACB33E871123}"/>
              </a:ext>
            </a:extLst>
          </p:cNvPr>
          <p:cNvSpPr>
            <a:spLocks noGrp="1"/>
          </p:cNvSpPr>
          <p:nvPr>
            <p:ph idx="1"/>
          </p:nvPr>
        </p:nvSpPr>
        <p:spPr>
          <a:xfrm>
            <a:off x="737419" y="2015732"/>
            <a:ext cx="10317435" cy="3868874"/>
          </a:xfrm>
        </p:spPr>
        <p:txBody>
          <a:bodyPr>
            <a:normAutofit fontScale="92500" lnSpcReduction="20000"/>
          </a:bodyPr>
          <a:lstStyle/>
          <a:p>
            <a:pPr marL="0" indent="0" algn="just">
              <a:buNone/>
            </a:pPr>
            <a:r>
              <a:rPr lang="en-US" b="1" dirty="0"/>
              <a:t>Cooperation</a:t>
            </a:r>
          </a:p>
          <a:p>
            <a:pPr marL="0" indent="0" algn="just">
              <a:buNone/>
            </a:pPr>
            <a:r>
              <a:rPr lang="en-US" dirty="0"/>
              <a:t>The term ‘cooperation’ has been derived from two Latin words – ‘Co’ meaning ‘together and </a:t>
            </a:r>
            <a:r>
              <a:rPr lang="en-US" dirty="0" err="1"/>
              <a:t>Operary</a:t>
            </a:r>
            <a:r>
              <a:rPr lang="en-US" dirty="0"/>
              <a:t> meaning ‘to work’. </a:t>
            </a:r>
          </a:p>
          <a:p>
            <a:pPr marL="0" indent="0" algn="just">
              <a:buNone/>
            </a:pPr>
            <a:r>
              <a:rPr lang="en-US" dirty="0"/>
              <a:t>• Hence, cooperation means working together for the achievement of a common goal or goals. </a:t>
            </a:r>
          </a:p>
          <a:p>
            <a:pPr marL="0" indent="0" algn="just">
              <a:buNone/>
            </a:pPr>
            <a:r>
              <a:rPr lang="en-US" dirty="0"/>
              <a:t>• When two or more persons work together to gain common goal, it is called cooperation. </a:t>
            </a:r>
          </a:p>
          <a:p>
            <a:pPr marL="0" indent="0" algn="just">
              <a:buNone/>
            </a:pPr>
            <a:r>
              <a:rPr lang="en-US" dirty="0"/>
              <a:t>Cooperation is one of fundamental processes of social life. It is a form of social process in which two or more individuals or groups work together jointly to achieve common goals. Cooperation is the form of social interaction in which all participants benefit by attaining their goals.</a:t>
            </a:r>
          </a:p>
          <a:p>
            <a:pPr marL="0" indent="0" algn="just">
              <a:buNone/>
            </a:pPr>
            <a:r>
              <a:rPr lang="en-US" dirty="0"/>
              <a:t>According to Merrill and </a:t>
            </a:r>
            <a:r>
              <a:rPr lang="en-US" dirty="0" err="1"/>
              <a:t>Eldregde</a:t>
            </a:r>
            <a:r>
              <a:rPr lang="en-US" dirty="0"/>
              <a:t>, “Cooperation is a form of social interaction wherein two or more persons work together to gain a common end”.</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1898239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242</TotalTime>
  <Words>3169</Words>
  <Application>Microsoft Office PowerPoint</Application>
  <PresentationFormat>Widescreen</PresentationFormat>
  <Paragraphs>210</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Book Antiqua</vt:lpstr>
      <vt:lpstr>Georgia</vt:lpstr>
      <vt:lpstr>Gill Sans MT</vt:lpstr>
      <vt:lpstr>inherit</vt:lpstr>
      <vt:lpstr>Roboto</vt:lpstr>
      <vt:lpstr>times</vt:lpstr>
      <vt:lpstr>Times New Roman</vt:lpstr>
      <vt:lpstr>Gallery</vt:lpstr>
      <vt:lpstr>PowerPoint Presentation</vt:lpstr>
      <vt:lpstr>PowerPoint Presentation</vt:lpstr>
      <vt:lpstr>Elements of social interaction</vt:lpstr>
      <vt:lpstr> Types of social Interaction According to Young and Mack there are two types of social interaction between people and societies. </vt:lpstr>
      <vt:lpstr>Forms of social interaction</vt:lpstr>
      <vt:lpstr>PowerPoint Presentation</vt:lpstr>
      <vt:lpstr>Social processes</vt:lpstr>
      <vt:lpstr>Types of social processes</vt:lpstr>
      <vt:lpstr>Associative Social processes</vt:lpstr>
      <vt:lpstr>Characteristics of cooperation</vt:lpstr>
      <vt:lpstr>Types of cooperation</vt:lpstr>
      <vt:lpstr>PowerPoint Presentation</vt:lpstr>
      <vt:lpstr>Accommodation</vt:lpstr>
      <vt:lpstr>Characteristics of Accommodation</vt:lpstr>
      <vt:lpstr>Forms or methods of accommodation</vt:lpstr>
      <vt:lpstr>Importance of accommodation</vt:lpstr>
      <vt:lpstr>Assimilation</vt:lpstr>
      <vt:lpstr>Characteristics of assimilation</vt:lpstr>
      <vt:lpstr>PowerPoint Presentation</vt:lpstr>
      <vt:lpstr>Dissociative or disjunctive social processes</vt:lpstr>
      <vt:lpstr>PowerPoint Presentation</vt:lpstr>
      <vt:lpstr>PowerPoint Presentation</vt:lpstr>
      <vt:lpstr>PowerPoint Presentation</vt:lpstr>
      <vt:lpstr>PowerPoint Presentation</vt:lpstr>
      <vt:lpstr>PowerPoint Presentation</vt:lpstr>
      <vt:lpstr>Conflict </vt:lpstr>
      <vt:lpstr>Characteristics of conflict </vt:lpstr>
      <vt:lpstr>Types of conflict </vt:lpstr>
      <vt:lpstr>PowerPoint Presentation</vt:lpstr>
      <vt:lpstr>Role (Functions) of conflict</vt:lpstr>
      <vt:lpstr>Dysfunctions of conflict</vt:lpstr>
      <vt:lpstr>Distinction between competition and conflict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ADEELA IFTIKHAR</dc:creator>
  <cp:lastModifiedBy>ADEELA IFTIKHAR</cp:lastModifiedBy>
  <cp:revision>124</cp:revision>
  <dcterms:created xsi:type="dcterms:W3CDTF">2020-04-24T20:03:31Z</dcterms:created>
  <dcterms:modified xsi:type="dcterms:W3CDTF">2022-05-06T07:52:53Z</dcterms:modified>
</cp:coreProperties>
</file>