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1" r:id="rId1"/>
  </p:sldMasterIdLst>
  <p:notesMasterIdLst>
    <p:notesMasterId r:id="rId22"/>
  </p:notesMasterIdLst>
  <p:handoutMasterIdLst>
    <p:handoutMasterId r:id="rId23"/>
  </p:handoutMasterIdLst>
  <p:sldIdLst>
    <p:sldId id="535" r:id="rId2"/>
    <p:sldId id="299" r:id="rId3"/>
    <p:sldId id="520" r:id="rId4"/>
    <p:sldId id="538" r:id="rId5"/>
    <p:sldId id="522" r:id="rId6"/>
    <p:sldId id="536" r:id="rId7"/>
    <p:sldId id="493" r:id="rId8"/>
    <p:sldId id="537" r:id="rId9"/>
    <p:sldId id="496" r:id="rId10"/>
    <p:sldId id="475" r:id="rId11"/>
    <p:sldId id="523" r:id="rId12"/>
    <p:sldId id="525" r:id="rId13"/>
    <p:sldId id="527" r:id="rId14"/>
    <p:sldId id="528" r:id="rId15"/>
    <p:sldId id="529" r:id="rId16"/>
    <p:sldId id="531" r:id="rId17"/>
    <p:sldId id="530" r:id="rId18"/>
    <p:sldId id="534" r:id="rId19"/>
    <p:sldId id="532" r:id="rId20"/>
    <p:sldId id="5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72C4"/>
    <a:srgbClr val="B2D235"/>
    <a:srgbClr val="F23B48"/>
    <a:srgbClr val="895881"/>
    <a:srgbClr val="937963"/>
    <a:srgbClr val="00BBD6"/>
    <a:srgbClr val="FFC000"/>
    <a:srgbClr val="E7E6E6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30/05/2024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94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9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8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8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2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7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2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6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28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04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2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8247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34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10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420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36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38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542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52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23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18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97161" y="1683012"/>
            <a:ext cx="4140048" cy="210076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38025" y="3822192"/>
            <a:ext cx="4140048" cy="210076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411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07642" y="4874264"/>
            <a:ext cx="1896753" cy="119307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625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883537" y="1679195"/>
            <a:ext cx="2110266" cy="37250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039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636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0251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58019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1523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923826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21201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939303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94554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0609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186664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233915" y="2519640"/>
            <a:ext cx="1007862" cy="10078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75709" y="4261103"/>
            <a:ext cx="1211442" cy="121144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3685" y="2733443"/>
            <a:ext cx="1060705" cy="1060705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64561" y="3933434"/>
            <a:ext cx="752726" cy="752726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213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37281" y="2159623"/>
            <a:ext cx="2536090" cy="339193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108769" y="0"/>
            <a:ext cx="4083232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64425" y="2069567"/>
            <a:ext cx="3463151" cy="3463151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678174" y="1992322"/>
            <a:ext cx="1506211" cy="26587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123759" y="2116139"/>
            <a:ext cx="1400209" cy="247167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469369" y="3165396"/>
            <a:ext cx="1432212" cy="19114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619256" y="1565773"/>
            <a:ext cx="4396453" cy="246797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378884" y="3284226"/>
            <a:ext cx="2798654" cy="17603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10233" y="4033750"/>
            <a:ext cx="598308" cy="105883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633663" y="1799425"/>
            <a:ext cx="6924676" cy="50585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019253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048080" y="2495735"/>
            <a:ext cx="1719286" cy="303491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76031" y="2065475"/>
            <a:ext cx="2455310" cy="327940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066708" y="3186452"/>
            <a:ext cx="1199650" cy="212860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2912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7969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931247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221308" y="1774157"/>
            <a:ext cx="2884386" cy="2884386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86308" y="1774157"/>
            <a:ext cx="2884386" cy="2884386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0879" y="1626890"/>
            <a:ext cx="4054405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56714" y="3855130"/>
            <a:ext cx="4054405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0880" y="3855130"/>
            <a:ext cx="1994552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58219" y="1626890"/>
            <a:ext cx="1994552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897577" y="1626890"/>
            <a:ext cx="2393838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62131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53970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45809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53970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362131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945809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62130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53969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45808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989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4078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24167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94256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151" y="1696085"/>
            <a:ext cx="485187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80977" y="1696085"/>
            <a:ext cx="485187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95515" y="2080563"/>
            <a:ext cx="2642616" cy="34084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13588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3375" y="1071418"/>
            <a:ext cx="5657711" cy="578658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2233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55767" y="1690688"/>
            <a:ext cx="2186585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88948" y="1690688"/>
            <a:ext cx="4402138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88948" y="1690688"/>
            <a:ext cx="4402138" cy="4388240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55767" y="1691308"/>
            <a:ext cx="2186585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341120" y="1645921"/>
            <a:ext cx="3145536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90544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14288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638032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92018" y="1627632"/>
            <a:ext cx="6480048" cy="2407006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53007" y="1702131"/>
            <a:ext cx="1881899" cy="18818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389065" y="1702131"/>
            <a:ext cx="1881810" cy="18824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23232" y="1645920"/>
            <a:ext cx="3145536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26479" y="1709928"/>
            <a:ext cx="4331207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08760" y="2524510"/>
            <a:ext cx="4331207" cy="33459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4511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6099048" cy="383794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20733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30173" y="1399033"/>
            <a:ext cx="4643189" cy="383794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8634" y="3348914"/>
            <a:ext cx="4643189" cy="188806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" y="1399030"/>
            <a:ext cx="1384452" cy="19041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-2" y="3348913"/>
            <a:ext cx="1384452" cy="188806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0807097" y="1399030"/>
            <a:ext cx="1384452" cy="383794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81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43381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035237" y="938831"/>
            <a:ext cx="2469364" cy="148132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830083" y="810816"/>
            <a:ext cx="2469364" cy="148132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09317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813318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7506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648581" y="1600200"/>
            <a:ext cx="1216025" cy="1216025"/>
          </a:xfrm>
          <a:prstGeom prst="ellipse">
            <a:avLst/>
          </a:prstGeom>
          <a:ln w="38100">
            <a:solidFill>
              <a:srgbClr val="00BBD6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rgbClr val="F23B48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749415" y="1691309"/>
            <a:ext cx="4320000" cy="4319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27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267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7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651" r:id="rId25"/>
    <p:sldLayoutId id="2147483652" r:id="rId26"/>
    <p:sldLayoutId id="2147483653" r:id="rId27"/>
    <p:sldLayoutId id="2147483654" r:id="rId28"/>
    <p:sldLayoutId id="2147483655" r:id="rId29"/>
    <p:sldLayoutId id="2147483656" r:id="rId30"/>
    <p:sldLayoutId id="2147483657" r:id="rId31"/>
    <p:sldLayoutId id="2147483658" r:id="rId32"/>
    <p:sldLayoutId id="2147483659" r:id="rId33"/>
    <p:sldLayoutId id="2147483661" r:id="rId34"/>
    <p:sldLayoutId id="2147483662" r:id="rId35"/>
    <p:sldLayoutId id="2147483663" r:id="rId36"/>
    <p:sldLayoutId id="2147483664" r:id="rId37"/>
    <p:sldLayoutId id="2147483665" r:id="rId38"/>
    <p:sldLayoutId id="2147483666" r:id="rId39"/>
    <p:sldLayoutId id="2147483667" r:id="rId40"/>
    <p:sldLayoutId id="2147483668" r:id="rId41"/>
    <p:sldLayoutId id="2147483669" r:id="rId42"/>
    <p:sldLayoutId id="2147483670" r:id="rId43"/>
    <p:sldLayoutId id="2147483671" r:id="rId44"/>
    <p:sldLayoutId id="2147483672" r:id="rId45"/>
    <p:sldLayoutId id="2147483673" r:id="rId46"/>
    <p:sldLayoutId id="2147483674" r:id="rId47"/>
    <p:sldLayoutId id="2147483675" r:id="rId48"/>
    <p:sldLayoutId id="2147483677" r:id="rId49"/>
    <p:sldLayoutId id="2147483678" r:id="rId50"/>
    <p:sldLayoutId id="2147483679" r:id="rId51"/>
    <p:sldLayoutId id="2147483680" r:id="rId52"/>
    <p:sldLayoutId id="2147483681" r:id="rId53"/>
    <p:sldLayoutId id="2147483682" r:id="rId54"/>
    <p:sldLayoutId id="2147483683" r:id="rId55"/>
    <p:sldLayoutId id="2147483685" r:id="rId56"/>
    <p:sldLayoutId id="2147483686" r:id="rId57"/>
    <p:sldLayoutId id="2147483687" r:id="rId58"/>
    <p:sldLayoutId id="2147483688" r:id="rId59"/>
    <p:sldLayoutId id="2147483690" r:id="rId60"/>
    <p:sldLayoutId id="2147483691" r:id="rId61"/>
    <p:sldLayoutId id="2147483692" r:id="rId62"/>
    <p:sldLayoutId id="2147483693" r:id="rId63"/>
    <p:sldLayoutId id="2147483694" r:id="rId64"/>
    <p:sldLayoutId id="2147483695" r:id="rId65"/>
    <p:sldLayoutId id="2147483696" r:id="rId66"/>
    <p:sldLayoutId id="2147483697" r:id="rId67"/>
    <p:sldLayoutId id="2147483698" r:id="rId68"/>
    <p:sldLayoutId id="2147483699" r:id="rId69"/>
    <p:sldLayoutId id="2147483700" r:id="rId70"/>
    <p:sldLayoutId id="2147483701" r:id="rId71"/>
    <p:sldLayoutId id="2147483702" r:id="rId7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12-hour_clock" TargetMode="External"/><Relationship Id="rId3" Type="http://schemas.openxmlformats.org/officeDocument/2006/relationships/hyperlink" Target="https://en.wikipedia.org/wiki/Mathematics" TargetMode="External"/><Relationship Id="rId7" Type="http://schemas.openxmlformats.org/officeDocument/2006/relationships/hyperlink" Target="https://en.wikipedia.org/wiki/Disquisitiones_Arithmetica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en.wikipedia.org/wiki/Carl_Friedrich_Gauss" TargetMode="External"/><Relationship Id="rId5" Type="http://schemas.openxmlformats.org/officeDocument/2006/relationships/hyperlink" Target="https://en.wikipedia.org/wiki/Integer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en.wikipedia.org/wiki/Arithmetic" TargetMode="External"/><Relationship Id="rId9" Type="http://schemas.openxmlformats.org/officeDocument/2006/relationships/hyperlink" Target="https://en.wikipedia.org/wiki/Congruence_relatio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5429" y="299750"/>
            <a:ext cx="10905239" cy="581093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Disadvantages of Substitution Cipher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429" y="1236748"/>
            <a:ext cx="117531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They preserve the frequencies of individual letters, making it relatively easy to break the code </a:t>
            </a:r>
            <a:endParaRPr lang="en-US" sz="2400" dirty="0" smtClean="0"/>
          </a:p>
          <a:p>
            <a:r>
              <a:rPr lang="en-US" sz="2400" dirty="0" smtClean="0"/>
              <a:t>by statistical </a:t>
            </a:r>
            <a:r>
              <a:rPr lang="en-US" sz="2400" dirty="0"/>
              <a:t>methods.</a:t>
            </a:r>
          </a:p>
          <a:p>
            <a:endParaRPr lang="en-US" sz="24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to overcome..?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One way to overcome this problem is to divide the plaintext into groups of letters and encipher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plaintext </a:t>
            </a:r>
            <a:r>
              <a:rPr lang="en-US" sz="2400" dirty="0" smtClean="0"/>
              <a:t>group by </a:t>
            </a:r>
            <a:r>
              <a:rPr lang="en-US" sz="2400" dirty="0"/>
              <a:t>group, rather than one letter at a time.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A system of cryptography in which the plaintext is divided into sets of </a:t>
            </a:r>
            <a:r>
              <a:rPr lang="en-US" sz="2400" i="1" dirty="0"/>
              <a:t>n </a:t>
            </a:r>
            <a:r>
              <a:rPr lang="en-US" sz="2400" dirty="0"/>
              <a:t>letters, each of which is </a:t>
            </a:r>
            <a:endParaRPr lang="en-US" sz="2400" dirty="0" smtClean="0"/>
          </a:p>
          <a:p>
            <a:r>
              <a:rPr lang="en-US" sz="2400" dirty="0" smtClean="0"/>
              <a:t>replaced </a:t>
            </a:r>
            <a:r>
              <a:rPr lang="en-US" sz="2400" dirty="0"/>
              <a:t>by a </a:t>
            </a:r>
            <a:r>
              <a:rPr lang="en-US" sz="2400" dirty="0" smtClean="0"/>
              <a:t>set </a:t>
            </a:r>
            <a:r>
              <a:rPr lang="en-US" sz="2400" dirty="0"/>
              <a:t>of </a:t>
            </a:r>
            <a:r>
              <a:rPr lang="en-US" sz="2400" i="1" dirty="0"/>
              <a:t>n </a:t>
            </a:r>
            <a:r>
              <a:rPr lang="en-US" sz="2400" dirty="0"/>
              <a:t>cipher letters, is called a </a:t>
            </a:r>
            <a:r>
              <a:rPr lang="en-US" sz="2400" b="1" i="1" dirty="0" err="1"/>
              <a:t>P</a:t>
            </a:r>
            <a:r>
              <a:rPr lang="en-US" sz="2400" b="1" i="1" dirty="0" err="1" smtClean="0"/>
              <a:t>olygraphic</a:t>
            </a:r>
            <a:r>
              <a:rPr lang="en-US" sz="2400" b="1" i="1" dirty="0" smtClean="0"/>
              <a:t> </a:t>
            </a:r>
            <a:r>
              <a:rPr lang="en-US" sz="2400" b="1" i="1" dirty="0"/>
              <a:t>S</a:t>
            </a:r>
            <a:r>
              <a:rPr lang="en-US" sz="2400" b="1" i="1" dirty="0" smtClean="0"/>
              <a:t>ystem</a:t>
            </a:r>
            <a:r>
              <a:rPr lang="en-US" sz="2400" b="1" i="1" dirty="0"/>
              <a:t>.</a:t>
            </a:r>
            <a:endParaRPr lang="en-US" sz="2400" dirty="0"/>
          </a:p>
          <a:p>
            <a:endParaRPr lang="en-GB" sz="24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5429" y="299751"/>
            <a:ext cx="10905239" cy="539148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The Hill Cypher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093" y="1323833"/>
            <a:ext cx="10604121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ciphers that we will discuss are called </a:t>
            </a:r>
            <a:r>
              <a:rPr lang="en-US" b="1" i="1" dirty="0"/>
              <a:t>Hill </a:t>
            </a:r>
            <a:r>
              <a:rPr lang="en-US" b="1" i="1" dirty="0" smtClean="0"/>
              <a:t>Ciphers </a:t>
            </a:r>
            <a:r>
              <a:rPr lang="en-US" dirty="0"/>
              <a:t>after Lester S. Hill, who introduced them in two papers: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Cryptography in an Algebraic Alphabet,” </a:t>
            </a:r>
            <a:r>
              <a:rPr lang="en-US" i="1" dirty="0"/>
              <a:t>American Mathematical Monthly, 36 </a:t>
            </a:r>
            <a:r>
              <a:rPr lang="en-US" dirty="0"/>
              <a:t>(June– July 1929), pp. 306–312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“Concerning </a:t>
            </a:r>
            <a:r>
              <a:rPr lang="en-US" dirty="0"/>
              <a:t>Certain Linear Transformation Apparatus of Cryptography,” </a:t>
            </a:r>
            <a:r>
              <a:rPr lang="en-US" i="1" dirty="0"/>
              <a:t>American Mathematical Monthly, </a:t>
            </a:r>
            <a:endParaRPr lang="en-US" i="1" dirty="0" smtClean="0"/>
          </a:p>
          <a:p>
            <a:r>
              <a:rPr lang="en-US" i="1" dirty="0" smtClean="0"/>
              <a:t>38 </a:t>
            </a:r>
            <a:r>
              <a:rPr lang="en-US" dirty="0"/>
              <a:t>(March 1931), pp. 135–154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discussion to follow, we assume that each plaintext and </a:t>
            </a:r>
            <a:r>
              <a:rPr lang="en-US" dirty="0" err="1"/>
              <a:t>ciphertext</a:t>
            </a:r>
            <a:r>
              <a:rPr lang="en-US" dirty="0"/>
              <a:t> letter except </a:t>
            </a:r>
            <a:r>
              <a:rPr lang="en-US" i="1" dirty="0"/>
              <a:t>Z  </a:t>
            </a:r>
            <a:r>
              <a:rPr lang="en-US" dirty="0"/>
              <a:t>is assigned the numerical </a:t>
            </a:r>
            <a:endParaRPr lang="en-US" dirty="0" smtClean="0"/>
          </a:p>
          <a:p>
            <a:r>
              <a:rPr lang="en-US" dirty="0" smtClean="0"/>
              <a:t>value </a:t>
            </a:r>
            <a:r>
              <a:rPr lang="en-US" dirty="0"/>
              <a:t>that specifies its position in the standard alphabet (Table 1). For reasons that will become clear later, </a:t>
            </a:r>
            <a:r>
              <a:rPr lang="en-US" i="1" dirty="0"/>
              <a:t>Z  </a:t>
            </a:r>
            <a:r>
              <a:rPr lang="en-US" dirty="0"/>
              <a:t>is </a:t>
            </a:r>
            <a:endParaRPr lang="en-US" dirty="0" smtClean="0"/>
          </a:p>
          <a:p>
            <a:r>
              <a:rPr lang="en-US" dirty="0" smtClean="0"/>
              <a:t>assigned </a:t>
            </a:r>
            <a:r>
              <a:rPr lang="en-US" dirty="0"/>
              <a:t>a value of zero</a:t>
            </a:r>
            <a:r>
              <a:rPr lang="en-US" dirty="0" smtClean="0"/>
              <a:t>.</a:t>
            </a:r>
          </a:p>
          <a:p>
            <a:endParaRPr lang="en-US" sz="2000" dirty="0">
              <a:latin typeface="Futura LT" panose="02000503000000000000" pitchFamily="2" charset="0"/>
            </a:endParaRPr>
          </a:p>
          <a:p>
            <a:r>
              <a:rPr lang="en-US" sz="2400" b="1" dirty="0" smtClean="0">
                <a:latin typeface="Futura LT" panose="02000503000000000000" pitchFamily="2" charset="0"/>
              </a:rPr>
              <a:t>Table 1:</a:t>
            </a:r>
          </a:p>
          <a:p>
            <a:endParaRPr lang="en-US" sz="2400" b="1" dirty="0">
              <a:latin typeface="Futura LT" panose="02000503000000000000" pitchFamily="2" charset="0"/>
            </a:endParaRPr>
          </a:p>
          <a:p>
            <a:endParaRPr lang="en-US" sz="2400" b="1" dirty="0">
              <a:latin typeface="Futura LT" panose="02000503000000000000" pitchFamily="2" charset="0"/>
            </a:endParaRPr>
          </a:p>
          <a:p>
            <a:endParaRPr lang="en-US" sz="2000" dirty="0" smtClean="0">
              <a:latin typeface="Futura LT" panose="02000503000000000000" pitchFamily="2" charset="0"/>
            </a:endParaRPr>
          </a:p>
          <a:p>
            <a:endParaRPr lang="en-US" sz="2000" dirty="0">
              <a:latin typeface="Futura LT" panose="02000503000000000000" pitchFamily="2" charset="0"/>
            </a:endParaRPr>
          </a:p>
          <a:p>
            <a:endParaRPr lang="en-US" sz="2000" dirty="0" smtClean="0">
              <a:latin typeface="Futura LT" panose="02000503000000000000" pitchFamily="2" charset="0"/>
            </a:endParaRPr>
          </a:p>
          <a:p>
            <a:r>
              <a:rPr lang="en-US" sz="2000" dirty="0" smtClean="0">
                <a:latin typeface="Futura LT" panose="02000503000000000000" pitchFamily="2" charset="0"/>
              </a:rPr>
              <a:t>Note Z=0</a:t>
            </a:r>
            <a:endParaRPr lang="en-US" sz="2000" dirty="0">
              <a:latin typeface="Futura LT" panose="02000503000000000000" pitchFamily="2" charset="0"/>
            </a:endParaRP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942" t="49343" r="5336" b="36714"/>
          <a:stretch>
            <a:fillRect/>
          </a:stretch>
        </p:blipFill>
        <p:spPr>
          <a:xfrm>
            <a:off x="655092" y="4558109"/>
            <a:ext cx="10585575" cy="1479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5429" y="299751"/>
            <a:ext cx="10905239" cy="538286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How To Encrypt Text Using Hill Cipher .. ? 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9343" y="1023257"/>
            <a:ext cx="828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chose a 2x2 matrix with integer entries.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2930" t="47225" r="35951" b="44375"/>
          <a:stretch>
            <a:fillRect/>
          </a:stretch>
        </p:blipFill>
        <p:spPr>
          <a:xfrm>
            <a:off x="4435928" y="1338552"/>
            <a:ext cx="2781302" cy="11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9343" y="2494784"/>
            <a:ext cx="764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 </a:t>
            </a:r>
            <a:r>
              <a:rPr lang="en-US" dirty="0" smtClean="0"/>
              <a:t>: Divide letters into pairs .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dummy letter if plaintext has odd number of letters 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eplace </a:t>
            </a:r>
            <a:r>
              <a:rPr lang="en-US" dirty="0"/>
              <a:t>each plaintext letter by its numerical </a:t>
            </a:r>
            <a:r>
              <a:rPr lang="en-US" dirty="0" smtClean="0"/>
              <a:t>value.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9343" y="3807653"/>
            <a:ext cx="702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 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onvert </a:t>
            </a:r>
            <a:r>
              <a:rPr lang="en-US" dirty="0"/>
              <a:t>each plaintext pair into a column </a:t>
            </a:r>
            <a:r>
              <a:rPr lang="en-US" dirty="0" smtClean="0"/>
              <a:t>vector.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259" y="4362205"/>
            <a:ext cx="1894114" cy="11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5094514"/>
            <a:ext cx="64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Multiply Matrix A and P.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9343" y="5747657"/>
            <a:ext cx="7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4 </a:t>
            </a:r>
            <a:r>
              <a:rPr lang="en-US" dirty="0" smtClean="0"/>
              <a:t>: </a:t>
            </a:r>
            <a:r>
              <a:rPr lang="en-US" dirty="0"/>
              <a:t>Convert each </a:t>
            </a:r>
            <a:r>
              <a:rPr lang="en-US" dirty="0" smtClean="0"/>
              <a:t>cipher text </a:t>
            </a:r>
            <a:r>
              <a:rPr lang="en-US" dirty="0"/>
              <a:t>vector into its alphabetic equivalent.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5429" y="299751"/>
            <a:ext cx="10905239" cy="589482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Example 1 : Hill Cypher Of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b="1" dirty="0" smtClean="0">
                <a:solidFill>
                  <a:schemeClr val="bg1"/>
                </a:solidFill>
              </a:rPr>
              <a:t> Message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647" t="23529" r="13633" b="10688"/>
          <a:stretch>
            <a:fillRect/>
          </a:stretch>
        </p:blipFill>
        <p:spPr>
          <a:xfrm>
            <a:off x="197429" y="1042802"/>
            <a:ext cx="11994571" cy="56214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92" t="9169" r="2463" b="4945"/>
          <a:stretch>
            <a:fillRect/>
          </a:stretch>
        </p:blipFill>
        <p:spPr>
          <a:xfrm>
            <a:off x="257103" y="716542"/>
            <a:ext cx="11749840" cy="614145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29" t="32248" r="3657" b="26912"/>
          <a:stretch>
            <a:fillRect/>
          </a:stretch>
        </p:blipFill>
        <p:spPr>
          <a:xfrm>
            <a:off x="185057" y="1665513"/>
            <a:ext cx="11851079" cy="382088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5429" y="299751"/>
            <a:ext cx="10905239" cy="522370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EXERCISE NO 10.15 QUESTION NO 1 (A)</a:t>
            </a:r>
          </a:p>
          <a:p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63" t="6599" r="5970" b="15055"/>
          <a:stretch>
            <a:fillRect/>
          </a:stretch>
        </p:blipFill>
        <p:spPr>
          <a:xfrm>
            <a:off x="209595" y="1006679"/>
            <a:ext cx="11856570" cy="57732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03" t="7053" r="4479" b="44234"/>
          <a:stretch>
            <a:fillRect/>
          </a:stretch>
        </p:blipFill>
        <p:spPr>
          <a:xfrm>
            <a:off x="0" y="716544"/>
            <a:ext cx="12192000" cy="4443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5429" y="299751"/>
            <a:ext cx="10905239" cy="520894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Modular </a:t>
            </a:r>
            <a:r>
              <a:rPr lang="en-US" sz="3200" b="1" dirty="0" err="1" smtClean="0">
                <a:solidFill>
                  <a:schemeClr val="bg1"/>
                </a:solidFill>
              </a:rPr>
              <a:t>arithematic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88571"/>
            <a:ext cx="953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3" tooltip="Mathematics"/>
              </a:rPr>
              <a:t>mathematics</a:t>
            </a:r>
            <a:r>
              <a:rPr lang="en-US" dirty="0"/>
              <a:t>, </a:t>
            </a:r>
            <a:r>
              <a:rPr lang="en-US" b="1" dirty="0"/>
              <a:t>modular arithmetic</a:t>
            </a:r>
            <a:r>
              <a:rPr lang="en-US" dirty="0"/>
              <a:t> is a system of </a:t>
            </a:r>
            <a:r>
              <a:rPr lang="en-US" dirty="0">
                <a:hlinkClick r:id="rId4" tooltip="Arithmetic"/>
              </a:rPr>
              <a:t>arithmetic</a:t>
            </a:r>
            <a:r>
              <a:rPr lang="en-US" dirty="0"/>
              <a:t> for </a:t>
            </a:r>
            <a:r>
              <a:rPr lang="en-US" dirty="0">
                <a:hlinkClick r:id="rId5" tooltip="Integer"/>
              </a:rPr>
              <a:t>integers</a:t>
            </a:r>
            <a:r>
              <a:rPr lang="en-US" dirty="0"/>
              <a:t>, where numbers "wrap around" upon reaching a certain value—the </a:t>
            </a:r>
            <a:r>
              <a:rPr lang="en-US" b="1" dirty="0"/>
              <a:t>modulus</a:t>
            </a:r>
            <a:r>
              <a:rPr lang="en-US" dirty="0"/>
              <a:t> (plural </a:t>
            </a:r>
            <a:r>
              <a:rPr lang="en-US" b="1" dirty="0"/>
              <a:t>moduli</a:t>
            </a:r>
            <a:r>
              <a:rPr lang="en-US" dirty="0"/>
              <a:t>). The modern approach to modular arithmetic was developed by </a:t>
            </a:r>
            <a:r>
              <a:rPr lang="en-US" dirty="0">
                <a:hlinkClick r:id="rId6" tooltip="Carl Friedrich Gauss"/>
              </a:rPr>
              <a:t>Carl Friedrich Gauss</a:t>
            </a:r>
            <a:r>
              <a:rPr lang="en-US" dirty="0"/>
              <a:t> in his book </a:t>
            </a:r>
            <a:r>
              <a:rPr lang="en-US" i="1" dirty="0" err="1">
                <a:hlinkClick r:id="rId7" tooltip="Disquisitiones Arithmeticae"/>
              </a:rPr>
              <a:t>Disquisitiones</a:t>
            </a:r>
            <a:r>
              <a:rPr lang="en-US" i="1" dirty="0">
                <a:hlinkClick r:id="rId7" tooltip="Disquisitiones Arithmeticae"/>
              </a:rPr>
              <a:t> </a:t>
            </a:r>
            <a:r>
              <a:rPr lang="en-US" i="1" dirty="0" err="1">
                <a:hlinkClick r:id="rId7" tooltip="Disquisitiones Arithmeticae"/>
              </a:rPr>
              <a:t>Arithmeticae</a:t>
            </a:r>
            <a:r>
              <a:rPr lang="en-US" dirty="0"/>
              <a:t>, published in 1801.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429" y="4408713"/>
            <a:ext cx="11136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familiar use of modular arithmetic is in the </a:t>
            </a:r>
            <a:r>
              <a:rPr lang="en-US" dirty="0">
                <a:hlinkClick r:id="rId8" tooltip="12-hour clock"/>
              </a:rPr>
              <a:t>12-hour clock</a:t>
            </a:r>
            <a:r>
              <a:rPr lang="en-US" dirty="0"/>
              <a:t>, in which the day is divided into two 12-hour periods. If the time is 7:00 now, then 8 hours later it will be 3:00. Usual addition would suggest that the later time should be 7 + 8 = 15, but this is not the answer because clock time "wraps around" every 12 hours; in 12-hour time, there is no "15 o'clock". Likewise, if the clock starts at 12:00 (noon) and 21 hours elapse, then the time will be 9:00 the next day, rather than 33:00. Because the hour number starts over after it reaches 12, this is arithmetic </a:t>
            </a:r>
            <a:r>
              <a:rPr lang="en-US" i="1" dirty="0"/>
              <a:t>modulo</a:t>
            </a:r>
            <a:r>
              <a:rPr lang="en-US" dirty="0"/>
              <a:t> 12. According to the definition below, 12 is </a:t>
            </a:r>
            <a:r>
              <a:rPr lang="en-US" dirty="0">
                <a:hlinkClick r:id="rId9" tooltip="Congruence relation"/>
              </a:rPr>
              <a:t>congruent</a:t>
            </a:r>
            <a:r>
              <a:rPr lang="en-US" dirty="0"/>
              <a:t> not only to 12 itself, but also to 0, so the time called "12:00" could also be called "0:00", since 12 is congruent to 0 modulo 12.</a:t>
            </a:r>
          </a:p>
        </p:txBody>
      </p:sp>
      <p:pic>
        <p:nvPicPr>
          <p:cNvPr id="1026" name="Picture 2" descr="https://upload.wikimedia.org/wikipedia/commons/thumb/a/a4/Clock_group.svg/560px-Clock_group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53" y="2556826"/>
            <a:ext cx="4354286" cy="158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300037"/>
            <a:ext cx="10906125" cy="564029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Hill Decipher: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CEE2C88-6C8F-484D-AF69-578F576B1F44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9343" y="1547495"/>
            <a:ext cx="1010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Hill </a:t>
            </a:r>
            <a:r>
              <a:rPr lang="en-US" dirty="0" smtClean="0"/>
              <a:t>decipher is a </a:t>
            </a:r>
            <a:r>
              <a:rPr lang="en-US" dirty="0"/>
              <a:t>process of converting </a:t>
            </a:r>
            <a:r>
              <a:rPr lang="en-US" dirty="0" smtClean="0"/>
              <a:t>coded/ciphered </a:t>
            </a:r>
            <a:r>
              <a:rPr lang="en-US" dirty="0"/>
              <a:t>text into plain text </a:t>
            </a:r>
            <a:r>
              <a:rPr lang="en-US" dirty="0" smtClean="0"/>
              <a:t>according to </a:t>
            </a:r>
            <a:r>
              <a:rPr lang="en-US" dirty="0"/>
              <a:t>the given </a:t>
            </a:r>
            <a:r>
              <a:rPr lang="en-US" dirty="0" smtClean="0"/>
              <a:t>matrix.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729615" y="2012315"/>
            <a:ext cx="957072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Every useful cipher must have a procedure for decipherment. In the case of a Hill cipher, decipherment uses the inverse (mod 26) of the enciphering matrix. To be precise, if m is a positive integer, then a square matrix A with entries in Z</a:t>
            </a:r>
            <a:r>
              <a:rPr lang="en-US" baseline="-25000"/>
              <a:t>m   </a:t>
            </a:r>
            <a:r>
              <a:rPr lang="en-US"/>
              <a:t>said to be invertible modulo m if there is a matrix B with entries in Z</a:t>
            </a:r>
            <a:r>
              <a:rPr lang="en-US" baseline="-25000"/>
              <a:t>m </a:t>
            </a:r>
            <a:r>
              <a:rPr lang="en-US"/>
              <a:t>such that</a:t>
            </a:r>
          </a:p>
          <a:p>
            <a:endParaRPr lang="en-US"/>
          </a:p>
          <a:p>
            <a:r>
              <a:rPr lang="en-US"/>
              <a:t>                                                                                   AB=BA=I(mod m)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1450975" y="3752215"/>
            <a:ext cx="9290050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7 Decoding a Hill 2-Cipher</a:t>
            </a:r>
          </a:p>
          <a:p>
            <a:r>
              <a:rPr lang="en-US" dirty="0"/>
              <a:t>Decode the following Hill 2-cipher, which was enciphered by the matrix in Example 6:</a:t>
            </a:r>
          </a:p>
          <a:p>
            <a:r>
              <a:rPr lang="en-US" dirty="0"/>
              <a:t>                                                         GTNKGKDUSK</a:t>
            </a:r>
          </a:p>
          <a:p>
            <a:r>
              <a:rPr lang="en-US" dirty="0"/>
              <a:t>Solution From Table 1 the numerical equivalent of this </a:t>
            </a:r>
            <a:r>
              <a:rPr lang="en-US" dirty="0" err="1"/>
              <a:t>ciphertext</a:t>
            </a:r>
            <a:r>
              <a:rPr lang="en-US" dirty="0"/>
              <a:t> is</a:t>
            </a:r>
          </a:p>
          <a:p>
            <a:r>
              <a:rPr lang="en-US" dirty="0"/>
              <a:t>                                            7 20   14 11   7 11   4 21   19 11</a:t>
            </a:r>
          </a:p>
          <a:p>
            <a:r>
              <a:rPr lang="en-US" dirty="0"/>
              <a:t>To obtain the plaintext pairs, we multiply each </a:t>
            </a:r>
            <a:r>
              <a:rPr lang="en-US" dirty="0" err="1"/>
              <a:t>ciphertext</a:t>
            </a:r>
            <a:r>
              <a:rPr lang="en-US" dirty="0"/>
              <a:t> vector by the inverse of  A:</a:t>
            </a:r>
          </a:p>
          <a:p>
            <a:r>
              <a:rPr lang="en-US" dirty="0"/>
              <a:t>after solving the matrices  the alphabet equivalents of these vectors are</a:t>
            </a:r>
          </a:p>
          <a:p>
            <a:r>
              <a:rPr lang="en-US" dirty="0"/>
              <a:t>                                                       ST RI KE NO WW</a:t>
            </a:r>
          </a:p>
          <a:p>
            <a:r>
              <a:rPr lang="en-US" dirty="0"/>
              <a:t>which yields the message</a:t>
            </a:r>
          </a:p>
          <a:p>
            <a:r>
              <a:rPr lang="en-US" dirty="0"/>
              <a:t>                                                          STRIKE NOW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257807"/>
            <a:ext cx="10905239" cy="539148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Group Members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9492" y="1733265"/>
            <a:ext cx="81868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lang="en-GB" sz="3600" b="1" dirty="0" smtClean="0">
                <a:latin typeface="Futura LT" panose="02000503000000000000" pitchFamily="2" charset="0"/>
              </a:rPr>
              <a:t>Maqsood Ahmed                 (38186)</a:t>
            </a:r>
          </a:p>
          <a:p>
            <a:pPr lvl="3"/>
            <a:r>
              <a:rPr lang="en-GB" sz="3600" b="1" dirty="0" smtClean="0">
                <a:latin typeface="Futura LT" panose="02000503000000000000" pitchFamily="2" charset="0"/>
              </a:rPr>
              <a:t>Hamza Hassan                     (38309)</a:t>
            </a:r>
          </a:p>
          <a:p>
            <a:pPr lvl="3"/>
            <a:r>
              <a:rPr lang="en-GB" sz="3600" b="1" dirty="0" smtClean="0">
                <a:latin typeface="Futura LT" panose="02000503000000000000" pitchFamily="2" charset="0"/>
              </a:rPr>
              <a:t>Ab Raheem Ramzan           (38132)</a:t>
            </a:r>
          </a:p>
          <a:p>
            <a:pPr lvl="3"/>
            <a:r>
              <a:rPr lang="en-GB" sz="3600" b="1" dirty="0" smtClean="0">
                <a:latin typeface="Futura LT" panose="02000503000000000000" pitchFamily="2" charset="0"/>
              </a:rPr>
              <a:t>Noor Ud Din                          (37060)</a:t>
            </a:r>
            <a:endParaRPr lang="en-GB" sz="3600" b="1" dirty="0">
              <a:latin typeface="Futura LT" panose="02000503000000000000" pitchFamily="2" charset="0"/>
            </a:endParaRPr>
          </a:p>
          <a:p>
            <a:pPr lvl="3"/>
            <a:r>
              <a:rPr lang="en-GB" sz="3600" b="1" dirty="0" smtClean="0">
                <a:latin typeface="Futura LT" panose="02000503000000000000" pitchFamily="2" charset="0"/>
              </a:rPr>
              <a:t>Zakria Abbasi                       (38000)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34619" y="1213367"/>
            <a:ext cx="5236982" cy="2372296"/>
            <a:chOff x="1220971" y="1568209"/>
            <a:chExt cx="5236982" cy="2372296"/>
          </a:xfrm>
        </p:grpSpPr>
        <p:sp>
          <p:nvSpPr>
            <p:cNvPr id="43" name="Right Arrow 42"/>
            <p:cNvSpPr/>
            <p:nvPr/>
          </p:nvSpPr>
          <p:spPr>
            <a:xfrm flipH="1">
              <a:off x="1220971" y="1568209"/>
              <a:ext cx="3016928" cy="2372296"/>
            </a:xfrm>
            <a:prstGeom prst="rightArrow">
              <a:avLst>
                <a:gd name="adj1" fmla="val 61699"/>
                <a:gd name="adj2" fmla="val 56356"/>
              </a:avLst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962402" y="2018574"/>
              <a:ext cx="2495551" cy="1844675"/>
            </a:xfrm>
            <a:custGeom>
              <a:avLst/>
              <a:gdLst>
                <a:gd name="T0" fmla="*/ 929 w 1095"/>
                <a:gd name="T1" fmla="*/ 0 h 809"/>
                <a:gd name="T2" fmla="*/ 0 w 1095"/>
                <a:gd name="T3" fmla="*/ 0 h 809"/>
                <a:gd name="T4" fmla="*/ 0 w 1095"/>
                <a:gd name="T5" fmla="*/ 643 h 809"/>
                <a:gd name="T6" fmla="*/ 929 w 1095"/>
                <a:gd name="T7" fmla="*/ 643 h 809"/>
                <a:gd name="T8" fmla="*/ 1095 w 1095"/>
                <a:gd name="T9" fmla="*/ 809 h 809"/>
                <a:gd name="T10" fmla="*/ 1095 w 1095"/>
                <a:gd name="T11" fmla="*/ 166 h 809"/>
                <a:gd name="T12" fmla="*/ 929 w 1095"/>
                <a:gd name="T13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09">
                  <a:moveTo>
                    <a:pt x="9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929" y="643"/>
                    <a:pt x="929" y="643"/>
                    <a:pt x="929" y="643"/>
                  </a:cubicBezTo>
                  <a:cubicBezTo>
                    <a:pt x="1020" y="643"/>
                    <a:pt x="1095" y="718"/>
                    <a:pt x="1095" y="809"/>
                  </a:cubicBezTo>
                  <a:cubicBezTo>
                    <a:pt x="1095" y="166"/>
                    <a:pt x="1095" y="166"/>
                    <a:pt x="1095" y="166"/>
                  </a:cubicBezTo>
                  <a:cubicBezTo>
                    <a:pt x="1095" y="74"/>
                    <a:pt x="1020" y="0"/>
                    <a:pt x="929" y="0"/>
                  </a:cubicBezTo>
                  <a:close/>
                </a:path>
              </a:pathLst>
            </a:custGeom>
            <a:solidFill>
              <a:srgbClr val="F23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0" name="Freeform 7"/>
          <p:cNvSpPr/>
          <p:nvPr/>
        </p:nvSpPr>
        <p:spPr bwMode="auto">
          <a:xfrm>
            <a:off x="6080128" y="1389094"/>
            <a:ext cx="1843088" cy="2495550"/>
          </a:xfrm>
          <a:custGeom>
            <a:avLst/>
            <a:gdLst>
              <a:gd name="T0" fmla="*/ 809 w 809"/>
              <a:gd name="T1" fmla="*/ 929 h 1095"/>
              <a:gd name="T2" fmla="*/ 809 w 809"/>
              <a:gd name="T3" fmla="*/ 0 h 1095"/>
              <a:gd name="T4" fmla="*/ 166 w 809"/>
              <a:gd name="T5" fmla="*/ 0 h 1095"/>
              <a:gd name="T6" fmla="*/ 166 w 809"/>
              <a:gd name="T7" fmla="*/ 929 h 1095"/>
              <a:gd name="T8" fmla="*/ 0 w 809"/>
              <a:gd name="T9" fmla="*/ 1095 h 1095"/>
              <a:gd name="T10" fmla="*/ 643 w 809"/>
              <a:gd name="T11" fmla="*/ 1095 h 1095"/>
              <a:gd name="T12" fmla="*/ 809 w 809"/>
              <a:gd name="T13" fmla="*/ 929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9" h="1095">
                <a:moveTo>
                  <a:pt x="809" y="929"/>
                </a:moveTo>
                <a:cubicBezTo>
                  <a:pt x="809" y="0"/>
                  <a:pt x="809" y="0"/>
                  <a:pt x="80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929"/>
                  <a:pt x="166" y="929"/>
                  <a:pt x="166" y="929"/>
                </a:cubicBezTo>
                <a:cubicBezTo>
                  <a:pt x="166" y="1021"/>
                  <a:pt x="91" y="1095"/>
                  <a:pt x="0" y="1095"/>
                </a:cubicBezTo>
                <a:cubicBezTo>
                  <a:pt x="643" y="1095"/>
                  <a:pt x="643" y="1095"/>
                  <a:pt x="643" y="1095"/>
                </a:cubicBezTo>
                <a:cubicBezTo>
                  <a:pt x="735" y="1095"/>
                  <a:pt x="809" y="1021"/>
                  <a:pt x="809" y="92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3890" y="3428144"/>
            <a:ext cx="5250753" cy="2372296"/>
            <a:chOff x="5703890" y="3782986"/>
            <a:chExt cx="5250753" cy="2372296"/>
          </a:xfrm>
        </p:grpSpPr>
        <p:sp>
          <p:nvSpPr>
            <p:cNvPr id="3" name="Right Arrow 2"/>
            <p:cNvSpPr/>
            <p:nvPr/>
          </p:nvSpPr>
          <p:spPr>
            <a:xfrm>
              <a:off x="7937715" y="3782986"/>
              <a:ext cx="3016928" cy="2372296"/>
            </a:xfrm>
            <a:prstGeom prst="rightArrow">
              <a:avLst>
                <a:gd name="adj1" fmla="val 61699"/>
                <a:gd name="adj2" fmla="val 56356"/>
              </a:avLst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5703890" y="3860074"/>
              <a:ext cx="2495551" cy="1844675"/>
            </a:xfrm>
            <a:custGeom>
              <a:avLst/>
              <a:gdLst>
                <a:gd name="T0" fmla="*/ 166 w 1095"/>
                <a:gd name="T1" fmla="*/ 809 h 809"/>
                <a:gd name="T2" fmla="*/ 1095 w 1095"/>
                <a:gd name="T3" fmla="*/ 809 h 809"/>
                <a:gd name="T4" fmla="*/ 1095 w 1095"/>
                <a:gd name="T5" fmla="*/ 166 h 809"/>
                <a:gd name="T6" fmla="*/ 166 w 1095"/>
                <a:gd name="T7" fmla="*/ 166 h 809"/>
                <a:gd name="T8" fmla="*/ 0 w 1095"/>
                <a:gd name="T9" fmla="*/ 0 h 809"/>
                <a:gd name="T10" fmla="*/ 0 w 1095"/>
                <a:gd name="T11" fmla="*/ 643 h 809"/>
                <a:gd name="T12" fmla="*/ 166 w 1095"/>
                <a:gd name="T13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09">
                  <a:moveTo>
                    <a:pt x="166" y="809"/>
                  </a:moveTo>
                  <a:cubicBezTo>
                    <a:pt x="1095" y="809"/>
                    <a:pt x="1095" y="809"/>
                    <a:pt x="1095" y="809"/>
                  </a:cubicBezTo>
                  <a:cubicBezTo>
                    <a:pt x="1095" y="166"/>
                    <a:pt x="1095" y="166"/>
                    <a:pt x="1095" y="166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75" y="166"/>
                    <a:pt x="0" y="92"/>
                    <a:pt x="0" y="0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0" y="735"/>
                    <a:pt x="75" y="809"/>
                    <a:pt x="166" y="809"/>
                  </a:cubicBezTo>
                  <a:close/>
                </a:path>
              </a:pathLst>
            </a:cu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Freeform 9"/>
          <p:cNvSpPr/>
          <p:nvPr/>
        </p:nvSpPr>
        <p:spPr bwMode="auto">
          <a:xfrm>
            <a:off x="4238627" y="3128994"/>
            <a:ext cx="1843088" cy="2495550"/>
          </a:xfrm>
          <a:custGeom>
            <a:avLst/>
            <a:gdLst>
              <a:gd name="T0" fmla="*/ 0 w 809"/>
              <a:gd name="T1" fmla="*/ 166 h 1095"/>
              <a:gd name="T2" fmla="*/ 0 w 809"/>
              <a:gd name="T3" fmla="*/ 1095 h 1095"/>
              <a:gd name="T4" fmla="*/ 643 w 809"/>
              <a:gd name="T5" fmla="*/ 1095 h 1095"/>
              <a:gd name="T6" fmla="*/ 643 w 809"/>
              <a:gd name="T7" fmla="*/ 166 h 1095"/>
              <a:gd name="T8" fmla="*/ 809 w 809"/>
              <a:gd name="T9" fmla="*/ 0 h 1095"/>
              <a:gd name="T10" fmla="*/ 166 w 809"/>
              <a:gd name="T11" fmla="*/ 0 h 1095"/>
              <a:gd name="T12" fmla="*/ 0 w 809"/>
              <a:gd name="T13" fmla="*/ 166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9" h="1095">
                <a:moveTo>
                  <a:pt x="0" y="166"/>
                </a:moveTo>
                <a:cubicBezTo>
                  <a:pt x="0" y="1095"/>
                  <a:pt x="0" y="1095"/>
                  <a:pt x="0" y="1095"/>
                </a:cubicBezTo>
                <a:cubicBezTo>
                  <a:pt x="643" y="1095"/>
                  <a:pt x="643" y="1095"/>
                  <a:pt x="643" y="1095"/>
                </a:cubicBezTo>
                <a:cubicBezTo>
                  <a:pt x="643" y="166"/>
                  <a:pt x="643" y="166"/>
                  <a:pt x="643" y="166"/>
                </a:cubicBezTo>
                <a:cubicBezTo>
                  <a:pt x="643" y="75"/>
                  <a:pt x="718" y="0"/>
                  <a:pt x="80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74" y="0"/>
                  <a:pt x="0" y="75"/>
                  <a:pt x="0" y="166"/>
                </a:cubicBezTo>
                <a:close/>
              </a:path>
            </a:pathLst>
          </a:custGeom>
          <a:solidFill>
            <a:srgbClr val="9379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Text Placeholder 32"/>
          <p:cNvSpPr txBox="1"/>
          <p:nvPr/>
        </p:nvSpPr>
        <p:spPr>
          <a:xfrm>
            <a:off x="2905818" y="1874823"/>
            <a:ext cx="3174310" cy="104938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 smtClean="0">
                <a:solidFill>
                  <a:schemeClr val="bg1"/>
                </a:solidFill>
                <a:latin typeface="Lato Light" panose="020F0302020204030203" pitchFamily="34" charset="0"/>
              </a:rPr>
              <a:t>Q/A</a:t>
            </a:r>
            <a:endParaRPr lang="en-US" sz="8000" b="1" dirty="0">
              <a:solidFill>
                <a:schemeClr val="bg1"/>
              </a:solidFill>
              <a:latin typeface="Lato Light" panose="020F0302020204030203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6584724" y="4049838"/>
            <a:ext cx="3258431" cy="113487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Lato Light" panose="020F0302020204030203" pitchFamily="34" charset="0"/>
              </a:rPr>
              <a:t>Thank You</a:t>
            </a:r>
            <a:endParaRPr lang="en-US" sz="4800" b="1" dirty="0">
              <a:solidFill>
                <a:schemeClr val="bg1"/>
              </a:solidFill>
              <a:latin typeface="Lato Light" panose="020F030202020403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6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1883" y="2293428"/>
            <a:ext cx="720000" cy="720000"/>
            <a:chOff x="2361883" y="2293428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2361883" y="2293428"/>
              <a:ext cx="720000" cy="720000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55218" y="2434542"/>
              <a:ext cx="321517" cy="437772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801883" y="2474648"/>
            <a:ext cx="7689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rPr>
              <a:t>Application of Linear </a:t>
            </a:r>
            <a:r>
              <a:rPr lang="en-AU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rPr>
              <a:t>Algebra:</a:t>
            </a:r>
            <a:endParaRPr lang="en-AU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ato Black" panose="020F0A02020204030203" pitchFamily="34" charset="0"/>
            </a:endParaRPr>
          </a:p>
          <a:p>
            <a:pPr algn="ctr"/>
            <a:r>
              <a:rPr lang="en-AU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rPr>
              <a:t>Cryptography</a:t>
            </a:r>
            <a:endParaRPr lang="en-AU" sz="4800" b="1" dirty="0" smtClean="0">
              <a:solidFill>
                <a:srgbClr val="00BBD6"/>
              </a:solidFill>
              <a:latin typeface="Lato Light" panose="020F030202020403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1883" y="3187994"/>
            <a:ext cx="180000" cy="180000"/>
          </a:xfrm>
          <a:prstGeom prst="rect">
            <a:avLst/>
          </a:prstGeom>
          <a:noFill/>
          <a:ln w="1905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3081883" y="3010711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2901883" y="1756145"/>
            <a:ext cx="180000" cy="1800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1999156" y="1936145"/>
            <a:ext cx="180000" cy="180000"/>
            <a:chOff x="3121851" y="2769787"/>
            <a:chExt cx="215805" cy="21580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29754" y="2769787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229754" y="2769786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819156" y="3367994"/>
            <a:ext cx="180000" cy="1800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3081883" y="193614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895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/>
        </p:nvGrpSpPr>
        <p:grpSpPr>
          <a:xfrm>
            <a:off x="2001883" y="3007994"/>
            <a:ext cx="360000" cy="360000"/>
            <a:chOff x="2001883" y="3007994"/>
            <a:chExt cx="360000" cy="360000"/>
          </a:xfrm>
        </p:grpSpPr>
        <p:sp>
          <p:nvSpPr>
            <p:cNvPr id="22" name="Rectangle 21"/>
            <p:cNvSpPr/>
            <p:nvPr/>
          </p:nvSpPr>
          <p:spPr>
            <a:xfrm>
              <a:off x="2001883" y="3007994"/>
              <a:ext cx="360000" cy="360000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2091883" y="309799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 animBg="1"/>
      <p:bldP spid="13" grpId="0" animBg="1"/>
      <p:bldP spid="17" grpId="0" animBg="1"/>
      <p:bldP spid="24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1883" y="2293428"/>
            <a:ext cx="720000" cy="720000"/>
            <a:chOff x="2361883" y="2293428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2361883" y="2293428"/>
              <a:ext cx="720000" cy="720000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55218" y="2434542"/>
              <a:ext cx="321517" cy="437772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981883" y="1471930"/>
            <a:ext cx="76895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rPr>
              <a:t>Topics Covered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rPr>
              <a:t>Encryption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rPr>
              <a:t>Modular </a:t>
            </a:r>
            <a:r>
              <a:rPr lang="en-AU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rPr>
              <a:t>Arithmetic </a:t>
            </a:r>
            <a:endParaRPr lang="en-AU" sz="4400" b="1" dirty="0">
              <a:solidFill>
                <a:schemeClr val="tx1">
                  <a:lumMod val="65000"/>
                  <a:lumOff val="35000"/>
                </a:schemeClr>
              </a:solidFill>
              <a:latin typeface="Lato Black" panose="020F0A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rPr>
              <a:t>Decryption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1883" y="3187994"/>
            <a:ext cx="180000" cy="180000"/>
          </a:xfrm>
          <a:prstGeom prst="rect">
            <a:avLst/>
          </a:prstGeom>
          <a:noFill/>
          <a:ln w="1905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3081883" y="3010711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2901883" y="1756145"/>
            <a:ext cx="180000" cy="1800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1999156" y="1936145"/>
            <a:ext cx="180000" cy="180000"/>
            <a:chOff x="3121851" y="2769787"/>
            <a:chExt cx="215805" cy="21580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29754" y="2769787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229754" y="2769786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819156" y="3367994"/>
            <a:ext cx="180000" cy="1800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3081883" y="193614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895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/>
        </p:nvGrpSpPr>
        <p:grpSpPr>
          <a:xfrm>
            <a:off x="2001883" y="3007994"/>
            <a:ext cx="360000" cy="360000"/>
            <a:chOff x="2001883" y="3007994"/>
            <a:chExt cx="360000" cy="360000"/>
          </a:xfrm>
        </p:grpSpPr>
        <p:sp>
          <p:nvSpPr>
            <p:cNvPr id="22" name="Rectangle 21"/>
            <p:cNvSpPr/>
            <p:nvPr/>
          </p:nvSpPr>
          <p:spPr>
            <a:xfrm>
              <a:off x="2001883" y="3007994"/>
              <a:ext cx="360000" cy="360000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2091883" y="309799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786505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 animBg="1"/>
      <p:bldP spid="13" grpId="0" animBg="1"/>
      <p:bldP spid="17" grpId="0" animBg="1"/>
      <p:bldP spid="24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8300073" y="3298280"/>
            <a:ext cx="1550842" cy="9117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324190" y="2709136"/>
            <a:ext cx="649932" cy="8629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966312" y="2437342"/>
            <a:ext cx="1007478" cy="293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205510" y="2453096"/>
            <a:ext cx="1690916" cy="78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767013" y="3412244"/>
            <a:ext cx="3180696" cy="12788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73362" y="1948157"/>
            <a:ext cx="6516349" cy="3069135"/>
            <a:chOff x="2451002" y="2018719"/>
            <a:chExt cx="7984958" cy="3760834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8824879" y="2164427"/>
              <a:ext cx="832990" cy="13587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8754084" y="3546215"/>
              <a:ext cx="1681876" cy="1126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8221679" y="4997874"/>
              <a:ext cx="617162" cy="78167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799128" y="2018719"/>
              <a:ext cx="1107803" cy="69414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451002" y="2721287"/>
              <a:ext cx="1462708" cy="1937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27053" y="1839970"/>
            <a:ext cx="5545223" cy="3409965"/>
            <a:chOff x="2605202" y="1839508"/>
            <a:chExt cx="6794957" cy="417847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4291997" y="2904697"/>
              <a:ext cx="1804003" cy="8871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28591" y="3721363"/>
              <a:ext cx="2867409" cy="7044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605202" y="3816443"/>
              <a:ext cx="3490798" cy="6821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445301" y="3816443"/>
              <a:ext cx="1650699" cy="10909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436780" y="3802838"/>
              <a:ext cx="1659220" cy="22151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13681" y="3791807"/>
              <a:ext cx="579025" cy="19626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6092706" y="3763531"/>
              <a:ext cx="744223" cy="158827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092707" y="3791808"/>
              <a:ext cx="2128971" cy="120606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110496" y="3802837"/>
              <a:ext cx="3289663" cy="754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124993" y="3535023"/>
              <a:ext cx="2448876" cy="278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104062" y="2996053"/>
              <a:ext cx="1762868" cy="8062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101247" y="1938533"/>
              <a:ext cx="1503171" cy="18776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92706" y="2143042"/>
              <a:ext cx="23039" cy="163329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31507" y="1839508"/>
              <a:ext cx="1192264" cy="1976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>
            <a:spLocks noChangeAspect="1"/>
          </p:cNvSpPr>
          <p:nvPr/>
        </p:nvSpPr>
        <p:spPr>
          <a:xfrm>
            <a:off x="3610365" y="1940825"/>
            <a:ext cx="1103397" cy="110339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B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</a:t>
            </a:r>
            <a:endParaRPr lang="en-AU" sz="3600" dirty="0">
              <a:solidFill>
                <a:srgbClr val="0B1926"/>
              </a:solidFill>
              <a:latin typeface="FontAwesome" pitchFamily="2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275466" y="3968405"/>
            <a:ext cx="853039" cy="853038"/>
          </a:xfrm>
          <a:prstGeom prst="ellipse">
            <a:avLst/>
          </a:prstGeom>
          <a:solidFill>
            <a:srgbClr val="192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T</a:t>
            </a:r>
            <a:endParaRPr lang="id-ID" sz="24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173139" y="2545301"/>
            <a:ext cx="437115" cy="4371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632917" y="2674306"/>
            <a:ext cx="1099855" cy="1099853"/>
          </a:xfrm>
          <a:prstGeom prst="ellipse">
            <a:avLst/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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075697" y="4142298"/>
            <a:ext cx="688784" cy="688784"/>
          </a:xfrm>
          <a:prstGeom prst="ellipse">
            <a:avLst/>
          </a:prstGeom>
          <a:solidFill>
            <a:schemeClr val="bg1"/>
          </a:solidFill>
          <a:ln w="25400">
            <a:solidFill>
              <a:srgbClr val="1924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</a:t>
            </a:r>
            <a:endParaRPr lang="en-AU" sz="2400" dirty="0">
              <a:solidFill>
                <a:srgbClr val="192430"/>
              </a:solidFill>
              <a:latin typeface="FontAwesome" pitchFamily="2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317000" y="4449203"/>
            <a:ext cx="437115" cy="437114"/>
          </a:xfrm>
          <a:prstGeom prst="ellipse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bg1"/>
                </a:solidFill>
                <a:latin typeface="Futura LT" panose="02000503000000000000" pitchFamily="2" charset="0"/>
              </a:rPr>
              <a:t>3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664595" y="1428031"/>
            <a:ext cx="621124" cy="621124"/>
          </a:xfrm>
          <a:prstGeom prst="ellipse">
            <a:avLst/>
          </a:prstGeom>
          <a:solidFill>
            <a:srgbClr val="495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E</a:t>
            </a:r>
            <a:endParaRPr lang="id-ID" sz="20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8638605" y="3856244"/>
            <a:ext cx="437115" cy="437114"/>
          </a:xfrm>
          <a:prstGeom prst="ellipse">
            <a:avLst/>
          </a:prstGeom>
          <a:solidFill>
            <a:srgbClr val="32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bg1"/>
                </a:solidFill>
                <a:latin typeface="Futura LT" panose="02000503000000000000" pitchFamily="2" charset="0"/>
              </a:rPr>
              <a:t>7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816232" y="3638646"/>
            <a:ext cx="621124" cy="621124"/>
          </a:xfrm>
          <a:prstGeom prst="ellipse">
            <a:avLst/>
          </a:prstGeom>
          <a:solidFill>
            <a:srgbClr val="63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>
                <a:solidFill>
                  <a:schemeClr val="bg1"/>
                </a:solidFill>
                <a:latin typeface="Futura LT" panose="02000503000000000000" pitchFamily="2" charset="0"/>
              </a:rPr>
              <a:t>J</a:t>
            </a:r>
            <a:endParaRPr lang="en-US" sz="24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07638" y="1614066"/>
            <a:ext cx="885517" cy="885515"/>
          </a:xfrm>
          <a:prstGeom prst="ellipse">
            <a:avLst/>
          </a:prstGeom>
          <a:solidFill>
            <a:srgbClr val="32424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000" dirty="0">
                <a:solidFill>
                  <a:schemeClr val="bg1"/>
                </a:solidFill>
                <a:latin typeface="FontAwesome" pitchFamily="2" charset="0"/>
              </a:rPr>
              <a:t>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047305" y="1583588"/>
            <a:ext cx="688784" cy="688784"/>
          </a:xfrm>
          <a:prstGeom prst="ellipse">
            <a:avLst/>
          </a:prstGeom>
          <a:solidFill>
            <a:schemeClr val="bg1"/>
          </a:solidFill>
          <a:ln w="25400">
            <a:solidFill>
              <a:srgbClr val="1924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</a:t>
            </a:r>
            <a:endParaRPr lang="en-AU" sz="2800" dirty="0">
              <a:solidFill>
                <a:srgbClr val="192430"/>
              </a:solidFill>
              <a:latin typeface="FontAwesome" pitchFamily="2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391808" y="3107839"/>
            <a:ext cx="437115" cy="437114"/>
          </a:xfrm>
          <a:prstGeom prst="ellipse">
            <a:avLst/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bg1"/>
                </a:solidFill>
                <a:latin typeface="Futura LT" panose="02000503000000000000" pitchFamily="2" charset="0"/>
              </a:rPr>
              <a:t>F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343804" y="4992855"/>
            <a:ext cx="437115" cy="4371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bg1"/>
                </a:solidFill>
                <a:latin typeface="Futura LT" panose="02000503000000000000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27166" y="2437342"/>
            <a:ext cx="494173" cy="494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076963" y="1790292"/>
            <a:ext cx="360394" cy="360394"/>
          </a:xfrm>
          <a:prstGeom prst="ellipse">
            <a:avLst/>
          </a:prstGeom>
          <a:solidFill>
            <a:srgbClr val="192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solidFill>
                  <a:schemeClr val="bg1"/>
                </a:solidFill>
                <a:latin typeface="Futura LT" panose="02000503000000000000" pitchFamily="2" charset="0"/>
              </a:rPr>
              <a:t>Y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509181" y="1775422"/>
            <a:ext cx="638905" cy="638904"/>
          </a:xfrm>
          <a:prstGeom prst="ellipse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>
                <a:solidFill>
                  <a:schemeClr val="bg1"/>
                </a:solidFill>
                <a:latin typeface="Futura LT" panose="02000503000000000000" pitchFamily="2" charset="0"/>
              </a:rPr>
              <a:t>N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9352875" y="2949773"/>
            <a:ext cx="450355" cy="4503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solidFill>
                  <a:schemeClr val="bg1"/>
                </a:solidFill>
                <a:latin typeface="Futura LT" panose="02000503000000000000" pitchFamily="2" charset="0"/>
              </a:rPr>
              <a:t>Z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133970" y="4797439"/>
            <a:ext cx="530224" cy="530224"/>
          </a:xfrm>
          <a:prstGeom prst="ellipse">
            <a:avLst/>
          </a:prstGeom>
          <a:solidFill>
            <a:srgbClr val="63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2</a:t>
            </a:r>
            <a:endParaRPr lang="en-US" sz="20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26444" y="2670725"/>
            <a:ext cx="1447906" cy="1447904"/>
            <a:chOff x="5226444" y="2670725"/>
            <a:chExt cx="1447906" cy="1447904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226444" y="2670725"/>
              <a:ext cx="1447906" cy="1447904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Lato Bold" panose="020F0802020204030203" pitchFamily="34" charset="0"/>
                </a:rPr>
                <a:t>Mind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Mapping</a:t>
              </a:r>
              <a:endParaRPr lang="en-US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315554" y="2767774"/>
              <a:ext cx="1269804" cy="1264307"/>
            </a:xfrm>
            <a:prstGeom prst="ellipse">
              <a:avLst/>
            </a:prstGeom>
            <a:solidFill>
              <a:srgbClr val="F23B4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utura LT" panose="02000503000000000000" pitchFamily="2" charset="0"/>
                </a:rPr>
                <a:t>Encryption</a:t>
              </a:r>
              <a:endParaRPr lang="en-US" b="1" dirty="0">
                <a:solidFill>
                  <a:schemeClr val="bg1"/>
                </a:solidFill>
                <a:latin typeface="Futura LT" panose="02000503000000000000" pitchFamily="2" charset="0"/>
              </a:endParaRPr>
            </a:p>
          </p:txBody>
        </p:sp>
      </p:grpSp>
      <p:sp>
        <p:nvSpPr>
          <p:cNvPr id="33" name="Oval 32"/>
          <p:cNvSpPr>
            <a:spLocks noChangeAspect="1"/>
          </p:cNvSpPr>
          <p:nvPr/>
        </p:nvSpPr>
        <p:spPr>
          <a:xfrm>
            <a:off x="1573806" y="2022882"/>
            <a:ext cx="727722" cy="727718"/>
          </a:xfrm>
          <a:prstGeom prst="ellipse">
            <a:avLst/>
          </a:prstGeom>
          <a:solidFill>
            <a:srgbClr val="32424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>
                <a:solidFill>
                  <a:schemeClr val="bg1"/>
                </a:solidFill>
                <a:latin typeface="FontAwesome" pitchFamily="2" charset="0"/>
              </a:rPr>
              <a:t></a:t>
            </a:r>
            <a:endParaRPr lang="en-US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453955" y="3783679"/>
            <a:ext cx="793920" cy="793920"/>
          </a:xfrm>
          <a:prstGeom prst="ellipse">
            <a:avLst/>
          </a:prstGeom>
          <a:solidFill>
            <a:srgbClr val="63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9</a:t>
            </a:r>
            <a:endParaRPr lang="en-US" sz="24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424107" y="4392042"/>
            <a:ext cx="637792" cy="637790"/>
          </a:xfrm>
          <a:prstGeom prst="ellipse">
            <a:avLst/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1</a:t>
            </a:r>
            <a:endParaRPr lang="en-US" sz="24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860059" y="1909234"/>
            <a:ext cx="758135" cy="758135"/>
          </a:xfrm>
          <a:prstGeom prst="ellipse">
            <a:avLst/>
          </a:prstGeom>
          <a:solidFill>
            <a:srgbClr val="495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5</a:t>
            </a:r>
            <a:endParaRPr lang="en-US" sz="20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985138" y="3240046"/>
            <a:ext cx="585248" cy="585247"/>
          </a:xfrm>
          <a:prstGeom prst="ellipse">
            <a:avLst/>
          </a:prstGeom>
          <a:solidFill>
            <a:srgbClr val="19243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C</a:t>
            </a:r>
            <a:endParaRPr lang="en-US" sz="24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75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25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3733" y="299750"/>
            <a:ext cx="10905239" cy="575851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Cryptography</a:t>
            </a:r>
            <a:endParaRPr lang="id-ID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4200" y="5996718"/>
            <a:ext cx="322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4331" y="5399069"/>
            <a:ext cx="244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Harmonics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99" b="67463"/>
          <a:stretch>
            <a:fillRect/>
          </a:stretch>
        </p:blipFill>
        <p:spPr>
          <a:xfrm>
            <a:off x="7391105" y="1400368"/>
            <a:ext cx="1624084" cy="169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2" t="3120" r="57878" b="65250"/>
          <a:stretch>
            <a:fillRect/>
          </a:stretch>
        </p:blipFill>
        <p:spPr>
          <a:xfrm>
            <a:off x="2795238" y="4363718"/>
            <a:ext cx="1403333" cy="1754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6208" y="1666610"/>
            <a:ext cx="106823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study of encoding and decoding secret messages is called </a:t>
            </a:r>
            <a:r>
              <a:rPr lang="en-US" sz="2400" b="1" i="1" dirty="0" smtClean="0"/>
              <a:t>Cryptography</a:t>
            </a:r>
            <a:endParaRPr lang="en-US" sz="2400" b="1" i="1" dirty="0"/>
          </a:p>
          <a:p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dirty="0"/>
              <a:t>In the language of cryptography,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Codes </a:t>
            </a:r>
            <a:r>
              <a:rPr lang="en-US" sz="2400" dirty="0"/>
              <a:t>are called </a:t>
            </a:r>
            <a:r>
              <a:rPr lang="en-US" sz="2400" b="1" i="1" dirty="0"/>
              <a:t>C</a:t>
            </a:r>
            <a:r>
              <a:rPr lang="en-US" sz="2400" b="1" i="1" dirty="0" smtClean="0"/>
              <a:t>iphers</a:t>
            </a:r>
            <a:endParaRPr lang="en-US" sz="24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Uncoded messages are called </a:t>
            </a:r>
            <a:r>
              <a:rPr lang="en-US" sz="2400" b="1" i="1" dirty="0"/>
              <a:t>P</a:t>
            </a:r>
            <a:r>
              <a:rPr lang="en-US" sz="2400" b="1" i="1" dirty="0" smtClean="0"/>
              <a:t>laintext</a:t>
            </a:r>
            <a:endParaRPr lang="en-US" sz="24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Coded messages are called </a:t>
            </a:r>
            <a:r>
              <a:rPr lang="en-US" sz="2400" b="1" i="1" dirty="0"/>
              <a:t>C</a:t>
            </a:r>
            <a:r>
              <a:rPr lang="en-US" sz="2400" b="1" i="1" dirty="0" smtClean="0"/>
              <a:t>ipher text</a:t>
            </a:r>
            <a:endParaRPr lang="en-US" sz="24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process of converting from plaintext to </a:t>
            </a:r>
            <a:r>
              <a:rPr lang="en-US" sz="2400" dirty="0" smtClean="0"/>
              <a:t>cipher text </a:t>
            </a:r>
            <a:r>
              <a:rPr lang="en-US" sz="2400" dirty="0"/>
              <a:t>is called </a:t>
            </a:r>
            <a:r>
              <a:rPr lang="en-US" sz="2400" b="1" i="1" dirty="0"/>
              <a:t>E</a:t>
            </a:r>
            <a:r>
              <a:rPr lang="en-US" sz="2400" b="1" i="1" dirty="0" smtClean="0"/>
              <a:t>nciphering</a:t>
            </a:r>
            <a:endParaRPr lang="en-US" sz="24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reverse process of converting from </a:t>
            </a:r>
            <a:r>
              <a:rPr lang="en-US" sz="2400" dirty="0" smtClean="0"/>
              <a:t>cipher text </a:t>
            </a:r>
            <a:r>
              <a:rPr lang="en-US" sz="2400" dirty="0"/>
              <a:t>to plaintext is called </a:t>
            </a:r>
            <a:r>
              <a:rPr lang="en-US" sz="2400" b="1" i="1" dirty="0"/>
              <a:t>D</a:t>
            </a:r>
            <a:r>
              <a:rPr lang="en-US" sz="2400" b="1" i="1" dirty="0" smtClean="0"/>
              <a:t>eciphering</a:t>
            </a:r>
            <a:r>
              <a:rPr lang="en-US" sz="2400" dirty="0"/>
              <a:t>.</a:t>
            </a:r>
            <a:endParaRPr lang="en-US" sz="24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/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3733" y="299751"/>
            <a:ext cx="10905239" cy="656594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Uses Of Encryption:</a:t>
            </a:r>
            <a:endParaRPr lang="id-ID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4200" y="5996718"/>
            <a:ext cx="322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195" y="4988009"/>
            <a:ext cx="244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Harmonics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99" b="67463"/>
          <a:stretch>
            <a:fillRect/>
          </a:stretch>
        </p:blipFill>
        <p:spPr>
          <a:xfrm>
            <a:off x="7391105" y="1400368"/>
            <a:ext cx="1624084" cy="1690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71" y="2617824"/>
            <a:ext cx="7681845" cy="3531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913" y="1400368"/>
            <a:ext cx="103770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err="1"/>
              <a:t>Whatsapp</a:t>
            </a:r>
            <a:r>
              <a:rPr lang="en-GB" sz="2800" dirty="0"/>
              <a:t> End-to-End </a:t>
            </a:r>
            <a:r>
              <a:rPr lang="en-GB" sz="2800" dirty="0" smtClean="0"/>
              <a:t>Encryption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Used by militaries and governments to facilitate secret communication</a:t>
            </a:r>
            <a:endParaRPr lang="en-GB" sz="2800" dirty="0"/>
          </a:p>
          <a:p>
            <a:endParaRPr lang="en-GB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1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3733" y="299750"/>
            <a:ext cx="10905239" cy="631427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Different Types of Encryption Methods: </a:t>
            </a:r>
            <a:endParaRPr lang="id-ID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4200" y="5996718"/>
            <a:ext cx="322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80628" y="4962842"/>
            <a:ext cx="244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Harmonics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99" b="67463"/>
          <a:stretch>
            <a:fillRect/>
          </a:stretch>
        </p:blipFill>
        <p:spPr>
          <a:xfrm>
            <a:off x="7391105" y="1400368"/>
            <a:ext cx="1624084" cy="1690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2" t="3120" r="57878" b="65250"/>
          <a:stretch>
            <a:fillRect/>
          </a:stretch>
        </p:blipFill>
        <p:spPr>
          <a:xfrm>
            <a:off x="8203147" y="3717541"/>
            <a:ext cx="1403333" cy="1754564"/>
          </a:xfrm>
          <a:prstGeom prst="rect">
            <a:avLst/>
          </a:prstGeom>
        </p:spPr>
      </p:pic>
      <p:pic>
        <p:nvPicPr>
          <p:cNvPr id="1026" name="Picture 2" descr="Image result for pics of encryp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62" y="1096737"/>
            <a:ext cx="5487810" cy="23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9261" y="1428751"/>
            <a:ext cx="3348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Triple DES</a:t>
            </a:r>
            <a:br>
              <a:rPr lang="en-US" sz="2800" b="1" dirty="0" smtClean="0"/>
            </a:b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RSA</a:t>
            </a:r>
            <a:br>
              <a:rPr lang="en-US" sz="2800" b="1" dirty="0" smtClean="0"/>
            </a:b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Blowfish</a:t>
            </a:r>
            <a:br>
              <a:rPr lang="en-US" sz="2800" b="1" dirty="0" smtClean="0"/>
            </a:b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Twofish</a:t>
            </a:r>
            <a:br>
              <a:rPr lang="en-US" sz="2800" b="1" dirty="0" smtClean="0"/>
            </a:b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AES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1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5429" y="299751"/>
            <a:ext cx="10905239" cy="606260"/>
          </a:xfrm>
          <a:solidFill>
            <a:srgbClr val="F23B48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Substitution Cipher</a:t>
            </a:r>
            <a:endParaRPr lang="id-ID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429" y="1563968"/>
            <a:ext cx="1127712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simplest ciphers, called </a:t>
            </a:r>
            <a:r>
              <a:rPr lang="en-US" sz="2000" b="1" i="1" dirty="0"/>
              <a:t>S</a:t>
            </a:r>
            <a:r>
              <a:rPr lang="en-US" sz="2000" b="1" i="1" dirty="0" smtClean="0"/>
              <a:t>ubstitution </a:t>
            </a:r>
            <a:r>
              <a:rPr lang="en-US" sz="2000" b="1" i="1" dirty="0"/>
              <a:t>C</a:t>
            </a:r>
            <a:r>
              <a:rPr lang="en-US" sz="2000" b="1" i="1" dirty="0" smtClean="0"/>
              <a:t>iphers</a:t>
            </a:r>
            <a:r>
              <a:rPr lang="en-US" sz="2000" dirty="0"/>
              <a:t>, are those that replace each letter of </a:t>
            </a:r>
            <a:r>
              <a:rPr lang="en-US" sz="2000" dirty="0" smtClean="0"/>
              <a:t>the alphabet </a:t>
            </a:r>
            <a:r>
              <a:rPr lang="en-US" sz="2000" dirty="0"/>
              <a:t>by a </a:t>
            </a:r>
            <a:endParaRPr lang="en-US" sz="2000" dirty="0" smtClean="0"/>
          </a:p>
          <a:p>
            <a:r>
              <a:rPr lang="en-US" sz="2000" dirty="0" smtClean="0"/>
              <a:t>different </a:t>
            </a:r>
            <a:r>
              <a:rPr lang="en-US" sz="2000" dirty="0"/>
              <a:t>letter.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For example, in the substitution cipher</a:t>
            </a:r>
          </a:p>
          <a:p>
            <a:r>
              <a:rPr lang="pt-BR" sz="2000" dirty="0"/>
              <a:t>Plain          </a:t>
            </a:r>
            <a:r>
              <a:rPr lang="pt-BR" sz="2000" i="1" dirty="0"/>
              <a:t>A B C D E F G H I J K L M N O P Q R S T U V W X Y</a:t>
            </a:r>
          </a:p>
          <a:p>
            <a:r>
              <a:rPr lang="pt-BR" sz="2000" dirty="0"/>
              <a:t>Cipher       </a:t>
            </a:r>
            <a:r>
              <a:rPr lang="pt-BR" sz="2000" i="1" dirty="0"/>
              <a:t>D E F G H I J K L M N O P Q R S T U V W X Y Z A </a:t>
            </a:r>
            <a:r>
              <a:rPr lang="pt-BR" sz="2000" i="1" dirty="0" smtClean="0"/>
              <a:t>B</a:t>
            </a:r>
          </a:p>
          <a:p>
            <a:endParaRPr lang="pt-BR" sz="2000" i="1" dirty="0"/>
          </a:p>
          <a:p>
            <a:r>
              <a:rPr lang="en-US" sz="2000" dirty="0" smtClean="0"/>
              <a:t>The </a:t>
            </a:r>
            <a:r>
              <a:rPr lang="en-US" sz="2000" dirty="0"/>
              <a:t>plaintext letter </a:t>
            </a:r>
            <a:r>
              <a:rPr lang="en-US" sz="2000" i="1" dirty="0"/>
              <a:t>A </a:t>
            </a:r>
            <a:r>
              <a:rPr lang="en-US" sz="2000" dirty="0"/>
              <a:t>is replaced by </a:t>
            </a:r>
            <a:r>
              <a:rPr lang="en-US" sz="2000" i="1" dirty="0"/>
              <a:t>D</a:t>
            </a:r>
            <a:r>
              <a:rPr lang="en-US" sz="2000" dirty="0"/>
              <a:t>, the plaintext letter </a:t>
            </a:r>
            <a:r>
              <a:rPr lang="en-US" sz="2000" i="1" dirty="0"/>
              <a:t>B </a:t>
            </a:r>
            <a:r>
              <a:rPr lang="en-US" sz="2000" dirty="0"/>
              <a:t>by </a:t>
            </a:r>
            <a:r>
              <a:rPr lang="en-US" sz="2000" i="1" dirty="0"/>
              <a:t>E</a:t>
            </a:r>
            <a:r>
              <a:rPr lang="en-US" sz="2000" dirty="0"/>
              <a:t>, and so forth. With this cipher the plaintext </a:t>
            </a:r>
            <a:endParaRPr lang="en-US" sz="2000" dirty="0" smtClean="0"/>
          </a:p>
          <a:p>
            <a:r>
              <a:rPr lang="en-US" sz="2000" dirty="0"/>
              <a:t>m</a:t>
            </a:r>
            <a:r>
              <a:rPr lang="en-US" sz="2000" dirty="0" smtClean="0"/>
              <a:t>essage.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99</TotalTime>
  <Words>679</Words>
  <Application>Microsoft Office PowerPoint</Application>
  <PresentationFormat>Widescreen</PresentationFormat>
  <Paragraphs>157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FontAwesome</vt:lpstr>
      <vt:lpstr>Futura LT</vt:lpstr>
      <vt:lpstr>Lato</vt:lpstr>
      <vt:lpstr>Lato Black</vt:lpstr>
      <vt:lpstr>Lato Bold</vt:lpstr>
      <vt:lpstr>Lato Light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Maqsood Ahmed</cp:lastModifiedBy>
  <cp:revision>1540</cp:revision>
  <dcterms:created xsi:type="dcterms:W3CDTF">2014-10-04T04:19:00Z</dcterms:created>
  <dcterms:modified xsi:type="dcterms:W3CDTF">2024-05-30T18:30:20Z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