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1" r:id="rId4"/>
    <p:sldId id="257" r:id="rId5"/>
    <p:sldId id="258" r:id="rId6"/>
    <p:sldId id="275" r:id="rId7"/>
    <p:sldId id="276" r:id="rId8"/>
    <p:sldId id="277" r:id="rId9"/>
    <p:sldId id="292" r:id="rId10"/>
    <p:sldId id="293" r:id="rId11"/>
    <p:sldId id="294" r:id="rId12"/>
    <p:sldId id="295" r:id="rId13"/>
    <p:sldId id="270" r:id="rId14"/>
    <p:sldId id="271" r:id="rId15"/>
    <p:sldId id="272" r:id="rId16"/>
    <p:sldId id="259" r:id="rId17"/>
    <p:sldId id="260" r:id="rId18"/>
    <p:sldId id="262" r:id="rId19"/>
    <p:sldId id="273" r:id="rId20"/>
    <p:sldId id="274" r:id="rId21"/>
    <p:sldId id="263" r:id="rId22"/>
    <p:sldId id="264" r:id="rId23"/>
    <p:sldId id="269" r:id="rId24"/>
    <p:sldId id="265" r:id="rId25"/>
    <p:sldId id="268" r:id="rId26"/>
    <p:sldId id="266" r:id="rId27"/>
    <p:sldId id="278" r:id="rId28"/>
    <p:sldId id="279" r:id="rId29"/>
    <p:sldId id="280" r:id="rId30"/>
    <p:sldId id="281" r:id="rId31"/>
    <p:sldId id="282" r:id="rId32"/>
    <p:sldId id="283" r:id="rId33"/>
    <p:sldId id="284" r:id="rId34"/>
    <p:sldId id="285" r:id="rId35"/>
    <p:sldId id="286" r:id="rId36"/>
    <p:sldId id="289" r:id="rId37"/>
    <p:sldId id="290" r:id="rId38"/>
    <p:sldId id="287" r:id="rId39"/>
    <p:sldId id="288" r:id="rId40"/>
    <p:sldId id="29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96" d="100"/>
          <a:sy n="96" d="100"/>
        </p:scale>
        <p:origin x="-552" y="4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990599"/>
          </a:xfrm>
        </p:spPr>
        <p:txBody>
          <a:bodyPr>
            <a:normAutofit/>
          </a:bodyPr>
          <a:lstStyle/>
          <a:p>
            <a:endParaRPr lang="en-US" sz="4000" dirty="0"/>
          </a:p>
        </p:txBody>
      </p:sp>
      <p:sp>
        <p:nvSpPr>
          <p:cNvPr id="3" name="Subtitle 2"/>
          <p:cNvSpPr>
            <a:spLocks noGrp="1"/>
          </p:cNvSpPr>
          <p:nvPr>
            <p:ph type="subTitle" idx="1"/>
          </p:nvPr>
        </p:nvSpPr>
        <p:spPr>
          <a:xfrm>
            <a:off x="533400" y="1066800"/>
            <a:ext cx="7924800" cy="5105400"/>
          </a:xfrm>
        </p:spPr>
        <p:txBody>
          <a:bodyPr>
            <a:normAutofit/>
          </a:bodyPr>
          <a:lstStyle/>
          <a:p>
            <a:pPr algn="just">
              <a:buFont typeface="Wingdings" pitchFamily="2" charset="2"/>
              <a:buChar char="§"/>
            </a:pPr>
            <a:endParaRPr lang="en-US" sz="2400" dirty="0" smtClean="0">
              <a:latin typeface="Times New Roman" pitchFamily="18" charset="0"/>
              <a:cs typeface="Times New Roman" pitchFamily="18" charset="0"/>
            </a:endParaRPr>
          </a:p>
          <a:p>
            <a:pPr algn="just">
              <a:buFont typeface="Wingdings" pitchFamily="2" charset="2"/>
              <a:buChar char="§"/>
            </a:pPr>
            <a:endParaRPr lang="en-US" sz="2400" dirty="0" smtClean="0">
              <a:latin typeface="Times New Roman" pitchFamily="18" charset="0"/>
              <a:cs typeface="Times New Roman" pitchFamily="18" charset="0"/>
            </a:endParaRPr>
          </a:p>
          <a:p>
            <a:pPr algn="just">
              <a:buFont typeface="Wingdings" pitchFamily="2" charset="2"/>
              <a:buChar char="§"/>
            </a:pPr>
            <a:endParaRPr lang="en-US" sz="2400" dirty="0" smtClean="0">
              <a:latin typeface="Times New Roman" pitchFamily="18" charset="0"/>
              <a:cs typeface="Times New Roman" pitchFamily="18" charset="0"/>
            </a:endParaRPr>
          </a:p>
        </p:txBody>
      </p:sp>
      <p:sp>
        <p:nvSpPr>
          <p:cNvPr id="4" name="Rectangle 3"/>
          <p:cNvSpPr/>
          <p:nvPr/>
        </p:nvSpPr>
        <p:spPr>
          <a:xfrm>
            <a:off x="685800" y="1524000"/>
            <a:ext cx="7772400" cy="3416320"/>
          </a:xfrm>
          <a:prstGeom prst="rect">
            <a:avLst/>
          </a:prstGeom>
        </p:spPr>
        <p:txBody>
          <a:bodyPr wrap="square">
            <a:spAutoFit/>
          </a:bodyPr>
          <a:lstStyle/>
          <a:p>
            <a:pPr algn="just"/>
            <a:r>
              <a:rPr lang="en-US" sz="3600" dirty="0" smtClean="0"/>
              <a:t>The known is finite, the unknown infinite; intellectually we stand on an islet in the midst of an illimitable ocean of inexplicability. Our business in every generation is to reclaim a little more land. —T. H. Huxley</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200" b="1" dirty="0" smtClean="0"/>
              <a:t/>
            </a:r>
            <a:br>
              <a:rPr lang="en-US" sz="3200" b="1" dirty="0" smtClean="0"/>
            </a:br>
            <a:r>
              <a:rPr lang="en-US" sz="3200" b="1" dirty="0" smtClean="0"/>
              <a:t>Valid </a:t>
            </a:r>
            <a:r>
              <a:rPr lang="en-US" sz="3200" b="1" dirty="0" smtClean="0"/>
              <a:t>Argument vs. Invalid Argument</a:t>
            </a:r>
            <a:br>
              <a:rPr lang="en-US" sz="3200" b="1" dirty="0" smtClean="0"/>
            </a:br>
            <a:endParaRPr lang="en-US" sz="3200"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US" sz="2400" dirty="0" smtClean="0"/>
              <a:t>Since logic is dependent upon reason, emotions are removed from this practice, which means the concept of logic relies solely on given data and valid correlations based on the governing principles presented</a:t>
            </a:r>
            <a:r>
              <a:rPr lang="en-US" sz="2400" dirty="0" smtClean="0"/>
              <a:t>.</a:t>
            </a:r>
          </a:p>
          <a:p>
            <a:pPr algn="just"/>
            <a:r>
              <a:rPr lang="en-US" sz="2400" b="1" dirty="0" smtClean="0"/>
              <a:t>Valid argument</a:t>
            </a:r>
            <a:r>
              <a:rPr lang="en-US" sz="2400" dirty="0" smtClean="0"/>
              <a:t>: When a person makes an argument, and all the claims they make are true, then it's deduced that the conclusion must be true, too. A valid argument provides clear and true premises that support the overall conclusion, which, in turn, makes it valid.</a:t>
            </a:r>
          </a:p>
          <a:p>
            <a:pPr algn="just"/>
            <a:r>
              <a:rPr lang="en-US" sz="2400" b="1" dirty="0" smtClean="0"/>
              <a:t>Invalid argument</a:t>
            </a:r>
            <a:r>
              <a:rPr lang="en-US" sz="2400" dirty="0" smtClean="0"/>
              <a:t>: When a person makes an argument and presents claims that don't prove their conclusion, or the premises simply aren't true, this argument is considered invalid or false.</a:t>
            </a:r>
          </a:p>
          <a:p>
            <a:pPr algn="just"/>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
            </a:r>
            <a:br>
              <a:rPr lang="en-US" sz="3200" b="1" dirty="0" smtClean="0"/>
            </a:br>
            <a:r>
              <a:rPr lang="en-US" sz="3200" b="1" dirty="0" smtClean="0"/>
              <a:t>Types </a:t>
            </a:r>
            <a:r>
              <a:rPr lang="en-US" sz="3200" b="1" dirty="0" smtClean="0"/>
              <a:t>of Logic</a:t>
            </a:r>
            <a:br>
              <a:rPr lang="en-US" sz="3200" b="1" dirty="0" smtClean="0"/>
            </a:br>
            <a:endParaRPr lang="en-US" sz="3200" dirty="0"/>
          </a:p>
        </p:txBody>
      </p:sp>
      <p:sp>
        <p:nvSpPr>
          <p:cNvPr id="3" name="Content Placeholder 2"/>
          <p:cNvSpPr>
            <a:spLocks noGrp="1"/>
          </p:cNvSpPr>
          <p:nvPr>
            <p:ph idx="1"/>
          </p:nvPr>
        </p:nvSpPr>
        <p:spPr>
          <a:xfrm>
            <a:off x="457200" y="762000"/>
            <a:ext cx="8229600" cy="5364163"/>
          </a:xfrm>
        </p:spPr>
        <p:txBody>
          <a:bodyPr>
            <a:normAutofit fontScale="92500" lnSpcReduction="10000"/>
          </a:bodyPr>
          <a:lstStyle/>
          <a:p>
            <a:r>
              <a:rPr lang="en-US" sz="2400" dirty="0" smtClean="0"/>
              <a:t>There are many types of logic located within the governing science. The four main logic types are:</a:t>
            </a:r>
          </a:p>
          <a:p>
            <a:r>
              <a:rPr lang="en-US" sz="2400" dirty="0" smtClean="0"/>
              <a:t>Informal logic</a:t>
            </a:r>
          </a:p>
          <a:p>
            <a:r>
              <a:rPr lang="en-US" sz="2400" dirty="0" smtClean="0"/>
              <a:t>Formal logic</a:t>
            </a:r>
          </a:p>
          <a:p>
            <a:r>
              <a:rPr lang="en-US" sz="2400" dirty="0" smtClean="0"/>
              <a:t>Symbolic logic</a:t>
            </a:r>
          </a:p>
          <a:p>
            <a:r>
              <a:rPr lang="en-US" sz="2400" dirty="0" smtClean="0"/>
              <a:t>Mathematical </a:t>
            </a:r>
            <a:r>
              <a:rPr lang="en-US" sz="2400" dirty="0" smtClean="0"/>
              <a:t>logic</a:t>
            </a:r>
          </a:p>
          <a:p>
            <a:r>
              <a:rPr lang="en-US" sz="2400" dirty="0" smtClean="0"/>
              <a:t>Most people use </a:t>
            </a:r>
            <a:r>
              <a:rPr lang="en-US" sz="2400" b="1" dirty="0" smtClean="0"/>
              <a:t>informal logic</a:t>
            </a:r>
            <a:r>
              <a:rPr lang="en-US" sz="2400" dirty="0" smtClean="0"/>
              <a:t> everyday, as it's how we reason and form argumentation in the moment</a:t>
            </a:r>
            <a:r>
              <a:rPr lang="en-US" sz="2400" dirty="0" smtClean="0"/>
              <a:t>.</a:t>
            </a:r>
          </a:p>
          <a:p>
            <a:r>
              <a:rPr lang="en-US" sz="2400" dirty="0" smtClean="0"/>
              <a:t>Informal logic consists of two types of reasoning to make arguments:</a:t>
            </a:r>
          </a:p>
          <a:p>
            <a:r>
              <a:rPr lang="en-US" sz="2400" b="1" dirty="0" smtClean="0"/>
              <a:t>Deductive reasoning</a:t>
            </a:r>
            <a:r>
              <a:rPr lang="en-US" sz="2400" dirty="0" smtClean="0"/>
              <a:t>: Uses information from various sources and applies that information to the argument at hand to support a larger, generalized conclusion</a:t>
            </a:r>
          </a:p>
          <a:p>
            <a:r>
              <a:rPr lang="en-US" sz="2400" b="1" dirty="0" smtClean="0"/>
              <a:t>Inductive reasoning</a:t>
            </a:r>
            <a:r>
              <a:rPr lang="en-US" sz="2400" dirty="0" smtClean="0"/>
              <a:t>: Uses the specific information given to form a generalized conclusion</a:t>
            </a:r>
          </a:p>
          <a:p>
            <a:endParaRPr lang="en-US" sz="2400"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4000" b="1" dirty="0" smtClean="0"/>
              <a:t/>
            </a:r>
            <a:br>
              <a:rPr lang="en-US" sz="4000" b="1" dirty="0" smtClean="0"/>
            </a:br>
            <a:r>
              <a:rPr lang="en-US" sz="4000" b="1" dirty="0" smtClean="0"/>
              <a:t>Formal </a:t>
            </a:r>
            <a:r>
              <a:rPr lang="en-US" sz="4000" b="1" dirty="0" smtClean="0"/>
              <a:t>Logic</a:t>
            </a:r>
            <a:r>
              <a:rPr lang="en-US" b="1" dirty="0" smtClean="0"/>
              <a:t/>
            </a:r>
            <a:br>
              <a:rPr lang="en-US" b="1" dirty="0" smtClean="0"/>
            </a:b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algn="just"/>
            <a:r>
              <a:rPr lang="en-US" sz="2400" b="1" dirty="0" smtClean="0"/>
              <a:t>Formal </a:t>
            </a:r>
            <a:r>
              <a:rPr lang="en-US" sz="2400" b="1" dirty="0" smtClean="0"/>
              <a:t>logic</a:t>
            </a:r>
            <a:r>
              <a:rPr lang="en-US" sz="2400" dirty="0" smtClean="0"/>
              <a:t> is logic that deals with the form or logical structure of statements and propositions and the logical implications and relations that exist or come about because of those logical forms. In particular, formal logic is concerned with the forms that yield or guarantee valid inferences from a premise or premises to a conclusion.</a:t>
            </a:r>
          </a:p>
          <a:p>
            <a:pPr algn="just"/>
            <a:r>
              <a:rPr lang="en-US" sz="2400" dirty="0" smtClean="0"/>
              <a:t>A </a:t>
            </a:r>
            <a:r>
              <a:rPr lang="en-US" sz="2400" dirty="0" smtClean="0"/>
              <a:t>common example of </a:t>
            </a:r>
            <a:r>
              <a:rPr lang="en-US" sz="2400" dirty="0" smtClean="0"/>
              <a:t>formal </a:t>
            </a:r>
            <a:r>
              <a:rPr lang="en-US" sz="2400" dirty="0" smtClean="0"/>
              <a:t>logic is the use of a syllogism to explain those connections. A </a:t>
            </a:r>
            <a:r>
              <a:rPr lang="en-US" sz="2400" b="1" dirty="0" smtClean="0"/>
              <a:t>syllogism</a:t>
            </a:r>
            <a:r>
              <a:rPr lang="en-US" sz="2400" dirty="0" smtClean="0"/>
              <a:t> is form of reasoning which draws conclusions based on two given premises. In each syllogism, there are two premises and one conclusion that is drawn based on the given information. The most famous example is about Socrates.</a:t>
            </a:r>
          </a:p>
          <a:p>
            <a:pPr algn="just"/>
            <a:r>
              <a:rPr lang="en-US" sz="2400" dirty="0" smtClean="0"/>
              <a:t>Premise A: Socrates is a man.</a:t>
            </a:r>
          </a:p>
          <a:p>
            <a:pPr algn="just"/>
            <a:r>
              <a:rPr lang="en-US" sz="2400" dirty="0" smtClean="0"/>
              <a:t>Premise B: All men are mortal.</a:t>
            </a:r>
          </a:p>
          <a:p>
            <a:pPr algn="just"/>
            <a:r>
              <a:rPr lang="en-US" sz="2400" dirty="0" smtClean="0"/>
              <a:t>Conclusion C: Therefore, Socrates is mortal.</a:t>
            </a:r>
          </a:p>
          <a:p>
            <a:pPr>
              <a:buNone/>
            </a:pPr>
            <a:r>
              <a:rPr lang="en-US" sz="2400" dirty="0" smtClean="0"/>
              <a:t/>
            </a:r>
            <a:br>
              <a:rPr lang="en-US" sz="2400" dirty="0" smtClean="0"/>
            </a:b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Deduction &amp; Induction</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algn="just"/>
            <a:r>
              <a:rPr lang="en-US" sz="2600" dirty="0" smtClean="0"/>
              <a:t>In logic, we often refer to the two broad methods of reasoning as the </a:t>
            </a:r>
            <a:r>
              <a:rPr lang="en-US" sz="2600" i="1" dirty="0" smtClean="0"/>
              <a:t>deductive</a:t>
            </a:r>
            <a:r>
              <a:rPr lang="en-US" sz="2600" dirty="0" smtClean="0"/>
              <a:t> and </a:t>
            </a:r>
            <a:r>
              <a:rPr lang="en-US" sz="2600" i="1" dirty="0" smtClean="0"/>
              <a:t>inductive</a:t>
            </a:r>
            <a:r>
              <a:rPr lang="en-US" sz="2600" dirty="0" smtClean="0"/>
              <a:t> approaches. </a:t>
            </a:r>
          </a:p>
          <a:p>
            <a:pPr algn="just"/>
            <a:r>
              <a:rPr lang="en-US" sz="2600" b="1" dirty="0" smtClean="0"/>
              <a:t>Deductive reasoning</a:t>
            </a:r>
            <a:r>
              <a:rPr lang="en-US" sz="2600" dirty="0" smtClean="0"/>
              <a:t> works from the more general to the more specific. Sometimes this is informally called a “top-down” approach. We might begin with thinking up a </a:t>
            </a:r>
            <a:r>
              <a:rPr lang="en-US" sz="2600" i="1" dirty="0" smtClean="0"/>
              <a:t>theory</a:t>
            </a:r>
            <a:r>
              <a:rPr lang="en-US" sz="2600" dirty="0" smtClean="0"/>
              <a:t> about our topic of interest. We then narrow that down into more specific </a:t>
            </a:r>
            <a:r>
              <a:rPr lang="en-US" sz="2600" i="1" dirty="0" smtClean="0"/>
              <a:t>hypotheses</a:t>
            </a:r>
            <a:r>
              <a:rPr lang="en-US" sz="2600" dirty="0" smtClean="0"/>
              <a:t> that we can test. We narrow down even further when we collect </a:t>
            </a:r>
            <a:r>
              <a:rPr lang="en-US" sz="2600" i="1" dirty="0" smtClean="0"/>
              <a:t>observations</a:t>
            </a:r>
            <a:r>
              <a:rPr lang="en-US" sz="2600" dirty="0" smtClean="0"/>
              <a:t> to address the hypotheses. This ultimately leads us to be able to test the hypotheses with specific data – a </a:t>
            </a:r>
            <a:r>
              <a:rPr lang="en-US" sz="2600" i="1" dirty="0" smtClean="0"/>
              <a:t>confirmation</a:t>
            </a:r>
            <a:r>
              <a:rPr lang="en-US" sz="2600" dirty="0" smtClean="0"/>
              <a:t> (or not) of our original theories.</a:t>
            </a:r>
          </a:p>
          <a:p>
            <a:pPr algn="just"/>
            <a:r>
              <a:rPr lang="en-US" sz="3500" dirty="0" smtClean="0"/>
              <a:t>Deduction Process: Theory- Hypothesis- Observation- Confirmation</a:t>
            </a:r>
          </a:p>
          <a:p>
            <a:pPr algn="just">
              <a:buNone/>
            </a:pPr>
            <a:r>
              <a:rPr lang="en-US" sz="2400" dirty="0" smtClean="0"/>
              <a:t/>
            </a:r>
            <a:br>
              <a:rPr lang="en-US" sz="2400" dirty="0" smtClean="0"/>
            </a:b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smtClean="0"/>
              <a:t>Inductive Logic</a:t>
            </a:r>
            <a:endParaRPr lang="en-US" dirty="0"/>
          </a:p>
        </p:txBody>
      </p:sp>
      <p:sp>
        <p:nvSpPr>
          <p:cNvPr id="3" name="Content Placeholder 2"/>
          <p:cNvSpPr>
            <a:spLocks noGrp="1"/>
          </p:cNvSpPr>
          <p:nvPr>
            <p:ph idx="1"/>
          </p:nvPr>
        </p:nvSpPr>
        <p:spPr>
          <a:xfrm>
            <a:off x="457200" y="1371600"/>
            <a:ext cx="8305800" cy="4754563"/>
          </a:xfrm>
        </p:spPr>
        <p:txBody>
          <a:bodyPr>
            <a:normAutofit fontScale="92500" lnSpcReduction="20000"/>
          </a:bodyPr>
          <a:lstStyle/>
          <a:p>
            <a:pPr algn="just"/>
            <a:r>
              <a:rPr lang="en-US" sz="2600" b="1" dirty="0" smtClean="0"/>
              <a:t>Inductive reasoning</a:t>
            </a:r>
            <a:r>
              <a:rPr lang="en-US" sz="2600" dirty="0" smtClean="0"/>
              <a:t> works the other way, moving from specific observations to broader generalizations and theories. Informally, we sometimes call this a “bottom up” approach. </a:t>
            </a:r>
          </a:p>
          <a:p>
            <a:pPr algn="just"/>
            <a:r>
              <a:rPr lang="en-US" sz="2600" dirty="0" smtClean="0"/>
              <a:t>In inductive reasoning, we begin with specific observations and measures, begin to detect patterns and regularities, formulate some tentative hypotheses that we can explore, and finally end up developing some general conclusions or theories.</a:t>
            </a:r>
          </a:p>
          <a:p>
            <a:pPr algn="just"/>
            <a:r>
              <a:rPr lang="en-US" sz="3500" dirty="0" smtClean="0"/>
              <a:t>Induction Process; Observation- Pattern- Tentative Hypothesis- Theory</a:t>
            </a:r>
          </a:p>
          <a:p>
            <a:pPr algn="just"/>
            <a:endParaRPr lang="en-US" sz="2600" dirty="0" smtClean="0"/>
          </a:p>
          <a:p>
            <a:pPr algn="just"/>
            <a:r>
              <a:rPr lang="en-US" dirty="0" smtClean="0"/>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t>These two methods of reasoning have a very different “feel” to them when you’re conducting research. Inductive reasoning, by its very nature, is more open-ended and exploratory, especially at the beginning. Deductive reasoning is more narrow in nature and is concerned with testing or confirming hypotheses.</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381000"/>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668963"/>
          </a:xfrm>
        </p:spPr>
        <p:txBody>
          <a:bodyPr>
            <a:normAutofit/>
          </a:bodyPr>
          <a:lstStyle/>
          <a:p>
            <a:pPr algn="just"/>
            <a:r>
              <a:rPr lang="en-US" sz="2400" b="1" dirty="0" smtClean="0"/>
              <a:t>Ethics</a:t>
            </a:r>
            <a:r>
              <a:rPr lang="en-US" sz="2400" dirty="0" smtClean="0"/>
              <a:t> is the study of ideal conduct; the highest knowledge, said Socrates, is the knowledge of good and evil, the knowledge of the wisdom of life.</a:t>
            </a:r>
          </a:p>
          <a:p>
            <a:pPr algn="just"/>
            <a:r>
              <a:rPr lang="en-US" sz="2400" b="1" dirty="0" smtClean="0"/>
              <a:t>Politics</a:t>
            </a:r>
            <a:r>
              <a:rPr lang="en-US" sz="2400" dirty="0" smtClean="0"/>
              <a:t> is the study of ideal social organization (it is not, as one might suppose, the art and science of capturing and keeping office).</a:t>
            </a:r>
          </a:p>
          <a:p>
            <a:pPr algn="just"/>
            <a:r>
              <a:rPr lang="en-US" sz="2400" b="1" dirty="0" smtClean="0"/>
              <a:t>Metaphysics</a:t>
            </a:r>
            <a:r>
              <a:rPr lang="en-US" sz="2400" dirty="0" smtClean="0"/>
              <a:t> an attempt to coordinate the real in the light of the ideal) is the study of the 'ultimate reality" of all things: of the real and final nature of "matter" (ontology), of "mind'' (philosophical psychology), and of the interrelation of "mind'' and "matter" in the processes of perception and knowledge (epistemology).</a:t>
            </a:r>
          </a:p>
          <a:p>
            <a:pPr algn="just"/>
            <a:endParaRPr lang="en-US" sz="2400" dirty="0" smtClean="0"/>
          </a:p>
          <a:p>
            <a:pPr algn="just"/>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Philosophical Questions</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sz="2400" dirty="0" smtClean="0"/>
              <a:t>Why are we here?</a:t>
            </a:r>
          </a:p>
          <a:p>
            <a:r>
              <a:rPr lang="en-US" sz="2400" dirty="0" smtClean="0"/>
              <a:t> Is there any proof that God exists?</a:t>
            </a:r>
          </a:p>
          <a:p>
            <a:r>
              <a:rPr lang="en-US" sz="2400" dirty="0" smtClean="0"/>
              <a:t> Is there any purpose to our lives?</a:t>
            </a:r>
          </a:p>
          <a:p>
            <a:r>
              <a:rPr lang="en-US" sz="2400" dirty="0" smtClean="0"/>
              <a:t> What makes anything right or wrong?</a:t>
            </a:r>
          </a:p>
          <a:p>
            <a:r>
              <a:rPr lang="en-US" sz="2400" dirty="0" smtClean="0"/>
              <a:t> Could we ever be justified in breaking the law?</a:t>
            </a:r>
          </a:p>
          <a:p>
            <a:r>
              <a:rPr lang="en-US" sz="2400" dirty="0" smtClean="0"/>
              <a:t> Could our lives be just a dream? Is mind different from body,   or are we simply physical beings?</a:t>
            </a:r>
          </a:p>
          <a:p>
            <a:r>
              <a:rPr lang="en-US" sz="2400" dirty="0" smtClean="0"/>
              <a:t> How does science progress? </a:t>
            </a:r>
          </a:p>
          <a:p>
            <a:r>
              <a:rPr lang="en-US" sz="2400" dirty="0" smtClean="0"/>
              <a:t> What is art?</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Metaphysics</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sz="2400" dirty="0" smtClean="0"/>
              <a:t>From Greek </a:t>
            </a:r>
            <a:r>
              <a:rPr lang="en-US" sz="2400" i="1" dirty="0" smtClean="0"/>
              <a:t>meta</a:t>
            </a:r>
            <a:r>
              <a:rPr lang="en-US" sz="2400" dirty="0" smtClean="0"/>
              <a:t> after, </a:t>
            </a:r>
            <a:r>
              <a:rPr lang="en-US" sz="2400" i="1" dirty="0" err="1" smtClean="0"/>
              <a:t>physica</a:t>
            </a:r>
            <a:r>
              <a:rPr lang="en-US" sz="2400" dirty="0" smtClean="0"/>
              <a:t> natural things .</a:t>
            </a:r>
          </a:p>
          <a:p>
            <a:pPr algn="just"/>
            <a:r>
              <a:rPr lang="en-US" sz="2400" dirty="0" smtClean="0"/>
              <a:t>The word ‘metaphysics’ is derived from a collective title of the fourteen books by Aristotle that we currently think of as making up Aristotle's </a:t>
            </a:r>
            <a:r>
              <a:rPr lang="en-US" sz="2400" i="1" dirty="0" smtClean="0"/>
              <a:t>Metaphysics</a:t>
            </a:r>
            <a:r>
              <a:rPr lang="en-US" sz="2400" dirty="0" smtClean="0"/>
              <a:t>. </a:t>
            </a:r>
          </a:p>
          <a:p>
            <a:pPr algn="just"/>
            <a:r>
              <a:rPr lang="en-US" sz="2400" dirty="0" smtClean="0"/>
              <a:t>It is a branch of inquiry that deals with fundamental questions about being and about what kinds of things there are in the world.</a:t>
            </a:r>
          </a:p>
          <a:p>
            <a:pPr algn="just"/>
            <a:r>
              <a:rPr lang="en-US" sz="2400" dirty="0" smtClean="0"/>
              <a:t>Metaphysical issues are concerned with the nature of reality. </a:t>
            </a:r>
          </a:p>
          <a:p>
            <a:pPr algn="just"/>
            <a:r>
              <a:rPr lang="en-US" sz="2400" dirty="0" smtClean="0"/>
              <a:t>Traditional metaphysical issues include the existence of God and the nature of human free will (assuming we have any).</a:t>
            </a:r>
          </a:p>
          <a:p>
            <a:pPr algn="just"/>
            <a:r>
              <a:rPr lang="en-US" sz="2400" dirty="0" smtClean="0"/>
              <a:t> Here are a few metaphysical questions of interest to contemporary philosophers: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sz="2400" dirty="0" smtClean="0"/>
              <a:t>What is a thing? How are space and time related?</a:t>
            </a:r>
          </a:p>
          <a:p>
            <a:r>
              <a:rPr lang="en-US" sz="2400" dirty="0" smtClean="0"/>
              <a:t> Does the past exist? How about the future? </a:t>
            </a:r>
          </a:p>
          <a:p>
            <a:r>
              <a:rPr lang="en-US" sz="2400" dirty="0" smtClean="0"/>
              <a:t>How many dimensions does the world have?</a:t>
            </a:r>
          </a:p>
          <a:p>
            <a:r>
              <a:rPr lang="en-US" sz="2400" dirty="0" smtClean="0"/>
              <a:t> Are there any entities beyond physical objects (like numbers, properties, and relations)? If so, how are they related to physical objects?</a:t>
            </a:r>
          </a:p>
          <a:p>
            <a:r>
              <a:rPr lang="en-US" sz="2400" dirty="0" smtClean="0"/>
              <a:t>The subject-matter of metaphysics is “being as such”.</a:t>
            </a:r>
          </a:p>
          <a:p>
            <a:r>
              <a:rPr lang="en-US" sz="2400" dirty="0" smtClean="0"/>
              <a:t>The subject-matter of metaphysics is the first causes of things.</a:t>
            </a:r>
          </a:p>
          <a:p>
            <a:r>
              <a:rPr lang="en-US" sz="2400" dirty="0" smtClean="0"/>
              <a:t>The subject-matter of metaphysics is that which does not change.</a:t>
            </a:r>
          </a:p>
          <a:p>
            <a:endParaRPr lang="en-US" sz="2400" dirty="0" smtClean="0"/>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About Education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“Our highest endeavor must be to develop free human beings who are able of themselves to impart purpose and direction to their lives. The need for imagination, a sense of truth, and a feeling of responsibility. These three forces are the very nerve of education.”  </a:t>
            </a:r>
          </a:p>
          <a:p>
            <a:pPr algn="just">
              <a:buNone/>
            </a:pPr>
            <a:r>
              <a:rPr lang="en-US" sz="2400" dirty="0" smtClean="0">
                <a:latin typeface="Times New Roman" pitchFamily="18" charset="0"/>
                <a:cs typeface="Times New Roman" pitchFamily="18" charset="0"/>
              </a:rPr>
              <a:t>                                                              (Rudolf Steiner)</a:t>
            </a:r>
          </a:p>
          <a:p>
            <a:pPr algn="just"/>
            <a:r>
              <a:rPr lang="en-US" sz="2400" dirty="0" smtClean="0">
                <a:latin typeface="Times New Roman" pitchFamily="18" charset="0"/>
                <a:cs typeface="Times New Roman" pitchFamily="18" charset="0"/>
              </a:rPr>
              <a:t>“Imagination is more important than knowledge. For knowledge is limited to all we know and understand, while imagination embraces the entire world, and all there ever will be to know and understand.”</a:t>
            </a:r>
          </a:p>
          <a:p>
            <a:pPr algn="just">
              <a:buNone/>
            </a:pPr>
            <a:r>
              <a:rPr lang="en-US" sz="2400" dirty="0" smtClean="0">
                <a:latin typeface="Times New Roman" pitchFamily="18" charset="0"/>
                <a:cs typeface="Times New Roman" pitchFamily="18" charset="0"/>
              </a:rPr>
              <a:t>                                                             (Albert Einstein)</a:t>
            </a:r>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t>Christian Wolff distinguished between ‘general metaphysics’ (or ontology), the study of being as such, and the various branches of ‘special metaphysics’, which study the being of objects of various special sorts, such as souls and material bodies.</a:t>
            </a:r>
          </a:p>
          <a:p>
            <a:r>
              <a:rPr lang="en-US" sz="2400" dirty="0" smtClean="0"/>
              <a:t>“Being is; not-being is not” [Parmenides];</a:t>
            </a:r>
          </a:p>
          <a:p>
            <a:r>
              <a:rPr lang="en-US" sz="2400" dirty="0" smtClean="0"/>
              <a:t>“Essence precedes existence” [Avicenna, paraphrased];</a:t>
            </a:r>
          </a:p>
          <a:p>
            <a:r>
              <a:rPr lang="en-US" sz="2400" dirty="0" smtClean="0"/>
              <a:t>“Existence in reality is greater than existence in the understanding alone” [St Anselm, paraphrased];</a:t>
            </a:r>
          </a:p>
          <a:p>
            <a:pPr algn="just"/>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Epistemology</a:t>
            </a:r>
            <a:endParaRPr lang="en-US" dirty="0"/>
          </a:p>
        </p:txBody>
      </p:sp>
      <p:sp>
        <p:nvSpPr>
          <p:cNvPr id="3" name="Content Placeholder 2"/>
          <p:cNvSpPr>
            <a:spLocks noGrp="1"/>
          </p:cNvSpPr>
          <p:nvPr>
            <p:ph idx="1"/>
          </p:nvPr>
        </p:nvSpPr>
        <p:spPr>
          <a:xfrm>
            <a:off x="457200" y="1143000"/>
            <a:ext cx="8229600" cy="5257800"/>
          </a:xfrm>
        </p:spPr>
        <p:txBody>
          <a:bodyPr>
            <a:noAutofit/>
          </a:bodyPr>
          <a:lstStyle/>
          <a:p>
            <a:pPr algn="just"/>
            <a:r>
              <a:rPr lang="en-US" sz="2400" dirty="0" smtClean="0"/>
              <a:t>Epistemology is concerned with the nature of knowledge and justified belief.</a:t>
            </a:r>
          </a:p>
          <a:p>
            <a:pPr algn="just"/>
            <a:r>
              <a:rPr lang="en-US" sz="2400" dirty="0" smtClean="0"/>
              <a:t>What is knowledge? Can we have any knowledge at all?</a:t>
            </a:r>
          </a:p>
          <a:p>
            <a:pPr algn="just"/>
            <a:r>
              <a:rPr lang="en-US" sz="2400" dirty="0" smtClean="0"/>
              <a:t> Can we have knowledge about the laws of nature, the laws or morality, or the existence of other minds?</a:t>
            </a:r>
          </a:p>
          <a:p>
            <a:pPr algn="just"/>
            <a:r>
              <a:rPr lang="en-US" sz="2400" dirty="0" smtClean="0"/>
              <a:t> The view that we can’t have knowledge is called skepticism. </a:t>
            </a:r>
          </a:p>
          <a:p>
            <a:pPr algn="just"/>
            <a:r>
              <a:rPr lang="en-US" sz="2400" dirty="0" smtClean="0"/>
              <a:t>An extreme form of skepticism denies that we can have any knowledge whatsoever. But we might grant that we can have knowledge about some things and remain skeptics concerning other issues. </a:t>
            </a:r>
          </a:p>
          <a:p>
            <a:pPr algn="just"/>
            <a:r>
              <a:rPr lang="en-US" sz="2400" dirty="0" smtClean="0"/>
              <a:t>Many people, for instance, are not skeptics about scientific knowledge, but are skeptics when it comes to knowledge of morality. </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or Moral Philosophy</a:t>
            </a:r>
            <a:endParaRPr lang="en-US" dirty="0"/>
          </a:p>
        </p:txBody>
      </p:sp>
      <p:sp>
        <p:nvSpPr>
          <p:cNvPr id="3" name="Content Placeholder 2"/>
          <p:cNvSpPr>
            <a:spLocks noGrp="1"/>
          </p:cNvSpPr>
          <p:nvPr>
            <p:ph idx="1"/>
          </p:nvPr>
        </p:nvSpPr>
        <p:spPr>
          <a:xfrm>
            <a:off x="457200" y="1219200"/>
            <a:ext cx="8229600" cy="5029200"/>
          </a:xfrm>
        </p:spPr>
        <p:txBody>
          <a:bodyPr>
            <a:noAutofit/>
          </a:bodyPr>
          <a:lstStyle/>
          <a:p>
            <a:pPr algn="just"/>
            <a:r>
              <a:rPr lang="en-US" sz="2400" dirty="0" smtClean="0"/>
              <a:t>From Greek </a:t>
            </a:r>
            <a:r>
              <a:rPr lang="en-US" sz="2400" i="1" dirty="0" err="1" smtClean="0"/>
              <a:t>ethikos</a:t>
            </a:r>
            <a:r>
              <a:rPr lang="en-US" sz="2400" i="1" dirty="0" smtClean="0"/>
              <a:t>, Latin </a:t>
            </a:r>
            <a:r>
              <a:rPr lang="en-US" sz="2400" i="1" dirty="0" err="1" smtClean="0"/>
              <a:t>moralis</a:t>
            </a:r>
            <a:r>
              <a:rPr lang="en-US" sz="2400" i="1" dirty="0" smtClean="0"/>
              <a:t> </a:t>
            </a:r>
            <a:r>
              <a:rPr lang="en-US" sz="2400" dirty="0" smtClean="0"/>
              <a:t>concerning custom.</a:t>
            </a:r>
          </a:p>
          <a:p>
            <a:pPr algn="just"/>
            <a:r>
              <a:rPr lang="en-US" sz="2400" dirty="0" smtClean="0"/>
              <a:t>The branch of philosophy treating of good and evil.</a:t>
            </a:r>
          </a:p>
          <a:p>
            <a:pPr algn="just"/>
            <a:r>
              <a:rPr lang="en-US" sz="2400" dirty="0" smtClean="0"/>
              <a:t>It is a practical study, having to do with the actions of human beings as members of social groups.</a:t>
            </a:r>
          </a:p>
          <a:p>
            <a:pPr algn="just"/>
            <a:r>
              <a:rPr lang="en-US" sz="2400" dirty="0" smtClean="0"/>
              <a:t>What is goodness and how is one to lead an ethically good life.</a:t>
            </a:r>
          </a:p>
          <a:p>
            <a:pPr algn="just"/>
            <a:r>
              <a:rPr lang="en-US" sz="2400" dirty="0" smtClean="0"/>
              <a:t>While epistemology is concerned with what we ought to believe and how we ought to reason, </a:t>
            </a:r>
            <a:r>
              <a:rPr lang="en-US" sz="2400" b="1" dirty="0" smtClean="0"/>
              <a:t>Ethics</a:t>
            </a:r>
            <a:r>
              <a:rPr lang="en-US" sz="2400" dirty="0" smtClean="0"/>
              <a:t> is concerned with what we ought to do, how we ought to live, and how we ought to organize our communities.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a:bodyPr>
          <a:lstStyle/>
          <a:p>
            <a:r>
              <a:rPr lang="en-US" sz="2400" dirty="0" smtClean="0"/>
              <a:t> Thinking of morality in terms of whose commands are authoritative leaves no room for rational inquiry into how we ought to live, how we ought to treat others, or how we ought to structure our communities</a:t>
            </a:r>
          </a:p>
          <a:p>
            <a:pPr algn="just"/>
            <a:r>
              <a:rPr lang="en-US" sz="2400" dirty="0" smtClean="0"/>
              <a:t>Sadly, it comes as a surprise to many new philosophy students that you can reason about such things. Religiously inspired views about morality often take right and wrong to be simply a matter of what is commanded by a divine being. </a:t>
            </a:r>
          </a:p>
          <a:p>
            <a:pPr algn="just"/>
            <a:r>
              <a:rPr lang="en-US" sz="2400" dirty="0" smtClean="0"/>
              <a:t>Moral Relativism, perhaps the most popular opinion among people who have rejected faith, simply substitutes the commands of society for the commands of God.</a:t>
            </a:r>
          </a:p>
          <a:p>
            <a:pPr algn="just"/>
            <a:r>
              <a:rPr lang="en-US" sz="2400" dirty="0" smtClean="0"/>
              <a:t> Commands are simply to be obeyed, they are not to be inquired into, assessed for reasonableness, or tested against the evidence.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sz="2400" b="1" dirty="0" smtClean="0"/>
              <a:t>Ontology</a:t>
            </a:r>
            <a:r>
              <a:rPr lang="en-US" sz="2400" dirty="0" smtClean="0"/>
              <a:t>, the philosophical study of being in general, or of what applies neutrally to everything that is real. It was called “first philosophy” by</a:t>
            </a:r>
            <a:r>
              <a:rPr lang="en-US" sz="2400" dirty="0" smtClean="0">
                <a:solidFill>
                  <a:schemeClr val="bg2"/>
                </a:solidFill>
              </a:rPr>
              <a:t> Aristotle</a:t>
            </a:r>
            <a:r>
              <a:rPr lang="en-US" sz="2400" dirty="0" smtClean="0"/>
              <a:t> in Book IV of his </a:t>
            </a:r>
            <a:r>
              <a:rPr lang="en-US" sz="2400" i="1" dirty="0" smtClean="0">
                <a:solidFill>
                  <a:schemeClr val="bg2"/>
                </a:solidFill>
              </a:rPr>
              <a:t>Metaphysics</a:t>
            </a:r>
            <a:r>
              <a:rPr lang="en-US" sz="2400" dirty="0" smtClean="0"/>
              <a:t> The Latin term </a:t>
            </a:r>
            <a:r>
              <a:rPr lang="en-US" sz="2400" i="1" dirty="0" err="1" smtClean="0"/>
              <a:t>ontologia</a:t>
            </a:r>
            <a:r>
              <a:rPr lang="en-US" sz="2400" dirty="0" smtClean="0"/>
              <a:t> (“science of being”) was felicitously invented by the German philosopher Jacob </a:t>
            </a:r>
            <a:r>
              <a:rPr lang="en-US" sz="2400" dirty="0" err="1" smtClean="0"/>
              <a:t>Lorhard</a:t>
            </a:r>
            <a:r>
              <a:rPr lang="en-US" sz="2400" dirty="0" smtClean="0"/>
              <a:t> (</a:t>
            </a:r>
            <a:r>
              <a:rPr lang="en-US" sz="2400" dirty="0" err="1" smtClean="0"/>
              <a:t>Lorhardus</a:t>
            </a:r>
            <a:r>
              <a:rPr lang="en-US" sz="2400" dirty="0" smtClean="0"/>
              <a:t>) and first appeared in his work </a:t>
            </a:r>
            <a:r>
              <a:rPr lang="en-US" sz="2400" i="1" dirty="0" err="1" smtClean="0"/>
              <a:t>Ogdoas</a:t>
            </a:r>
            <a:r>
              <a:rPr lang="en-US" sz="2400" i="1" dirty="0" smtClean="0"/>
              <a:t> </a:t>
            </a:r>
            <a:r>
              <a:rPr lang="en-US" sz="2400" i="1" dirty="0" err="1" smtClean="0"/>
              <a:t>Scholastica</a:t>
            </a:r>
            <a:r>
              <a:rPr lang="en-US" sz="2400" dirty="0" smtClean="0"/>
              <a:t> (1st ed.) in 1606. It entered general circulation after being popularized by the German rationalist philosopher Christian Wolff in his Latin writings, especially </a:t>
            </a:r>
            <a:r>
              <a:rPr lang="en-US" sz="2400" i="1" dirty="0" err="1" smtClean="0"/>
              <a:t>Philosophia</a:t>
            </a:r>
            <a:r>
              <a:rPr lang="en-US" sz="2400" i="1" dirty="0" smtClean="0"/>
              <a:t> Prima </a:t>
            </a:r>
            <a:r>
              <a:rPr lang="en-US" sz="2400" i="1" dirty="0" err="1" smtClean="0"/>
              <a:t>sive</a:t>
            </a:r>
            <a:r>
              <a:rPr lang="en-US" sz="2400" i="1" dirty="0" smtClean="0"/>
              <a:t> </a:t>
            </a:r>
            <a:r>
              <a:rPr lang="en-US" sz="2400" i="1" dirty="0" err="1" smtClean="0"/>
              <a:t>Ontologia</a:t>
            </a:r>
            <a:r>
              <a:rPr lang="en-US" sz="2400" dirty="0" smtClean="0"/>
              <a:t> (1730; “First Philosophy or Ontology”).</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92500"/>
          </a:bodyPr>
          <a:lstStyle/>
          <a:p>
            <a:pPr algn="just"/>
            <a:r>
              <a:rPr lang="en-US" sz="2400" dirty="0" smtClean="0"/>
              <a:t>Many classical philosophical problems are problems in ontology: the question whether or not there is a god, or the problem of the existence of universals, etc.. These are all problems in ontology in the sense that they deal with whether or not a certain thing, or more broadly entity, exists. </a:t>
            </a:r>
          </a:p>
          <a:p>
            <a:pPr algn="just"/>
            <a:r>
              <a:rPr lang="en-US" sz="2400" dirty="0" smtClean="0"/>
              <a:t>But ontology is usually also taken to encompass problems about the most general features and relations of the entities which do exist.</a:t>
            </a:r>
          </a:p>
          <a:p>
            <a:pPr algn="just"/>
            <a:r>
              <a:rPr lang="en-US" sz="2400" dirty="0" smtClean="0"/>
              <a:t>One of the longest standing ontological questions in philosophy concerns the existence, or otherwise, of God or at least some sense of a higher being. This has provided a springboard for philosophers to question, among other things, the purpose of existence, the nature of a priori reasoning, the meaning of sensory experience and what constitutes valid argument. In the more down to earth world of social research thinking about ontology refers to beliefs about the fundamental nature of reality, in particular social reality. </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Axiology</a:t>
            </a:r>
            <a:endParaRPr lang="en-US" dirty="0"/>
          </a:p>
        </p:txBody>
      </p:sp>
      <p:sp>
        <p:nvSpPr>
          <p:cNvPr id="3" name="Content Placeholder 2"/>
          <p:cNvSpPr>
            <a:spLocks noGrp="1"/>
          </p:cNvSpPr>
          <p:nvPr>
            <p:ph idx="1"/>
          </p:nvPr>
        </p:nvSpPr>
        <p:spPr>
          <a:xfrm>
            <a:off x="457200" y="914400"/>
            <a:ext cx="8229600" cy="5211763"/>
          </a:xfrm>
        </p:spPr>
        <p:txBody>
          <a:bodyPr>
            <a:normAutofit lnSpcReduction="10000"/>
          </a:bodyPr>
          <a:lstStyle/>
          <a:p>
            <a:pPr algn="just" fontAlgn="base"/>
            <a:r>
              <a:rPr lang="en-US" sz="2400" b="1" dirty="0" smtClean="0"/>
              <a:t>Axiology</a:t>
            </a:r>
            <a:r>
              <a:rPr lang="en-US" sz="2400" dirty="0" smtClean="0"/>
              <a:t>, (from Greek </a:t>
            </a:r>
            <a:r>
              <a:rPr lang="en-US" sz="2400" i="1" dirty="0" err="1" smtClean="0"/>
              <a:t>axios</a:t>
            </a:r>
            <a:r>
              <a:rPr lang="en-US" sz="2400" i="1" dirty="0" smtClean="0"/>
              <a:t>,</a:t>
            </a:r>
            <a:r>
              <a:rPr lang="en-US" sz="2400" dirty="0" smtClean="0"/>
              <a:t> “worthy”; </a:t>
            </a:r>
            <a:r>
              <a:rPr lang="en-US" sz="2400" i="1" dirty="0" smtClean="0"/>
              <a:t>logos</a:t>
            </a:r>
            <a:r>
              <a:rPr lang="en-US" sz="2400" dirty="0" smtClean="0"/>
              <a:t>, “science”), also called </a:t>
            </a:r>
            <a:r>
              <a:rPr lang="en-US" sz="2400" cap="all" dirty="0" smtClean="0"/>
              <a:t>THEORY OF VALUE,</a:t>
            </a:r>
            <a:r>
              <a:rPr lang="en-US" sz="2400" dirty="0" smtClean="0"/>
              <a:t> the philosophical study of goodness, or value, in the widest sense of these terms. Axiology is the branch of practical philosophy which studies the nature of value and its metaphysical aspects.</a:t>
            </a:r>
          </a:p>
          <a:p>
            <a:pPr algn="just" fontAlgn="base"/>
            <a:r>
              <a:rPr lang="en-US" sz="2600" dirty="0" smtClean="0"/>
              <a:t>The </a:t>
            </a:r>
            <a:r>
              <a:rPr lang="en-US" sz="2600" b="1" dirty="0" smtClean="0"/>
              <a:t>main difference</a:t>
            </a:r>
            <a:r>
              <a:rPr lang="en-US" sz="2600" dirty="0" smtClean="0"/>
              <a:t> between axiology and ethics is that </a:t>
            </a:r>
            <a:r>
              <a:rPr lang="en-US" sz="2600" b="1" dirty="0" smtClean="0"/>
              <a:t>axiology is the study of values whereas ethics is the study of moral principles.</a:t>
            </a:r>
            <a:endParaRPr lang="en-US" sz="2600" dirty="0" smtClean="0"/>
          </a:p>
          <a:p>
            <a:pPr algn="just" fontAlgn="base"/>
            <a:r>
              <a:rPr lang="en-US" sz="2600" dirty="0" smtClean="0"/>
              <a:t>Ethics is a branch of philosophy that deals with moral concepts like right and wrong, virtue and vice as well as good and evil. Axiology, in contrast, is a field that deals with concepts of values, aesthetics and ethics. Therefore, it is not inaccurate to say that ethics is a subset of axiology.</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buNone/>
            </a:pPr>
            <a:r>
              <a:rPr lang="en-US" dirty="0" smtClean="0"/>
              <a:t>     Main branches of Philosophy are:</a:t>
            </a:r>
          </a:p>
          <a:p>
            <a:r>
              <a:rPr lang="en-US" b="1" dirty="0" smtClean="0"/>
              <a:t>Axiology</a:t>
            </a:r>
            <a:r>
              <a:rPr lang="en-US" dirty="0" smtClean="0"/>
              <a:t>: Study of the nature of value and valuation</a:t>
            </a:r>
          </a:p>
          <a:p>
            <a:r>
              <a:rPr lang="en-US" b="1" dirty="0" smtClean="0"/>
              <a:t>Metaphysics</a:t>
            </a:r>
            <a:r>
              <a:rPr lang="en-US" dirty="0" smtClean="0"/>
              <a:t>: Study of the fundamental nature of reality</a:t>
            </a:r>
          </a:p>
          <a:p>
            <a:r>
              <a:rPr lang="en-US" b="1" dirty="0" smtClean="0"/>
              <a:t>Epistemology</a:t>
            </a:r>
            <a:r>
              <a:rPr lang="en-US" dirty="0" smtClean="0"/>
              <a:t>: Study of the nature, origin, and limits of human knowledge</a:t>
            </a:r>
          </a:p>
          <a:p>
            <a:r>
              <a:rPr lang="en-US" b="1" dirty="0" smtClean="0"/>
              <a:t>Ethics Philosophy</a:t>
            </a:r>
            <a:r>
              <a:rPr lang="en-US" dirty="0" smtClean="0"/>
              <a:t>: Study of what is right and wrong in human behavior.</a:t>
            </a:r>
          </a:p>
          <a:p>
            <a:r>
              <a:rPr lang="en-US" b="1" dirty="0" smtClean="0"/>
              <a:t>Aesthetics</a:t>
            </a:r>
            <a:r>
              <a:rPr lang="en-US" dirty="0" smtClean="0"/>
              <a:t>: Study of beauty and taste</a:t>
            </a:r>
          </a:p>
          <a:p>
            <a:r>
              <a:rPr lang="en-US" b="1" dirty="0" smtClean="0"/>
              <a:t>Logic Philosophy</a:t>
            </a:r>
            <a:r>
              <a:rPr lang="en-US" dirty="0" smtClean="0"/>
              <a:t>: Study of the nature and types of logic</a:t>
            </a:r>
          </a:p>
          <a:p>
            <a:r>
              <a:rPr lang="en-US" b="1" dirty="0" smtClean="0"/>
              <a:t>Political Philosophy</a:t>
            </a:r>
            <a:r>
              <a:rPr lang="en-US" dirty="0" smtClean="0"/>
              <a:t>: Study of government, addressing questions about the nature, scope, and legitimacy of public agents and institutions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What is Phenomenology?</a:t>
            </a:r>
            <a:br>
              <a:rPr lang="en-US" dirty="0" smtClean="0"/>
            </a:br>
            <a:endParaRPr lang="en-US" dirty="0"/>
          </a:p>
        </p:txBody>
      </p:sp>
      <p:sp>
        <p:nvSpPr>
          <p:cNvPr id="3" name="Content Placeholder 2"/>
          <p:cNvSpPr>
            <a:spLocks noGrp="1"/>
          </p:cNvSpPr>
          <p:nvPr>
            <p:ph idx="1"/>
          </p:nvPr>
        </p:nvSpPr>
        <p:spPr>
          <a:xfrm>
            <a:off x="457200" y="762000"/>
            <a:ext cx="8229600" cy="5364163"/>
          </a:xfrm>
        </p:spPr>
        <p:txBody>
          <a:bodyPr>
            <a:normAutofit lnSpcReduction="10000"/>
          </a:bodyPr>
          <a:lstStyle/>
          <a:p>
            <a:pPr algn="just"/>
            <a:r>
              <a:rPr lang="en-US" sz="2400" dirty="0" smtClean="0"/>
              <a:t>The discipline of phenomenology may be defined initially as the study of structures of experience, or consciousness. Literally, phenomenology is the study of “phenomena”: appearances of things, or things as they appear in our experience, or the ways we experience things, thus the meanings things have in our experience. Phenomenology studies conscious experience as experienced from the subjective or first person point of view</a:t>
            </a:r>
          </a:p>
          <a:p>
            <a:pPr algn="just"/>
            <a:r>
              <a:rPr lang="en-US" sz="2400" dirty="0" smtClean="0"/>
              <a:t>The historical movement of phenomenology is the philosophical tradition launched in the first half of the 20</a:t>
            </a:r>
            <a:r>
              <a:rPr lang="en-US" sz="2400" baseline="30000" dirty="0" smtClean="0"/>
              <a:t>th</a:t>
            </a:r>
            <a:r>
              <a:rPr lang="en-US" sz="2400" dirty="0" smtClean="0"/>
              <a:t> century by </a:t>
            </a:r>
            <a:r>
              <a:rPr lang="en-US" sz="2400" b="1" dirty="0" smtClean="0"/>
              <a:t>Edmund Husserl, Martin Heidegger</a:t>
            </a:r>
            <a:r>
              <a:rPr lang="en-US" sz="2400" dirty="0" smtClean="0"/>
              <a:t>, Maurice </a:t>
            </a:r>
            <a:r>
              <a:rPr lang="en-US" sz="2400" dirty="0" err="1" smtClean="0"/>
              <a:t>Merleau-Ponty</a:t>
            </a:r>
            <a:r>
              <a:rPr lang="en-US" sz="2400" dirty="0" smtClean="0"/>
              <a:t>, </a:t>
            </a:r>
            <a:r>
              <a:rPr lang="en-US" sz="2400" b="1" dirty="0" smtClean="0"/>
              <a:t>Jean-Paul Sartre</a:t>
            </a:r>
            <a:r>
              <a:rPr lang="en-US" sz="2400" dirty="0" smtClean="0"/>
              <a:t>, </a:t>
            </a:r>
            <a:r>
              <a:rPr lang="en-US" sz="2400" i="1" dirty="0" smtClean="0"/>
              <a:t>et al</a:t>
            </a:r>
            <a:r>
              <a:rPr lang="en-US" sz="2400" dirty="0" smtClean="0"/>
              <a:t>. In that movement, the discipline of phenomenology was prized as the proper foundation of all philosophy—as opposed, say, to ethics or metaphysics or epistemology. </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lnSpcReduction="10000"/>
          </a:bodyPr>
          <a:lstStyle/>
          <a:p>
            <a:pPr algn="just"/>
            <a:r>
              <a:rPr lang="en-US" sz="2400" dirty="0" smtClean="0"/>
              <a:t>In recent philosophy of mind, the term “phenomenology” is often restricted to the characterization of sensory qualities of seeing, hearing, etc.: what it is like to have sensations of various kinds. However, our experience is normally much richer in content than mere sensation. Accordingly, in the phenomenological tradition, phenomenology is given a much wider range, addressing the meaning things have in our experience, notably, the significance of objects, events, tools, the flow of time, the self, and others, as these things arise and are experienced in our “life-world”.</a:t>
            </a:r>
          </a:p>
          <a:p>
            <a:pPr algn="just"/>
            <a:r>
              <a:rPr lang="en-US" sz="2400" dirty="0" smtClean="0"/>
              <a:t>phenomenology studies the structure of various types of experience ranging from perception, thought, memory, imagination, emotion, desire, and volition to bodily awareness, embodied action, and social activity, including linguistic activity.</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Philosophy?</a:t>
            </a:r>
            <a:endParaRPr lang="en-US" dirty="0"/>
          </a:p>
        </p:txBody>
      </p:sp>
      <p:sp>
        <p:nvSpPr>
          <p:cNvPr id="3" name="Content Placeholder 2"/>
          <p:cNvSpPr>
            <a:spLocks noGrp="1"/>
          </p:cNvSpPr>
          <p:nvPr>
            <p:ph idx="1"/>
          </p:nvPr>
        </p:nvSpPr>
        <p:spPr/>
        <p:txBody>
          <a:bodyPr>
            <a:normAutofit fontScale="85000" lnSpcReduction="20000"/>
          </a:bodyPr>
          <a:lstStyle/>
          <a:p>
            <a:pPr algn="just">
              <a:buFont typeface="Wingdings" pitchFamily="2" charset="2"/>
              <a:buChar char="§"/>
            </a:pPr>
            <a:r>
              <a:rPr lang="en-US" dirty="0" smtClean="0">
                <a:latin typeface="Times New Roman" pitchFamily="18" charset="0"/>
                <a:cs typeface="Times New Roman" pitchFamily="18" charset="0"/>
              </a:rPr>
              <a:t>Philosophy is all of rational inquiry except for science.</a:t>
            </a:r>
          </a:p>
          <a:p>
            <a:pPr algn="just">
              <a:buFont typeface="Wingdings" pitchFamily="2" charset="2"/>
              <a:buChar char="§"/>
            </a:pPr>
            <a:r>
              <a:rPr lang="en-US" dirty="0" smtClean="0">
                <a:latin typeface="Times New Roman" pitchFamily="18" charset="0"/>
                <a:cs typeface="Times New Roman" pitchFamily="18" charset="0"/>
              </a:rPr>
              <a:t>Philosophy is derived from the Greek word meaning ‘love of wisdom’.</a:t>
            </a:r>
          </a:p>
          <a:p>
            <a:pPr algn="just">
              <a:buFont typeface="Wingdings" pitchFamily="2" charset="2"/>
              <a:buChar char="§"/>
            </a:pPr>
            <a:r>
              <a:rPr lang="en-US" dirty="0" smtClean="0">
                <a:latin typeface="Times New Roman" pitchFamily="18" charset="0"/>
                <a:cs typeface="Times New Roman" pitchFamily="18" charset="0"/>
              </a:rPr>
              <a:t>Philosophy, as distinct from theology, began in Greece in the sixth century B.C.</a:t>
            </a:r>
          </a:p>
          <a:p>
            <a:pPr algn="just">
              <a:buFont typeface="Wingdings" pitchFamily="2" charset="2"/>
              <a:buChar char="§"/>
            </a:pPr>
            <a:r>
              <a:rPr lang="en-US" dirty="0" smtClean="0">
                <a:latin typeface="Times New Roman" pitchFamily="18" charset="0"/>
                <a:cs typeface="Times New Roman" pitchFamily="18" charset="0"/>
              </a:rPr>
              <a:t>Philosophy is something intermediate between theology and science. </a:t>
            </a:r>
          </a:p>
          <a:p>
            <a:pPr algn="just">
              <a:buFont typeface="Wingdings" pitchFamily="2" charset="2"/>
              <a:buChar char="§"/>
            </a:pPr>
            <a:r>
              <a:rPr lang="en-US" dirty="0" smtClean="0">
                <a:latin typeface="Times New Roman" pitchFamily="18" charset="0"/>
                <a:cs typeface="Times New Roman" pitchFamily="18" charset="0"/>
              </a:rPr>
              <a:t>Philosophy is an activity: it is a way of thinking about certain sorts of questions. Its most distinctive feature is its use of logical argument.</a:t>
            </a:r>
          </a:p>
          <a:p>
            <a:pPr algn="just">
              <a:buFont typeface="Wingdings" pitchFamily="2" charset="2"/>
              <a:buChar char="§"/>
            </a:pPr>
            <a:r>
              <a:rPr lang="en-US" dirty="0" smtClean="0">
                <a:latin typeface="Times New Roman" pitchFamily="18" charset="0"/>
                <a:cs typeface="Times New Roman" pitchFamily="18" charset="0"/>
              </a:rPr>
              <a:t>Philosophers also analyze and clarify concepts.</a:t>
            </a:r>
          </a:p>
          <a:p>
            <a:pPr algn="just">
              <a:buFont typeface="Wingdings" pitchFamily="2" charset="2"/>
              <a:buChar char="§"/>
            </a:pPr>
            <a:endParaRPr lang="en-US" dirty="0" smtClean="0">
              <a:latin typeface="Times New Roman" pitchFamily="18" charset="0"/>
              <a:cs typeface="Times New Roman" pitchFamily="18" charset="0"/>
            </a:endParaRPr>
          </a:p>
          <a:p>
            <a:pPr algn="just">
              <a:buFont typeface="Wingdings" pitchFamily="2" charset="2"/>
              <a:buChar char="§"/>
            </a:pP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Existentialism</a:t>
            </a:r>
            <a:br>
              <a:rPr lang="en-US" dirty="0" smtClean="0"/>
            </a:br>
            <a:endParaRPr lang="en-US" dirty="0"/>
          </a:p>
        </p:txBody>
      </p:sp>
      <p:sp>
        <p:nvSpPr>
          <p:cNvPr id="3" name="Content Placeholder 2"/>
          <p:cNvSpPr>
            <a:spLocks noGrp="1"/>
          </p:cNvSpPr>
          <p:nvPr>
            <p:ph idx="1"/>
          </p:nvPr>
        </p:nvSpPr>
        <p:spPr>
          <a:xfrm>
            <a:off x="457200" y="762000"/>
            <a:ext cx="8229600" cy="5364163"/>
          </a:xfrm>
        </p:spPr>
        <p:txBody>
          <a:bodyPr>
            <a:normAutofit fontScale="92500" lnSpcReduction="10000"/>
          </a:bodyPr>
          <a:lstStyle/>
          <a:p>
            <a:pPr algn="just"/>
            <a:r>
              <a:rPr lang="en-US" sz="2600" dirty="0" smtClean="0"/>
              <a:t>As an intellectual movement that exploded on the scene in mid-twentieth-century France, “existentialism” is often viewed as a historically situated event that emerged against the backdrop of the Second World War, the Nazi death camps, and the atomic bombings of Hiroshima and Nagasaki, all of which created the circumstances for what has been called “the existentialist moment” (</a:t>
            </a:r>
            <a:r>
              <a:rPr lang="en-US" sz="2600" dirty="0" err="1" smtClean="0"/>
              <a:t>Baert</a:t>
            </a:r>
            <a:r>
              <a:rPr lang="en-US" sz="2600" dirty="0" smtClean="0"/>
              <a:t> 2015), where an entire generation was forced to confront the human condition and the anxiety-provoking givens of death, freedom, and meaninglessness</a:t>
            </a:r>
            <a:r>
              <a:rPr lang="en-US" dirty="0" smtClean="0"/>
              <a:t>.</a:t>
            </a:r>
          </a:p>
          <a:p>
            <a:pPr algn="just"/>
            <a:r>
              <a:rPr lang="en-US" sz="2600" dirty="0" smtClean="0"/>
              <a:t>Its emphasis on freedom and the struggle for self-creation informed the radical and </a:t>
            </a:r>
            <a:r>
              <a:rPr lang="en-US" sz="2600" dirty="0" err="1" smtClean="0"/>
              <a:t>emancipatory</a:t>
            </a:r>
            <a:r>
              <a:rPr lang="en-US" sz="2600" dirty="0" smtClean="0"/>
              <a:t> politics of Martin Luther King Jr. and Malcolm X as well as the writings of Black intellectuals such as Ralph Ellison, Richard Wright, and W.E.B. Du Bois</a:t>
            </a:r>
            <a:endParaRPr lang="en-US" sz="2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791200"/>
          </a:xfrm>
        </p:spPr>
        <p:txBody>
          <a:bodyPr>
            <a:normAutofit fontScale="92500" lnSpcReduction="10000"/>
          </a:bodyPr>
          <a:lstStyle/>
          <a:p>
            <a:pPr algn="just"/>
            <a:r>
              <a:rPr lang="en-US" sz="2400" dirty="0" smtClean="0"/>
              <a:t>Although the most popular voices of this movement were French, most notably Jean-Paul Sartre and Simone de Beauvoir, as well as compatriots such as Albert Camus, Gabriel Marcel, and Maurice </a:t>
            </a:r>
            <a:r>
              <a:rPr lang="en-US" sz="2400" dirty="0" err="1" smtClean="0"/>
              <a:t>Merleau-Ponty</a:t>
            </a:r>
            <a:r>
              <a:rPr lang="en-US" sz="2400" dirty="0" smtClean="0"/>
              <a:t>, the conceptual groundwork of the movement was laid much earlier in the nineteenth century by pioneers like </a:t>
            </a:r>
            <a:r>
              <a:rPr lang="en-US" sz="2400" dirty="0" err="1" smtClean="0"/>
              <a:t>Søren</a:t>
            </a:r>
            <a:r>
              <a:rPr lang="en-US" sz="2400" dirty="0" smtClean="0"/>
              <a:t> Kierkegaard and Friedrich Nietzsche and twentieth-century German philosophers like Edmund Husserl, Martin Heidegger, and Karl Jaspers as well as prominent Spanish intellectuals José Ortega y </a:t>
            </a:r>
            <a:r>
              <a:rPr lang="en-US" sz="2400" dirty="0" err="1" smtClean="0"/>
              <a:t>Gasset</a:t>
            </a:r>
            <a:r>
              <a:rPr lang="en-US" sz="2400" dirty="0" smtClean="0"/>
              <a:t> and Miguel de Unamuno. Analyses of anxiety and the importance of self-realization</a:t>
            </a:r>
          </a:p>
          <a:p>
            <a:pPr algn="just"/>
            <a:r>
              <a:rPr lang="en-US" sz="2400" i="1" dirty="0" smtClean="0"/>
              <a:t>Nihilism</a:t>
            </a:r>
            <a:r>
              <a:rPr lang="en-US" sz="2400" dirty="0" smtClean="0"/>
              <a:t>: The emergence of existentialism as an intellectual movement was influenced by the rise of nihilism in late nineteenth century Europe as the pre-modern religious worldview was replaced with one that was increasingly secular and scientific. This historical transition resulted in the loss of a transcendent moral framework and contributed to the rise of modernity’s signature experiences: anxiety, alienation, boredom, and meaninglessness.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fontScale="77500" lnSpcReduction="20000"/>
          </a:bodyPr>
          <a:lstStyle/>
          <a:p>
            <a:pPr algn="just"/>
            <a:r>
              <a:rPr lang="en-US" sz="3100" b="1" i="1" dirty="0" smtClean="0"/>
              <a:t>Existence Precedes Essence</a:t>
            </a:r>
            <a:r>
              <a:rPr lang="en-US" sz="3100" dirty="0" smtClean="0"/>
              <a:t>: Existentialists forward a novel conception of the self not as a substance or thing with some pre-given nature (or “essence”) but as a situated activity or way of being whereby we are always in the process of making or creating who we are as our life unfolds. This means our essence is not given in advance; we are contingently thrown into existence and are burdened with the task of creating ourselves through our choices and actions.</a:t>
            </a:r>
          </a:p>
          <a:p>
            <a:pPr algn="just"/>
            <a:r>
              <a:rPr lang="en-US" sz="3100" b="1" i="1" dirty="0" smtClean="0"/>
              <a:t>Freedom</a:t>
            </a:r>
            <a:r>
              <a:rPr lang="en-US" sz="3100" dirty="0" smtClean="0"/>
              <a:t>: Existentialists agree that what distinguishes our existence from that of other beings is that we are self-conscious and exist </a:t>
            </a:r>
            <a:r>
              <a:rPr lang="en-US" sz="3100" i="1" dirty="0" smtClean="0"/>
              <a:t>for</a:t>
            </a:r>
            <a:r>
              <a:rPr lang="en-US" sz="3100" dirty="0" smtClean="0"/>
              <a:t> ourselves, which means we are free and responsible for who we are and what we do. This does not mean we are wholly undetermined but, rather, that we are always </a:t>
            </a:r>
            <a:r>
              <a:rPr lang="en-US" sz="3100" i="1" dirty="0" smtClean="0"/>
              <a:t>beyond</a:t>
            </a:r>
            <a:r>
              <a:rPr lang="en-US" sz="3100" dirty="0" smtClean="0"/>
              <a:t> or </a:t>
            </a:r>
            <a:r>
              <a:rPr lang="en-US" sz="3100" i="1" dirty="0" smtClean="0"/>
              <a:t>more</a:t>
            </a:r>
            <a:r>
              <a:rPr lang="en-US" sz="3100" dirty="0" smtClean="0"/>
              <a:t> </a:t>
            </a:r>
            <a:r>
              <a:rPr lang="en-US" sz="3100" i="1" dirty="0" smtClean="0"/>
              <a:t>than</a:t>
            </a:r>
            <a:r>
              <a:rPr lang="en-US" sz="3100" dirty="0" smtClean="0"/>
              <a:t> ourselves because of our capacity to interpret and give meaning to whatever limits or determines us.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EASTERN PHILOSOPHY</a:t>
            </a:r>
            <a:endParaRPr lang="en-US" dirty="0"/>
          </a:p>
        </p:txBody>
      </p:sp>
      <p:sp>
        <p:nvSpPr>
          <p:cNvPr id="3" name="Content Placeholder 2"/>
          <p:cNvSpPr>
            <a:spLocks noGrp="1"/>
          </p:cNvSpPr>
          <p:nvPr>
            <p:ph idx="1"/>
          </p:nvPr>
        </p:nvSpPr>
        <p:spPr>
          <a:xfrm>
            <a:off x="457200" y="1371600"/>
            <a:ext cx="8229600" cy="4754563"/>
          </a:xfrm>
        </p:spPr>
        <p:txBody>
          <a:bodyPr>
            <a:normAutofit fontScale="32500" lnSpcReduction="20000"/>
          </a:bodyPr>
          <a:lstStyle/>
          <a:p>
            <a:endParaRPr lang="en-US" sz="6000" b="1" dirty="0" smtClean="0"/>
          </a:p>
          <a:p>
            <a:pPr>
              <a:buNone/>
            </a:pPr>
            <a:r>
              <a:rPr lang="en-US" sz="6000" b="1" dirty="0" smtClean="0"/>
              <a:t>      </a:t>
            </a:r>
            <a:r>
              <a:rPr lang="en-US" sz="7400" b="1" dirty="0" smtClean="0"/>
              <a:t> Hindu Philosophy</a:t>
            </a:r>
          </a:p>
          <a:p>
            <a:r>
              <a:rPr lang="en-US" sz="6000" dirty="0" smtClean="0"/>
              <a:t>The Self-God, Release from Rebirth, Yoga, Vedanta  </a:t>
            </a:r>
          </a:p>
          <a:p>
            <a:pPr>
              <a:buNone/>
            </a:pPr>
            <a:r>
              <a:rPr lang="en-US" sz="6000" dirty="0" smtClean="0"/>
              <a:t>       </a:t>
            </a:r>
            <a:r>
              <a:rPr lang="en-US" sz="7400" b="1" dirty="0" smtClean="0"/>
              <a:t>Buddhist Philosophy</a:t>
            </a:r>
          </a:p>
          <a:p>
            <a:r>
              <a:rPr lang="en-US" sz="6000" dirty="0" smtClean="0"/>
              <a:t>Four Noble Truths, Improper Questions and the No-Self Doctrine</a:t>
            </a:r>
          </a:p>
          <a:p>
            <a:r>
              <a:rPr lang="en-US" sz="6000" dirty="0" smtClean="0"/>
              <a:t>Dependent Origination, Emptiness and Zen Buddhism</a:t>
            </a:r>
          </a:p>
          <a:p>
            <a:pPr>
              <a:buNone/>
            </a:pPr>
            <a:r>
              <a:rPr lang="en-US" sz="6000" b="1" dirty="0" smtClean="0"/>
              <a:t>      </a:t>
            </a:r>
            <a:r>
              <a:rPr lang="en-US" sz="7400" b="1" dirty="0" smtClean="0"/>
              <a:t>Confucian Philosophy</a:t>
            </a:r>
          </a:p>
          <a:p>
            <a:r>
              <a:rPr lang="en-US" sz="6000" dirty="0" smtClean="0"/>
              <a:t>Ritual conduct, Humaneness and the Superior Person</a:t>
            </a:r>
          </a:p>
          <a:p>
            <a:r>
              <a:rPr lang="en-US" sz="6000" dirty="0" smtClean="0"/>
              <a:t>Child Obedience and Good Government</a:t>
            </a:r>
          </a:p>
          <a:p>
            <a:r>
              <a:rPr lang="en-US" sz="6000" dirty="0" smtClean="0"/>
              <a:t>Mencius: Inherent Human Goodness</a:t>
            </a:r>
          </a:p>
          <a:p>
            <a:pPr>
              <a:buNone/>
            </a:pPr>
            <a:r>
              <a:rPr lang="en-US" sz="6000" dirty="0" smtClean="0"/>
              <a:t>      </a:t>
            </a:r>
            <a:r>
              <a:rPr lang="en-US" sz="7400" b="1" dirty="0" smtClean="0"/>
              <a:t>Taoist Philosophy</a:t>
            </a:r>
          </a:p>
          <a:p>
            <a:r>
              <a:rPr lang="en-US" sz="6000" dirty="0" smtClean="0"/>
              <a:t>The Dao, Return, Non-Action and Non-Mind, Minimal Governing</a:t>
            </a:r>
          </a:p>
          <a:p>
            <a:r>
              <a:rPr lang="en-US" sz="6000" dirty="0" err="1" smtClean="0"/>
              <a:t>Lieh</a:t>
            </a:r>
            <a:r>
              <a:rPr lang="en-US" sz="6000" dirty="0" smtClean="0"/>
              <a:t>-Tzu: Following Natural Desires</a:t>
            </a:r>
          </a:p>
          <a:p>
            <a:pPr>
              <a:buNone/>
            </a:pPr>
            <a:r>
              <a:rPr lang="en-US" sz="7400" dirty="0" smtClean="0"/>
              <a:t>      </a:t>
            </a:r>
            <a:r>
              <a:rPr lang="en-US" sz="7400" dirty="0" err="1" smtClean="0"/>
              <a:t>Shintoism</a:t>
            </a:r>
            <a:r>
              <a:rPr lang="en-US" sz="6000" dirty="0" smtClean="0"/>
              <a:t>: Ancient Japanese religion</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Lao Tzu/Taoism</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The founder of Taoism outlined his globally popular philosophy in the </a:t>
            </a:r>
            <a:r>
              <a:rPr lang="en-US" i="1" dirty="0" smtClean="0"/>
              <a:t>Tao Te </a:t>
            </a:r>
            <a:r>
              <a:rPr lang="en-US" i="1" dirty="0" err="1" smtClean="0"/>
              <a:t>Ching</a:t>
            </a:r>
            <a:r>
              <a:rPr lang="en-US" dirty="0" smtClean="0"/>
              <a:t> between the 6th and 4th centuries B.C. — and some even debate whether or not he was a real or apocryphal individual. In his most influential work, he touts the concept of the Tao, an invisible structure which drives all things, and believes enlightenment comes from attaining oneness with the surrounding universe. Harmony with nature as opposed to working against its will forms the crux of this religious and philosophical approach, making it ideal for anyone hoping to reduce stresses in their lives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Siddhartha Gautama/Buddhism</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en-US" sz="2400" dirty="0" smtClean="0"/>
              <a:t>The prince Siddhartha Gautama probably lived around the 6th or 5th century B.C., but even today his spiritual guidance inspires millions of practitioners globally. Although details of his life will likely remain disputed for a while yet, the Four Noble Truths Buddha taught stay largely static. The philosophy and faith encourages the pursuit of these principles through as many lifetimes as it takes to finally achieve perfect bliss and knowledge in Nirvana.</a:t>
            </a:r>
          </a:p>
          <a:p>
            <a:pPr algn="just"/>
            <a:r>
              <a:rPr lang="en-US" sz="2400" dirty="0" smtClean="0"/>
              <a:t>The Four Noble Truths comprise the essence of Buddha's teachings. They are the truth of suffering, the truth of the cause of suffering, the truth of the end of suffering, and the truth of the path that leads to the end of suffering. More simply put, suffering exists; it has a cause; it has an end; and it has a cause to bring about its end.</a:t>
            </a: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lnSpcReduction="10000"/>
          </a:bodyPr>
          <a:lstStyle/>
          <a:p>
            <a:pPr algn="just"/>
            <a:r>
              <a:rPr lang="en-US" sz="2400" dirty="0" smtClean="0"/>
              <a:t>In Buddhism, desire and ignorance lie at the root of suffering. By desire, Buddhists refer to craving pleasure, material goods, and immortality, all of which are wants that can never be satisfied. As a result, desiring them can only bring suffering. Ignorance, in comparison, relates to not seeing the world as it actually is. Without the capacity for mental concentration and insight, Buddhism explains, one's mind is left undeveloped, unable to grasp the true nature of things. Vices, such as greed, envy, hatred and anger, derive from this ignorance. </a:t>
            </a:r>
          </a:p>
          <a:p>
            <a:pPr algn="just"/>
            <a:r>
              <a:rPr lang="en-US" sz="2400" dirty="0" smtClean="0"/>
              <a:t>The Third Noble Truth, the truth of the end of suffering, has dual meaning, suggesting either the end of suffering in this life, on earth, or in the spiritual life, through achieving Nirvana. When one has achieved Nirvana, which is a transcendent state free from suffering and our worldly cycle of birth and rebirth, spiritual enlightenment has been reached.</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t>The Fourth Noble truth charts the method for attaining the end of suffering, known to Buddhists as the Noble Eightfold Path. The steps of the Noble Eightfold Path are Right Understanding, Right Thought, Right Speech, Right Action, Right Livelihood, Right Effort, Right Mindfulness and Right Concentration. Moreover, there are three themes into which the Path is divided: good moral conduct (Understanding, Thought, Speech); meditation and mental development (Action, Livelihood, Effort), and wisdom or insight (Mindfulness and Concentration).</a:t>
            </a:r>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Confucius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In his </a:t>
            </a:r>
            <a:r>
              <a:rPr lang="en-US" i="1" dirty="0" smtClean="0"/>
              <a:t>Analects</a:t>
            </a:r>
            <a:r>
              <a:rPr lang="en-US" dirty="0" smtClean="0"/>
              <a:t> — and some theories, the Five Classics (</a:t>
            </a:r>
            <a:r>
              <a:rPr lang="en-US" i="1" dirty="0" smtClean="0"/>
              <a:t>Spring and Autumn Annals</a:t>
            </a:r>
            <a:r>
              <a:rPr lang="en-US" dirty="0" smtClean="0"/>
              <a:t>, </a:t>
            </a:r>
            <a:r>
              <a:rPr lang="en-US" i="1" dirty="0" smtClean="0"/>
              <a:t>Classic of Poetry</a:t>
            </a:r>
            <a:r>
              <a:rPr lang="en-US" dirty="0" smtClean="0"/>
              <a:t>, </a:t>
            </a:r>
            <a:r>
              <a:rPr lang="en-US" i="1" dirty="0" smtClean="0"/>
              <a:t>Classic of Changes</a:t>
            </a:r>
            <a:r>
              <a:rPr lang="en-US" dirty="0" smtClean="0"/>
              <a:t>, </a:t>
            </a:r>
            <a:r>
              <a:rPr lang="en-US" i="1" dirty="0" smtClean="0"/>
              <a:t>Classic of Rites</a:t>
            </a:r>
            <a:r>
              <a:rPr lang="en-US" dirty="0" smtClean="0"/>
              <a:t>, and </a:t>
            </a:r>
            <a:r>
              <a:rPr lang="en-US" i="1" dirty="0" smtClean="0"/>
              <a:t>Classic of History</a:t>
            </a:r>
            <a:r>
              <a:rPr lang="en-US" dirty="0" smtClean="0"/>
              <a:t>) — this 6th and 5th century B.C. thinker promoted ancestor worship, strong filial bonds, and considerate living. Many of the parables and maxims shared in Confucius’ writings espouse humanistic ideologies, placing the well-being of all over the needs of the few. </a:t>
            </a:r>
            <a:r>
              <a:rPr lang="en-US" i="1" dirty="0" smtClean="0"/>
              <a:t>Li</a:t>
            </a:r>
            <a:r>
              <a:rPr lang="en-US" dirty="0" smtClean="0"/>
              <a:t>, an ethical framework encouraging the populace to behave appropriately, serves as the best introduction to his philosophies for beginners hoping to learn more.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Shintoism</a:t>
            </a:r>
            <a:endParaRPr lang="en-US" dirty="0"/>
          </a:p>
        </p:txBody>
      </p:sp>
      <p:sp>
        <p:nvSpPr>
          <p:cNvPr id="3" name="Content Placeholder 2"/>
          <p:cNvSpPr>
            <a:spLocks noGrp="1"/>
          </p:cNvSpPr>
          <p:nvPr>
            <p:ph idx="1"/>
          </p:nvPr>
        </p:nvSpPr>
        <p:spPr/>
        <p:txBody>
          <a:bodyPr>
            <a:normAutofit/>
          </a:bodyPr>
          <a:lstStyle/>
          <a:p>
            <a:pPr algn="just"/>
            <a:r>
              <a:rPr lang="en-US" sz="2800" dirty="0" smtClean="0"/>
              <a:t>Shinto means the way of the gods. </a:t>
            </a:r>
            <a:r>
              <a:rPr lang="en-US" sz="2800" dirty="0" err="1" smtClean="0"/>
              <a:t>Shintoism</a:t>
            </a:r>
            <a:r>
              <a:rPr lang="en-US" sz="2800" dirty="0" smtClean="0"/>
              <a:t> is an Ancient religion of </a:t>
            </a:r>
            <a:r>
              <a:rPr lang="en-US" sz="2800" b="1" dirty="0" smtClean="0"/>
              <a:t>Japan</a:t>
            </a:r>
            <a:r>
              <a:rPr lang="en-US" sz="2800" dirty="0" smtClean="0"/>
              <a:t>. It started at least as long ago as 1000 B.C.E. but is still practiced today by at least five million people. The followers of </a:t>
            </a:r>
            <a:r>
              <a:rPr lang="en-US" sz="2800" dirty="0" err="1" smtClean="0"/>
              <a:t>Shintoism</a:t>
            </a:r>
            <a:r>
              <a:rPr lang="en-US" sz="2800" dirty="0" smtClean="0"/>
              <a:t> believe that spiritual powers exist in the natural world. They believe that spirits called "</a:t>
            </a:r>
            <a:r>
              <a:rPr lang="en-US" sz="2800" dirty="0" err="1" smtClean="0"/>
              <a:t>kami</a:t>
            </a:r>
            <a:r>
              <a:rPr lang="en-US" sz="2800" dirty="0" smtClean="0"/>
              <a:t>" live in natural places such as in animals, plants, stones, mountains, rivers, people and even the dead.</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Science vs. Philosophy</a:t>
            </a:r>
            <a:endParaRPr lang="en-US" sz="4000"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algn="just"/>
            <a:r>
              <a:rPr lang="en-US" sz="2400" dirty="0" smtClean="0">
                <a:latin typeface="Times New Roman" pitchFamily="18" charset="0"/>
                <a:cs typeface="Times New Roman" pitchFamily="18" charset="0"/>
              </a:rPr>
              <a:t>Science is analytical description, philosophy is synthetic interpretation.</a:t>
            </a:r>
          </a:p>
          <a:p>
            <a:pPr algn="just"/>
            <a:r>
              <a:rPr lang="en-US" sz="2400" dirty="0" smtClean="0">
                <a:latin typeface="Times New Roman" pitchFamily="18" charset="0"/>
                <a:cs typeface="Times New Roman" pitchFamily="18" charset="0"/>
              </a:rPr>
              <a:t> Science wishes to resolve the into parts, the organism into organs, the obscure into the known.</a:t>
            </a:r>
          </a:p>
          <a:p>
            <a:pPr algn="just"/>
            <a:r>
              <a:rPr lang="en-US" sz="2400" dirty="0" smtClean="0">
                <a:latin typeface="Times New Roman" pitchFamily="18" charset="0"/>
                <a:cs typeface="Times New Roman" pitchFamily="18" charset="0"/>
              </a:rPr>
              <a:t> It does not inquire into the values and ideal possibilities of things, nor into their total and final significance; it is content to show their present actuality and operation, it narrows its gaze resolutely to the nature and process of things as they are.</a:t>
            </a:r>
          </a:p>
          <a:p>
            <a:pPr algn="just"/>
            <a:r>
              <a:rPr lang="en-US" sz="2400" dirty="0" smtClean="0">
                <a:latin typeface="Times New Roman" pitchFamily="18" charset="0"/>
                <a:cs typeface="Times New Roman" pitchFamily="18" charset="0"/>
              </a:rPr>
              <a:t> The scientist is as impartial as Nature .</a:t>
            </a:r>
          </a:p>
          <a:p>
            <a:pPr algn="just"/>
            <a:r>
              <a:rPr lang="en-US" sz="2400" dirty="0" smtClean="0">
                <a:latin typeface="Times New Roman" pitchFamily="18" charset="0"/>
                <a:cs typeface="Times New Roman" pitchFamily="18" charset="0"/>
              </a:rPr>
              <a:t>But the philosopher is not content to describe the fact; he wishes to ascertain its relation to experience in general, and thereby to get at its meaning and its worth; he combines things in interpretive synthesis; he tries to put together.</a:t>
            </a:r>
          </a:p>
          <a:p>
            <a:pPr algn="just">
              <a:buNone/>
            </a:pPr>
            <a:endParaRPr lang="en-US" sz="24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fontScale="47500" lnSpcReduction="20000"/>
          </a:bodyPr>
          <a:lstStyle/>
          <a:p>
            <a:pPr algn="just"/>
            <a:r>
              <a:rPr lang="en-US" sz="4200" dirty="0" smtClean="0"/>
              <a:t>Do not dwell in the past, do not dream of the future, concentrate the mind on the present moment.</a:t>
            </a:r>
          </a:p>
          <a:p>
            <a:pPr algn="just">
              <a:buNone/>
            </a:pPr>
            <a:r>
              <a:rPr lang="en-US" sz="4200" b="1" dirty="0" smtClean="0"/>
              <a:t>                                                                                          Buddha</a:t>
            </a:r>
          </a:p>
          <a:p>
            <a:pPr algn="just"/>
            <a:r>
              <a:rPr lang="en-US" sz="4200" dirty="0" smtClean="0"/>
              <a:t>He who has a why to live can bear almost any how.</a:t>
            </a:r>
          </a:p>
          <a:p>
            <a:pPr algn="just">
              <a:buNone/>
            </a:pPr>
            <a:r>
              <a:rPr lang="en-US" sz="4200" b="1" dirty="0" smtClean="0"/>
              <a:t>                                                                                      Friedrich </a:t>
            </a:r>
            <a:r>
              <a:rPr lang="en-US" sz="4200" b="1" dirty="0" err="1" smtClean="0"/>
              <a:t>Neitszche</a:t>
            </a:r>
            <a:endParaRPr lang="en-US" sz="4200" b="1" dirty="0" smtClean="0"/>
          </a:p>
          <a:p>
            <a:pPr algn="just"/>
            <a:r>
              <a:rPr lang="en-US" sz="4200" dirty="0" smtClean="0"/>
              <a:t>Life is a series of natural and spontaneous changes. Don't resist them - that only creates sorrow. Let reality be reality. Let things flow naturally forward in whatever way they like.</a:t>
            </a:r>
          </a:p>
          <a:p>
            <a:pPr algn="just">
              <a:buNone/>
            </a:pPr>
            <a:r>
              <a:rPr lang="en-US" sz="4200" b="1" dirty="0" smtClean="0"/>
              <a:t>                                                                                            Lao Tzu</a:t>
            </a:r>
          </a:p>
          <a:p>
            <a:pPr algn="just"/>
            <a:r>
              <a:rPr lang="en-US" sz="4200" dirty="0" smtClean="0"/>
              <a:t>It is better to conquer yourself than to win a thousand battles. Then the victory is yours. It cannot be taken from you, not by angels or by demons, heaven or hell.</a:t>
            </a:r>
          </a:p>
          <a:p>
            <a:pPr algn="just">
              <a:buNone/>
            </a:pPr>
            <a:r>
              <a:rPr lang="en-US" sz="4200" b="1" dirty="0" smtClean="0"/>
              <a:t>                                                Buddha</a:t>
            </a:r>
            <a:endParaRPr lang="en-US" sz="2600" b="1" dirty="0" smtClean="0"/>
          </a:p>
          <a:p>
            <a:pPr algn="just">
              <a:buNone/>
            </a:pPr>
            <a:endParaRPr lang="en-US" sz="2600" b="1" dirty="0" smtClean="0"/>
          </a:p>
          <a:p>
            <a:pPr algn="ctr">
              <a:buNone/>
            </a:pPr>
            <a:r>
              <a:rPr lang="en-US" sz="5900" b="1" dirty="0" smtClean="0"/>
              <a:t>All The Best</a:t>
            </a:r>
          </a:p>
          <a:p>
            <a:pPr>
              <a:buNone/>
            </a:pPr>
            <a:endParaRPr lang="en-US" sz="2400" b="1" dirty="0" smtClean="0"/>
          </a:p>
          <a:p>
            <a:pPr>
              <a:buNone/>
            </a:pPr>
            <a:endParaRPr lang="en-US" sz="2400" b="1" dirty="0" smtClean="0"/>
          </a:p>
          <a:p>
            <a:pPr>
              <a:buNone/>
            </a:pPr>
            <a:r>
              <a:rPr lang="en-US" sz="2400" dirty="0" smtClean="0"/>
              <a:t/>
            </a:r>
            <a:br>
              <a:rPr lang="en-US" sz="2400" dirty="0" smtClean="0"/>
            </a:b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normAutofit fontScale="92500" lnSpcReduction="10000"/>
          </a:bodyPr>
          <a:lstStyle/>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Science tells us how to heal and how to kill; it reduces the death rate in retail and then kills us wholesale in war; but only wisdom, desire coordinated in the light of all experience can tell us when to heal and when to kill.</a:t>
            </a:r>
          </a:p>
          <a:p>
            <a:pPr algn="just"/>
            <a:r>
              <a:rPr lang="en-US" sz="2400" dirty="0" smtClean="0">
                <a:latin typeface="Times New Roman" pitchFamily="18" charset="0"/>
                <a:cs typeface="Times New Roman" pitchFamily="18" charset="0"/>
              </a:rPr>
              <a:t>To observe processes and to construct means is science; to criticize and coordinate ends is philosophy.</a:t>
            </a:r>
          </a:p>
          <a:p>
            <a:pPr algn="just"/>
            <a:r>
              <a:rPr lang="en-US" sz="2400" dirty="0" smtClean="0">
                <a:latin typeface="Times New Roman" pitchFamily="18" charset="0"/>
                <a:cs typeface="Times New Roman" pitchFamily="18" charset="0"/>
              </a:rPr>
              <a:t>Science gives us knowledge, but only philosophy can gives us wisdom.</a:t>
            </a:r>
          </a:p>
          <a:p>
            <a:pPr algn="just"/>
            <a:r>
              <a:rPr lang="en-US" sz="2400" dirty="0" smtClean="0">
                <a:latin typeface="Times New Roman" pitchFamily="18" charset="0"/>
                <a:cs typeface="Times New Roman" pitchFamily="18" charset="0"/>
              </a:rPr>
              <a:t>Philosophy means and includes five fields of study and discourse: </a:t>
            </a:r>
            <a:r>
              <a:rPr lang="en-US" sz="2400" b="1" dirty="0" smtClean="0">
                <a:latin typeface="Times New Roman" pitchFamily="18" charset="0"/>
                <a:cs typeface="Times New Roman" pitchFamily="18" charset="0"/>
              </a:rPr>
              <a:t>logic, esthetics, ethics, politics, and metaphysics.</a:t>
            </a:r>
          </a:p>
          <a:p>
            <a:pPr algn="just"/>
            <a:r>
              <a:rPr lang="en-US" sz="2400" b="1" dirty="0" smtClean="0"/>
              <a:t>Logic</a:t>
            </a:r>
            <a:r>
              <a:rPr lang="en-US" sz="2400" dirty="0" smtClean="0"/>
              <a:t> is the study of ideal method in thought and research: </a:t>
            </a:r>
            <a:r>
              <a:rPr lang="en-US" sz="2400" b="1" dirty="0" smtClean="0"/>
              <a:t>observation </a:t>
            </a:r>
            <a:r>
              <a:rPr lang="en-US" sz="2400" dirty="0" smtClean="0"/>
              <a:t>and </a:t>
            </a:r>
            <a:r>
              <a:rPr lang="en-US" sz="2400" b="1" dirty="0" smtClean="0"/>
              <a:t>introspection</a:t>
            </a:r>
            <a:r>
              <a:rPr lang="en-US" sz="2400" dirty="0" smtClean="0"/>
              <a:t>, </a:t>
            </a:r>
            <a:r>
              <a:rPr lang="en-US" sz="2400" b="1" dirty="0" smtClean="0"/>
              <a:t>deduction</a:t>
            </a:r>
            <a:r>
              <a:rPr lang="en-US" sz="2400" dirty="0" smtClean="0"/>
              <a:t> and </a:t>
            </a:r>
            <a:r>
              <a:rPr lang="en-US" sz="2400" b="1" dirty="0" smtClean="0"/>
              <a:t>induction</a:t>
            </a:r>
            <a:r>
              <a:rPr lang="en-US" sz="2400" dirty="0" smtClean="0"/>
              <a:t>, </a:t>
            </a:r>
            <a:r>
              <a:rPr lang="en-US" sz="2400" b="1" dirty="0" smtClean="0"/>
              <a:t>hypothesis</a:t>
            </a:r>
            <a:r>
              <a:rPr lang="en-US" sz="2400" dirty="0" smtClean="0"/>
              <a:t> and </a:t>
            </a:r>
            <a:r>
              <a:rPr lang="en-US" sz="2400" b="1" dirty="0" smtClean="0"/>
              <a:t>experiment</a:t>
            </a:r>
            <a:r>
              <a:rPr lang="en-US" sz="2400" dirty="0" smtClean="0"/>
              <a:t>, </a:t>
            </a:r>
            <a:r>
              <a:rPr lang="en-US" sz="2400" b="1" dirty="0" smtClean="0"/>
              <a:t>analysis</a:t>
            </a:r>
            <a:r>
              <a:rPr lang="en-US" sz="2400" dirty="0" smtClean="0"/>
              <a:t> and </a:t>
            </a:r>
            <a:r>
              <a:rPr lang="en-US" sz="2400" b="1" dirty="0" smtClean="0"/>
              <a:t>synthesis</a:t>
            </a:r>
            <a:r>
              <a:rPr lang="en-US" sz="2400" dirty="0" smtClean="0"/>
              <a:t> such are the forms of human activity which logic tries to understand and guide.</a:t>
            </a:r>
          </a:p>
          <a:p>
            <a:pPr algn="just"/>
            <a:r>
              <a:rPr lang="en-US" sz="2400" b="1" dirty="0" smtClean="0"/>
              <a:t>Esthetics</a:t>
            </a:r>
            <a:r>
              <a:rPr lang="en-US" sz="2400" dirty="0" smtClean="0"/>
              <a:t> is the study of ideal form, or beauty; it is the philosophy of art.</a:t>
            </a:r>
          </a:p>
          <a:p>
            <a:pPr algn="just"/>
            <a:endParaRPr lang="en-US" sz="2400" dirty="0" smtClean="0"/>
          </a:p>
          <a:p>
            <a:pPr algn="just"/>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sz="2400" b="1" dirty="0" smtClean="0"/>
              <a:t>Observation</a:t>
            </a:r>
            <a:r>
              <a:rPr lang="en-US" sz="2400" dirty="0" smtClean="0"/>
              <a:t> is of undeniable importance in the empirical sciences. As the source of information from the world itself, observation has the role of both motivating and testing theories. Playing this role requires more than just opening our eyes and letting nature act upon us.</a:t>
            </a:r>
          </a:p>
          <a:p>
            <a:pPr algn="just"/>
            <a:r>
              <a:rPr lang="en-US" sz="2400" dirty="0" smtClean="0"/>
              <a:t>It requires a careful attention to the information conveyed from the world so that an observation is meaningful. Scientific observation, in other words, is more than a physical act of sensation; it must be an epistemic act as well, with sufficient meaning and credibility to contribute to knowledge. A report of an observation, therefore, must be more than a ‘Yes, I see’. It must describe just what is seen, ‘I see that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Introspection</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en-US" sz="2400" dirty="0" smtClean="0"/>
              <a:t>Introspection, as the term is used in contemporary philosophy of mind, is a means of learning about one’s own currently ongoing, or perhaps very recently past, mental states or processes.</a:t>
            </a:r>
          </a:p>
          <a:p>
            <a:pPr algn="just"/>
            <a:r>
              <a:rPr lang="en-US" sz="2400" dirty="0" smtClean="0"/>
              <a:t>You can, of course, learn about your own mind in the same way you learn about others’ minds—by reading psychology texts, by observing facial expressions (in a mirror), by examining readouts of brain activity, by noting patterns of past behavior.</a:t>
            </a:r>
          </a:p>
          <a:p>
            <a:pPr algn="just"/>
            <a:r>
              <a:rPr lang="en-US" sz="2400" dirty="0" smtClean="0"/>
              <a:t>Introspection is a key concept in epistemology, since introspective knowledge is often thought to be particularly secure, maybe even immune to skeptical doubt. Introspective knowledge is also often held to be more immediate or direct than sensory knowledge.</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sz="2400" dirty="0" smtClean="0"/>
              <a:t>Introspection is also central to philosophy of mind, both as a process worth study in its own right and as a court of appeal for other claims about the mind.</a:t>
            </a:r>
          </a:p>
          <a:p>
            <a:pPr algn="just"/>
            <a:r>
              <a:rPr lang="en-US" sz="2400" dirty="0" smtClean="0"/>
              <a:t> Philosophers of mind offer a variety of theories of the nature of introspection; and philosophical claims about consciousness, emotion, free will, personal identity, thought, belief, imagery, perception, and other mental phenomena are often thought to have introspective consequences or to be susceptible to introspective verification.</a:t>
            </a:r>
          </a:p>
          <a:p>
            <a:pPr algn="just"/>
            <a:r>
              <a:rPr lang="en-US" sz="2400" dirty="0" smtClean="0"/>
              <a:t>For similar reasons, empirical psychologists too have discussed the accuracy of introspective judgments and the role of introspection in the science of the mind.</a:t>
            </a:r>
          </a:p>
          <a:p>
            <a:pPr>
              <a:buNone/>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smtClean="0"/>
              <a:t/>
            </a:r>
            <a:br>
              <a:rPr lang="en-US" sz="3600" b="1" dirty="0" smtClean="0"/>
            </a:br>
            <a:r>
              <a:rPr lang="en-US" sz="3600" b="1" dirty="0" smtClean="0"/>
              <a:t>Logic</a:t>
            </a:r>
            <a:r>
              <a:rPr lang="en-US" sz="3600" b="1" dirty="0" smtClean="0"/>
              <a:t/>
            </a:r>
            <a:br>
              <a:rPr lang="en-US" sz="3600" b="1" dirty="0" smtClean="0"/>
            </a:br>
            <a:endParaRPr lang="en-US" sz="3600"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US" sz="2400" dirty="0" smtClean="0"/>
              <a:t>The word logic stems from the Greek word </a:t>
            </a:r>
            <a:r>
              <a:rPr lang="en-US" sz="2400" i="1" dirty="0" err="1" smtClean="0"/>
              <a:t>logike</a:t>
            </a:r>
            <a:r>
              <a:rPr lang="en-US" sz="2400" dirty="0" smtClean="0"/>
              <a:t> and or </a:t>
            </a:r>
            <a:r>
              <a:rPr lang="en-US" sz="2400" i="1" dirty="0" smtClean="0"/>
              <a:t>logos </a:t>
            </a:r>
            <a:r>
              <a:rPr lang="en-US" sz="2400" dirty="0" smtClean="0"/>
              <a:t>which translates to reason</a:t>
            </a:r>
            <a:r>
              <a:rPr lang="en-US" sz="2400" dirty="0" smtClean="0"/>
              <a:t>.</a:t>
            </a:r>
          </a:p>
          <a:p>
            <a:pPr algn="just"/>
            <a:r>
              <a:rPr lang="en-US" sz="2400" b="1" dirty="0" smtClean="0"/>
              <a:t>Logic</a:t>
            </a:r>
            <a:r>
              <a:rPr lang="en-US" sz="2400" dirty="0" smtClean="0"/>
              <a:t> is defined as a system that aims to draw reasonable conclusions based on given information</a:t>
            </a:r>
            <a:r>
              <a:rPr lang="en-US" sz="2400" dirty="0" smtClean="0"/>
              <a:t>.</a:t>
            </a:r>
          </a:p>
          <a:p>
            <a:pPr algn="just"/>
            <a:r>
              <a:rPr lang="en-US" sz="2400" dirty="0" smtClean="0"/>
              <a:t>T</a:t>
            </a:r>
            <a:r>
              <a:rPr lang="en-US" sz="2400" dirty="0" smtClean="0"/>
              <a:t>he </a:t>
            </a:r>
            <a:r>
              <a:rPr lang="en-US" sz="2400" dirty="0" smtClean="0"/>
              <a:t>goal </a:t>
            </a:r>
            <a:r>
              <a:rPr lang="en-US" sz="2400" dirty="0" smtClean="0"/>
              <a:t>of </a:t>
            </a:r>
            <a:r>
              <a:rPr lang="en-US" sz="2400" dirty="0" smtClean="0"/>
              <a:t>logic is to use data to make </a:t>
            </a:r>
            <a:r>
              <a:rPr lang="en-US" sz="2400" dirty="0" smtClean="0"/>
              <a:t>inferences.</a:t>
            </a:r>
          </a:p>
          <a:p>
            <a:pPr algn="just"/>
            <a:r>
              <a:rPr lang="en-US" sz="2400" dirty="0" smtClean="0"/>
              <a:t>the first known use of the word was in the 12th century to define a scientific set of principles</a:t>
            </a:r>
            <a:r>
              <a:rPr lang="en-US" sz="2400" dirty="0" smtClean="0"/>
              <a:t>.</a:t>
            </a:r>
          </a:p>
          <a:p>
            <a:pPr algn="just"/>
            <a:r>
              <a:rPr lang="en-US" sz="2400" dirty="0" smtClean="0"/>
              <a:t> </a:t>
            </a:r>
            <a:r>
              <a:rPr lang="en-US" sz="2400" dirty="0" smtClean="0"/>
              <a:t>In the 14th century, the word's definition grew to encompass the idea of true and false thinking in terms of reasoning. </a:t>
            </a:r>
            <a:endParaRPr lang="en-US" sz="2400" dirty="0" smtClean="0"/>
          </a:p>
          <a:p>
            <a:pPr algn="just"/>
            <a:r>
              <a:rPr lang="en-US" sz="2400" dirty="0" smtClean="0"/>
              <a:t>Today</a:t>
            </a:r>
            <a:r>
              <a:rPr lang="en-US" sz="2400" dirty="0" smtClean="0"/>
              <a:t>, logic is connected to reasoning in forms of nuance found in argumentation, math, symbolism, and much more</a:t>
            </a:r>
            <a:r>
              <a:rPr lang="en-US" sz="2400" dirty="0" smtClean="0"/>
              <a:t>.</a:t>
            </a:r>
          </a:p>
          <a:p>
            <a:pPr algn="just"/>
            <a:endParaRPr lang="en-US" sz="2400" dirty="0"/>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664</TotalTime>
  <Words>3308</Words>
  <Application>Microsoft Office PowerPoint</Application>
  <PresentationFormat>On-screen Show (4:3)</PresentationFormat>
  <Paragraphs>195</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About Education</vt:lpstr>
      <vt:lpstr>What is Philosophy?</vt:lpstr>
      <vt:lpstr>Science vs. Philosophy</vt:lpstr>
      <vt:lpstr>Slide 5</vt:lpstr>
      <vt:lpstr>Observation</vt:lpstr>
      <vt:lpstr>Introspection</vt:lpstr>
      <vt:lpstr>Slide 8</vt:lpstr>
      <vt:lpstr> Logic </vt:lpstr>
      <vt:lpstr> Valid Argument vs. Invalid Argument </vt:lpstr>
      <vt:lpstr> Types of Logic </vt:lpstr>
      <vt:lpstr> Formal Logic </vt:lpstr>
      <vt:lpstr>  Deduction &amp; Induction  </vt:lpstr>
      <vt:lpstr>Inductive Logic</vt:lpstr>
      <vt:lpstr>Slide 15</vt:lpstr>
      <vt:lpstr>Slide 16</vt:lpstr>
      <vt:lpstr>Basic Philosophical Questions</vt:lpstr>
      <vt:lpstr>Metaphysics</vt:lpstr>
      <vt:lpstr>Slide 19</vt:lpstr>
      <vt:lpstr>Slide 20</vt:lpstr>
      <vt:lpstr>Epistemology</vt:lpstr>
      <vt:lpstr>Ethics or Moral Philosophy</vt:lpstr>
      <vt:lpstr>Slide 23</vt:lpstr>
      <vt:lpstr>Ontology</vt:lpstr>
      <vt:lpstr>Slide 25</vt:lpstr>
      <vt:lpstr>Axiology</vt:lpstr>
      <vt:lpstr>Conclusion</vt:lpstr>
      <vt:lpstr>What is Phenomenology? </vt:lpstr>
      <vt:lpstr>Slide 29</vt:lpstr>
      <vt:lpstr>Existentialism </vt:lpstr>
      <vt:lpstr>Slide 31</vt:lpstr>
      <vt:lpstr>Slide 32</vt:lpstr>
      <vt:lpstr>CLASSICAL EASTERN PHILOSOPHY</vt:lpstr>
      <vt:lpstr>Lao Tzu/Taoism</vt:lpstr>
      <vt:lpstr>Siddhartha Gautama/Buddhism</vt:lpstr>
      <vt:lpstr>Slide 36</vt:lpstr>
      <vt:lpstr>Slide 37</vt:lpstr>
      <vt:lpstr>Confucius</vt:lpstr>
      <vt:lpstr>Shintoism</vt:lpstr>
      <vt:lpstr>Slide 40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philosophy?</dc:title>
  <dc:creator>PBM</dc:creator>
  <cp:lastModifiedBy>PBM</cp:lastModifiedBy>
  <cp:revision>88</cp:revision>
  <dcterms:created xsi:type="dcterms:W3CDTF">2006-08-16T00:00:00Z</dcterms:created>
  <dcterms:modified xsi:type="dcterms:W3CDTF">2023-03-26T17:59:31Z</dcterms:modified>
</cp:coreProperties>
</file>