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73" r:id="rId3"/>
    <p:sldId id="268" r:id="rId4"/>
    <p:sldId id="272" r:id="rId5"/>
    <p:sldId id="258" r:id="rId6"/>
    <p:sldId id="269" r:id="rId7"/>
    <p:sldId id="259" r:id="rId8"/>
    <p:sldId id="260" r:id="rId9"/>
    <p:sldId id="270" r:id="rId10"/>
    <p:sldId id="265" r:id="rId11"/>
    <p:sldId id="275" r:id="rId12"/>
    <p:sldId id="271" r:id="rId13"/>
    <p:sldId id="274"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4610"/>
  </p:normalViewPr>
  <p:slideViewPr>
    <p:cSldViewPr snapToGrid="0" snapToObjects="1">
      <p:cViewPr varScale="1">
        <p:scale>
          <a:sx n="87" d="100"/>
          <a:sy n="87" d="100"/>
        </p:scale>
        <p:origin x="120"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4176219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3377216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1"/>
            <a:ext cx="14630400" cy="54864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1"/>
            <a:ext cx="14630400" cy="54864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48640" y="5952164"/>
            <a:ext cx="9326880" cy="1755648"/>
          </a:xfrm>
        </p:spPr>
        <p:txBody>
          <a:bodyPr anchor="ctr">
            <a:normAutofit/>
          </a:bodyPr>
          <a:lstStyle>
            <a:lvl1pPr algn="r">
              <a:defRPr sz="6000" spc="240" baseline="0"/>
            </a:lvl1pPr>
          </a:lstStyle>
          <a:p>
            <a:r>
              <a:rPr lang="en-US" smtClean="0"/>
              <a:t>Click to edit Master title style</a:t>
            </a:r>
            <a:endParaRPr lang="en-US" dirty="0"/>
          </a:p>
        </p:txBody>
      </p:sp>
      <p:sp>
        <p:nvSpPr>
          <p:cNvPr id="3" name="Subtitle 2"/>
          <p:cNvSpPr>
            <a:spLocks noGrp="1"/>
          </p:cNvSpPr>
          <p:nvPr>
            <p:ph type="subTitle" idx="1"/>
          </p:nvPr>
        </p:nvSpPr>
        <p:spPr>
          <a:xfrm>
            <a:off x="10332720" y="5952164"/>
            <a:ext cx="3840480" cy="1755648"/>
          </a:xfrm>
        </p:spPr>
        <p:txBody>
          <a:bodyPr lIns="91440" rIns="91440" anchor="ctr">
            <a:normAutofit/>
          </a:bodyPr>
          <a:lstStyle>
            <a:lvl1pPr marL="0" indent="0" algn="l">
              <a:lnSpc>
                <a:spcPct val="100000"/>
              </a:lnSpc>
              <a:spcBef>
                <a:spcPts val="0"/>
              </a:spcBef>
              <a:buNone/>
              <a:defRPr sz="2160">
                <a:solidFill>
                  <a:schemeClr val="tx1">
                    <a:lumMod val="95000"/>
                    <a:lumOff val="5000"/>
                  </a:schemeClr>
                </a:solidFill>
              </a:defRPr>
            </a:lvl1pPr>
            <a:lvl2pPr marL="548640" indent="0" algn="ctr">
              <a:buNone/>
              <a:defRPr sz="2160"/>
            </a:lvl2pPr>
            <a:lvl3pPr marL="1097280" indent="0" algn="ctr">
              <a:buNone/>
              <a:defRPr sz="2160"/>
            </a:lvl3pPr>
            <a:lvl4pPr marL="1645920" indent="0" algn="ctr">
              <a:buNone/>
              <a:defRPr sz="2160"/>
            </a:lvl4pPr>
            <a:lvl5pPr marL="2194560" indent="0" algn="ctr">
              <a:buNone/>
              <a:defRPr sz="2160"/>
            </a:lvl5pPr>
            <a:lvl6pPr marL="2743200" indent="0" algn="ctr">
              <a:buNone/>
              <a:defRPr sz="2160"/>
            </a:lvl6pPr>
            <a:lvl7pPr marL="3291840" indent="0" algn="ctr">
              <a:buNone/>
              <a:defRPr sz="2160"/>
            </a:lvl7pPr>
            <a:lvl8pPr marL="3840480" indent="0" algn="ctr">
              <a:buNone/>
              <a:defRPr sz="2160"/>
            </a:lvl8pPr>
            <a:lvl9pPr marL="4389120" indent="0" algn="ctr">
              <a:buNone/>
              <a:defRPr sz="216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BDF68E2-58F2-4D09-BE8B-E3BD06533059}" type="datetimeFigureOut">
              <a:rPr lang="en-US" smtClean="0"/>
              <a:t>6/3/2024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10064212" y="6316927"/>
            <a:ext cx="0" cy="109728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6/3/2024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1" y="914400"/>
            <a:ext cx="3154680" cy="649224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88721" y="914400"/>
            <a:ext cx="9098280" cy="649224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6/3/2024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2070080" y="71116"/>
            <a:ext cx="0" cy="109728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6/3/2024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1"/>
            <a:ext cx="14630400" cy="54864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1"/>
            <a:ext cx="14630400" cy="54864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8640" y="5952164"/>
            <a:ext cx="9326880" cy="1755648"/>
          </a:xfrm>
        </p:spPr>
        <p:txBody>
          <a:bodyPr anchor="ctr">
            <a:normAutofit/>
          </a:bodyPr>
          <a:lstStyle>
            <a:lvl1pPr algn="r">
              <a:defRPr sz="6000" b="0" spc="24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0332720" y="5952164"/>
            <a:ext cx="3840480" cy="1755648"/>
          </a:xfrm>
        </p:spPr>
        <p:txBody>
          <a:bodyPr lIns="91440" rIns="91440" anchor="ctr">
            <a:normAutofit/>
          </a:bodyPr>
          <a:lstStyle>
            <a:lvl1pPr marL="0" indent="0">
              <a:lnSpc>
                <a:spcPct val="100000"/>
              </a:lnSpc>
              <a:spcBef>
                <a:spcPts val="0"/>
              </a:spcBef>
              <a:buNone/>
              <a:defRPr sz="2160">
                <a:solidFill>
                  <a:schemeClr val="tx1">
                    <a:lumMod val="95000"/>
                    <a:lumOff val="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6/3/2024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10064212" y="6316927"/>
            <a:ext cx="0" cy="109728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28954" y="702259"/>
            <a:ext cx="11664086" cy="179953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28952" y="2743200"/>
            <a:ext cx="5705856" cy="482803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87184" y="2743200"/>
            <a:ext cx="5705856" cy="482803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6/3/2024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28954" y="2615563"/>
            <a:ext cx="5705856" cy="987552"/>
          </a:xfrm>
        </p:spPr>
        <p:txBody>
          <a:bodyPr lIns="137160" rIns="137160" anchor="ctr">
            <a:normAutofit/>
          </a:bodyPr>
          <a:lstStyle>
            <a:lvl1pPr marL="0" indent="0">
              <a:spcBef>
                <a:spcPts val="0"/>
              </a:spcBef>
              <a:spcAft>
                <a:spcPts val="0"/>
              </a:spcAft>
              <a:buNone/>
              <a:defRPr sz="2760" b="0" cap="none" baseline="0">
                <a:solidFill>
                  <a:schemeClr val="accent1"/>
                </a:solidFill>
                <a:latin typeface="+mn-lt"/>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Edit Master text styles</a:t>
            </a:r>
          </a:p>
        </p:txBody>
      </p:sp>
      <p:sp>
        <p:nvSpPr>
          <p:cNvPr id="4" name="Content Placeholder 3"/>
          <p:cNvSpPr>
            <a:spLocks noGrp="1"/>
          </p:cNvSpPr>
          <p:nvPr>
            <p:ph sz="half" idx="2"/>
          </p:nvPr>
        </p:nvSpPr>
        <p:spPr>
          <a:xfrm>
            <a:off x="1228954" y="3561346"/>
            <a:ext cx="5705856" cy="400988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189066" y="2615563"/>
            <a:ext cx="5705856" cy="987552"/>
          </a:xfrm>
        </p:spPr>
        <p:txBody>
          <a:bodyPr lIns="137160" rIns="137160" anchor="ctr">
            <a:normAutofit/>
          </a:bodyPr>
          <a:lstStyle>
            <a:lvl1pPr marL="0" indent="0">
              <a:spcBef>
                <a:spcPts val="0"/>
              </a:spcBef>
              <a:spcAft>
                <a:spcPts val="0"/>
              </a:spcAft>
              <a:buNone/>
              <a:defRPr lang="en-US" sz="2760" b="0" kern="1200" cap="none" baseline="0" dirty="0">
                <a:solidFill>
                  <a:schemeClr val="accent1"/>
                </a:solidFill>
                <a:latin typeface="+mn-lt"/>
                <a:ea typeface="+mn-ea"/>
                <a:cs typeface="+mn-cs"/>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marL="0" lvl="0" indent="0" algn="l" defTabSz="1097280" rtl="0" eaLnBrk="1" latinLnBrk="0" hangingPunct="1">
              <a:lnSpc>
                <a:spcPct val="90000"/>
              </a:lnSpc>
              <a:spcBef>
                <a:spcPts val="2160"/>
              </a:spcBef>
              <a:buNone/>
            </a:pPr>
            <a:r>
              <a:rPr lang="en-US" smtClean="0"/>
              <a:t>Edit Master text styles</a:t>
            </a:r>
          </a:p>
        </p:txBody>
      </p:sp>
      <p:sp>
        <p:nvSpPr>
          <p:cNvPr id="6" name="Content Placeholder 5"/>
          <p:cNvSpPr>
            <a:spLocks noGrp="1"/>
          </p:cNvSpPr>
          <p:nvPr>
            <p:ph sz="quarter" idx="4"/>
          </p:nvPr>
        </p:nvSpPr>
        <p:spPr>
          <a:xfrm>
            <a:off x="7189066" y="3561346"/>
            <a:ext cx="5705856" cy="400988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6/3/2024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6/3/2024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6/3/2024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228954" y="565811"/>
            <a:ext cx="5266944" cy="2084832"/>
          </a:xfrm>
        </p:spPr>
        <p:txBody>
          <a:bodyPr>
            <a:noAutofit/>
          </a:bodyPr>
          <a:lstStyle>
            <a:lvl1pPr>
              <a:lnSpc>
                <a:spcPct val="80000"/>
              </a:lnSpc>
              <a:defRPr sz="4800"/>
            </a:lvl1pPr>
          </a:lstStyle>
          <a:p>
            <a:r>
              <a:rPr lang="en-US" smtClean="0"/>
              <a:t>Click to edit Master title style</a:t>
            </a:r>
            <a:endParaRPr lang="en-US" dirty="0"/>
          </a:p>
        </p:txBody>
      </p:sp>
      <p:sp>
        <p:nvSpPr>
          <p:cNvPr id="3" name="Content Placeholder 2"/>
          <p:cNvSpPr>
            <a:spLocks noGrp="1"/>
          </p:cNvSpPr>
          <p:nvPr>
            <p:ph idx="1"/>
          </p:nvPr>
        </p:nvSpPr>
        <p:spPr>
          <a:xfrm>
            <a:off x="6858000" y="987552"/>
            <a:ext cx="6814109" cy="6221578"/>
          </a:xfrm>
        </p:spPr>
        <p:txBody>
          <a:bodyPr/>
          <a:lstStyle>
            <a:lvl1pPr>
              <a:defRPr sz="2880"/>
            </a:lvl1pPr>
            <a:lvl2pPr>
              <a:defRPr sz="240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28954" y="2709007"/>
            <a:ext cx="5266944" cy="4514753"/>
          </a:xfrm>
        </p:spPr>
        <p:txBody>
          <a:bodyPr lIns="91440" rIns="91440">
            <a:normAutofit/>
          </a:bodyPr>
          <a:lstStyle>
            <a:lvl1pPr marL="0" indent="0">
              <a:lnSpc>
                <a:spcPct val="108000"/>
              </a:lnSpc>
              <a:spcBef>
                <a:spcPts val="720"/>
              </a:spcBef>
              <a:buNone/>
              <a:defRPr sz="192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smtClean="0"/>
              <a:t>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6/3/2024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8640" y="5952166"/>
            <a:ext cx="9326880" cy="1755648"/>
          </a:xfrm>
        </p:spPr>
        <p:txBody>
          <a:bodyPr anchor="ctr">
            <a:normAutofit/>
          </a:bodyPr>
          <a:lstStyle>
            <a:lvl1pPr algn="r">
              <a:defRPr sz="6000" spc="24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4626742" cy="5486400"/>
          </a:xfrm>
          <a:solidFill>
            <a:schemeClr val="accent1">
              <a:lumMod val="60000"/>
              <a:lumOff val="40000"/>
            </a:schemeClr>
          </a:solidFill>
        </p:spPr>
        <p:txBody>
          <a:bodyPr lIns="457200" tIns="365760" rIns="45720" bIns="45720"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10332720" y="5952166"/>
            <a:ext cx="3840480" cy="1755648"/>
          </a:xfrm>
        </p:spPr>
        <p:txBody>
          <a:bodyPr lIns="91440" rIns="91440" anchor="ctr">
            <a:normAutofit/>
          </a:bodyPr>
          <a:lstStyle>
            <a:lvl1pPr marL="0" indent="0">
              <a:lnSpc>
                <a:spcPct val="100000"/>
              </a:lnSpc>
              <a:spcBef>
                <a:spcPts val="0"/>
              </a:spcBef>
              <a:buNone/>
              <a:defRPr sz="2160">
                <a:solidFill>
                  <a:schemeClr val="tx1">
                    <a:lumMod val="95000"/>
                    <a:lumOff val="5000"/>
                  </a:schemeClr>
                </a:solidFill>
              </a:defRPr>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smtClean="0"/>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6/3/2024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10064212" y="6316927"/>
            <a:ext cx="0" cy="109728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28954" y="702259"/>
            <a:ext cx="11664086" cy="179953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28954" y="2743200"/>
            <a:ext cx="11664088" cy="4828032"/>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28955" y="7764845"/>
            <a:ext cx="2584972" cy="329184"/>
          </a:xfrm>
          <a:prstGeom prst="rect">
            <a:avLst/>
          </a:prstGeom>
        </p:spPr>
        <p:txBody>
          <a:bodyPr vert="horz" lIns="91440" tIns="45720" rIns="91440" bIns="45720" rtlCol="0" anchor="ctr"/>
          <a:lstStyle>
            <a:lvl1pPr algn="l">
              <a:defRPr sz="1200">
                <a:solidFill>
                  <a:schemeClr val="tx1">
                    <a:lumMod val="95000"/>
                    <a:lumOff val="5000"/>
                  </a:schemeClr>
                </a:solidFill>
                <a:latin typeface="+mj-lt"/>
              </a:defRPr>
            </a:lvl1pPr>
          </a:lstStyle>
          <a:p>
            <a:fld id="{98624D31-43A5-475A-80CF-332C9F6DCF35}" type="datetimeFigureOut">
              <a:rPr lang="en-US" smtClean="0"/>
              <a:t>6/3/2024</a:t>
            </a:fld>
            <a:endParaRPr lang="en-US" dirty="0"/>
          </a:p>
        </p:txBody>
      </p:sp>
      <p:sp>
        <p:nvSpPr>
          <p:cNvPr id="5" name="Footer Placeholder 4"/>
          <p:cNvSpPr>
            <a:spLocks noGrp="1"/>
          </p:cNvSpPr>
          <p:nvPr>
            <p:ph type="ftr" sz="quarter" idx="3"/>
          </p:nvPr>
        </p:nvSpPr>
        <p:spPr>
          <a:xfrm>
            <a:off x="5811519" y="7764845"/>
            <a:ext cx="7081751" cy="329184"/>
          </a:xfrm>
          <a:prstGeom prst="rect">
            <a:avLst/>
          </a:prstGeom>
        </p:spPr>
        <p:txBody>
          <a:bodyPr vert="horz" lIns="91440" tIns="45720" rIns="91440" bIns="45720" rtlCol="0" anchor="ctr"/>
          <a:lstStyle>
            <a:lvl1pPr algn="r">
              <a:defRPr sz="12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3004800" y="7764845"/>
            <a:ext cx="1168400" cy="329184"/>
          </a:xfrm>
          <a:prstGeom prst="rect">
            <a:avLst/>
          </a:prstGeom>
        </p:spPr>
        <p:txBody>
          <a:bodyPr vert="horz" lIns="91440" tIns="45720" rIns="91440" bIns="45720" rtlCol="0" anchor="ctr"/>
          <a:lstStyle>
            <a:lvl1pPr algn="l">
              <a:defRPr sz="1200">
                <a:solidFill>
                  <a:schemeClr val="tx1">
                    <a:lumMod val="95000"/>
                    <a:lumOff val="5000"/>
                  </a:schemeClr>
                </a:solidFill>
                <a:latin typeface="+mj-lt"/>
              </a:defRPr>
            </a:lvl1pPr>
          </a:lstStyle>
          <a:p>
            <a:fld id="{4FAB73BC-B049-4115-A692-8D63A059BFB8}" type="slidenum">
              <a:rPr lang="en-US" smtClean="0"/>
              <a:t>‹#›</a:t>
            </a:fld>
            <a:endParaRPr lang="en-US" dirty="0"/>
          </a:p>
        </p:txBody>
      </p:sp>
      <p:cxnSp>
        <p:nvCxnSpPr>
          <p:cNvPr id="7" name="Straight Connector 6"/>
          <p:cNvCxnSpPr/>
          <p:nvPr/>
        </p:nvCxnSpPr>
        <p:spPr>
          <a:xfrm flipV="1">
            <a:off x="914400" y="991589"/>
            <a:ext cx="0" cy="109728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1097280" rtl="0" eaLnBrk="1" latinLnBrk="0" hangingPunct="1">
        <a:lnSpc>
          <a:spcPct val="80000"/>
        </a:lnSpc>
        <a:spcBef>
          <a:spcPct val="0"/>
        </a:spcBef>
        <a:buNone/>
        <a:defRPr sz="6000" kern="1200" cap="all" spc="120" baseline="0">
          <a:solidFill>
            <a:schemeClr val="tx1">
              <a:lumMod val="95000"/>
              <a:lumOff val="5000"/>
            </a:schemeClr>
          </a:solidFill>
          <a:latin typeface="+mj-lt"/>
          <a:ea typeface="+mj-ea"/>
          <a:cs typeface="+mj-cs"/>
        </a:defRPr>
      </a:lvl1pPr>
    </p:titleStyle>
    <p:bodyStyle>
      <a:lvl1pPr marL="109855" indent="-109855" algn="l" defTabSz="1097280" rtl="0" eaLnBrk="1" latinLnBrk="0" hangingPunct="1">
        <a:lnSpc>
          <a:spcPct val="90000"/>
        </a:lnSpc>
        <a:spcBef>
          <a:spcPts val="1440"/>
        </a:spcBef>
        <a:spcAft>
          <a:spcPts val="240"/>
        </a:spcAft>
        <a:buClr>
          <a:schemeClr val="accent1"/>
        </a:buClr>
        <a:buSzPct val="100000"/>
        <a:buFont typeface="Tw Cen MT" panose="020B0602020104020603" pitchFamily="34" charset="0"/>
        <a:buChar char=" "/>
        <a:defRPr sz="2640" kern="1200">
          <a:solidFill>
            <a:schemeClr val="tx1"/>
          </a:solidFill>
          <a:latin typeface="+mn-lt"/>
          <a:ea typeface="+mn-ea"/>
          <a:cs typeface="+mn-cs"/>
        </a:defRPr>
      </a:lvl1pPr>
      <a:lvl2pPr marL="318135" indent="-164465" algn="l" defTabSz="1097280" rtl="0" eaLnBrk="1" latinLnBrk="0" hangingPunct="1">
        <a:lnSpc>
          <a:spcPct val="90000"/>
        </a:lnSpc>
        <a:spcBef>
          <a:spcPts val="240"/>
        </a:spcBef>
        <a:spcAft>
          <a:spcPts val="480"/>
        </a:spcAft>
        <a:buClr>
          <a:schemeClr val="accent1"/>
        </a:buClr>
        <a:buFont typeface="Wingdings 3" panose="05040102010807070707" pitchFamily="18" charset="2"/>
        <a:buChar char=""/>
        <a:defRPr sz="2160" kern="1200">
          <a:solidFill>
            <a:schemeClr val="tx1"/>
          </a:solidFill>
          <a:latin typeface="+mn-lt"/>
          <a:ea typeface="+mn-ea"/>
          <a:cs typeface="+mn-cs"/>
        </a:defRPr>
      </a:lvl2pPr>
      <a:lvl3pPr marL="537845" indent="-164465" algn="l" defTabSz="1097280" rtl="0" eaLnBrk="1" latinLnBrk="0" hangingPunct="1">
        <a:lnSpc>
          <a:spcPct val="90000"/>
        </a:lnSpc>
        <a:spcBef>
          <a:spcPts val="240"/>
        </a:spcBef>
        <a:spcAft>
          <a:spcPts val="480"/>
        </a:spcAft>
        <a:buClr>
          <a:schemeClr val="accent1"/>
        </a:buClr>
        <a:buFont typeface="Wingdings 3" panose="05040102010807070707" pitchFamily="18" charset="2"/>
        <a:buChar char=""/>
        <a:defRPr sz="1680" kern="1200">
          <a:solidFill>
            <a:schemeClr val="tx1"/>
          </a:solidFill>
          <a:latin typeface="+mn-lt"/>
          <a:ea typeface="+mn-ea"/>
          <a:cs typeface="+mn-cs"/>
        </a:defRPr>
      </a:lvl3pPr>
      <a:lvl4pPr marL="713105" indent="-164465" algn="l" defTabSz="1097280" rtl="0" eaLnBrk="1" latinLnBrk="0" hangingPunct="1">
        <a:lnSpc>
          <a:spcPct val="90000"/>
        </a:lnSpc>
        <a:spcBef>
          <a:spcPts val="240"/>
        </a:spcBef>
        <a:spcAft>
          <a:spcPts val="480"/>
        </a:spcAft>
        <a:buClr>
          <a:schemeClr val="accent1"/>
        </a:buClr>
        <a:buFont typeface="Wingdings 3" panose="05040102010807070707" pitchFamily="18" charset="2"/>
        <a:buChar char=""/>
        <a:defRPr sz="1680" kern="1200">
          <a:solidFill>
            <a:schemeClr val="tx1"/>
          </a:solidFill>
          <a:latin typeface="+mn-lt"/>
          <a:ea typeface="+mn-ea"/>
          <a:cs typeface="+mn-cs"/>
        </a:defRPr>
      </a:lvl4pPr>
      <a:lvl5pPr marL="932815" indent="-164465" algn="l" defTabSz="1097280" rtl="0" eaLnBrk="1" latinLnBrk="0" hangingPunct="1">
        <a:lnSpc>
          <a:spcPct val="90000"/>
        </a:lnSpc>
        <a:spcBef>
          <a:spcPts val="240"/>
        </a:spcBef>
        <a:spcAft>
          <a:spcPts val="480"/>
        </a:spcAft>
        <a:buClr>
          <a:schemeClr val="accent1"/>
        </a:buClr>
        <a:buFont typeface="Wingdings 3" panose="05040102010807070707" pitchFamily="18" charset="2"/>
        <a:buChar char=""/>
        <a:defRPr sz="1680" kern="1200">
          <a:solidFill>
            <a:schemeClr val="tx1"/>
          </a:solidFill>
          <a:latin typeface="+mn-lt"/>
          <a:ea typeface="+mn-ea"/>
          <a:cs typeface="+mn-cs"/>
        </a:defRPr>
      </a:lvl5pPr>
      <a:lvl6pPr marL="1097280" indent="-164465" algn="l" defTabSz="1097280" rtl="0" eaLnBrk="1" latinLnBrk="0" hangingPunct="1">
        <a:lnSpc>
          <a:spcPct val="90000"/>
        </a:lnSpc>
        <a:spcBef>
          <a:spcPts val="240"/>
        </a:spcBef>
        <a:spcAft>
          <a:spcPts val="480"/>
        </a:spcAft>
        <a:buClr>
          <a:schemeClr val="accent1"/>
        </a:buClr>
        <a:buFont typeface="Wingdings 3" panose="05040102010807070707" pitchFamily="18" charset="2"/>
        <a:buChar char=""/>
        <a:defRPr sz="1680" kern="1200">
          <a:solidFill>
            <a:schemeClr val="tx1"/>
          </a:solidFill>
          <a:latin typeface="+mn-lt"/>
          <a:ea typeface="+mn-ea"/>
          <a:cs typeface="+mn-cs"/>
        </a:defRPr>
      </a:lvl6pPr>
      <a:lvl7pPr marL="1272540" indent="-164465" algn="l" defTabSz="1097280" rtl="0" eaLnBrk="1" latinLnBrk="0" hangingPunct="1">
        <a:lnSpc>
          <a:spcPct val="90000"/>
        </a:lnSpc>
        <a:spcBef>
          <a:spcPts val="240"/>
        </a:spcBef>
        <a:spcAft>
          <a:spcPts val="480"/>
        </a:spcAft>
        <a:buClr>
          <a:schemeClr val="accent1"/>
        </a:buClr>
        <a:buFont typeface="Wingdings 3" panose="05040102010807070707" pitchFamily="18" charset="2"/>
        <a:buChar char=""/>
        <a:defRPr sz="1680" kern="1200">
          <a:solidFill>
            <a:schemeClr val="tx1"/>
          </a:solidFill>
          <a:latin typeface="+mn-lt"/>
          <a:ea typeface="+mn-ea"/>
          <a:cs typeface="+mn-cs"/>
        </a:defRPr>
      </a:lvl7pPr>
      <a:lvl8pPr marL="1459230" indent="-164465" algn="l" defTabSz="1097280" rtl="0" eaLnBrk="1" latinLnBrk="0" hangingPunct="1">
        <a:lnSpc>
          <a:spcPct val="90000"/>
        </a:lnSpc>
        <a:spcBef>
          <a:spcPts val="240"/>
        </a:spcBef>
        <a:spcAft>
          <a:spcPts val="480"/>
        </a:spcAft>
        <a:buClr>
          <a:schemeClr val="accent1"/>
        </a:buClr>
        <a:buFont typeface="Wingdings 3" panose="05040102010807070707" pitchFamily="18" charset="2"/>
        <a:buChar char=""/>
        <a:defRPr sz="1680" kern="1200">
          <a:solidFill>
            <a:schemeClr val="tx1"/>
          </a:solidFill>
          <a:latin typeface="+mn-lt"/>
          <a:ea typeface="+mn-ea"/>
          <a:cs typeface="+mn-cs"/>
        </a:defRPr>
      </a:lvl8pPr>
      <a:lvl9pPr marL="1635125" indent="-164465" algn="l" defTabSz="1097280" rtl="0" eaLnBrk="1" latinLnBrk="0" hangingPunct="1">
        <a:lnSpc>
          <a:spcPct val="90000"/>
        </a:lnSpc>
        <a:spcBef>
          <a:spcPts val="240"/>
        </a:spcBef>
        <a:spcAft>
          <a:spcPts val="480"/>
        </a:spcAft>
        <a:buClr>
          <a:schemeClr val="accent1"/>
        </a:buClr>
        <a:buFont typeface="Wingdings 3" panose="05040102010807070707" pitchFamily="18" charset="2"/>
        <a:buChar char=""/>
        <a:defRPr sz="168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692346" y="2032189"/>
            <a:ext cx="8148875" cy="2526506"/>
          </a:xfrm>
          <a:prstGeom prst="rect">
            <a:avLst/>
          </a:prstGeom>
          <a:noFill/>
        </p:spPr>
        <p:txBody>
          <a:bodyPr wrap="square" rtlCol="0" anchor="t"/>
          <a:lstStyle/>
          <a:p>
            <a:pPr marL="0" indent="0">
              <a:lnSpc>
                <a:spcPts val="7545"/>
              </a:lnSpc>
              <a:buNone/>
            </a:pPr>
            <a:endParaRPr lang="en-US" sz="6600" b="1" dirty="0" smtClean="0">
              <a:solidFill>
                <a:srgbClr val="FFFFFF"/>
              </a:solidFill>
              <a:latin typeface="Unbounded" pitchFamily="34" charset="0"/>
              <a:ea typeface="Unbounded" pitchFamily="34" charset="-122"/>
              <a:cs typeface="Unbounded" pitchFamily="34" charset="-120"/>
            </a:endParaRPr>
          </a:p>
          <a:p>
            <a:pPr marL="0" indent="0">
              <a:lnSpc>
                <a:spcPts val="7545"/>
              </a:lnSpc>
              <a:buNone/>
            </a:pPr>
            <a:r>
              <a:rPr lang="en-US" sz="6600" b="1" dirty="0" smtClean="0">
                <a:solidFill>
                  <a:srgbClr val="FFFFFF"/>
                </a:solidFill>
                <a:latin typeface="Unbounded" pitchFamily="34" charset="0"/>
                <a:ea typeface="Unbounded" pitchFamily="34" charset="-122"/>
                <a:cs typeface="Unbounded" pitchFamily="34" charset="-120"/>
              </a:rPr>
              <a:t>The </a:t>
            </a:r>
            <a:r>
              <a:rPr lang="en-US" sz="6600" b="1" dirty="0">
                <a:solidFill>
                  <a:srgbClr val="FFFFFF"/>
                </a:solidFill>
                <a:latin typeface="Unbounded" pitchFamily="34" charset="0"/>
                <a:ea typeface="Unbounded" pitchFamily="34" charset="-122"/>
                <a:cs typeface="Unbounded" pitchFamily="34" charset="-120"/>
              </a:rPr>
              <a:t>Medieval </a:t>
            </a:r>
            <a:r>
              <a:rPr lang="en-US" sz="6600" b="1" dirty="0" smtClean="0">
                <a:solidFill>
                  <a:srgbClr val="FFFFFF"/>
                </a:solidFill>
                <a:latin typeface="Unbounded" pitchFamily="34" charset="0"/>
                <a:ea typeface="Unbounded" pitchFamily="34" charset="-122"/>
                <a:cs typeface="Unbounded" pitchFamily="34" charset="-120"/>
              </a:rPr>
              <a:t>World</a:t>
            </a:r>
            <a:endParaRPr lang="en-US" sz="6600" b="1" dirty="0"/>
          </a:p>
        </p:txBody>
      </p:sp>
      <p:sp>
        <p:nvSpPr>
          <p:cNvPr id="6" name="Text 2"/>
          <p:cNvSpPr/>
          <p:nvPr/>
        </p:nvSpPr>
        <p:spPr>
          <a:xfrm>
            <a:off x="833199" y="4688562"/>
            <a:ext cx="7477601" cy="2280950"/>
          </a:xfrm>
          <a:prstGeom prst="rect">
            <a:avLst/>
          </a:prstGeom>
          <a:noFill/>
        </p:spPr>
        <p:txBody>
          <a:bodyPr wrap="square" rtlCol="0" anchor="t"/>
          <a:lstStyle/>
          <a:p>
            <a:r>
              <a:rPr lang="en-US" sz="2400" dirty="0">
                <a:solidFill>
                  <a:schemeClr val="bg1"/>
                </a:solidFill>
              </a:rPr>
              <a:t>Presented By:</a:t>
            </a:r>
          </a:p>
          <a:p>
            <a:r>
              <a:rPr lang="en-US" sz="2400" dirty="0">
                <a:solidFill>
                  <a:schemeClr val="bg1"/>
                </a:solidFill>
              </a:rPr>
              <a:t>	</a:t>
            </a:r>
            <a:r>
              <a:rPr lang="en-US" sz="2400" dirty="0" smtClean="0">
                <a:solidFill>
                  <a:schemeClr val="bg1"/>
                </a:solidFill>
              </a:rPr>
              <a:t>           Maqsood </a:t>
            </a:r>
            <a:r>
              <a:rPr lang="en-US" sz="2400" dirty="0">
                <a:solidFill>
                  <a:schemeClr val="bg1"/>
                </a:solidFill>
              </a:rPr>
              <a:t>Ahmed</a:t>
            </a:r>
          </a:p>
          <a:p>
            <a:r>
              <a:rPr lang="en-US" sz="2400" dirty="0" smtClean="0">
                <a:solidFill>
                  <a:schemeClr val="bg1"/>
                </a:solidFill>
              </a:rPr>
              <a:t>                      Hamza Hassan</a:t>
            </a:r>
            <a:endParaRPr lang="en-US" sz="2400" dirty="0">
              <a:solidFill>
                <a:schemeClr val="bg1"/>
              </a:solidFill>
            </a:endParaRPr>
          </a:p>
          <a:p>
            <a:r>
              <a:rPr lang="en-US" sz="2400" dirty="0" smtClean="0">
                <a:solidFill>
                  <a:schemeClr val="bg1"/>
                </a:solidFill>
              </a:rPr>
              <a:t>                      Muhammad </a:t>
            </a:r>
            <a:r>
              <a:rPr lang="en-US" sz="2400" dirty="0">
                <a:solidFill>
                  <a:schemeClr val="bg1"/>
                </a:solidFill>
              </a:rPr>
              <a:t>Zeeshan Khan</a:t>
            </a:r>
          </a:p>
          <a:p>
            <a:r>
              <a:rPr lang="en-US" sz="2400" dirty="0">
                <a:solidFill>
                  <a:schemeClr val="bg1"/>
                </a:solidFill>
              </a:rPr>
              <a:t>	</a:t>
            </a:r>
            <a:r>
              <a:rPr lang="en-US" sz="2400" dirty="0" smtClean="0">
                <a:solidFill>
                  <a:schemeClr val="bg1"/>
                </a:solidFill>
              </a:rPr>
              <a:t>           Ammaduddin </a:t>
            </a:r>
            <a:r>
              <a:rPr lang="en-US" sz="2400" dirty="0">
                <a:solidFill>
                  <a:schemeClr val="bg1"/>
                </a:solidFill>
              </a:rPr>
              <a:t>Yousaf</a:t>
            </a:r>
          </a:p>
        </p:txBody>
      </p:sp>
      <p:sp>
        <p:nvSpPr>
          <p:cNvPr id="7" name="Shape 3"/>
          <p:cNvSpPr/>
          <p:nvPr/>
        </p:nvSpPr>
        <p:spPr>
          <a:xfrm>
            <a:off x="833199" y="6376749"/>
            <a:ext cx="355402" cy="355402"/>
          </a:xfrm>
          <a:prstGeom prst="roundRect">
            <a:avLst>
              <a:gd name="adj" fmla="val 25726039"/>
            </a:avLst>
          </a:prstGeom>
          <a:noFill/>
          <a:ln w="7620">
            <a:solidFill>
              <a:srgbClr val="FFFFFF"/>
            </a:solidFill>
            <a:prstDash val="solid"/>
          </a:ln>
        </p:spPr>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1000"/>
                                        <p:tgtEl>
                                          <p:spTgt spid="5">
                                            <p:txEl>
                                              <p:pRg st="1" end="1"/>
                                            </p:txEl>
                                          </p:spTgt>
                                        </p:tgtEl>
                                      </p:cBhvr>
                                    </p:animEffect>
                                    <p:anim calcmode="lin" valueType="num">
                                      <p:cBhvr>
                                        <p:cTn id="11"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2"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1000"/>
                                        <p:tgtEl>
                                          <p:spTgt spid="6">
                                            <p:txEl>
                                              <p:pRg st="0" end="0"/>
                                            </p:txEl>
                                          </p:spTgt>
                                        </p:tgtEl>
                                      </p:cBhvr>
                                    </p:animEffect>
                                    <p:anim calcmode="lin" valueType="num">
                                      <p:cBhvr>
                                        <p:cTn id="16"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500"/>
                            </p:stCondLst>
                            <p:childTnLst>
                              <p:par>
                                <p:cTn id="19" presetID="2" presetClass="entr" presetSubtype="4" fill="hold" nodeType="after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additive="base">
                                        <p:cTn id="2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2" presetClass="entr" presetSubtype="4" fill="hold" nodeType="after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 calcmode="lin" valueType="num">
                                      <p:cBhvr additive="base">
                                        <p:cTn id="26"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par>
                          <p:cTn id="28" fill="hold">
                            <p:stCondLst>
                              <p:cond delay="1500"/>
                            </p:stCondLst>
                            <p:childTnLst>
                              <p:par>
                                <p:cTn id="29" presetID="2" presetClass="entr" presetSubtype="4" fill="hold" nodeType="after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additive="base">
                                        <p:cTn id="3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par>
                          <p:cTn id="33" fill="hold">
                            <p:stCondLst>
                              <p:cond delay="2000"/>
                            </p:stCondLst>
                            <p:childTnLst>
                              <p:par>
                                <p:cTn id="34" presetID="2" presetClass="entr" presetSubtype="4" fill="hold" nodeType="afterEffect">
                                  <p:stCondLst>
                                    <p:cond delay="0"/>
                                  </p:stCondLst>
                                  <p:childTnLst>
                                    <p:set>
                                      <p:cBhvr>
                                        <p:cTn id="35" dur="1" fill="hold">
                                          <p:stCondLst>
                                            <p:cond delay="0"/>
                                          </p:stCondLst>
                                        </p:cTn>
                                        <p:tgtEl>
                                          <p:spTgt spid="6">
                                            <p:txEl>
                                              <p:pRg st="4" end="4"/>
                                            </p:txEl>
                                          </p:spTgt>
                                        </p:tgtEl>
                                        <p:attrNameLst>
                                          <p:attrName>style.visibility</p:attrName>
                                        </p:attrNameLst>
                                      </p:cBhvr>
                                      <p:to>
                                        <p:strVal val="visible"/>
                                      </p:to>
                                    </p:set>
                                    <p:anim calcmode="lin" valueType="num">
                                      <p:cBhvr additive="base">
                                        <p:cTn id="36"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2348389" y="1658142"/>
            <a:ext cx="5629275" cy="694373"/>
          </a:xfrm>
          <a:prstGeom prst="rect">
            <a:avLst/>
          </a:prstGeom>
          <a:noFill/>
        </p:spPr>
        <p:txBody>
          <a:bodyPr wrap="none" rtlCol="0" anchor="t"/>
          <a:lstStyle/>
          <a:p>
            <a:pPr>
              <a:lnSpc>
                <a:spcPts val="5470"/>
              </a:lnSpc>
            </a:pPr>
            <a:r>
              <a:rPr lang="en-US" sz="5400" b="1" dirty="0">
                <a:solidFill>
                  <a:schemeClr val="bg1"/>
                </a:solidFill>
              </a:rPr>
              <a:t>Impact on Society</a:t>
            </a:r>
            <a:endParaRPr lang="en-US" sz="9600" b="1" dirty="0">
              <a:solidFill>
                <a:schemeClr val="bg1"/>
              </a:solidFill>
            </a:endParaRPr>
          </a:p>
        </p:txBody>
      </p:sp>
      <p:sp>
        <p:nvSpPr>
          <p:cNvPr id="5" name="Text 2"/>
          <p:cNvSpPr/>
          <p:nvPr/>
        </p:nvSpPr>
        <p:spPr>
          <a:xfrm>
            <a:off x="2348388" y="3048595"/>
            <a:ext cx="6457681" cy="2132409"/>
          </a:xfrm>
          <a:prstGeom prst="rect">
            <a:avLst/>
          </a:prstGeom>
          <a:noFill/>
        </p:spPr>
        <p:txBody>
          <a:bodyPr wrap="square" rtlCol="0" anchor="t"/>
          <a:lstStyle/>
          <a:p>
            <a:pPr marL="342900" indent="-342900">
              <a:buFont typeface="Arial" panose="020B0604020202020204" pitchFamily="34" charset="0"/>
              <a:buChar char="•"/>
            </a:pPr>
            <a:r>
              <a:rPr lang="en-US" sz="3200" dirty="0">
                <a:solidFill>
                  <a:schemeClr val="bg1"/>
                </a:solidFill>
              </a:rPr>
              <a:t>Reflection on the societal implications of philosophical evolution</a:t>
            </a:r>
          </a:p>
          <a:p>
            <a:pPr marL="342900" indent="-342900">
              <a:buFont typeface="Arial" panose="020B0604020202020204" pitchFamily="34" charset="0"/>
              <a:buChar char="•"/>
            </a:pPr>
            <a:r>
              <a:rPr lang="en-US" sz="3200" dirty="0">
                <a:solidFill>
                  <a:schemeClr val="bg1"/>
                </a:solidFill>
              </a:rPr>
              <a:t>Influence on governance, education, and cultural norms</a:t>
            </a:r>
          </a:p>
          <a:p>
            <a:pPr marL="342900" indent="-342900">
              <a:buFont typeface="Arial" panose="020B0604020202020204" pitchFamily="34" charset="0"/>
              <a:buChar char="•"/>
            </a:pPr>
            <a:r>
              <a:rPr lang="en-US" sz="3200" dirty="0">
                <a:solidFill>
                  <a:schemeClr val="bg1"/>
                </a:solidFill>
              </a:rPr>
              <a:t>Legacy of philosophical inquiry in shaping the modern world</a:t>
            </a:r>
          </a:p>
        </p:txBody>
      </p:sp>
      <p:pic>
        <p:nvPicPr>
          <p:cNvPr id="7" name="Image 1" descr="preencoded.png"/>
          <p:cNvPicPr>
            <a:picLocks noChangeAspect="1"/>
          </p:cNvPicPr>
          <p:nvPr/>
        </p:nvPicPr>
        <p:blipFill>
          <a:blip r:embed="rId4"/>
          <a:stretch>
            <a:fillRect/>
          </a:stretch>
        </p:blipFill>
        <p:spPr>
          <a:xfrm>
            <a:off x="9370381" y="2352515"/>
            <a:ext cx="4695706" cy="352175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par>
                          <p:cTn id="15" fill="hold">
                            <p:stCondLst>
                              <p:cond delay="1500"/>
                            </p:stCondLst>
                            <p:childTnLst>
                              <p:par>
                                <p:cTn id="16" presetID="42" presetClass="entr" presetSubtype="0"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5211"/>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089294" y="1018398"/>
            <a:ext cx="8148875" cy="969428"/>
          </a:xfrm>
          <a:prstGeom prst="rect">
            <a:avLst/>
          </a:prstGeom>
          <a:noFill/>
        </p:spPr>
        <p:txBody>
          <a:bodyPr wrap="square" rtlCol="0" anchor="t"/>
          <a:lstStyle/>
          <a:p>
            <a:pPr marL="0" indent="0">
              <a:lnSpc>
                <a:spcPts val="7545"/>
              </a:lnSpc>
              <a:buNone/>
            </a:pPr>
            <a:r>
              <a:rPr lang="en-US" sz="5400" b="1" dirty="0" smtClean="0">
                <a:solidFill>
                  <a:srgbClr val="FFFFFF"/>
                </a:solidFill>
                <a:latin typeface="Unbounded" pitchFamily="34" charset="0"/>
                <a:ea typeface="Unbounded" pitchFamily="34" charset="-122"/>
                <a:cs typeface="Unbounded" pitchFamily="34" charset="-120"/>
              </a:rPr>
              <a:t>Conclusion</a:t>
            </a:r>
            <a:endParaRPr lang="en-US" sz="5400" b="1" dirty="0"/>
          </a:p>
        </p:txBody>
      </p:sp>
      <p:sp>
        <p:nvSpPr>
          <p:cNvPr id="7" name="Shape 3"/>
          <p:cNvSpPr/>
          <p:nvPr/>
        </p:nvSpPr>
        <p:spPr>
          <a:xfrm>
            <a:off x="833199" y="6376749"/>
            <a:ext cx="355402" cy="355402"/>
          </a:xfrm>
          <a:prstGeom prst="roundRect">
            <a:avLst>
              <a:gd name="adj" fmla="val 25726039"/>
            </a:avLst>
          </a:prstGeom>
          <a:noFill/>
          <a:ln w="7620">
            <a:solidFill>
              <a:srgbClr val="FFFFFF"/>
            </a:solidFill>
            <a:prstDash val="solid"/>
          </a:ln>
        </p:spPr>
      </p:sp>
      <p:sp>
        <p:nvSpPr>
          <p:cNvPr id="3" name="TextBox 2"/>
          <p:cNvSpPr txBox="1"/>
          <p:nvPr/>
        </p:nvSpPr>
        <p:spPr>
          <a:xfrm>
            <a:off x="6089293" y="2341507"/>
            <a:ext cx="8148875" cy="5509200"/>
          </a:xfrm>
          <a:prstGeom prst="rect">
            <a:avLst/>
          </a:prstGeom>
          <a:noFill/>
        </p:spPr>
        <p:txBody>
          <a:bodyPr wrap="square" rtlCol="0">
            <a:spAutoFit/>
          </a:bodyPr>
          <a:lstStyle/>
          <a:p>
            <a:r>
              <a:rPr lang="en-US" sz="3200" dirty="0">
                <a:solidFill>
                  <a:schemeClr val="bg1"/>
                </a:solidFill>
              </a:rPr>
              <a:t>The evolution of philosophy during the medieval period was marked by the integration of Greek philosophical traditions with Christian doctrine, the preservation and transmission of knowledge by Islamic and Jewish scholars, and the eventual revival of classical ideas leading to the Renaissance. This period saw the transition from a primarily faith-based understanding of the world to a more reason-oriented approach, laying the groundwork for modern philosophy and science.</a:t>
            </a:r>
          </a:p>
        </p:txBody>
      </p:sp>
    </p:spTree>
    <p:extLst>
      <p:ext uri="{BB962C8B-B14F-4D97-AF65-F5344CB8AC3E}">
        <p14:creationId xmlns:p14="http://schemas.microsoft.com/office/powerpoint/2010/main" val="7711333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2609909" y="3200400"/>
            <a:ext cx="9410581" cy="4363366"/>
          </a:xfrm>
          <a:prstGeom prst="rect">
            <a:avLst/>
          </a:prstGeom>
          <a:noFill/>
        </p:spPr>
        <p:txBody>
          <a:bodyPr wrap="none" rtlCol="0" anchor="t"/>
          <a:lstStyle/>
          <a:p>
            <a:pPr marL="0" indent="0">
              <a:lnSpc>
                <a:spcPts val="5470"/>
              </a:lnSpc>
              <a:buNone/>
            </a:pPr>
            <a:r>
              <a:rPr lang="en-US" sz="9600" b="1" u="sng" dirty="0" smtClean="0">
                <a:solidFill>
                  <a:schemeClr val="bg1"/>
                </a:solidFill>
                <a:latin typeface="Algerian" panose="04020705040A02060702" pitchFamily="82" charset="0"/>
              </a:rPr>
              <a:t>Any Question?</a:t>
            </a:r>
          </a:p>
          <a:p>
            <a:pPr marL="0" indent="0">
              <a:lnSpc>
                <a:spcPts val="5470"/>
              </a:lnSpc>
              <a:buNone/>
            </a:pPr>
            <a:r>
              <a:rPr lang="en-US" sz="3600" dirty="0">
                <a:solidFill>
                  <a:schemeClr val="bg1"/>
                </a:solidFill>
                <a:latin typeface="Arial Black" panose="020B0A04020102020204" pitchFamily="34" charset="0"/>
              </a:rPr>
              <a:t> </a:t>
            </a:r>
            <a:r>
              <a:rPr lang="en-US" sz="3600" dirty="0" smtClean="0">
                <a:solidFill>
                  <a:schemeClr val="bg1"/>
                </a:solidFill>
                <a:latin typeface="Arial Black" panose="020B0A04020102020204" pitchFamily="34" charset="0"/>
              </a:rPr>
              <a:t>   (Silence is the best Answer! </a:t>
            </a:r>
            <a:r>
              <a:rPr lang="en-US" sz="3600" dirty="0" smtClean="0">
                <a:solidFill>
                  <a:schemeClr val="bg1"/>
                </a:solidFill>
                <a:latin typeface="Arial Black" panose="020B0A04020102020204" pitchFamily="34" charset="0"/>
                <a:sym typeface="Wingdings" panose="05000000000000000000" pitchFamily="2" charset="2"/>
              </a:rPr>
              <a:t></a:t>
            </a:r>
            <a:r>
              <a:rPr lang="en-US" sz="3600" dirty="0" smtClean="0">
                <a:solidFill>
                  <a:schemeClr val="bg1"/>
                </a:solidFill>
                <a:latin typeface="Arial Black" panose="020B0A04020102020204" pitchFamily="34" charset="0"/>
              </a:rPr>
              <a:t>)</a:t>
            </a:r>
            <a:endParaRPr lang="en-US" sz="6000" dirty="0">
              <a:solidFill>
                <a:schemeClr val="bg1"/>
              </a:solidFill>
              <a:latin typeface="Arial Black" panose="020B0A040201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2527293" y="4114800"/>
            <a:ext cx="9410581" cy="4363366"/>
          </a:xfrm>
          <a:prstGeom prst="rect">
            <a:avLst/>
          </a:prstGeom>
          <a:noFill/>
        </p:spPr>
        <p:txBody>
          <a:bodyPr wrap="none" rtlCol="0" anchor="t"/>
          <a:lstStyle/>
          <a:p>
            <a:pPr marL="0" indent="0">
              <a:lnSpc>
                <a:spcPts val="5470"/>
              </a:lnSpc>
              <a:buNone/>
            </a:pPr>
            <a:r>
              <a:rPr lang="en-US" sz="16600" dirty="0" smtClean="0">
                <a:solidFill>
                  <a:schemeClr val="bg1"/>
                </a:solidFill>
              </a:rPr>
              <a:t>Thank You</a:t>
            </a:r>
            <a:endParaRPr lang="en-US" sz="16600" dirty="0">
              <a:solidFill>
                <a:schemeClr val="bg1"/>
              </a:solidFill>
            </a:endParaRPr>
          </a:p>
        </p:txBody>
      </p:sp>
    </p:spTree>
    <p:extLst>
      <p:ext uri="{BB962C8B-B14F-4D97-AF65-F5344CB8AC3E}">
        <p14:creationId xmlns:p14="http://schemas.microsoft.com/office/powerpoint/2010/main" val="5433130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2348389" y="2176582"/>
            <a:ext cx="9410581" cy="694373"/>
          </a:xfrm>
          <a:prstGeom prst="rect">
            <a:avLst/>
          </a:prstGeom>
          <a:noFill/>
        </p:spPr>
        <p:txBody>
          <a:bodyPr wrap="none" rtlCol="0" anchor="t"/>
          <a:lstStyle/>
          <a:p>
            <a:pPr marL="0" indent="0">
              <a:lnSpc>
                <a:spcPts val="5470"/>
              </a:lnSpc>
              <a:buNone/>
            </a:pPr>
            <a:r>
              <a:rPr lang="en-US" sz="4375" dirty="0">
                <a:solidFill>
                  <a:srgbClr val="FFFFFF"/>
                </a:solidFill>
                <a:latin typeface="Unbounded" pitchFamily="34" charset="0"/>
                <a:ea typeface="Unbounded" pitchFamily="34" charset="-122"/>
                <a:cs typeface="Unbounded" pitchFamily="34" charset="-120"/>
              </a:rPr>
              <a:t>What is the Medieval World?</a:t>
            </a:r>
            <a:endParaRPr lang="en-US" sz="4375" dirty="0"/>
          </a:p>
        </p:txBody>
      </p:sp>
      <p:sp>
        <p:nvSpPr>
          <p:cNvPr id="5" name="Text 2"/>
          <p:cNvSpPr/>
          <p:nvPr/>
        </p:nvSpPr>
        <p:spPr>
          <a:xfrm>
            <a:off x="2348389" y="3315295"/>
            <a:ext cx="9933503" cy="1066205"/>
          </a:xfrm>
          <a:prstGeom prst="rect">
            <a:avLst/>
          </a:prstGeom>
          <a:noFill/>
        </p:spPr>
        <p:txBody>
          <a:bodyPr wrap="square" rtlCol="0" anchor="t"/>
          <a:lstStyle/>
          <a:p>
            <a:pPr marL="0" indent="0">
              <a:lnSpc>
                <a:spcPts val="2800"/>
              </a:lnSpc>
              <a:buNone/>
            </a:pPr>
            <a:r>
              <a:rPr lang="en-US" sz="1750" dirty="0">
                <a:solidFill>
                  <a:srgbClr val="CAD6DE"/>
                </a:solidFill>
                <a:latin typeface="Cabin" pitchFamily="34" charset="0"/>
                <a:ea typeface="Cabin" pitchFamily="34" charset="-122"/>
                <a:cs typeface="Cabin" pitchFamily="34" charset="-120"/>
              </a:rPr>
              <a:t>The Medieval World refers to the period in European history spanning from the 5th to the 15th century, following the fall of the Roman Empire. This era was marked by the rise of Christianity, the formation of powerful kingdoms, and the development of a feudal social structure.</a:t>
            </a:r>
            <a:endParaRPr lang="en-US" sz="1750" dirty="0"/>
          </a:p>
        </p:txBody>
      </p:sp>
      <p:sp>
        <p:nvSpPr>
          <p:cNvPr id="6" name="Text 3"/>
          <p:cNvSpPr/>
          <p:nvPr/>
        </p:nvSpPr>
        <p:spPr>
          <a:xfrm>
            <a:off x="2348389" y="4631412"/>
            <a:ext cx="9933503" cy="1421606"/>
          </a:xfrm>
          <a:prstGeom prst="rect">
            <a:avLst/>
          </a:prstGeom>
          <a:noFill/>
        </p:spPr>
        <p:txBody>
          <a:bodyPr wrap="square" rtlCol="0" anchor="t"/>
          <a:lstStyle/>
          <a:p>
            <a:pPr marL="0" indent="0">
              <a:lnSpc>
                <a:spcPts val="2800"/>
              </a:lnSpc>
              <a:buNone/>
            </a:pPr>
            <a:r>
              <a:rPr lang="en-US" sz="1750" dirty="0">
                <a:solidFill>
                  <a:srgbClr val="CAD6DE"/>
                </a:solidFill>
                <a:latin typeface="Cabin" pitchFamily="34" charset="0"/>
                <a:ea typeface="Cabin" pitchFamily="34" charset="-122"/>
                <a:cs typeface="Cabin" pitchFamily="34" charset="-120"/>
              </a:rPr>
              <a:t>During this time, the continent was shaped by the spread of Christianity, the expansion of the Byzantine Empire, and the emergence of the Islamic civilization. The Medieval World saw the construction of grand cathedrals, the flourishing of monasteries, and the growth of universities, all of which contributed to the intellectual and cultural development of Europe.</a:t>
            </a:r>
            <a:endParaRPr lang="en-US" sz="1750"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11978"/>
            <a:ext cx="14630400" cy="8229600"/>
          </a:xfrm>
          <a:prstGeom prst="rect">
            <a:avLst/>
          </a:prstGeom>
        </p:spPr>
      </p:pic>
      <p:sp>
        <p:nvSpPr>
          <p:cNvPr id="4" name="Text 1"/>
          <p:cNvSpPr/>
          <p:nvPr/>
        </p:nvSpPr>
        <p:spPr>
          <a:xfrm>
            <a:off x="1930946" y="1759226"/>
            <a:ext cx="9577268" cy="980905"/>
          </a:xfrm>
          <a:prstGeom prst="rect">
            <a:avLst/>
          </a:prstGeom>
          <a:noFill/>
        </p:spPr>
        <p:txBody>
          <a:bodyPr wrap="none" rtlCol="0" anchor="t"/>
          <a:lstStyle/>
          <a:p>
            <a:pPr>
              <a:lnSpc>
                <a:spcPts val="5470"/>
              </a:lnSpc>
            </a:pPr>
            <a:r>
              <a:rPr lang="en-US" sz="6600" b="1" dirty="0" smtClean="0">
                <a:solidFill>
                  <a:schemeClr val="bg1"/>
                </a:solidFill>
              </a:rPr>
              <a:t>Timeline Highlights</a:t>
            </a:r>
            <a:endParaRPr lang="en-US" sz="59500" b="1" dirty="0">
              <a:solidFill>
                <a:schemeClr val="bg1"/>
              </a:solidFill>
              <a:latin typeface="Arial" panose="020B0604020202020204" pitchFamily="34" charset="0"/>
              <a:cs typeface="Arial" panose="020B0604020202020204" pitchFamily="34" charset="0"/>
            </a:endParaRPr>
          </a:p>
        </p:txBody>
      </p:sp>
      <p:sp>
        <p:nvSpPr>
          <p:cNvPr id="5" name="Text 2"/>
          <p:cNvSpPr/>
          <p:nvPr/>
        </p:nvSpPr>
        <p:spPr>
          <a:xfrm>
            <a:off x="1930946" y="3036617"/>
            <a:ext cx="11755237" cy="1066205"/>
          </a:xfrm>
          <a:prstGeom prst="rect">
            <a:avLst/>
          </a:prstGeom>
          <a:noFill/>
        </p:spPr>
        <p:txBody>
          <a:bodyPr wrap="square" rtlCol="0" anchor="t"/>
          <a:lstStyle/>
          <a:p>
            <a:pPr marL="457200" indent="-457200">
              <a:buFont typeface="Arial" panose="020B0604020202020204" pitchFamily="34" charset="0"/>
              <a:buChar char="•"/>
            </a:pPr>
            <a:r>
              <a:rPr lang="en-US" sz="3600" b="1" dirty="0">
                <a:solidFill>
                  <a:schemeClr val="bg1"/>
                </a:solidFill>
                <a:latin typeface="Arial" panose="020B0604020202020204" pitchFamily="34" charset="0"/>
                <a:cs typeface="Arial" panose="020B0604020202020204" pitchFamily="34" charset="0"/>
              </a:rPr>
              <a:t>260 CE</a:t>
            </a:r>
            <a:r>
              <a:rPr lang="en-US" sz="3600" dirty="0">
                <a:solidFill>
                  <a:schemeClr val="bg1"/>
                </a:solidFill>
                <a:latin typeface="Arial" panose="020B0604020202020204" pitchFamily="34" charset="0"/>
                <a:cs typeface="Arial" panose="020B0604020202020204" pitchFamily="34" charset="0"/>
              </a:rPr>
              <a:t>: Plotinus founds Neo-Platonism</a:t>
            </a:r>
          </a:p>
          <a:p>
            <a:pPr marL="457200" indent="-457200">
              <a:buFont typeface="Arial" panose="020B0604020202020204" pitchFamily="34" charset="0"/>
              <a:buChar char="•"/>
            </a:pPr>
            <a:r>
              <a:rPr lang="en-US" sz="3600" b="1" dirty="0">
                <a:solidFill>
                  <a:schemeClr val="bg1"/>
                </a:solidFill>
                <a:latin typeface="Arial" panose="020B0604020202020204" pitchFamily="34" charset="0"/>
                <a:cs typeface="Arial" panose="020B0604020202020204" pitchFamily="34" charset="0"/>
              </a:rPr>
              <a:t>313 CE</a:t>
            </a:r>
            <a:r>
              <a:rPr lang="en-US" sz="3600" dirty="0">
                <a:solidFill>
                  <a:schemeClr val="bg1"/>
                </a:solidFill>
                <a:latin typeface="Arial" panose="020B0604020202020204" pitchFamily="34" charset="0"/>
                <a:cs typeface="Arial" panose="020B0604020202020204" pitchFamily="34" charset="0"/>
              </a:rPr>
              <a:t>: Constantine’s Edict of Milan</a:t>
            </a:r>
          </a:p>
          <a:p>
            <a:pPr marL="457200" indent="-457200">
              <a:buFont typeface="Arial" panose="020B0604020202020204" pitchFamily="34" charset="0"/>
              <a:buChar char="•"/>
            </a:pPr>
            <a:r>
              <a:rPr lang="en-US" sz="3600" b="1" dirty="0">
                <a:solidFill>
                  <a:schemeClr val="bg1"/>
                </a:solidFill>
                <a:latin typeface="Arial" panose="020B0604020202020204" pitchFamily="34" charset="0"/>
                <a:cs typeface="Arial" panose="020B0604020202020204" pitchFamily="34" charset="0"/>
              </a:rPr>
              <a:t>622 CE</a:t>
            </a:r>
            <a:r>
              <a:rPr lang="en-US" sz="3600" dirty="0">
                <a:solidFill>
                  <a:schemeClr val="bg1"/>
                </a:solidFill>
                <a:latin typeface="Arial" panose="020B0604020202020204" pitchFamily="34" charset="0"/>
                <a:cs typeface="Arial" panose="020B0604020202020204" pitchFamily="34" charset="0"/>
              </a:rPr>
              <a:t>: Prophet Muhammad’s </a:t>
            </a:r>
            <a:r>
              <a:rPr lang="en-US" sz="3600" dirty="0" err="1">
                <a:solidFill>
                  <a:schemeClr val="bg1"/>
                </a:solidFill>
                <a:latin typeface="Arial" panose="020B0604020202020204" pitchFamily="34" charset="0"/>
                <a:cs typeface="Arial" panose="020B0604020202020204" pitchFamily="34" charset="0"/>
              </a:rPr>
              <a:t>Hejira</a:t>
            </a:r>
            <a:endParaRPr lang="en-US" sz="3600" dirty="0">
              <a:solidFill>
                <a:schemeClr val="bg1"/>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3600" b="1" dirty="0">
                <a:solidFill>
                  <a:schemeClr val="bg1"/>
                </a:solidFill>
                <a:latin typeface="Arial" panose="020B0604020202020204" pitchFamily="34" charset="0"/>
                <a:cs typeface="Arial" panose="020B0604020202020204" pitchFamily="34" charset="0"/>
              </a:rPr>
              <a:t>711 CE</a:t>
            </a:r>
            <a:r>
              <a:rPr lang="en-US" sz="3600" dirty="0">
                <a:solidFill>
                  <a:schemeClr val="bg1"/>
                </a:solidFill>
                <a:latin typeface="Arial" panose="020B0604020202020204" pitchFamily="34" charset="0"/>
                <a:cs typeface="Arial" panose="020B0604020202020204" pitchFamily="34" charset="0"/>
              </a:rPr>
              <a:t>: Muslim conquest of Iberia</a:t>
            </a:r>
          </a:p>
          <a:p>
            <a:pPr marL="457200" indent="-457200">
              <a:buFont typeface="Arial" panose="020B0604020202020204" pitchFamily="34" charset="0"/>
              <a:buChar char="•"/>
            </a:pPr>
            <a:r>
              <a:rPr lang="en-US" sz="3600" b="1" dirty="0">
                <a:solidFill>
                  <a:schemeClr val="bg1"/>
                </a:solidFill>
                <a:latin typeface="Arial" panose="020B0604020202020204" pitchFamily="34" charset="0"/>
                <a:cs typeface="Arial" panose="020B0604020202020204" pitchFamily="34" charset="0"/>
              </a:rPr>
              <a:t>1099 CE</a:t>
            </a:r>
            <a:r>
              <a:rPr lang="en-US" sz="3600" dirty="0">
                <a:solidFill>
                  <a:schemeClr val="bg1"/>
                </a:solidFill>
                <a:latin typeface="Arial" panose="020B0604020202020204" pitchFamily="34" charset="0"/>
                <a:cs typeface="Arial" panose="020B0604020202020204" pitchFamily="34" charset="0"/>
              </a:rPr>
              <a:t>: Christian crusaders capture Jerusalem</a:t>
            </a:r>
          </a:p>
          <a:p>
            <a:pPr marL="457200" indent="-457200">
              <a:buFont typeface="Arial" panose="020B0604020202020204" pitchFamily="34" charset="0"/>
              <a:buChar char="•"/>
            </a:pPr>
            <a:r>
              <a:rPr lang="en-US" sz="3600" b="1" dirty="0">
                <a:solidFill>
                  <a:schemeClr val="bg1"/>
                </a:solidFill>
                <a:latin typeface="Arial" panose="020B0604020202020204" pitchFamily="34" charset="0"/>
                <a:cs typeface="Arial" panose="020B0604020202020204" pitchFamily="34" charset="0"/>
              </a:rPr>
              <a:t>1453 CE</a:t>
            </a:r>
            <a:r>
              <a:rPr lang="en-US" sz="3600" dirty="0">
                <a:solidFill>
                  <a:schemeClr val="bg1"/>
                </a:solidFill>
                <a:latin typeface="Arial" panose="020B0604020202020204" pitchFamily="34" charset="0"/>
                <a:cs typeface="Arial" panose="020B0604020202020204" pitchFamily="34" charset="0"/>
              </a:rPr>
              <a:t>: Fall of Constantinople</a:t>
            </a:r>
          </a:p>
          <a:p>
            <a:pPr marL="457200" indent="-457200">
              <a:buFont typeface="Arial" panose="020B0604020202020204" pitchFamily="34" charset="0"/>
              <a:buChar char="•"/>
            </a:pPr>
            <a:r>
              <a:rPr lang="en-US" sz="3600" b="1" dirty="0">
                <a:solidFill>
                  <a:schemeClr val="bg1"/>
                </a:solidFill>
                <a:latin typeface="Arial" panose="020B0604020202020204" pitchFamily="34" charset="0"/>
                <a:cs typeface="Arial" panose="020B0604020202020204" pitchFamily="34" charset="0"/>
              </a:rPr>
              <a:t>1492 CE</a:t>
            </a:r>
            <a:r>
              <a:rPr lang="en-US" sz="3600" dirty="0">
                <a:solidFill>
                  <a:schemeClr val="bg1"/>
                </a:solidFill>
                <a:latin typeface="Arial" panose="020B0604020202020204" pitchFamily="34" charset="0"/>
                <a:cs typeface="Arial" panose="020B0604020202020204" pitchFamily="34" charset="0"/>
              </a:rPr>
              <a:t>: Columbus reaches the West Indies</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1000"/>
                                        <p:tgtEl>
                                          <p:spTgt spid="5">
                                            <p:txEl>
                                              <p:pRg st="0" end="0"/>
                                            </p:txEl>
                                          </p:spTgt>
                                        </p:tgtEl>
                                      </p:cBhvr>
                                    </p:animEffect>
                                    <p:anim calcmode="lin" valueType="num">
                                      <p:cBhvr>
                                        <p:cTn id="1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1000"/>
                                        <p:tgtEl>
                                          <p:spTgt spid="5">
                                            <p:txEl>
                                              <p:pRg st="1" end="1"/>
                                            </p:txEl>
                                          </p:spTgt>
                                        </p:tgtEl>
                                      </p:cBhvr>
                                    </p:animEffect>
                                    <p:anim calcmode="lin" valueType="num">
                                      <p:cBhvr>
                                        <p:cTn id="1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fade">
                                      <p:cBhvr>
                                        <p:cTn id="23" dur="1000"/>
                                        <p:tgtEl>
                                          <p:spTgt spid="5">
                                            <p:txEl>
                                              <p:pRg st="2" end="2"/>
                                            </p:txEl>
                                          </p:spTgt>
                                        </p:tgtEl>
                                      </p:cBhvr>
                                    </p:animEffect>
                                    <p:anim calcmode="lin" valueType="num">
                                      <p:cBhvr>
                                        <p:cTn id="24"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nodeType="after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fade">
                                      <p:cBhvr>
                                        <p:cTn id="29" dur="1000"/>
                                        <p:tgtEl>
                                          <p:spTgt spid="5">
                                            <p:txEl>
                                              <p:pRg st="3" end="3"/>
                                            </p:txEl>
                                          </p:spTgt>
                                        </p:tgtEl>
                                      </p:cBhvr>
                                    </p:animEffect>
                                    <p:anim calcmode="lin" valueType="num">
                                      <p:cBhvr>
                                        <p:cTn id="3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par>
                          <p:cTn id="32" fill="hold">
                            <p:stCondLst>
                              <p:cond delay="4500"/>
                            </p:stCondLst>
                            <p:childTnLst>
                              <p:par>
                                <p:cTn id="33" presetID="42" presetClass="entr" presetSubtype="0" fill="hold" nodeType="after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par>
                          <p:cTn id="38" fill="hold">
                            <p:stCondLst>
                              <p:cond delay="5500"/>
                            </p:stCondLst>
                            <p:childTnLst>
                              <p:par>
                                <p:cTn id="39" presetID="42" presetClass="entr" presetSubtype="0" fill="hold" nodeType="after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animEffect transition="in" filter="fade">
                                      <p:cBhvr>
                                        <p:cTn id="41" dur="1000"/>
                                        <p:tgtEl>
                                          <p:spTgt spid="5">
                                            <p:txEl>
                                              <p:pRg st="5" end="5"/>
                                            </p:txEl>
                                          </p:spTgt>
                                        </p:tgtEl>
                                      </p:cBhvr>
                                    </p:animEffect>
                                    <p:anim calcmode="lin" valueType="num">
                                      <p:cBhvr>
                                        <p:cTn id="42"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par>
                          <p:cTn id="44" fill="hold">
                            <p:stCondLst>
                              <p:cond delay="6500"/>
                            </p:stCondLst>
                            <p:childTnLst>
                              <p:par>
                                <p:cTn id="45" presetID="42" presetClass="entr" presetSubtype="0" fill="hold" nodeType="after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animEffect transition="in" filter="fade">
                                      <p:cBhvr>
                                        <p:cTn id="47" dur="1000"/>
                                        <p:tgtEl>
                                          <p:spTgt spid="5">
                                            <p:txEl>
                                              <p:pRg st="6" end="6"/>
                                            </p:txEl>
                                          </p:spTgt>
                                        </p:tgtEl>
                                      </p:cBhvr>
                                    </p:animEffect>
                                    <p:anim calcmode="lin" valueType="num">
                                      <p:cBhvr>
                                        <p:cTn id="4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1801736" y="1928785"/>
            <a:ext cx="9410581" cy="694373"/>
          </a:xfrm>
          <a:prstGeom prst="rect">
            <a:avLst/>
          </a:prstGeom>
          <a:noFill/>
        </p:spPr>
        <p:txBody>
          <a:bodyPr wrap="none" rtlCol="0" anchor="t"/>
          <a:lstStyle/>
          <a:p>
            <a:pPr marL="0" indent="0">
              <a:lnSpc>
                <a:spcPts val="5470"/>
              </a:lnSpc>
              <a:buNone/>
            </a:pPr>
            <a:r>
              <a:rPr lang="en-US" sz="5400" b="1" dirty="0" smtClean="0">
                <a:solidFill>
                  <a:srgbClr val="FFFFFF"/>
                </a:solidFill>
                <a:latin typeface="Arial" panose="020B0604020202020204" pitchFamily="34" charset="0"/>
                <a:ea typeface="Unbounded" pitchFamily="34" charset="-122"/>
                <a:cs typeface="Arial" panose="020B0604020202020204" pitchFamily="34" charset="0"/>
              </a:rPr>
              <a:t>The Roman Empire and Philosophy</a:t>
            </a:r>
            <a:endParaRPr lang="en-US" sz="5400" b="1" dirty="0">
              <a:latin typeface="Arial" panose="020B0604020202020204" pitchFamily="34" charset="0"/>
              <a:cs typeface="Arial" panose="020B0604020202020204" pitchFamily="34" charset="0"/>
            </a:endParaRPr>
          </a:p>
        </p:txBody>
      </p:sp>
      <p:sp>
        <p:nvSpPr>
          <p:cNvPr id="6" name="Text 3"/>
          <p:cNvSpPr/>
          <p:nvPr/>
        </p:nvSpPr>
        <p:spPr>
          <a:xfrm>
            <a:off x="1801736" y="3200400"/>
            <a:ext cx="9933503" cy="2852618"/>
          </a:xfrm>
          <a:prstGeom prst="rect">
            <a:avLst/>
          </a:prstGeom>
          <a:noFill/>
        </p:spPr>
        <p:txBody>
          <a:bodyPr wrap="square" rtlCol="0" anchor="t"/>
          <a:lstStyle/>
          <a:p>
            <a:pPr marL="571500" indent="-571500">
              <a:buFont typeface="Arial" panose="020B0604020202020204" pitchFamily="34" charset="0"/>
              <a:buChar char="•"/>
            </a:pPr>
            <a:r>
              <a:rPr lang="en-US" sz="3600" dirty="0">
                <a:solidFill>
                  <a:schemeClr val="bg1"/>
                </a:solidFill>
                <a:latin typeface="Arial" panose="020B0604020202020204" pitchFamily="34" charset="0"/>
                <a:cs typeface="Arial" panose="020B0604020202020204" pitchFamily="34" charset="0"/>
              </a:rPr>
              <a:t>Division of the Roman Empire into east and west</a:t>
            </a:r>
          </a:p>
          <a:p>
            <a:pPr marL="571500" indent="-571500">
              <a:buFont typeface="Arial" panose="020B0604020202020204" pitchFamily="34" charset="0"/>
              <a:buChar char="•"/>
            </a:pPr>
            <a:r>
              <a:rPr lang="en-US" sz="3600" dirty="0">
                <a:solidFill>
                  <a:schemeClr val="bg1"/>
                </a:solidFill>
                <a:latin typeface="Arial" panose="020B0604020202020204" pitchFamily="34" charset="0"/>
                <a:cs typeface="Arial" panose="020B0604020202020204" pitchFamily="34" charset="0"/>
              </a:rPr>
              <a:t>Limited role of philosophy in Roman culture, except for Stoicism</a:t>
            </a:r>
          </a:p>
          <a:p>
            <a:pPr marL="571500" indent="-571500">
              <a:buFont typeface="Arial" panose="020B0604020202020204" pitchFamily="34" charset="0"/>
              <a:buChar char="•"/>
            </a:pPr>
            <a:r>
              <a:rPr lang="en-US" sz="3600" dirty="0">
                <a:solidFill>
                  <a:schemeClr val="bg1"/>
                </a:solidFill>
                <a:latin typeface="Arial" panose="020B0604020202020204" pitchFamily="34" charset="0"/>
                <a:cs typeface="Arial" panose="020B0604020202020204" pitchFamily="34" charset="0"/>
              </a:rPr>
              <a:t>Influence of Christianity and marginalization of Greek philosophy</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2348389" y="1687949"/>
            <a:ext cx="9577268" cy="694373"/>
          </a:xfrm>
          <a:prstGeom prst="rect">
            <a:avLst/>
          </a:prstGeom>
          <a:noFill/>
        </p:spPr>
        <p:txBody>
          <a:bodyPr wrap="none" rtlCol="0" anchor="t"/>
          <a:lstStyle/>
          <a:p>
            <a:pPr marL="0" indent="0">
              <a:lnSpc>
                <a:spcPts val="5470"/>
              </a:lnSpc>
              <a:buNone/>
            </a:pPr>
            <a:r>
              <a:rPr lang="en-US" sz="7200" b="1" dirty="0" smtClean="0">
                <a:solidFill>
                  <a:srgbClr val="FFFFFF"/>
                </a:solidFill>
                <a:latin typeface="Arial" panose="020B0604020202020204" pitchFamily="34" charset="0"/>
                <a:ea typeface="Unbounded" pitchFamily="34" charset="-122"/>
                <a:cs typeface="Arial" panose="020B0604020202020204" pitchFamily="34" charset="0"/>
              </a:rPr>
              <a:t>The Dark Ages</a:t>
            </a:r>
            <a:endParaRPr lang="en-US" sz="7200" b="1" dirty="0">
              <a:latin typeface="Arial" panose="020B0604020202020204" pitchFamily="34" charset="0"/>
              <a:cs typeface="Arial" panose="020B0604020202020204" pitchFamily="34" charset="0"/>
            </a:endParaRPr>
          </a:p>
        </p:txBody>
      </p:sp>
      <p:sp>
        <p:nvSpPr>
          <p:cNvPr id="5" name="Text 2"/>
          <p:cNvSpPr/>
          <p:nvPr/>
        </p:nvSpPr>
        <p:spPr>
          <a:xfrm>
            <a:off x="2348389" y="2826663"/>
            <a:ext cx="10433333" cy="1066205"/>
          </a:xfrm>
          <a:prstGeom prst="rect">
            <a:avLst/>
          </a:prstGeom>
          <a:noFill/>
        </p:spPr>
        <p:txBody>
          <a:bodyPr wrap="square" rtlCol="0" anchor="t"/>
          <a:lstStyle/>
          <a:p>
            <a:pPr marL="571500" indent="-571500">
              <a:buFont typeface="Arial" panose="020B0604020202020204" pitchFamily="34" charset="0"/>
              <a:buChar char="•"/>
            </a:pPr>
            <a:r>
              <a:rPr lang="en-US" sz="4000" dirty="0">
                <a:solidFill>
                  <a:schemeClr val="bg1"/>
                </a:solidFill>
                <a:latin typeface="Arial" panose="020B0604020202020204" pitchFamily="34" charset="0"/>
                <a:cs typeface="Arial" panose="020B0604020202020204" pitchFamily="34" charset="0"/>
              </a:rPr>
              <a:t>Decline of Europe after the fall of the Roman Empire</a:t>
            </a:r>
          </a:p>
          <a:p>
            <a:pPr marL="571500" indent="-571500">
              <a:buFont typeface="Arial" panose="020B0604020202020204" pitchFamily="34" charset="0"/>
              <a:buChar char="•"/>
            </a:pPr>
            <a:r>
              <a:rPr lang="en-US" sz="4000" dirty="0">
                <a:solidFill>
                  <a:schemeClr val="bg1"/>
                </a:solidFill>
                <a:latin typeface="Arial" panose="020B0604020202020204" pitchFamily="34" charset="0"/>
                <a:cs typeface="Arial" panose="020B0604020202020204" pitchFamily="34" charset="0"/>
              </a:rPr>
              <a:t>Dominance of the Church and limited philosophical inquiry</a:t>
            </a:r>
          </a:p>
          <a:p>
            <a:pPr marL="571500" indent="-571500">
              <a:buFont typeface="Arial" panose="020B0604020202020204" pitchFamily="34" charset="0"/>
              <a:buChar char="•"/>
            </a:pPr>
            <a:r>
              <a:rPr lang="en-US" sz="4000" dirty="0">
                <a:solidFill>
                  <a:schemeClr val="bg1"/>
                </a:solidFill>
                <a:latin typeface="Arial" panose="020B0604020202020204" pitchFamily="34" charset="0"/>
                <a:cs typeface="Arial" panose="020B0604020202020204" pitchFamily="34" charset="0"/>
              </a:rPr>
              <a:t>Survival of Platonism and Boethius’s translation of Aristotle’s Logic</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1000"/>
                                        <p:tgtEl>
                                          <p:spTgt spid="5">
                                            <p:txEl>
                                              <p:pRg st="0" end="0"/>
                                            </p:txEl>
                                          </p:spTgt>
                                        </p:tgtEl>
                                      </p:cBhvr>
                                    </p:animEffect>
                                    <p:anim calcmode="lin" valueType="num">
                                      <p:cBhvr>
                                        <p:cTn id="1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1000"/>
                                        <p:tgtEl>
                                          <p:spTgt spid="5">
                                            <p:txEl>
                                              <p:pRg st="1" end="1"/>
                                            </p:txEl>
                                          </p:spTgt>
                                        </p:tgtEl>
                                      </p:cBhvr>
                                    </p:animEffect>
                                    <p:anim calcmode="lin" valueType="num">
                                      <p:cBhvr>
                                        <p:cTn id="1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fade">
                                      <p:cBhvr>
                                        <p:cTn id="23" dur="1000"/>
                                        <p:tgtEl>
                                          <p:spTgt spid="5">
                                            <p:txEl>
                                              <p:pRg st="2" end="2"/>
                                            </p:txEl>
                                          </p:spTgt>
                                        </p:tgtEl>
                                      </p:cBhvr>
                                    </p:animEffect>
                                    <p:anim calcmode="lin" valueType="num">
                                      <p:cBhvr>
                                        <p:cTn id="24"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11978"/>
            <a:ext cx="14630400" cy="8229600"/>
          </a:xfrm>
          <a:prstGeom prst="rect">
            <a:avLst/>
          </a:prstGeom>
        </p:spPr>
      </p:pic>
      <p:sp>
        <p:nvSpPr>
          <p:cNvPr id="4" name="Text 1"/>
          <p:cNvSpPr/>
          <p:nvPr/>
        </p:nvSpPr>
        <p:spPr>
          <a:xfrm>
            <a:off x="1235207" y="1268773"/>
            <a:ext cx="9577268" cy="980905"/>
          </a:xfrm>
          <a:prstGeom prst="rect">
            <a:avLst/>
          </a:prstGeom>
          <a:noFill/>
        </p:spPr>
        <p:txBody>
          <a:bodyPr wrap="none" rtlCol="0" anchor="t"/>
          <a:lstStyle/>
          <a:p>
            <a:pPr>
              <a:lnSpc>
                <a:spcPts val="5470"/>
              </a:lnSpc>
            </a:pPr>
            <a:r>
              <a:rPr lang="en-US" sz="5400" b="1" dirty="0" smtClean="0">
                <a:solidFill>
                  <a:schemeClr val="bg1"/>
                </a:solidFill>
              </a:rPr>
              <a:t>Contributions </a:t>
            </a:r>
            <a:r>
              <a:rPr lang="en-US" sz="5400" b="1" dirty="0">
                <a:solidFill>
                  <a:schemeClr val="bg1"/>
                </a:solidFill>
              </a:rPr>
              <a:t>of </a:t>
            </a:r>
            <a:r>
              <a:rPr lang="en-US" sz="5400" b="1" dirty="0" smtClean="0">
                <a:solidFill>
                  <a:schemeClr val="bg1"/>
                </a:solidFill>
              </a:rPr>
              <a:t>Islamic Philosophers:</a:t>
            </a:r>
            <a:endParaRPr lang="en-US" sz="307000" b="1" dirty="0">
              <a:solidFill>
                <a:schemeClr val="bg1"/>
              </a:solidFill>
              <a:latin typeface="Arial" panose="020B0604020202020204" pitchFamily="34" charset="0"/>
              <a:cs typeface="Arial" panose="020B0604020202020204" pitchFamily="34" charset="0"/>
            </a:endParaRPr>
          </a:p>
        </p:txBody>
      </p:sp>
      <p:sp>
        <p:nvSpPr>
          <p:cNvPr id="5" name="Text 2"/>
          <p:cNvSpPr/>
          <p:nvPr/>
        </p:nvSpPr>
        <p:spPr>
          <a:xfrm>
            <a:off x="1825208" y="2249678"/>
            <a:ext cx="10979984" cy="1066205"/>
          </a:xfrm>
          <a:prstGeom prst="rect">
            <a:avLst/>
          </a:prstGeom>
          <a:noFill/>
        </p:spPr>
        <p:txBody>
          <a:bodyPr wrap="square" rtlCol="0" anchor="t"/>
          <a:lstStyle/>
          <a:p>
            <a:pPr marL="457200" indent="-457200">
              <a:buFont typeface="Arial" panose="020B0604020202020204" pitchFamily="34" charset="0"/>
              <a:buChar char="•"/>
            </a:pPr>
            <a:r>
              <a:rPr lang="en-US" sz="4400" b="1" dirty="0">
                <a:solidFill>
                  <a:schemeClr val="bg1"/>
                </a:solidFill>
              </a:rPr>
              <a:t>Al-</a:t>
            </a:r>
            <a:r>
              <a:rPr lang="en-US" sz="4400" b="1" dirty="0" err="1">
                <a:solidFill>
                  <a:schemeClr val="bg1"/>
                </a:solidFill>
              </a:rPr>
              <a:t>Farabi</a:t>
            </a:r>
            <a:r>
              <a:rPr lang="en-US" sz="4400" b="1" dirty="0">
                <a:solidFill>
                  <a:schemeClr val="bg1"/>
                </a:solidFill>
              </a:rPr>
              <a:t> (872-950 CE</a:t>
            </a:r>
            <a:r>
              <a:rPr lang="en-US" sz="4400" b="1" dirty="0" smtClean="0">
                <a:solidFill>
                  <a:schemeClr val="bg1"/>
                </a:solidFill>
              </a:rPr>
              <a:t>):</a:t>
            </a:r>
          </a:p>
          <a:p>
            <a:r>
              <a:rPr lang="en-US" sz="4000" dirty="0">
                <a:solidFill>
                  <a:schemeClr val="bg1"/>
                </a:solidFill>
              </a:rPr>
              <a:t>	</a:t>
            </a:r>
            <a:r>
              <a:rPr lang="en-US" sz="4000" dirty="0" smtClean="0">
                <a:solidFill>
                  <a:schemeClr val="bg1"/>
                </a:solidFill>
              </a:rPr>
              <a:t>Philosophy and Logic, Political Philosophy, 	Metaphysics and Epistemology</a:t>
            </a:r>
            <a:endParaRPr lang="en-US" sz="4000" dirty="0">
              <a:solidFill>
                <a:schemeClr val="bg1"/>
              </a:solidFill>
            </a:endParaRPr>
          </a:p>
          <a:p>
            <a:pPr marL="457200" indent="-457200">
              <a:buFont typeface="Arial" panose="020B0604020202020204" pitchFamily="34" charset="0"/>
              <a:buChar char="•"/>
            </a:pPr>
            <a:r>
              <a:rPr lang="en-US" sz="4400" b="1" dirty="0" smtClean="0">
                <a:solidFill>
                  <a:schemeClr val="bg1"/>
                </a:solidFill>
              </a:rPr>
              <a:t>Avicenna (Ibn </a:t>
            </a:r>
            <a:r>
              <a:rPr lang="en-US" sz="4400" b="1" dirty="0" err="1" smtClean="0">
                <a:solidFill>
                  <a:schemeClr val="bg1"/>
                </a:solidFill>
              </a:rPr>
              <a:t>Sina</a:t>
            </a:r>
            <a:r>
              <a:rPr lang="en-US" sz="4400" b="1" dirty="0" smtClean="0">
                <a:solidFill>
                  <a:schemeClr val="bg1"/>
                </a:solidFill>
              </a:rPr>
              <a:t>) (980-1037 CE):</a:t>
            </a:r>
          </a:p>
          <a:p>
            <a:pPr lvl="1"/>
            <a:r>
              <a:rPr lang="en-US" sz="4000" dirty="0">
                <a:solidFill>
                  <a:schemeClr val="bg1"/>
                </a:solidFill>
              </a:rPr>
              <a:t>	</a:t>
            </a:r>
            <a:r>
              <a:rPr lang="en-US" sz="4000" dirty="0" smtClean="0">
                <a:solidFill>
                  <a:schemeClr val="bg1"/>
                </a:solidFill>
              </a:rPr>
              <a:t>Medicine, Philosophy and Metaphysics</a:t>
            </a:r>
            <a:endParaRPr lang="en-US" sz="4000" dirty="0">
              <a:solidFill>
                <a:schemeClr val="bg1"/>
              </a:solidFill>
            </a:endParaRPr>
          </a:p>
          <a:p>
            <a:pPr marL="457200" indent="-457200">
              <a:buFont typeface="Arial" panose="020B0604020202020204" pitchFamily="34" charset="0"/>
              <a:buChar char="•"/>
            </a:pPr>
            <a:r>
              <a:rPr lang="en-US" sz="4400" b="1" dirty="0" smtClean="0">
                <a:solidFill>
                  <a:schemeClr val="bg1"/>
                </a:solidFill>
              </a:rPr>
              <a:t>Averroes (Ibn </a:t>
            </a:r>
            <a:r>
              <a:rPr lang="en-US" sz="4400" b="1" dirty="0" err="1" smtClean="0">
                <a:solidFill>
                  <a:schemeClr val="bg1"/>
                </a:solidFill>
              </a:rPr>
              <a:t>Rushd</a:t>
            </a:r>
            <a:r>
              <a:rPr lang="en-US" sz="4400" b="1" dirty="0" smtClean="0">
                <a:solidFill>
                  <a:schemeClr val="bg1"/>
                </a:solidFill>
              </a:rPr>
              <a:t>)(1126-1198):</a:t>
            </a:r>
          </a:p>
          <a:p>
            <a:pPr lvl="1"/>
            <a:r>
              <a:rPr lang="en-US" sz="4000" dirty="0">
                <a:solidFill>
                  <a:schemeClr val="bg1"/>
                </a:solidFill>
              </a:rPr>
              <a:t>	</a:t>
            </a:r>
            <a:r>
              <a:rPr lang="en-US" sz="4000" dirty="0" smtClean="0">
                <a:solidFill>
                  <a:schemeClr val="bg1"/>
                </a:solidFill>
              </a:rPr>
              <a:t>Commentaries on Aristotle, Philosophy and 	Theology, Legal and Political Theory</a:t>
            </a:r>
            <a:endParaRPr lang="en-US" sz="4000" dirty="0">
              <a:solidFill>
                <a:schemeClr val="bg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1000"/>
                                        <p:tgtEl>
                                          <p:spTgt spid="5">
                                            <p:txEl>
                                              <p:pRg st="0" end="0"/>
                                            </p:txEl>
                                          </p:spTgt>
                                        </p:tgtEl>
                                      </p:cBhvr>
                                    </p:animEffect>
                                    <p:anim calcmode="lin" valueType="num">
                                      <p:cBhvr>
                                        <p:cTn id="1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1000"/>
                                        <p:tgtEl>
                                          <p:spTgt spid="5">
                                            <p:txEl>
                                              <p:pRg st="1" end="1"/>
                                            </p:txEl>
                                          </p:spTgt>
                                        </p:tgtEl>
                                      </p:cBhvr>
                                    </p:animEffect>
                                    <p:anim calcmode="lin" valueType="num">
                                      <p:cBhvr>
                                        <p:cTn id="1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fade">
                                      <p:cBhvr>
                                        <p:cTn id="23" dur="1000"/>
                                        <p:tgtEl>
                                          <p:spTgt spid="5">
                                            <p:txEl>
                                              <p:pRg st="2" end="2"/>
                                            </p:txEl>
                                          </p:spTgt>
                                        </p:tgtEl>
                                      </p:cBhvr>
                                    </p:animEffect>
                                    <p:anim calcmode="lin" valueType="num">
                                      <p:cBhvr>
                                        <p:cTn id="24"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nodeType="after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fade">
                                      <p:cBhvr>
                                        <p:cTn id="29" dur="1000"/>
                                        <p:tgtEl>
                                          <p:spTgt spid="5">
                                            <p:txEl>
                                              <p:pRg st="3" end="3"/>
                                            </p:txEl>
                                          </p:spTgt>
                                        </p:tgtEl>
                                      </p:cBhvr>
                                    </p:animEffect>
                                    <p:anim calcmode="lin" valueType="num">
                                      <p:cBhvr>
                                        <p:cTn id="3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par>
                          <p:cTn id="32" fill="hold">
                            <p:stCondLst>
                              <p:cond delay="4500"/>
                            </p:stCondLst>
                            <p:childTnLst>
                              <p:par>
                                <p:cTn id="33" presetID="42" presetClass="entr" presetSubtype="0" fill="hold" nodeType="after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par>
                          <p:cTn id="38" fill="hold">
                            <p:stCondLst>
                              <p:cond delay="5500"/>
                            </p:stCondLst>
                            <p:childTnLst>
                              <p:par>
                                <p:cTn id="39" presetID="42" presetClass="entr" presetSubtype="0" fill="hold" nodeType="after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animEffect transition="in" filter="fade">
                                      <p:cBhvr>
                                        <p:cTn id="41" dur="1000"/>
                                        <p:tgtEl>
                                          <p:spTgt spid="5">
                                            <p:txEl>
                                              <p:pRg st="5" end="5"/>
                                            </p:txEl>
                                          </p:spTgt>
                                        </p:tgtEl>
                                      </p:cBhvr>
                                    </p:animEffect>
                                    <p:anim calcmode="lin" valueType="num">
                                      <p:cBhvr>
                                        <p:cTn id="42"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61269"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7620" y="0"/>
            <a:ext cx="3719192" cy="8229600"/>
          </a:xfrm>
          <a:prstGeom prst="rect">
            <a:avLst/>
          </a:prstGeom>
        </p:spPr>
      </p:pic>
      <p:sp>
        <p:nvSpPr>
          <p:cNvPr id="5" name="Text 1"/>
          <p:cNvSpPr/>
          <p:nvPr/>
        </p:nvSpPr>
        <p:spPr>
          <a:xfrm>
            <a:off x="4482346" y="605909"/>
            <a:ext cx="7562969" cy="687348"/>
          </a:xfrm>
          <a:prstGeom prst="rect">
            <a:avLst/>
          </a:prstGeom>
          <a:noFill/>
        </p:spPr>
        <p:txBody>
          <a:bodyPr wrap="none" rtlCol="0" anchor="t"/>
          <a:lstStyle/>
          <a:p>
            <a:pPr>
              <a:lnSpc>
                <a:spcPts val="5410"/>
              </a:lnSpc>
            </a:pPr>
            <a:r>
              <a:rPr lang="en-US" sz="4800" b="1" dirty="0">
                <a:solidFill>
                  <a:schemeClr val="bg1"/>
                </a:solidFill>
              </a:rPr>
              <a:t>Compatibility with Christian Faith</a:t>
            </a:r>
            <a:endParaRPr lang="en-US" sz="8800" b="1" dirty="0">
              <a:solidFill>
                <a:schemeClr val="bg1"/>
              </a:solidFill>
            </a:endParaRPr>
          </a:p>
        </p:txBody>
      </p:sp>
      <p:sp>
        <p:nvSpPr>
          <p:cNvPr id="10" name="Text 6"/>
          <p:cNvSpPr/>
          <p:nvPr/>
        </p:nvSpPr>
        <p:spPr>
          <a:xfrm>
            <a:off x="5912964" y="1742777"/>
            <a:ext cx="4879737" cy="849313"/>
          </a:xfrm>
          <a:prstGeom prst="rect">
            <a:avLst/>
          </a:prstGeom>
          <a:noFill/>
        </p:spPr>
        <p:txBody>
          <a:bodyPr wrap="none" rtlCol="0" anchor="t"/>
          <a:lstStyle/>
          <a:p>
            <a:r>
              <a:rPr lang="en-US" sz="3600" dirty="0">
                <a:solidFill>
                  <a:schemeClr val="bg1"/>
                </a:solidFill>
              </a:rPr>
              <a:t>Christian philosophers embrace </a:t>
            </a:r>
            <a:endParaRPr lang="en-US" sz="3600" dirty="0" smtClean="0">
              <a:solidFill>
                <a:schemeClr val="bg1"/>
              </a:solidFill>
            </a:endParaRPr>
          </a:p>
          <a:p>
            <a:r>
              <a:rPr lang="en-US" sz="3600" dirty="0" smtClean="0">
                <a:solidFill>
                  <a:schemeClr val="bg1"/>
                </a:solidFill>
              </a:rPr>
              <a:t>Aristotelianism</a:t>
            </a:r>
            <a:endParaRPr lang="en-US" sz="3600" dirty="0">
              <a:solidFill>
                <a:schemeClr val="bg1"/>
              </a:solidFill>
            </a:endParaRPr>
          </a:p>
        </p:txBody>
      </p:sp>
      <p:sp>
        <p:nvSpPr>
          <p:cNvPr id="15" name="Text 11"/>
          <p:cNvSpPr/>
          <p:nvPr/>
        </p:nvSpPr>
        <p:spPr>
          <a:xfrm>
            <a:off x="5955967" y="3890924"/>
            <a:ext cx="4299228" cy="343614"/>
          </a:xfrm>
          <a:prstGeom prst="rect">
            <a:avLst/>
          </a:prstGeom>
          <a:noFill/>
        </p:spPr>
        <p:txBody>
          <a:bodyPr wrap="none" rtlCol="0" anchor="t"/>
          <a:lstStyle/>
          <a:p>
            <a:r>
              <a:rPr lang="en-US" sz="3600" dirty="0">
                <a:solidFill>
                  <a:schemeClr val="bg1"/>
                </a:solidFill>
              </a:rPr>
              <a:t>Promotion of compatibility between </a:t>
            </a:r>
            <a:endParaRPr lang="en-US" sz="3600" dirty="0" smtClean="0">
              <a:solidFill>
                <a:schemeClr val="bg1"/>
              </a:solidFill>
            </a:endParaRPr>
          </a:p>
          <a:p>
            <a:r>
              <a:rPr lang="en-US" sz="3600" dirty="0" smtClean="0">
                <a:solidFill>
                  <a:schemeClr val="bg1"/>
                </a:solidFill>
              </a:rPr>
              <a:t>Aristotle’s </a:t>
            </a:r>
            <a:r>
              <a:rPr lang="en-US" sz="3600" dirty="0">
                <a:solidFill>
                  <a:schemeClr val="bg1"/>
                </a:solidFill>
              </a:rPr>
              <a:t>ideas and Christian doctrine</a:t>
            </a:r>
          </a:p>
        </p:txBody>
      </p:sp>
      <p:grpSp>
        <p:nvGrpSpPr>
          <p:cNvPr id="24" name="Group 23"/>
          <p:cNvGrpSpPr/>
          <p:nvPr/>
        </p:nvGrpSpPr>
        <p:grpSpPr>
          <a:xfrm>
            <a:off x="4564855" y="1623179"/>
            <a:ext cx="1277526" cy="6000512"/>
            <a:chOff x="4564855" y="1623179"/>
            <a:chExt cx="1277526" cy="6000512"/>
          </a:xfrm>
        </p:grpSpPr>
        <p:sp>
          <p:nvSpPr>
            <p:cNvPr id="6" name="Shape 2"/>
            <p:cNvSpPr/>
            <p:nvPr/>
          </p:nvSpPr>
          <p:spPr>
            <a:xfrm>
              <a:off x="4798576" y="1623179"/>
              <a:ext cx="27384" cy="6000512"/>
            </a:xfrm>
            <a:prstGeom prst="rect">
              <a:avLst/>
            </a:prstGeom>
            <a:solidFill>
              <a:srgbClr val="0A988B"/>
            </a:solidFill>
          </p:spPr>
        </p:sp>
        <p:sp>
          <p:nvSpPr>
            <p:cNvPr id="7" name="Shape 3"/>
            <p:cNvSpPr/>
            <p:nvPr/>
          </p:nvSpPr>
          <p:spPr>
            <a:xfrm>
              <a:off x="5059680" y="2028706"/>
              <a:ext cx="782701" cy="27384"/>
            </a:xfrm>
            <a:prstGeom prst="rect">
              <a:avLst/>
            </a:prstGeom>
            <a:solidFill>
              <a:srgbClr val="0A988B"/>
            </a:solidFill>
          </p:spPr>
        </p:sp>
        <p:sp>
          <p:nvSpPr>
            <p:cNvPr id="8" name="Shape 4"/>
            <p:cNvSpPr/>
            <p:nvPr/>
          </p:nvSpPr>
          <p:spPr>
            <a:xfrm>
              <a:off x="4564856" y="1817288"/>
              <a:ext cx="494824" cy="494824"/>
            </a:xfrm>
            <a:prstGeom prst="roundRect">
              <a:avLst>
                <a:gd name="adj" fmla="val 13336"/>
              </a:avLst>
            </a:prstGeom>
            <a:solidFill>
              <a:srgbClr val="223D4D"/>
            </a:solidFill>
          </p:spPr>
        </p:sp>
        <p:sp>
          <p:nvSpPr>
            <p:cNvPr id="9" name="Text 5"/>
            <p:cNvSpPr/>
            <p:nvPr/>
          </p:nvSpPr>
          <p:spPr>
            <a:xfrm>
              <a:off x="4659451" y="1825268"/>
              <a:ext cx="262456" cy="412313"/>
            </a:xfrm>
            <a:prstGeom prst="rect">
              <a:avLst/>
            </a:prstGeom>
            <a:noFill/>
          </p:spPr>
          <p:txBody>
            <a:bodyPr wrap="none" rtlCol="0" anchor="t"/>
            <a:lstStyle/>
            <a:p>
              <a:pPr marL="0" indent="0" algn="ctr">
                <a:lnSpc>
                  <a:spcPts val="3245"/>
                </a:lnSpc>
                <a:buNone/>
              </a:pPr>
              <a:r>
                <a:rPr lang="en-US" sz="2600" dirty="0">
                  <a:solidFill>
                    <a:srgbClr val="FFFFFF"/>
                  </a:solidFill>
                  <a:latin typeface="Unbounded" pitchFamily="34" charset="0"/>
                  <a:ea typeface="Unbounded" pitchFamily="34" charset="-122"/>
                  <a:cs typeface="Unbounded" pitchFamily="34" charset="-120"/>
                </a:rPr>
                <a:t>1</a:t>
              </a:r>
              <a:endParaRPr lang="en-US" sz="2600" dirty="0"/>
            </a:p>
          </p:txBody>
        </p:sp>
        <p:sp>
          <p:nvSpPr>
            <p:cNvPr id="12" name="Shape 8"/>
            <p:cNvSpPr/>
            <p:nvPr/>
          </p:nvSpPr>
          <p:spPr>
            <a:xfrm>
              <a:off x="5059680" y="4219456"/>
              <a:ext cx="782701" cy="27384"/>
            </a:xfrm>
            <a:prstGeom prst="rect">
              <a:avLst/>
            </a:prstGeom>
            <a:solidFill>
              <a:srgbClr val="0A988B"/>
            </a:solidFill>
          </p:spPr>
        </p:sp>
        <p:sp>
          <p:nvSpPr>
            <p:cNvPr id="13" name="Shape 9"/>
            <p:cNvSpPr/>
            <p:nvPr/>
          </p:nvSpPr>
          <p:spPr>
            <a:xfrm>
              <a:off x="4564855" y="3985736"/>
              <a:ext cx="503157" cy="494824"/>
            </a:xfrm>
            <a:prstGeom prst="roundRect">
              <a:avLst>
                <a:gd name="adj" fmla="val 13336"/>
              </a:avLst>
            </a:prstGeom>
            <a:solidFill>
              <a:srgbClr val="223D4D"/>
            </a:solidFill>
          </p:spPr>
        </p:sp>
        <p:sp>
          <p:nvSpPr>
            <p:cNvPr id="14" name="Text 10"/>
            <p:cNvSpPr/>
            <p:nvPr/>
          </p:nvSpPr>
          <p:spPr>
            <a:xfrm>
              <a:off x="4682133" y="4026932"/>
              <a:ext cx="260271" cy="412313"/>
            </a:xfrm>
            <a:prstGeom prst="rect">
              <a:avLst/>
            </a:prstGeom>
            <a:noFill/>
          </p:spPr>
          <p:txBody>
            <a:bodyPr wrap="none" rtlCol="0" anchor="t"/>
            <a:lstStyle/>
            <a:p>
              <a:pPr marL="0" indent="0" algn="ctr">
                <a:lnSpc>
                  <a:spcPts val="3245"/>
                </a:lnSpc>
                <a:buNone/>
              </a:pPr>
              <a:r>
                <a:rPr lang="en-US" sz="2600" dirty="0">
                  <a:solidFill>
                    <a:srgbClr val="FFFFFF"/>
                  </a:solidFill>
                  <a:latin typeface="Unbounded" pitchFamily="34" charset="0"/>
                  <a:ea typeface="Unbounded" pitchFamily="34" charset="-122"/>
                  <a:cs typeface="Unbounded" pitchFamily="34" charset="-120"/>
                </a:rPr>
                <a:t>2</a:t>
              </a:r>
              <a:endParaRPr lang="en-US" sz="2600" dirty="0"/>
            </a:p>
          </p:txBody>
        </p:sp>
        <p:sp>
          <p:nvSpPr>
            <p:cNvPr id="17" name="Shape 13"/>
            <p:cNvSpPr/>
            <p:nvPr/>
          </p:nvSpPr>
          <p:spPr>
            <a:xfrm>
              <a:off x="5059680" y="6058376"/>
              <a:ext cx="782701" cy="27384"/>
            </a:xfrm>
            <a:prstGeom prst="rect">
              <a:avLst/>
            </a:prstGeom>
            <a:solidFill>
              <a:srgbClr val="0A988B"/>
            </a:solidFill>
          </p:spPr>
        </p:sp>
        <p:sp>
          <p:nvSpPr>
            <p:cNvPr id="18" name="Shape 14"/>
            <p:cNvSpPr/>
            <p:nvPr/>
          </p:nvSpPr>
          <p:spPr>
            <a:xfrm>
              <a:off x="4564855" y="5824657"/>
              <a:ext cx="503157" cy="494824"/>
            </a:xfrm>
            <a:prstGeom prst="roundRect">
              <a:avLst>
                <a:gd name="adj" fmla="val 13336"/>
              </a:avLst>
            </a:prstGeom>
            <a:solidFill>
              <a:srgbClr val="223D4D"/>
            </a:solidFill>
          </p:spPr>
        </p:sp>
        <p:sp>
          <p:nvSpPr>
            <p:cNvPr id="19" name="Text 15"/>
            <p:cNvSpPr/>
            <p:nvPr/>
          </p:nvSpPr>
          <p:spPr>
            <a:xfrm>
              <a:off x="4679633" y="5865852"/>
              <a:ext cx="269738" cy="412313"/>
            </a:xfrm>
            <a:prstGeom prst="rect">
              <a:avLst/>
            </a:prstGeom>
            <a:noFill/>
          </p:spPr>
          <p:txBody>
            <a:bodyPr wrap="none" rtlCol="0" anchor="t"/>
            <a:lstStyle/>
            <a:p>
              <a:pPr marL="0" indent="0" algn="ctr">
                <a:lnSpc>
                  <a:spcPts val="3245"/>
                </a:lnSpc>
                <a:buNone/>
              </a:pPr>
              <a:r>
                <a:rPr lang="en-US" sz="2600" dirty="0">
                  <a:solidFill>
                    <a:srgbClr val="FFFFFF"/>
                  </a:solidFill>
                  <a:latin typeface="Unbounded" pitchFamily="34" charset="0"/>
                  <a:ea typeface="Unbounded" pitchFamily="34" charset="-122"/>
                  <a:cs typeface="Unbounded" pitchFamily="34" charset="-120"/>
                </a:rPr>
                <a:t>3</a:t>
              </a:r>
              <a:endParaRPr lang="en-US" sz="2600" dirty="0"/>
            </a:p>
          </p:txBody>
        </p:sp>
      </p:grpSp>
      <p:sp>
        <p:nvSpPr>
          <p:cNvPr id="20" name="Text 16"/>
          <p:cNvSpPr/>
          <p:nvPr/>
        </p:nvSpPr>
        <p:spPr>
          <a:xfrm>
            <a:off x="5997988" y="5745678"/>
            <a:ext cx="6476762" cy="343614"/>
          </a:xfrm>
          <a:prstGeom prst="rect">
            <a:avLst/>
          </a:prstGeom>
          <a:noFill/>
        </p:spPr>
        <p:txBody>
          <a:bodyPr wrap="none" rtlCol="0" anchor="t"/>
          <a:lstStyle/>
          <a:p>
            <a:r>
              <a:rPr lang="en-US" sz="3600" dirty="0">
                <a:solidFill>
                  <a:schemeClr val="bg1"/>
                </a:solidFill>
              </a:rPr>
              <a:t>Contributions of key Christian philosophers </a:t>
            </a:r>
            <a:endParaRPr lang="en-US" sz="3600" dirty="0" smtClean="0">
              <a:solidFill>
                <a:schemeClr val="bg1"/>
              </a:solidFill>
            </a:endParaRPr>
          </a:p>
          <a:p>
            <a:r>
              <a:rPr lang="en-US" sz="3600" dirty="0" smtClean="0">
                <a:solidFill>
                  <a:schemeClr val="bg1"/>
                </a:solidFill>
              </a:rPr>
              <a:t>such </a:t>
            </a:r>
            <a:r>
              <a:rPr lang="en-US" sz="3600" dirty="0">
                <a:solidFill>
                  <a:schemeClr val="bg1"/>
                </a:solidFill>
              </a:rPr>
              <a:t>as Thomas Aquinas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45" presetClass="entr" presetSubtype="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2000"/>
                                        <p:tgtEl>
                                          <p:spTgt spid="24"/>
                                        </p:tgtEl>
                                      </p:cBhvr>
                                    </p:animEffect>
                                    <p:anim calcmode="lin" valueType="num">
                                      <p:cBhvr>
                                        <p:cTn id="29" dur="2000" fill="hold"/>
                                        <p:tgtEl>
                                          <p:spTgt spid="24"/>
                                        </p:tgtEl>
                                        <p:attrNameLst>
                                          <p:attrName>ppt_w</p:attrName>
                                        </p:attrNameLst>
                                      </p:cBhvr>
                                      <p:tavLst>
                                        <p:tav tm="0" fmla="#ppt_w*sin(2.5*pi*$)">
                                          <p:val>
                                            <p:fltVal val="0"/>
                                          </p:val>
                                        </p:tav>
                                        <p:tav tm="100000">
                                          <p:val>
                                            <p:fltVal val="1"/>
                                          </p:val>
                                        </p:tav>
                                      </p:tavLst>
                                    </p:anim>
                                    <p:anim calcmode="lin" valueType="num">
                                      <p:cBhvr>
                                        <p:cTn id="30" dur="2000" fill="hold"/>
                                        <p:tgtEl>
                                          <p:spTgt spid="2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5"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751919" y="1884878"/>
            <a:ext cx="7158395" cy="694373"/>
          </a:xfrm>
          <a:prstGeom prst="rect">
            <a:avLst/>
          </a:prstGeom>
          <a:noFill/>
        </p:spPr>
        <p:txBody>
          <a:bodyPr wrap="none" rtlCol="0" anchor="t"/>
          <a:lstStyle/>
          <a:p>
            <a:pPr>
              <a:lnSpc>
                <a:spcPts val="5470"/>
              </a:lnSpc>
            </a:pPr>
            <a:r>
              <a:rPr lang="en-US" sz="4800" b="1" dirty="0">
                <a:solidFill>
                  <a:schemeClr val="bg1"/>
                </a:solidFill>
              </a:rPr>
              <a:t>Introduction of New Rationality</a:t>
            </a:r>
            <a:endParaRPr lang="en-US" sz="8800" b="1" dirty="0">
              <a:solidFill>
                <a:schemeClr val="bg1"/>
              </a:solidFill>
            </a:endParaRPr>
          </a:p>
        </p:txBody>
      </p:sp>
      <p:sp>
        <p:nvSpPr>
          <p:cNvPr id="6" name="Text 2"/>
          <p:cNvSpPr/>
          <p:nvPr/>
        </p:nvSpPr>
        <p:spPr>
          <a:xfrm>
            <a:off x="833199" y="3259693"/>
            <a:ext cx="7477601" cy="1421606"/>
          </a:xfrm>
          <a:prstGeom prst="rect">
            <a:avLst/>
          </a:prstGeom>
          <a:noFill/>
        </p:spPr>
        <p:txBody>
          <a:bodyPr wrap="square" rtlCol="0" anchor="t"/>
          <a:lstStyle/>
          <a:p>
            <a:pPr marL="457200" indent="-457200">
              <a:buFont typeface="Arial" panose="020B0604020202020204" pitchFamily="34" charset="0"/>
              <a:buChar char="•"/>
            </a:pPr>
            <a:r>
              <a:rPr lang="en-US" sz="3200" dirty="0">
                <a:solidFill>
                  <a:schemeClr val="bg1"/>
                </a:solidFill>
              </a:rPr>
              <a:t>Introduction of advanced scientific knowledge from the Islamic world to Europe</a:t>
            </a:r>
          </a:p>
          <a:p>
            <a:pPr marL="457200" indent="-457200">
              <a:buFont typeface="Arial" panose="020B0604020202020204" pitchFamily="34" charset="0"/>
              <a:buChar char="•"/>
            </a:pPr>
            <a:r>
              <a:rPr lang="en-US" sz="3200" dirty="0">
                <a:solidFill>
                  <a:schemeClr val="bg1"/>
                </a:solidFill>
              </a:rPr>
              <a:t>Shift towards reason and empirical inquiry during the Renaissance</a:t>
            </a:r>
          </a:p>
          <a:p>
            <a:pPr marL="457200" indent="-457200">
              <a:buFont typeface="Arial" panose="020B0604020202020204" pitchFamily="34" charset="0"/>
              <a:buChar char="•"/>
            </a:pPr>
            <a:r>
              <a:rPr lang="en-US" sz="3200" dirty="0">
                <a:solidFill>
                  <a:schemeClr val="bg1"/>
                </a:solidFill>
              </a:rPr>
              <a:t>Dissent within the Church and the onset of the Reformation</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53" presetClass="entr" presetSubtype="16"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91771" y="0"/>
            <a:ext cx="5486400" cy="8229600"/>
          </a:xfrm>
          <a:prstGeom prst="rect">
            <a:avLst/>
          </a:prstGeom>
        </p:spPr>
      </p:pic>
      <p:sp>
        <p:nvSpPr>
          <p:cNvPr id="5" name="Text 1"/>
          <p:cNvSpPr/>
          <p:nvPr/>
        </p:nvSpPr>
        <p:spPr>
          <a:xfrm>
            <a:off x="5641971" y="1427678"/>
            <a:ext cx="7158395" cy="694373"/>
          </a:xfrm>
          <a:prstGeom prst="rect">
            <a:avLst/>
          </a:prstGeom>
          <a:noFill/>
        </p:spPr>
        <p:txBody>
          <a:bodyPr wrap="none" rtlCol="0" anchor="t"/>
          <a:lstStyle/>
          <a:p>
            <a:pPr>
              <a:lnSpc>
                <a:spcPts val="5470"/>
              </a:lnSpc>
            </a:pPr>
            <a:r>
              <a:rPr lang="en-US" sz="4800" b="1" dirty="0">
                <a:solidFill>
                  <a:schemeClr val="bg1"/>
                </a:solidFill>
              </a:rPr>
              <a:t>The Renaissance and Philosophy</a:t>
            </a:r>
            <a:endParaRPr lang="en-US" sz="34400" b="1" dirty="0">
              <a:solidFill>
                <a:schemeClr val="bg1"/>
              </a:solidFill>
            </a:endParaRPr>
          </a:p>
        </p:txBody>
      </p:sp>
      <p:sp>
        <p:nvSpPr>
          <p:cNvPr id="6" name="Text 2"/>
          <p:cNvSpPr/>
          <p:nvPr/>
        </p:nvSpPr>
        <p:spPr>
          <a:xfrm>
            <a:off x="5723251" y="2838926"/>
            <a:ext cx="8280984" cy="1421606"/>
          </a:xfrm>
          <a:prstGeom prst="rect">
            <a:avLst/>
          </a:prstGeom>
          <a:noFill/>
        </p:spPr>
        <p:txBody>
          <a:bodyPr wrap="square" rtlCol="0" anchor="t"/>
          <a:lstStyle/>
          <a:p>
            <a:pPr marL="571500" indent="-571500">
              <a:buFont typeface="Arial" panose="020B0604020202020204" pitchFamily="34" charset="0"/>
              <a:buChar char="•"/>
            </a:pPr>
            <a:r>
              <a:rPr lang="en-US" sz="3600" dirty="0">
                <a:solidFill>
                  <a:schemeClr val="bg1"/>
                </a:solidFill>
              </a:rPr>
              <a:t>Exploration of humanism and its impact on philosophical thought</a:t>
            </a:r>
          </a:p>
          <a:p>
            <a:pPr marL="571500" indent="-571500">
              <a:buFont typeface="Arial" panose="020B0604020202020204" pitchFamily="34" charset="0"/>
              <a:buChar char="•"/>
            </a:pPr>
            <a:r>
              <a:rPr lang="en-US" sz="3600" dirty="0">
                <a:solidFill>
                  <a:schemeClr val="bg1"/>
                </a:solidFill>
              </a:rPr>
              <a:t>Promotion of individualism and the pursuit of knowledge</a:t>
            </a:r>
          </a:p>
          <a:p>
            <a:pPr marL="571500" indent="-571500">
              <a:buFont typeface="Arial" panose="020B0604020202020204" pitchFamily="34" charset="0"/>
              <a:buChar char="•"/>
            </a:pPr>
            <a:r>
              <a:rPr lang="en-US" sz="3600" dirty="0">
                <a:solidFill>
                  <a:schemeClr val="bg1"/>
                </a:solidFill>
              </a:rPr>
              <a:t>Connection between Renaissance philosophy and the rise of modern science</a:t>
            </a: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53" presetClass="entr" presetSubtype="16"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90</TotalTime>
  <Words>471</Words>
  <Application>Microsoft Office PowerPoint</Application>
  <PresentationFormat>Custom</PresentationFormat>
  <Paragraphs>73</Paragraphs>
  <Slides>13</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Algerian</vt:lpstr>
      <vt:lpstr>Arial</vt:lpstr>
      <vt:lpstr>Arial Black</vt:lpstr>
      <vt:lpstr>Cabin</vt:lpstr>
      <vt:lpstr>Calibri</vt:lpstr>
      <vt:lpstr>Tw Cen MT</vt:lpstr>
      <vt:lpstr>Tw Cen MT Condensed</vt:lpstr>
      <vt:lpstr>Unbounded</vt:lpstr>
      <vt:lpstr>Wingdings</vt:lpstr>
      <vt:lpstr>Wingdings 3</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Maqsood Ahmed</cp:lastModifiedBy>
  <cp:revision>47</cp:revision>
  <dcterms:created xsi:type="dcterms:W3CDTF">2024-05-26T12:13:58Z</dcterms:created>
  <dcterms:modified xsi:type="dcterms:W3CDTF">2024-06-02T19:40:34Z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1033-5.7.2.8094</vt:lpwstr>
  </property>
</Properties>
</file>