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11/24/2022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/>
              <a:t>Exception </a:t>
            </a:r>
            <a:r>
              <a:rPr lang="en-US" sz="2400" b="1" dirty="0" smtClean="0"/>
              <a:t>Handling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7924800" cy="54864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chemeClr val="tx1"/>
                </a:solidFill>
              </a:rPr>
              <a:t>exception </a:t>
            </a:r>
            <a:r>
              <a:rPr lang="en-US" dirty="0">
                <a:solidFill>
                  <a:schemeClr val="tx1"/>
                </a:solidFill>
              </a:rPr>
              <a:t>is a run-time error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Unless </a:t>
            </a:r>
            <a:r>
              <a:rPr lang="en-US" dirty="0">
                <a:solidFill>
                  <a:schemeClr val="tx1"/>
                </a:solidFill>
              </a:rPr>
              <a:t>an exception is properly handled, it is likely to result in abnormal </a:t>
            </a:r>
            <a:r>
              <a:rPr lang="en-US" dirty="0" smtClean="0">
                <a:solidFill>
                  <a:schemeClr val="tx1"/>
                </a:solidFill>
              </a:rPr>
              <a:t>program termination </a:t>
            </a:r>
            <a:r>
              <a:rPr lang="en-US" dirty="0">
                <a:solidFill>
                  <a:schemeClr val="tx1"/>
                </a:solidFill>
              </a:rPr>
              <a:t>and potential loss of work.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example, an undetected division by </a:t>
            </a:r>
            <a:r>
              <a:rPr lang="en-US" dirty="0" smtClean="0">
                <a:solidFill>
                  <a:schemeClr val="tx1"/>
                </a:solidFill>
              </a:rPr>
              <a:t>zero or </a:t>
            </a:r>
            <a:r>
              <a:rPr lang="en-US" dirty="0">
                <a:solidFill>
                  <a:schemeClr val="tx1"/>
                </a:solidFill>
              </a:rPr>
              <a:t>dereferencing of an invalid pointer will almost certainly terminate the </a:t>
            </a:r>
            <a:r>
              <a:rPr lang="en-US" dirty="0" smtClean="0">
                <a:solidFill>
                  <a:schemeClr val="tx1"/>
                </a:solidFill>
              </a:rPr>
              <a:t>program abruptly.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Exception handling consists of three things: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>
                <a:solidFill>
                  <a:schemeClr val="tx1"/>
                </a:solidFill>
              </a:rPr>
              <a:t>i) the detecting of a run-time error,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>
                <a:solidFill>
                  <a:schemeClr val="tx1"/>
                </a:solidFill>
              </a:rPr>
              <a:t>ii) raising an exception in response to the error, and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(iii) </a:t>
            </a:r>
            <a:r>
              <a:rPr lang="en-US" dirty="0">
                <a:solidFill>
                  <a:schemeClr val="tx1"/>
                </a:solidFill>
              </a:rPr>
              <a:t>taking </a:t>
            </a:r>
            <a:r>
              <a:rPr lang="en-US" dirty="0" smtClean="0">
                <a:solidFill>
                  <a:schemeClr val="tx1"/>
                </a:solidFill>
              </a:rPr>
              <a:t>corrective action (recovery)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/>
              <a:t>Exception </a:t>
            </a:r>
            <a:r>
              <a:rPr lang="en-US" sz="2400" b="1" dirty="0" smtClean="0"/>
              <a:t>Handling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7924800" cy="54864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C++ provides a language facility for the uniform handling of exceptions.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section of code whose execution may lead to run-time errors </a:t>
            </a:r>
            <a:r>
              <a:rPr lang="en-US" dirty="0" smtClean="0">
                <a:solidFill>
                  <a:schemeClr val="tx1"/>
                </a:solidFill>
              </a:rPr>
              <a:t>is labeled </a:t>
            </a:r>
            <a:r>
              <a:rPr lang="en-US" dirty="0">
                <a:solidFill>
                  <a:schemeClr val="tx1"/>
                </a:solidFill>
              </a:rPr>
              <a:t>as a </a:t>
            </a:r>
            <a:r>
              <a:rPr lang="en-US" b="1" dirty="0">
                <a:solidFill>
                  <a:schemeClr val="tx1"/>
                </a:solidFill>
              </a:rPr>
              <a:t>try block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</a:t>
            </a:r>
            <a:r>
              <a:rPr lang="en-US" dirty="0">
                <a:solidFill>
                  <a:schemeClr val="tx1"/>
                </a:solidFill>
              </a:rPr>
              <a:t>fragment of code activated during the execution of </a:t>
            </a:r>
            <a:r>
              <a:rPr lang="en-US" dirty="0" smtClean="0">
                <a:solidFill>
                  <a:schemeClr val="tx1"/>
                </a:solidFill>
              </a:rPr>
              <a:t>a try </a:t>
            </a:r>
            <a:r>
              <a:rPr lang="en-US" dirty="0">
                <a:solidFill>
                  <a:schemeClr val="tx1"/>
                </a:solidFill>
              </a:rPr>
              <a:t>block can raise an exception using a </a:t>
            </a:r>
            <a:r>
              <a:rPr lang="en-US" b="1" dirty="0">
                <a:solidFill>
                  <a:schemeClr val="tx1"/>
                </a:solidFill>
              </a:rPr>
              <a:t>throw clause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 All </a:t>
            </a:r>
            <a:r>
              <a:rPr lang="en-US" dirty="0">
                <a:solidFill>
                  <a:schemeClr val="tx1"/>
                </a:solidFill>
              </a:rPr>
              <a:t>exceptions are </a:t>
            </a:r>
            <a:r>
              <a:rPr lang="en-US" dirty="0" smtClean="0">
                <a:solidFill>
                  <a:schemeClr val="tx1"/>
                </a:solidFill>
              </a:rPr>
              <a:t>typed  (</a:t>
            </a:r>
            <a:r>
              <a:rPr lang="en-US" dirty="0">
                <a:solidFill>
                  <a:schemeClr val="tx1"/>
                </a:solidFill>
              </a:rPr>
              <a:t>i.e., each exception is denoted by an object of a specific type).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try block </a:t>
            </a:r>
            <a:r>
              <a:rPr lang="en-US" dirty="0" smtClean="0">
                <a:solidFill>
                  <a:schemeClr val="tx1"/>
                </a:solidFill>
              </a:rPr>
              <a:t>is followed </a:t>
            </a:r>
            <a:r>
              <a:rPr lang="en-US" dirty="0">
                <a:solidFill>
                  <a:schemeClr val="tx1"/>
                </a:solidFill>
              </a:rPr>
              <a:t>by one or more </a:t>
            </a:r>
            <a:r>
              <a:rPr lang="en-US" b="1" dirty="0">
                <a:solidFill>
                  <a:schemeClr val="tx1"/>
                </a:solidFill>
              </a:rPr>
              <a:t>catch clauses</a:t>
            </a:r>
            <a:r>
              <a:rPr lang="en-US" dirty="0">
                <a:solidFill>
                  <a:schemeClr val="tx1"/>
                </a:solidFill>
              </a:rPr>
              <a:t>. Each catch clause is responsible for </a:t>
            </a:r>
            <a:r>
              <a:rPr lang="en-US" dirty="0" smtClean="0">
                <a:solidFill>
                  <a:schemeClr val="tx1"/>
                </a:solidFill>
              </a:rPr>
              <a:t>the handling </a:t>
            </a:r>
            <a:r>
              <a:rPr lang="en-US" dirty="0">
                <a:solidFill>
                  <a:schemeClr val="tx1"/>
                </a:solidFill>
              </a:rPr>
              <a:t>of exceptions of a particular type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an exception is raised, its type is compared against the catch </a:t>
            </a:r>
            <a:r>
              <a:rPr lang="en-US" dirty="0" smtClean="0">
                <a:solidFill>
                  <a:schemeClr val="tx1"/>
                </a:solidFill>
              </a:rPr>
              <a:t>clauses following </a:t>
            </a:r>
            <a:r>
              <a:rPr lang="en-US" dirty="0">
                <a:solidFill>
                  <a:schemeClr val="tx1"/>
                </a:solidFill>
              </a:rPr>
              <a:t>it. If a matching clause is found then its handler is executed. Otherwise</a:t>
            </a:r>
            <a:r>
              <a:rPr lang="en-US" dirty="0" smtClean="0">
                <a:solidFill>
                  <a:schemeClr val="tx1"/>
                </a:solidFill>
              </a:rPr>
              <a:t>, the </a:t>
            </a:r>
            <a:r>
              <a:rPr lang="en-US" dirty="0">
                <a:solidFill>
                  <a:schemeClr val="tx1"/>
                </a:solidFill>
              </a:rPr>
              <a:t>exception is propagated up, to an </a:t>
            </a:r>
            <a:r>
              <a:rPr lang="en-US" dirty="0" smtClean="0">
                <a:solidFill>
                  <a:schemeClr val="tx1"/>
                </a:solidFill>
              </a:rPr>
              <a:t> immediately </a:t>
            </a:r>
            <a:r>
              <a:rPr lang="en-US" dirty="0">
                <a:solidFill>
                  <a:schemeClr val="tx1"/>
                </a:solidFill>
              </a:rPr>
              <a:t>enclosing try block (if any). </a:t>
            </a:r>
            <a:r>
              <a:rPr lang="en-US" dirty="0" smtClean="0">
                <a:solidFill>
                  <a:schemeClr val="tx1"/>
                </a:solidFill>
              </a:rPr>
              <a:t>The process </a:t>
            </a:r>
            <a:r>
              <a:rPr lang="en-US" dirty="0">
                <a:solidFill>
                  <a:schemeClr val="tx1"/>
                </a:solidFill>
              </a:rPr>
              <a:t>is repeated until either the exception is handled by a matching catch </a:t>
            </a:r>
            <a:r>
              <a:rPr lang="en-US" dirty="0" smtClean="0">
                <a:solidFill>
                  <a:schemeClr val="tx1"/>
                </a:solidFill>
              </a:rPr>
              <a:t>clause or </a:t>
            </a:r>
            <a:r>
              <a:rPr lang="en-US" dirty="0">
                <a:solidFill>
                  <a:schemeClr val="tx1"/>
                </a:solidFill>
              </a:rPr>
              <a:t>it is handled by a default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9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 smtClean="0"/>
              <a:t>Flow Control in Exception Handling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50080"/>
            <a:ext cx="7924800" cy="23317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propagating the exception up </a:t>
            </a:r>
            <a:r>
              <a:rPr lang="en-US" dirty="0">
                <a:solidFill>
                  <a:schemeClr val="tx1"/>
                </a:solidFill>
              </a:rPr>
              <a:t>flow of control is transferred from where the exception was </a:t>
            </a:r>
            <a:r>
              <a:rPr lang="en-US" dirty="0" smtClean="0">
                <a:solidFill>
                  <a:schemeClr val="tx1"/>
                </a:solidFill>
              </a:rPr>
              <a:t>raised in </a:t>
            </a:r>
            <a:r>
              <a:rPr lang="en-US" i="1" dirty="0">
                <a:solidFill>
                  <a:schemeClr val="tx1"/>
                </a:solidFill>
              </a:rPr>
              <a:t>h </a:t>
            </a:r>
            <a:r>
              <a:rPr lang="en-US" dirty="0">
                <a:solidFill>
                  <a:schemeClr val="tx1"/>
                </a:solidFill>
              </a:rPr>
              <a:t>to the </a:t>
            </a:r>
            <a:r>
              <a:rPr lang="en-US" dirty="0" smtClean="0">
                <a:solidFill>
                  <a:schemeClr val="tx1"/>
                </a:solidFill>
              </a:rPr>
              <a:t> matching catch </a:t>
            </a:r>
            <a:r>
              <a:rPr lang="en-US" dirty="0">
                <a:solidFill>
                  <a:schemeClr val="tx1"/>
                </a:solidFill>
              </a:rPr>
              <a:t>clause in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intervening stack frames for </a:t>
            </a:r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i="1" dirty="0">
                <a:solidFill>
                  <a:schemeClr val="tx1"/>
                </a:solidFill>
              </a:rPr>
              <a:t>f </a:t>
            </a:r>
            <a:r>
              <a:rPr lang="en-US" dirty="0" smtClean="0">
                <a:solidFill>
                  <a:schemeClr val="tx1"/>
                </a:solidFill>
              </a:rPr>
              <a:t>are unwound</a:t>
            </a:r>
            <a:r>
              <a:rPr lang="en-US" dirty="0">
                <a:solidFill>
                  <a:schemeClr val="tx1"/>
                </a:solidFill>
              </a:rPr>
              <a:t>: all automatic objects created by these functions are properly </a:t>
            </a:r>
            <a:r>
              <a:rPr lang="en-US" dirty="0" smtClean="0">
                <a:solidFill>
                  <a:schemeClr val="tx1"/>
                </a:solidFill>
              </a:rPr>
              <a:t>destroyed by </a:t>
            </a:r>
            <a:r>
              <a:rPr lang="en-US" dirty="0">
                <a:solidFill>
                  <a:schemeClr val="tx1"/>
                </a:solidFill>
              </a:rPr>
              <a:t>implicit calls to their destructors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an exception is raised and handled </a:t>
            </a:r>
            <a:r>
              <a:rPr lang="en-US" dirty="0" smtClean="0">
                <a:solidFill>
                  <a:schemeClr val="tx1"/>
                </a:solidFill>
              </a:rPr>
              <a:t>by a </a:t>
            </a:r>
            <a:r>
              <a:rPr lang="en-US" dirty="0">
                <a:solidFill>
                  <a:schemeClr val="tx1"/>
                </a:solidFill>
              </a:rPr>
              <a:t>matching catch clause, the flow of control is </a:t>
            </a:r>
            <a:r>
              <a:rPr lang="en-US" i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returned to where the </a:t>
            </a:r>
            <a:r>
              <a:rPr lang="en-US" dirty="0" smtClean="0">
                <a:solidFill>
                  <a:schemeClr val="tx1"/>
                </a:solidFill>
              </a:rPr>
              <a:t>exception was </a:t>
            </a:r>
            <a:r>
              <a:rPr lang="en-US" dirty="0">
                <a:solidFill>
                  <a:schemeClr val="tx1"/>
                </a:solidFill>
              </a:rPr>
              <a:t>raised. 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chemeClr val="tx1"/>
                </a:solidFill>
              </a:rPr>
              <a:t>best that the program can do is to re-attempt the code </a:t>
            </a:r>
            <a:r>
              <a:rPr lang="en-US" dirty="0" smtClean="0">
                <a:solidFill>
                  <a:schemeClr val="tx1"/>
                </a:solidFill>
              </a:rPr>
              <a:t>that resulted </a:t>
            </a:r>
            <a:r>
              <a:rPr lang="en-US" dirty="0">
                <a:solidFill>
                  <a:schemeClr val="tx1"/>
                </a:solidFill>
              </a:rPr>
              <a:t>in the exception (e.g., call </a:t>
            </a:r>
            <a:r>
              <a:rPr lang="en-US" i="1" dirty="0">
                <a:solidFill>
                  <a:schemeClr val="tx1"/>
                </a:solidFill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again in the above example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no exception is raised </a:t>
            </a:r>
            <a:r>
              <a:rPr lang="en-US" dirty="0" smtClean="0">
                <a:solidFill>
                  <a:schemeClr val="tx1"/>
                </a:solidFill>
              </a:rPr>
              <a:t>during the </a:t>
            </a:r>
            <a:r>
              <a:rPr lang="en-US" dirty="0">
                <a:solidFill>
                  <a:schemeClr val="tx1"/>
                </a:solidFill>
              </a:rPr>
              <a:t>execution of a try block, then the catch clauses following it are simply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535418" cy="353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7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/>
              <a:t>Exception </a:t>
            </a:r>
            <a:r>
              <a:rPr lang="en-US" sz="2400" b="1" dirty="0" smtClean="0"/>
              <a:t>Handling Clauses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7924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throw clause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exception is raised by a throw clause, which has the general form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throw </a:t>
            </a:r>
            <a:r>
              <a:rPr lang="en-US" i="1" dirty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i="1" dirty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is an </a:t>
            </a:r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of a built-in or user-defined type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ry </a:t>
            </a:r>
            <a:r>
              <a:rPr lang="en-US" b="1" dirty="0">
                <a:solidFill>
                  <a:schemeClr val="tx1"/>
                </a:solidFill>
              </a:rPr>
              <a:t>Block and </a:t>
            </a:r>
            <a:r>
              <a:rPr lang="en-US" b="1" dirty="0" smtClean="0">
                <a:solidFill>
                  <a:schemeClr val="tx1"/>
                </a:solidFill>
              </a:rPr>
              <a:t>catch </a:t>
            </a:r>
            <a:r>
              <a:rPr lang="en-US" b="1" dirty="0">
                <a:solidFill>
                  <a:schemeClr val="tx1"/>
                </a:solidFill>
              </a:rPr>
              <a:t>Clauses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code fragment whose execution may potentially raise exceptions is enclosed by </a:t>
            </a:r>
            <a:r>
              <a:rPr lang="en-US" dirty="0" smtClean="0">
                <a:solidFill>
                  <a:schemeClr val="tx1"/>
                </a:solidFill>
              </a:rPr>
              <a:t>a try </a:t>
            </a:r>
            <a:r>
              <a:rPr lang="en-US" dirty="0">
                <a:solidFill>
                  <a:schemeClr val="tx1"/>
                </a:solidFill>
              </a:rPr>
              <a:t>block, which has the general form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try 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	statements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	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try block is followed by catch clauses for the exceptions which may </a:t>
            </a:r>
            <a:r>
              <a:rPr lang="en-US" dirty="0" smtClean="0">
                <a:solidFill>
                  <a:schemeClr val="tx1"/>
                </a:solidFill>
              </a:rPr>
              <a:t>be raised </a:t>
            </a:r>
            <a:r>
              <a:rPr lang="en-US" dirty="0">
                <a:solidFill>
                  <a:schemeClr val="tx1"/>
                </a:solidFill>
              </a:rPr>
              <a:t>during the execution of the block. The role of the catch clauses is to </a:t>
            </a:r>
            <a:r>
              <a:rPr lang="en-US" dirty="0" smtClean="0">
                <a:solidFill>
                  <a:schemeClr val="tx1"/>
                </a:solidFill>
              </a:rPr>
              <a:t>handle the </a:t>
            </a:r>
            <a:r>
              <a:rPr lang="en-US" dirty="0">
                <a:solidFill>
                  <a:schemeClr val="tx1"/>
                </a:solidFill>
              </a:rPr>
              <a:t>respective exceptions. A catch clause (also called a </a:t>
            </a:r>
            <a:r>
              <a:rPr lang="en-US" b="1" dirty="0">
                <a:solidFill>
                  <a:schemeClr val="tx1"/>
                </a:solidFill>
              </a:rPr>
              <a:t>handler</a:t>
            </a:r>
            <a:r>
              <a:rPr lang="en-US" dirty="0">
                <a:solidFill>
                  <a:schemeClr val="tx1"/>
                </a:solidFill>
              </a:rPr>
              <a:t>) has the general</a:t>
            </a:r>
          </a:p>
          <a:p>
            <a:r>
              <a:rPr lang="en-US" dirty="0">
                <a:solidFill>
                  <a:schemeClr val="tx1"/>
                </a:solidFill>
              </a:rPr>
              <a:t>form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catch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type par</a:t>
            </a:r>
            <a:r>
              <a:rPr lang="en-US" dirty="0">
                <a:solidFill>
                  <a:srgbClr val="C00000"/>
                </a:solidFill>
              </a:rPr>
              <a:t>) { </a:t>
            </a:r>
            <a:r>
              <a:rPr lang="en-US" i="1" dirty="0">
                <a:solidFill>
                  <a:srgbClr val="C00000"/>
                </a:solidFill>
              </a:rPr>
              <a:t>statements </a:t>
            </a: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i="1" dirty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is the type of the object raised by the matching exception, </a:t>
            </a:r>
            <a:r>
              <a:rPr lang="en-US" i="1" dirty="0">
                <a:solidFill>
                  <a:schemeClr val="tx1"/>
                </a:solidFill>
              </a:rPr>
              <a:t>par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  <a:p>
            <a:r>
              <a:rPr lang="en-US" dirty="0">
                <a:solidFill>
                  <a:schemeClr val="tx1"/>
                </a:solidFill>
              </a:rPr>
              <a:t>optional and is an identifier bound to the object raised by the </a:t>
            </a:r>
            <a:r>
              <a:rPr lang="en-US" dirty="0" smtClean="0">
                <a:solidFill>
                  <a:schemeClr val="tx1"/>
                </a:solidFill>
              </a:rPr>
              <a:t>exception.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/>
              <a:t>Exception Handling </a:t>
            </a:r>
            <a:r>
              <a:rPr lang="en-US" sz="2400" b="1" dirty="0" smtClean="0"/>
              <a:t>clauses 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79248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catch clause (of type </a:t>
            </a:r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) matches an exception (of type </a:t>
            </a: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) if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are the same type, </a:t>
            </a:r>
            <a:r>
              <a:rPr lang="en-US" dirty="0" smtClean="0">
                <a:solidFill>
                  <a:schemeClr val="tx1"/>
                </a:solidFill>
              </a:rPr>
              <a:t>or	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One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smtClean="0">
                <a:solidFill>
                  <a:schemeClr val="tx1"/>
                </a:solidFill>
              </a:rPr>
              <a:t>reference or constant of the other type, or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	One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smtClean="0">
                <a:solidFill>
                  <a:schemeClr val="tx1"/>
                </a:solidFill>
              </a:rPr>
              <a:t>non-private </a:t>
            </a:r>
            <a:r>
              <a:rPr lang="en-US" dirty="0">
                <a:solidFill>
                  <a:schemeClr val="tx1"/>
                </a:solidFill>
              </a:rPr>
              <a:t>base class of the other type, or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	Both </a:t>
            </a:r>
            <a:r>
              <a:rPr lang="en-US" dirty="0">
                <a:solidFill>
                  <a:schemeClr val="tx1"/>
                </a:solidFill>
              </a:rPr>
              <a:t>are pointers and one can be converted to another by </a:t>
            </a:r>
            <a:r>
              <a:rPr lang="en-US" dirty="0" smtClean="0">
                <a:solidFill>
                  <a:schemeClr val="tx1"/>
                </a:solidFill>
              </a:rPr>
              <a:t>implicit type 	conversion </a:t>
            </a:r>
            <a:r>
              <a:rPr lang="en-US" dirty="0">
                <a:solidFill>
                  <a:schemeClr val="tx1"/>
                </a:solidFill>
              </a:rPr>
              <a:t>rules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order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appearance of catch clauses is </a:t>
            </a:r>
            <a:r>
              <a:rPr lang="en-US" dirty="0">
                <a:solidFill>
                  <a:schemeClr val="tx1"/>
                </a:solidFill>
              </a:rPr>
              <a:t>significant.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Care must be exercised to </a:t>
            </a:r>
            <a:r>
              <a:rPr lang="en-US" dirty="0">
                <a:solidFill>
                  <a:schemeClr val="tx1"/>
                </a:solidFill>
              </a:rPr>
              <a:t>place the types which are likely to mask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types last.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example, the clause type void* will match any pointer </a:t>
            </a:r>
            <a:r>
              <a:rPr lang="en-US" dirty="0" smtClean="0">
                <a:solidFill>
                  <a:schemeClr val="tx1"/>
                </a:solidFill>
              </a:rPr>
              <a:t>and should </a:t>
            </a:r>
            <a:r>
              <a:rPr lang="en-US" dirty="0">
                <a:solidFill>
                  <a:schemeClr val="tx1"/>
                </a:solidFill>
              </a:rPr>
              <a:t>therefore appear </a:t>
            </a:r>
            <a:r>
              <a:rPr lang="en-US" i="1" dirty="0">
                <a:solidFill>
                  <a:schemeClr val="tx1"/>
                </a:solidFill>
              </a:rPr>
              <a:t>after </a:t>
            </a:r>
            <a:r>
              <a:rPr lang="en-US" dirty="0">
                <a:solidFill>
                  <a:schemeClr val="tx1"/>
                </a:solidFill>
              </a:rPr>
              <a:t>other pointer type clauses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try 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//...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	}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	catch </a:t>
            </a:r>
            <a:r>
              <a:rPr lang="en-US" dirty="0">
                <a:solidFill>
                  <a:srgbClr val="C00000"/>
                </a:solidFill>
              </a:rPr>
              <a:t>(char*) {/*...*/}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catch </a:t>
            </a:r>
            <a:r>
              <a:rPr lang="en-US" dirty="0">
                <a:solidFill>
                  <a:srgbClr val="C00000"/>
                </a:solidFill>
              </a:rPr>
              <a:t>(Point*) {/*...*/}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catch </a:t>
            </a:r>
            <a:r>
              <a:rPr lang="en-US" dirty="0">
                <a:solidFill>
                  <a:srgbClr val="C00000"/>
                </a:solidFill>
              </a:rPr>
              <a:t>(void*) {/*...*/}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special catch clause </a:t>
            </a:r>
            <a:r>
              <a:rPr lang="en-US" dirty="0" smtClean="0">
                <a:solidFill>
                  <a:schemeClr val="tx1"/>
                </a:solidFill>
              </a:rPr>
              <a:t>type   </a:t>
            </a:r>
            <a:r>
              <a:rPr lang="en-US" dirty="0" smtClean="0">
                <a:solidFill>
                  <a:srgbClr val="C00000"/>
                </a:solidFill>
              </a:rPr>
              <a:t>catch </a:t>
            </a:r>
            <a:r>
              <a:rPr lang="en-US" dirty="0">
                <a:solidFill>
                  <a:srgbClr val="C00000"/>
                </a:solidFill>
              </a:rPr>
              <a:t>(...) { /* ... */ </a:t>
            </a:r>
            <a:r>
              <a:rPr lang="en-US" dirty="0" smtClean="0">
                <a:solidFill>
                  <a:srgbClr val="C00000"/>
                </a:solidFill>
              </a:rPr>
              <a:t>}      </a:t>
            </a:r>
            <a:r>
              <a:rPr lang="en-US" dirty="0" smtClean="0">
                <a:solidFill>
                  <a:schemeClr val="tx1"/>
                </a:solidFill>
              </a:rPr>
              <a:t>will </a:t>
            </a:r>
            <a:r>
              <a:rPr lang="en-US" dirty="0">
                <a:solidFill>
                  <a:schemeClr val="tx1"/>
                </a:solidFill>
              </a:rPr>
              <a:t>match any exception type and if used, like a default case in a switch statement</a:t>
            </a:r>
            <a:r>
              <a:rPr lang="en-US" dirty="0" smtClean="0">
                <a:solidFill>
                  <a:schemeClr val="tx1"/>
                </a:solidFill>
              </a:rPr>
              <a:t>, should </a:t>
            </a:r>
            <a:r>
              <a:rPr lang="en-US" dirty="0">
                <a:solidFill>
                  <a:schemeClr val="tx1"/>
                </a:solidFill>
              </a:rPr>
              <a:t>always appear last.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1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/>
              <a:t>Exception Handling C</a:t>
            </a:r>
            <a:r>
              <a:rPr lang="en-US" sz="2400" b="1" dirty="0" smtClean="0"/>
              <a:t>lauses 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statements in a catch clause can also throw exceptions. The case </a:t>
            </a:r>
            <a:r>
              <a:rPr lang="en-US" dirty="0" smtClean="0">
                <a:solidFill>
                  <a:schemeClr val="tx1"/>
                </a:solidFill>
              </a:rPr>
              <a:t>where the </a:t>
            </a:r>
            <a:r>
              <a:rPr lang="en-US" dirty="0">
                <a:solidFill>
                  <a:schemeClr val="tx1"/>
                </a:solidFill>
              </a:rPr>
              <a:t>matched exception is to be propagated up can be signified by an empty throw: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catch </a:t>
            </a:r>
            <a:r>
              <a:rPr lang="en-US" dirty="0">
                <a:solidFill>
                  <a:srgbClr val="C00000"/>
                </a:solidFill>
              </a:rPr>
              <a:t>(char*) 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//...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	throw</a:t>
            </a:r>
            <a:r>
              <a:rPr lang="en-US" dirty="0">
                <a:solidFill>
                  <a:srgbClr val="C00000"/>
                </a:solidFill>
              </a:rPr>
              <a:t>; // propagate up the exception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no matching catch clause is found the predefined </a:t>
            </a:r>
            <a:r>
              <a:rPr lang="en-US" dirty="0">
                <a:solidFill>
                  <a:schemeClr val="tx1"/>
                </a:solidFill>
              </a:rPr>
              <a:t>function terminate </a:t>
            </a:r>
            <a:r>
              <a:rPr lang="en-US" dirty="0" smtClean="0">
                <a:solidFill>
                  <a:schemeClr val="tx1"/>
                </a:solidFill>
              </a:rPr>
              <a:t>is  </a:t>
            </a:r>
            <a:r>
              <a:rPr lang="en-US" dirty="0">
                <a:solidFill>
                  <a:schemeClr val="tx1"/>
                </a:solidFill>
              </a:rPr>
              <a:t>called, which simply terminates the </a:t>
            </a:r>
            <a:r>
              <a:rPr lang="en-US" dirty="0" smtClean="0">
                <a:solidFill>
                  <a:schemeClr val="tx1"/>
                </a:solidFill>
              </a:rPr>
              <a:t>program.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function has the following type: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void (*</a:t>
            </a:r>
            <a:r>
              <a:rPr lang="en-US" dirty="0" err="1">
                <a:solidFill>
                  <a:srgbClr val="C00000"/>
                </a:solidFill>
              </a:rPr>
              <a:t>TermFun</a:t>
            </a:r>
            <a:r>
              <a:rPr lang="en-US" dirty="0">
                <a:solidFill>
                  <a:srgbClr val="C00000"/>
                </a:solidFill>
              </a:rPr>
              <a:t>)(void);</a:t>
            </a:r>
          </a:p>
          <a:p>
            <a:r>
              <a:rPr lang="en-US" dirty="0">
                <a:solidFill>
                  <a:schemeClr val="tx1"/>
                </a:solidFill>
              </a:rPr>
              <a:t>The default terminate function can be overridden by calling </a:t>
            </a:r>
            <a:r>
              <a:rPr lang="en-US" dirty="0" err="1">
                <a:solidFill>
                  <a:srgbClr val="C00000"/>
                </a:solidFill>
              </a:rPr>
              <a:t>set_terminate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passing the replacing function as its argument: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TermFun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set_terminate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TermFun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Set_terminate</a:t>
            </a:r>
            <a:r>
              <a:rPr lang="en-US" dirty="0">
                <a:solidFill>
                  <a:schemeClr val="tx1"/>
                </a:solidFill>
              </a:rPr>
              <a:t> returns the previous setting.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609600"/>
          </a:xfrm>
        </p:spPr>
        <p:txBody>
          <a:bodyPr/>
          <a:lstStyle/>
          <a:p>
            <a:pPr algn="ctr"/>
            <a:r>
              <a:rPr lang="en-US" sz="2400" b="1" dirty="0" smtClean="0"/>
              <a:t>Function throw  lists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7924800" cy="54864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Specifying </a:t>
            </a:r>
            <a:r>
              <a:rPr lang="en-US" dirty="0">
                <a:solidFill>
                  <a:schemeClr val="tx1"/>
                </a:solidFill>
              </a:rPr>
              <a:t>what exceptions a function may </a:t>
            </a:r>
            <a:r>
              <a:rPr lang="en-US" dirty="0" smtClean="0">
                <a:solidFill>
                  <a:schemeClr val="tx1"/>
                </a:solidFill>
              </a:rPr>
              <a:t>throw  is a good programming practice that enables </a:t>
            </a:r>
            <a:r>
              <a:rPr lang="en-US" dirty="0">
                <a:solidFill>
                  <a:schemeClr val="tx1"/>
                </a:solidFill>
              </a:rPr>
              <a:t>function users to quickly determine the list of exceptions that </a:t>
            </a:r>
            <a:r>
              <a:rPr lang="en-US" dirty="0" smtClean="0">
                <a:solidFill>
                  <a:schemeClr val="tx1"/>
                </a:solidFill>
              </a:rPr>
              <a:t>their code </a:t>
            </a:r>
            <a:r>
              <a:rPr lang="en-US" dirty="0">
                <a:solidFill>
                  <a:schemeClr val="tx1"/>
                </a:solidFill>
              </a:rPr>
              <a:t>will have to handle.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function prototype may be appended with a throw </a:t>
            </a:r>
            <a:r>
              <a:rPr lang="en-US" dirty="0" smtClean="0">
                <a:solidFill>
                  <a:schemeClr val="tx1"/>
                </a:solidFill>
              </a:rPr>
              <a:t>list for </a:t>
            </a:r>
            <a:r>
              <a:rPr lang="en-US" dirty="0">
                <a:solidFill>
                  <a:schemeClr val="tx1"/>
                </a:solidFill>
              </a:rPr>
              <a:t>this purpose:</a:t>
            </a:r>
          </a:p>
          <a:p>
            <a:pPr lvl="1" algn="l"/>
            <a:r>
              <a:rPr lang="en-US" i="1" dirty="0">
                <a:solidFill>
                  <a:srgbClr val="C00000"/>
                </a:solidFill>
              </a:rPr>
              <a:t>type </a:t>
            </a:r>
            <a:r>
              <a:rPr lang="en-US" i="1" dirty="0" smtClean="0">
                <a:solidFill>
                  <a:srgbClr val="C00000"/>
                </a:solidFill>
              </a:rPr>
              <a:t>function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) throw (</a:t>
            </a:r>
            <a:r>
              <a:rPr lang="en-US" i="1" dirty="0">
                <a:solidFill>
                  <a:srgbClr val="C00000"/>
                </a:solidFill>
              </a:rPr>
              <a:t>exceptions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 lvl="1" algn="l"/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ouble divide(num1,num2) throw (</a:t>
            </a:r>
            <a:r>
              <a:rPr lang="en-US" dirty="0" err="1" smtClean="0">
                <a:solidFill>
                  <a:srgbClr val="C00000"/>
                </a:solidFill>
              </a:rPr>
              <a:t>DivByZero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en-US" dirty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>
                <a:solidFill>
                  <a:srgbClr val="C00000"/>
                </a:solidFill>
              </a:rPr>
              <a:t>Sort (List list) throw 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a function throw an exception which is not specified in its throw list, </a:t>
            </a:r>
            <a:r>
              <a:rPr lang="en-US" dirty="0" smtClean="0">
                <a:solidFill>
                  <a:schemeClr val="tx1"/>
                </a:solidFill>
              </a:rPr>
              <a:t>the predefined </a:t>
            </a: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sz="1800" dirty="0">
                <a:solidFill>
                  <a:schemeClr val="tx1"/>
                </a:solidFill>
              </a:rPr>
              <a:t>unexpected </a:t>
            </a:r>
            <a:r>
              <a:rPr lang="en-US" dirty="0">
                <a:solidFill>
                  <a:schemeClr val="tx1"/>
                </a:solidFill>
              </a:rPr>
              <a:t>is called. The default behavior of </a:t>
            </a:r>
            <a:r>
              <a:rPr lang="en-US" sz="1800" dirty="0">
                <a:solidFill>
                  <a:schemeClr val="tx1"/>
                </a:solidFill>
              </a:rPr>
              <a:t>unexpected </a:t>
            </a:r>
            <a:r>
              <a:rPr lang="en-US" dirty="0" smtClean="0">
                <a:solidFill>
                  <a:schemeClr val="tx1"/>
                </a:solidFill>
              </a:rPr>
              <a:t>is to </a:t>
            </a:r>
            <a:r>
              <a:rPr lang="en-US" dirty="0">
                <a:solidFill>
                  <a:schemeClr val="tx1"/>
                </a:solidFill>
              </a:rPr>
              <a:t>terminate the program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This can be overridden by calling </a:t>
            </a:r>
            <a:r>
              <a:rPr lang="en-US" sz="1800" dirty="0" err="1" smtClean="0">
                <a:solidFill>
                  <a:srgbClr val="C00000"/>
                </a:solidFill>
              </a:rPr>
              <a:t>set_unexpected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which has the same signature as </a:t>
            </a:r>
            <a:r>
              <a:rPr lang="en-US" sz="1800" dirty="0" err="1">
                <a:solidFill>
                  <a:srgbClr val="C00000"/>
                </a:solidFill>
              </a:rPr>
              <a:t>set_terminate</a:t>
            </a:r>
            <a:r>
              <a:rPr lang="en-US" dirty="0">
                <a:solidFill>
                  <a:schemeClr val="tx1"/>
                </a:solidFill>
              </a:rPr>
              <a:t>) and passing the </a:t>
            </a:r>
            <a:r>
              <a:rPr lang="en-US" dirty="0" smtClean="0">
                <a:solidFill>
                  <a:schemeClr val="tx1"/>
                </a:solidFill>
              </a:rPr>
              <a:t>replacing function </a:t>
            </a:r>
            <a:r>
              <a:rPr lang="en-US" dirty="0">
                <a:solidFill>
                  <a:schemeClr val="tx1"/>
                </a:solidFill>
              </a:rPr>
              <a:t>as its argument: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TermFun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set_unexpected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TermFun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As before, </a:t>
            </a:r>
            <a:r>
              <a:rPr lang="en-US" sz="1800" dirty="0" err="1">
                <a:solidFill>
                  <a:srgbClr val="C00000"/>
                </a:solidFill>
              </a:rPr>
              <a:t>set_unexpected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returns the previous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8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</TotalTime>
  <Words>583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Exception Handling</vt:lpstr>
      <vt:lpstr>Exception Handling</vt:lpstr>
      <vt:lpstr>Flow Control in Exception Handling</vt:lpstr>
      <vt:lpstr>Exception Handling Clauses</vt:lpstr>
      <vt:lpstr>Exception Handling clauses …</vt:lpstr>
      <vt:lpstr>Exception Handling Clauses …</vt:lpstr>
      <vt:lpstr>Function throw 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nayeem</dc:creator>
  <cp:lastModifiedBy>nayeem</cp:lastModifiedBy>
  <cp:revision>5</cp:revision>
  <dcterms:created xsi:type="dcterms:W3CDTF">2022-11-24T05:05:36Z</dcterms:created>
  <dcterms:modified xsi:type="dcterms:W3CDTF">2022-11-24T05:55:48Z</dcterms:modified>
</cp:coreProperties>
</file>