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80" r:id="rId16"/>
    <p:sldId id="281" r:id="rId17"/>
    <p:sldId id="269" r:id="rId18"/>
    <p:sldId id="270" r:id="rId19"/>
    <p:sldId id="271" r:id="rId20"/>
    <p:sldId id="272" r:id="rId21"/>
    <p:sldId id="273" r:id="rId22"/>
    <p:sldId id="274" r:id="rId23"/>
    <p:sldId id="275" r:id="rId24"/>
    <p:sldId id="276" r:id="rId25"/>
    <p:sldId id="278" r:id="rId26"/>
    <p:sldId id="277" r:id="rId27"/>
    <p:sldId id="282" r:id="rId28"/>
    <p:sldId id="283"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338770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113870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390757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340229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61471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67360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98130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132948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138410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187608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379E4-225A-4D64-AE60-1AE7915E583F}"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2B13C-B510-4046-8A55-C42ED5B12EF9}" type="slidenum">
              <a:rPr lang="en-US" smtClean="0"/>
              <a:pPr/>
              <a:t>‹#›</a:t>
            </a:fld>
            <a:endParaRPr lang="en-US"/>
          </a:p>
        </p:txBody>
      </p:sp>
    </p:spTree>
    <p:extLst>
      <p:ext uri="{BB962C8B-B14F-4D97-AF65-F5344CB8AC3E}">
        <p14:creationId xmlns:p14="http://schemas.microsoft.com/office/powerpoint/2010/main" val="353374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379E4-225A-4D64-AE60-1AE7915E583F}" type="datetimeFigureOut">
              <a:rPr lang="en-US" smtClean="0"/>
              <a:pPr/>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2B13C-B510-4046-8A55-C42ED5B12EF9}" type="slidenum">
              <a:rPr lang="en-US" smtClean="0"/>
              <a:pPr/>
              <a:t>‹#›</a:t>
            </a:fld>
            <a:endParaRPr lang="en-US"/>
          </a:p>
        </p:txBody>
      </p:sp>
    </p:spTree>
    <p:extLst>
      <p:ext uri="{BB962C8B-B14F-4D97-AF65-F5344CB8AC3E}">
        <p14:creationId xmlns:p14="http://schemas.microsoft.com/office/powerpoint/2010/main" val="152787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357" t="20915" r="34926" b="47941"/>
          <a:stretch/>
        </p:blipFill>
        <p:spPr bwMode="auto">
          <a:xfrm>
            <a:off x="0" y="41766"/>
            <a:ext cx="9126252" cy="68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86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gn="just"/>
            <a:r>
              <a:rPr lang="en-US" sz="2800" dirty="0"/>
              <a:t>To check if a file stream was successful opening a file, you can do it by calling to member </a:t>
            </a:r>
            <a:r>
              <a:rPr lang="en-US" sz="2800" b="1" dirty="0" err="1"/>
              <a:t>is_open</a:t>
            </a:r>
            <a:r>
              <a:rPr lang="en-US" sz="2800" b="1" dirty="0"/>
              <a:t>() </a:t>
            </a:r>
            <a:r>
              <a:rPr lang="en-US" sz="2800" dirty="0"/>
              <a:t>with no arguments. This member function returns a </a:t>
            </a:r>
            <a:r>
              <a:rPr lang="en-US" sz="2800" dirty="0" err="1"/>
              <a:t>bool</a:t>
            </a:r>
            <a:r>
              <a:rPr lang="en-US" sz="2800" dirty="0"/>
              <a:t> value of true in the case that indeed the stream object is associated with an open file, or false otherwise:</a:t>
            </a:r>
          </a:p>
          <a:p>
            <a:endParaRPr lang="en-US" sz="2400" dirty="0" smtClean="0"/>
          </a:p>
          <a:p>
            <a:r>
              <a:rPr lang="en-US" sz="2400" dirty="0" smtClean="0"/>
              <a:t> </a:t>
            </a:r>
            <a:r>
              <a:rPr lang="en-US" sz="2400" dirty="0"/>
              <a:t>if (</a:t>
            </a:r>
            <a:r>
              <a:rPr lang="en-US" sz="2400" dirty="0" err="1"/>
              <a:t>myfile.is_open</a:t>
            </a:r>
            <a:r>
              <a:rPr lang="en-US" sz="2400" dirty="0"/>
              <a:t>()) </a:t>
            </a:r>
            <a:r>
              <a:rPr lang="en-US" sz="2400" dirty="0" smtClean="0"/>
              <a:t>     { </a:t>
            </a:r>
            <a:r>
              <a:rPr lang="en-US" sz="2400" dirty="0"/>
              <a:t>/* ok, proceed with output */ } </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When </a:t>
            </a:r>
            <a:r>
              <a:rPr lang="en-US" dirty="0"/>
              <a:t>we are finished with our input and output operations on a file we shall close it so that its resources become available again. In order to do that we have to call the stream's member function close(). This member function takes no parameters, and what it does is to flush the associated buffers and close the file:</a:t>
            </a:r>
          </a:p>
          <a:p>
            <a:pPr marL="0" indent="0">
              <a:buNone/>
            </a:pPr>
            <a:endParaRPr lang="en-US" dirty="0"/>
          </a:p>
          <a:p>
            <a:pPr marL="0" indent="0">
              <a:buNone/>
            </a:pPr>
            <a:r>
              <a:rPr lang="en-US" b="1" dirty="0" smtClean="0"/>
              <a:t>  </a:t>
            </a:r>
            <a:r>
              <a:rPr lang="en-US" b="1" dirty="0" err="1"/>
              <a:t>myfile.close</a:t>
            </a:r>
            <a:r>
              <a:rPr lang="en-US" b="1" dirty="0"/>
              <a:t>(); </a:t>
            </a:r>
          </a:p>
          <a:p>
            <a:pPr marL="0" indent="0">
              <a:buNone/>
            </a:pPr>
            <a:endParaRPr lang="en-US" dirty="0" smtClean="0"/>
          </a:p>
          <a:p>
            <a:pPr marL="0" indent="0">
              <a:buNone/>
            </a:pPr>
            <a:r>
              <a:rPr lang="en-US" dirty="0" smtClean="0"/>
              <a:t>Once </a:t>
            </a:r>
            <a:r>
              <a:rPr lang="en-US" dirty="0"/>
              <a:t>this member function is called, the stream object can be used to open another file, and the file is available again to be opened by other processes.</a:t>
            </a:r>
          </a:p>
          <a:p>
            <a:pPr marL="0" indent="0">
              <a:buNone/>
            </a:pPr>
            <a:endParaRPr lang="en-US" dirty="0"/>
          </a:p>
          <a:p>
            <a:pPr marL="0" indent="0">
              <a:buNone/>
            </a:pPr>
            <a:r>
              <a:rPr lang="en-US" dirty="0"/>
              <a:t>In case that an object is destructed while still associated with an open file, the destructor automatically calls the member function close().</a:t>
            </a:r>
          </a:p>
          <a:p>
            <a:pPr marL="0" indent="0">
              <a:buNone/>
            </a:pPr>
            <a:endParaRPr lang="en-US" dirty="0"/>
          </a:p>
        </p:txBody>
      </p:sp>
      <p:sp>
        <p:nvSpPr>
          <p:cNvPr id="9" name="Title 1"/>
          <p:cNvSpPr>
            <a:spLocks noGrp="1"/>
          </p:cNvSpPr>
          <p:nvPr>
            <p:ph type="title"/>
          </p:nvPr>
        </p:nvSpPr>
        <p:spPr>
          <a:xfrm>
            <a:off x="381000" y="1798638"/>
            <a:ext cx="8229600" cy="639762"/>
          </a:xfrm>
        </p:spPr>
        <p:txBody>
          <a:bodyPr>
            <a:normAutofit fontScale="90000"/>
          </a:bodyPr>
          <a:lstStyle/>
          <a:p>
            <a:r>
              <a:rPr lang="en-US" b="1" dirty="0" smtClean="0"/>
              <a:t>Closing a File</a:t>
            </a:r>
            <a:endParaRPr lang="en-US" b="1" dirty="0"/>
          </a:p>
        </p:txBody>
      </p:sp>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normAutofit fontScale="70000" lnSpcReduction="20000"/>
          </a:bodyPr>
          <a:lstStyle/>
          <a:p>
            <a:pPr algn="just"/>
            <a:r>
              <a:rPr lang="en-US" sz="2900" b="1" dirty="0"/>
              <a:t>Text file streams are those where we do not include the </a:t>
            </a:r>
            <a:r>
              <a:rPr lang="en-US" sz="2900" b="1" dirty="0" err="1"/>
              <a:t>ios</a:t>
            </a:r>
            <a:r>
              <a:rPr lang="en-US" sz="2900" b="1" dirty="0"/>
              <a:t>::binary flag in their opening mode. These files are designed to store text and thus all values that we input or output from/to them can suffer some formatting transformations, which do not necessarily correspond to their literal binary value</a:t>
            </a:r>
            <a:r>
              <a:rPr lang="en-US" sz="2900" b="1" dirty="0" smtClean="0"/>
              <a:t>.</a:t>
            </a:r>
          </a:p>
          <a:p>
            <a:pPr marL="0" indent="0" algn="ctr">
              <a:buNone/>
            </a:pPr>
            <a:r>
              <a:rPr lang="en-US" b="1" i="1" dirty="0"/>
              <a:t>/* Program to </a:t>
            </a:r>
            <a:r>
              <a:rPr lang="en-US" b="1" i="1" dirty="0" smtClean="0"/>
              <a:t>output </a:t>
            </a:r>
            <a:r>
              <a:rPr lang="en-US" b="1" i="1" dirty="0"/>
              <a:t>data*/</a:t>
            </a:r>
          </a:p>
          <a:p>
            <a:pPr marL="0" indent="0" algn="just">
              <a:buNone/>
            </a:pPr>
            <a:r>
              <a:rPr lang="en-US" dirty="0"/>
              <a:t/>
            </a:r>
            <a:br>
              <a:rPr lang="en-US" dirty="0"/>
            </a:br>
            <a:r>
              <a:rPr lang="en-US" sz="2900" i="1" dirty="0"/>
              <a:t>#include &lt;</a:t>
            </a:r>
            <a:r>
              <a:rPr lang="en-US" sz="2900" i="1" dirty="0" err="1" smtClean="0"/>
              <a:t>iostream.h</a:t>
            </a:r>
            <a:r>
              <a:rPr lang="en-US" sz="2900" i="1" dirty="0" smtClean="0"/>
              <a:t>&gt;</a:t>
            </a:r>
            <a:r>
              <a:rPr lang="en-US" sz="2900" dirty="0" smtClean="0"/>
              <a:t> </a:t>
            </a:r>
          </a:p>
          <a:p>
            <a:pPr marL="0" indent="0" algn="just">
              <a:buNone/>
            </a:pPr>
            <a:r>
              <a:rPr lang="en-US" sz="2900" i="1" dirty="0" smtClean="0"/>
              <a:t>#</a:t>
            </a:r>
            <a:r>
              <a:rPr lang="en-US" sz="2900" i="1" dirty="0"/>
              <a:t>include &lt;</a:t>
            </a:r>
            <a:r>
              <a:rPr lang="en-US" sz="2900" i="1" dirty="0" err="1" smtClean="0"/>
              <a:t>fstream.h</a:t>
            </a:r>
            <a:r>
              <a:rPr lang="en-US" sz="2900" i="1" dirty="0" smtClean="0"/>
              <a:t>&gt;</a:t>
            </a:r>
            <a:r>
              <a:rPr lang="en-US" sz="2900" dirty="0" smtClean="0"/>
              <a:t> </a:t>
            </a:r>
          </a:p>
          <a:p>
            <a:pPr marL="0" indent="0" algn="just">
              <a:buNone/>
            </a:pPr>
            <a:r>
              <a:rPr lang="en-US" sz="2900" i="1" dirty="0" err="1" smtClean="0"/>
              <a:t>int</a:t>
            </a:r>
            <a:r>
              <a:rPr lang="en-US" sz="2900" dirty="0" smtClean="0"/>
              <a:t> </a:t>
            </a:r>
            <a:r>
              <a:rPr lang="en-US" sz="2900" dirty="0"/>
              <a:t>main () </a:t>
            </a:r>
            <a:endParaRPr lang="en-US" sz="2900" dirty="0" smtClean="0"/>
          </a:p>
          <a:p>
            <a:pPr marL="0" indent="0" algn="just">
              <a:buNone/>
            </a:pPr>
            <a:r>
              <a:rPr lang="en-US" sz="2900" dirty="0" smtClean="0"/>
              <a:t>{ </a:t>
            </a:r>
          </a:p>
          <a:p>
            <a:pPr marL="0" indent="0" algn="just">
              <a:buNone/>
            </a:pPr>
            <a:r>
              <a:rPr lang="en-US" sz="2900" dirty="0" err="1" smtClean="0"/>
              <a:t>ofstream</a:t>
            </a:r>
            <a:r>
              <a:rPr lang="en-US" sz="2900" dirty="0" smtClean="0"/>
              <a:t> </a:t>
            </a:r>
            <a:r>
              <a:rPr lang="en-US" sz="2900" dirty="0" err="1" smtClean="0"/>
              <a:t>myfile</a:t>
            </a:r>
            <a:r>
              <a:rPr lang="en-US" sz="2900" dirty="0" smtClean="0"/>
              <a:t> </a:t>
            </a:r>
            <a:r>
              <a:rPr lang="en-US" sz="2900" dirty="0"/>
              <a:t>("example.txt</a:t>
            </a:r>
            <a:r>
              <a:rPr lang="en-US" sz="2900" dirty="0" smtClean="0"/>
              <a:t>");</a:t>
            </a:r>
          </a:p>
          <a:p>
            <a:pPr marL="0" indent="0" algn="just">
              <a:buNone/>
            </a:pPr>
            <a:r>
              <a:rPr lang="en-US" sz="2900" dirty="0" smtClean="0"/>
              <a:t> </a:t>
            </a:r>
            <a:r>
              <a:rPr lang="en-US" sz="2900" i="1" dirty="0"/>
              <a:t>if</a:t>
            </a:r>
            <a:r>
              <a:rPr lang="en-US" sz="2900" dirty="0"/>
              <a:t> (</a:t>
            </a:r>
            <a:r>
              <a:rPr lang="en-US" sz="2900" dirty="0" err="1"/>
              <a:t>myfile.is_open</a:t>
            </a:r>
            <a:r>
              <a:rPr lang="en-US" sz="2900" dirty="0"/>
              <a:t>()) </a:t>
            </a:r>
            <a:endParaRPr lang="en-US" sz="2900" dirty="0" smtClean="0"/>
          </a:p>
          <a:p>
            <a:pPr marL="0" indent="0" algn="just">
              <a:buNone/>
            </a:pPr>
            <a:r>
              <a:rPr lang="en-US" sz="2900" dirty="0" smtClean="0"/>
              <a:t>{ </a:t>
            </a:r>
          </a:p>
          <a:p>
            <a:pPr marL="0" indent="0" algn="just">
              <a:buNone/>
            </a:pPr>
            <a:r>
              <a:rPr lang="en-US" sz="2900" dirty="0" err="1" smtClean="0"/>
              <a:t>myfile</a:t>
            </a:r>
            <a:r>
              <a:rPr lang="en-US" sz="2900" dirty="0" smtClean="0"/>
              <a:t> </a:t>
            </a:r>
            <a:r>
              <a:rPr lang="en-US" sz="2900" dirty="0"/>
              <a:t>&lt;&lt; "This is a line.\n"; </a:t>
            </a:r>
            <a:endParaRPr lang="en-US" sz="2900" dirty="0" smtClean="0"/>
          </a:p>
          <a:p>
            <a:pPr marL="0" indent="0" algn="just">
              <a:buNone/>
            </a:pPr>
            <a:r>
              <a:rPr lang="en-US" sz="2900" dirty="0" err="1" smtClean="0"/>
              <a:t>myfile</a:t>
            </a:r>
            <a:r>
              <a:rPr lang="en-US" sz="2900" dirty="0" smtClean="0"/>
              <a:t> </a:t>
            </a:r>
            <a:r>
              <a:rPr lang="en-US" sz="2900" dirty="0"/>
              <a:t>&lt;&lt; "This is another line.\n"; </a:t>
            </a:r>
            <a:endParaRPr lang="en-US" sz="2900" dirty="0" smtClean="0"/>
          </a:p>
          <a:p>
            <a:pPr marL="0" indent="0" algn="just">
              <a:buNone/>
            </a:pPr>
            <a:r>
              <a:rPr lang="en-US" sz="2900" dirty="0" err="1" smtClean="0"/>
              <a:t>myfile.close</a:t>
            </a:r>
            <a:r>
              <a:rPr lang="en-US" sz="2900" dirty="0"/>
              <a:t>(); </a:t>
            </a:r>
            <a:endParaRPr lang="en-US" sz="2900" dirty="0" smtClean="0"/>
          </a:p>
          <a:p>
            <a:pPr marL="0" indent="0" algn="just">
              <a:buNone/>
            </a:pPr>
            <a:r>
              <a:rPr lang="en-US" sz="2900" dirty="0" smtClean="0"/>
              <a:t>} </a:t>
            </a:r>
          </a:p>
          <a:p>
            <a:pPr marL="0" indent="0" algn="just">
              <a:buNone/>
            </a:pPr>
            <a:r>
              <a:rPr lang="en-US" sz="2900" i="1" dirty="0" smtClean="0"/>
              <a:t>Else</a:t>
            </a:r>
          </a:p>
          <a:p>
            <a:pPr marL="0" indent="0" algn="just">
              <a:buNone/>
            </a:pPr>
            <a:r>
              <a:rPr lang="en-US" sz="2900" dirty="0" smtClean="0"/>
              <a:t> </a:t>
            </a:r>
            <a:r>
              <a:rPr lang="en-US" sz="2900" dirty="0" err="1"/>
              <a:t>cout</a:t>
            </a:r>
            <a:r>
              <a:rPr lang="en-US" sz="2900" dirty="0"/>
              <a:t> &lt;&lt; "Unable to open file"; </a:t>
            </a:r>
            <a:endParaRPr lang="en-US" sz="2900" dirty="0" smtClean="0"/>
          </a:p>
          <a:p>
            <a:pPr marL="0" indent="0" algn="just">
              <a:buNone/>
            </a:pPr>
            <a:r>
              <a:rPr lang="en-US" sz="2900" i="1" dirty="0" smtClean="0"/>
              <a:t>return</a:t>
            </a:r>
            <a:r>
              <a:rPr lang="en-US" sz="2900" dirty="0" smtClean="0"/>
              <a:t> </a:t>
            </a:r>
            <a:r>
              <a:rPr lang="en-US" sz="2900" dirty="0"/>
              <a:t>0; </a:t>
            </a:r>
            <a:endParaRPr lang="en-US" sz="2900" dirty="0" smtClean="0"/>
          </a:p>
          <a:p>
            <a:pPr marL="0" indent="0" algn="just">
              <a:buNone/>
            </a:pPr>
            <a:r>
              <a:rPr lang="en-US" sz="2900" dirty="0" smtClean="0"/>
              <a:t>}</a:t>
            </a:r>
            <a:endParaRPr lang="en-US" sz="2900" dirty="0"/>
          </a:p>
        </p:txBody>
      </p:sp>
      <p:sp>
        <p:nvSpPr>
          <p:cNvPr id="4" name="Title 1"/>
          <p:cNvSpPr>
            <a:spLocks noGrp="1"/>
          </p:cNvSpPr>
          <p:nvPr>
            <p:ph type="title"/>
          </p:nvPr>
        </p:nvSpPr>
        <p:spPr>
          <a:xfrm>
            <a:off x="381000" y="0"/>
            <a:ext cx="8229600" cy="639762"/>
          </a:xfrm>
        </p:spPr>
        <p:txBody>
          <a:bodyPr>
            <a:normAutofit fontScale="90000"/>
          </a:bodyPr>
          <a:lstStyle/>
          <a:p>
            <a:r>
              <a:rPr lang="en-US" b="1" dirty="0" smtClean="0"/>
              <a:t>Text Files</a:t>
            </a:r>
            <a:endParaRPr lang="en-US" b="1" dirty="0"/>
          </a:p>
        </p:txBody>
      </p:sp>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marL="0" indent="0" algn="ctr">
              <a:buNone/>
            </a:pPr>
            <a:r>
              <a:rPr lang="en-US" b="1" i="1" dirty="0" smtClean="0"/>
              <a:t>/* Program to input data*/</a:t>
            </a:r>
          </a:p>
          <a:p>
            <a:pPr marL="0" indent="0">
              <a:buNone/>
            </a:pPr>
            <a:r>
              <a:rPr lang="en-US" i="1" dirty="0" smtClean="0"/>
              <a:t>#</a:t>
            </a:r>
            <a:r>
              <a:rPr lang="en-US" i="1" dirty="0"/>
              <a:t>include &lt;</a:t>
            </a:r>
            <a:r>
              <a:rPr lang="en-US" i="1" dirty="0" err="1" smtClean="0"/>
              <a:t>iostream.h</a:t>
            </a:r>
            <a:r>
              <a:rPr lang="en-US" i="1" dirty="0" smtClean="0"/>
              <a:t>&gt;</a:t>
            </a:r>
            <a:r>
              <a:rPr lang="en-US" dirty="0" smtClean="0"/>
              <a:t> </a:t>
            </a:r>
          </a:p>
          <a:p>
            <a:pPr marL="0" indent="0">
              <a:buNone/>
            </a:pPr>
            <a:r>
              <a:rPr lang="en-US" i="1" dirty="0" smtClean="0"/>
              <a:t>#</a:t>
            </a:r>
            <a:r>
              <a:rPr lang="en-US" i="1" dirty="0"/>
              <a:t>include &lt;</a:t>
            </a:r>
            <a:r>
              <a:rPr lang="en-US" i="1" dirty="0" err="1" smtClean="0"/>
              <a:t>fstream.h</a:t>
            </a:r>
            <a:r>
              <a:rPr lang="en-US" i="1" dirty="0" smtClean="0"/>
              <a:t>&gt;</a:t>
            </a:r>
            <a:r>
              <a:rPr lang="en-US" dirty="0" smtClean="0"/>
              <a:t> </a:t>
            </a:r>
          </a:p>
          <a:p>
            <a:pPr marL="0" indent="0">
              <a:buNone/>
            </a:pPr>
            <a:r>
              <a:rPr lang="en-US" i="1" dirty="0" smtClean="0"/>
              <a:t>#</a:t>
            </a:r>
            <a:r>
              <a:rPr lang="en-US" i="1" dirty="0"/>
              <a:t>include &lt;</a:t>
            </a:r>
            <a:r>
              <a:rPr lang="en-US" i="1" dirty="0" err="1" smtClean="0"/>
              <a:t>string.h</a:t>
            </a:r>
            <a:r>
              <a:rPr lang="en-US" i="1" dirty="0" smtClean="0"/>
              <a:t>&gt;</a:t>
            </a:r>
            <a:r>
              <a:rPr lang="en-US" dirty="0" smtClean="0"/>
              <a:t> </a:t>
            </a:r>
          </a:p>
          <a:p>
            <a:pPr marL="0" indent="0">
              <a:buNone/>
            </a:pPr>
            <a:r>
              <a:rPr lang="en-US" i="1" dirty="0" err="1" smtClean="0"/>
              <a:t>int</a:t>
            </a:r>
            <a:r>
              <a:rPr lang="en-US" dirty="0" smtClean="0"/>
              <a:t> </a:t>
            </a:r>
            <a:r>
              <a:rPr lang="en-US" dirty="0"/>
              <a:t>main () </a:t>
            </a:r>
            <a:endParaRPr lang="en-US" dirty="0" smtClean="0"/>
          </a:p>
          <a:p>
            <a:pPr marL="0" indent="0">
              <a:buNone/>
            </a:pPr>
            <a:r>
              <a:rPr lang="en-US" dirty="0" smtClean="0"/>
              <a:t>{ </a:t>
            </a:r>
          </a:p>
          <a:p>
            <a:pPr marL="0" indent="0">
              <a:buNone/>
            </a:pPr>
            <a:r>
              <a:rPr lang="en-US" dirty="0" smtClean="0"/>
              <a:t>string </a:t>
            </a:r>
            <a:r>
              <a:rPr lang="en-US" dirty="0"/>
              <a:t>line; </a:t>
            </a:r>
            <a:endParaRPr lang="en-US" dirty="0" smtClean="0"/>
          </a:p>
          <a:p>
            <a:pPr marL="0" indent="0">
              <a:buNone/>
            </a:pPr>
            <a:r>
              <a:rPr lang="en-US" dirty="0" err="1" smtClean="0"/>
              <a:t>ifstream</a:t>
            </a:r>
            <a:r>
              <a:rPr lang="en-US" dirty="0" smtClean="0"/>
              <a:t> </a:t>
            </a:r>
            <a:r>
              <a:rPr lang="en-US" dirty="0" err="1"/>
              <a:t>myfile</a:t>
            </a:r>
            <a:r>
              <a:rPr lang="en-US" dirty="0"/>
              <a:t> ("example.txt"); </a:t>
            </a:r>
            <a:endParaRPr lang="en-US" dirty="0" smtClean="0"/>
          </a:p>
          <a:p>
            <a:pPr marL="0" indent="0">
              <a:buNone/>
            </a:pPr>
            <a:r>
              <a:rPr lang="en-US" i="1" dirty="0" smtClean="0"/>
              <a:t>if</a:t>
            </a:r>
            <a:r>
              <a:rPr lang="en-US" dirty="0" smtClean="0"/>
              <a:t> </a:t>
            </a:r>
            <a:r>
              <a:rPr lang="en-US" dirty="0"/>
              <a:t>(</a:t>
            </a:r>
            <a:r>
              <a:rPr lang="en-US" dirty="0" err="1"/>
              <a:t>myfile.is_open</a:t>
            </a:r>
            <a:r>
              <a:rPr lang="en-US" dirty="0"/>
              <a:t>()) </a:t>
            </a:r>
            <a:endParaRPr lang="en-US" dirty="0" smtClean="0"/>
          </a:p>
          <a:p>
            <a:pPr marL="0" indent="0">
              <a:buNone/>
            </a:pPr>
            <a:r>
              <a:rPr lang="en-US" dirty="0" smtClean="0"/>
              <a:t>{</a:t>
            </a:r>
          </a:p>
          <a:p>
            <a:pPr marL="0" indent="0">
              <a:buNone/>
            </a:pPr>
            <a:r>
              <a:rPr lang="en-US" dirty="0" smtClean="0"/>
              <a:t> </a:t>
            </a:r>
            <a:r>
              <a:rPr lang="en-US" i="1" dirty="0"/>
              <a:t>while</a:t>
            </a:r>
            <a:r>
              <a:rPr lang="en-US" dirty="0"/>
              <a:t> ( </a:t>
            </a:r>
            <a:r>
              <a:rPr lang="en-US" dirty="0" err="1"/>
              <a:t>myfile.good</a:t>
            </a:r>
            <a:r>
              <a:rPr lang="en-US" dirty="0"/>
              <a:t>() ) </a:t>
            </a:r>
            <a:endParaRPr lang="en-US" dirty="0" smtClean="0"/>
          </a:p>
          <a:p>
            <a:pPr marL="0" indent="0">
              <a:buNone/>
            </a:pPr>
            <a:r>
              <a:rPr lang="en-US" dirty="0" smtClean="0"/>
              <a:t>{</a:t>
            </a:r>
          </a:p>
          <a:p>
            <a:pPr marL="0" indent="0">
              <a:buNone/>
            </a:pPr>
            <a:r>
              <a:rPr lang="en-US" dirty="0" smtClean="0"/>
              <a:t> </a:t>
            </a:r>
            <a:r>
              <a:rPr lang="en-US" dirty="0" err="1"/>
              <a:t>getline</a:t>
            </a:r>
            <a:r>
              <a:rPr lang="en-US" dirty="0"/>
              <a:t> (</a:t>
            </a:r>
            <a:r>
              <a:rPr lang="en-US" dirty="0" err="1"/>
              <a:t>myfile,line</a:t>
            </a:r>
            <a:r>
              <a:rPr lang="en-US" dirty="0" smtClean="0"/>
              <a:t>);</a:t>
            </a:r>
          </a:p>
          <a:p>
            <a:pPr marL="0" indent="0">
              <a:buNone/>
            </a:pPr>
            <a:r>
              <a:rPr lang="en-US" dirty="0" smtClean="0"/>
              <a:t> </a:t>
            </a:r>
            <a:r>
              <a:rPr lang="en-US" dirty="0" err="1"/>
              <a:t>cout</a:t>
            </a:r>
            <a:r>
              <a:rPr lang="en-US" dirty="0"/>
              <a:t> &lt;&lt; line &lt;&lt; </a:t>
            </a:r>
            <a:r>
              <a:rPr lang="en-US" dirty="0" err="1"/>
              <a:t>endl</a:t>
            </a:r>
            <a:r>
              <a:rPr lang="en-US" dirty="0"/>
              <a:t>; </a:t>
            </a:r>
            <a:endParaRPr lang="en-US" dirty="0" smtClean="0"/>
          </a:p>
          <a:p>
            <a:pPr marL="0" indent="0">
              <a:buNone/>
            </a:pPr>
            <a:r>
              <a:rPr lang="en-US" dirty="0" smtClean="0"/>
              <a:t>}</a:t>
            </a:r>
          </a:p>
          <a:p>
            <a:pPr marL="0" indent="0">
              <a:buNone/>
            </a:pPr>
            <a:r>
              <a:rPr lang="en-US" dirty="0" err="1" smtClean="0"/>
              <a:t>myfile.close</a:t>
            </a:r>
            <a:r>
              <a:rPr lang="en-US" dirty="0"/>
              <a:t>(); </a:t>
            </a:r>
            <a:endParaRPr lang="en-US" dirty="0" smtClean="0"/>
          </a:p>
          <a:p>
            <a:pPr marL="0" indent="0">
              <a:buNone/>
            </a:pPr>
            <a:r>
              <a:rPr lang="en-US" dirty="0" smtClean="0"/>
              <a:t>} </a:t>
            </a:r>
          </a:p>
          <a:p>
            <a:pPr marL="0" indent="0">
              <a:buNone/>
            </a:pPr>
            <a:r>
              <a:rPr lang="en-US" i="1" dirty="0" smtClean="0"/>
              <a:t>else</a:t>
            </a:r>
            <a:r>
              <a:rPr lang="en-US" dirty="0" smtClean="0"/>
              <a:t> </a:t>
            </a:r>
          </a:p>
          <a:p>
            <a:pPr marL="0" indent="0">
              <a:buNone/>
            </a:pPr>
            <a:r>
              <a:rPr lang="en-US" dirty="0" err="1" smtClean="0"/>
              <a:t>cout</a:t>
            </a:r>
            <a:r>
              <a:rPr lang="en-US" dirty="0" smtClean="0"/>
              <a:t> </a:t>
            </a:r>
            <a:r>
              <a:rPr lang="en-US" dirty="0"/>
              <a:t>&lt;&lt; "Unable to open file"; </a:t>
            </a:r>
            <a:endParaRPr lang="en-US" dirty="0" smtClean="0"/>
          </a:p>
          <a:p>
            <a:pPr marL="0" indent="0">
              <a:buNone/>
            </a:pPr>
            <a:r>
              <a:rPr lang="en-US" i="1" dirty="0" smtClean="0"/>
              <a:t>return</a:t>
            </a:r>
            <a:r>
              <a:rPr lang="en-US" dirty="0" smtClean="0"/>
              <a:t> </a:t>
            </a:r>
            <a:r>
              <a:rPr lang="en-US" dirty="0"/>
              <a:t>0;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a:bodyPr>
          <a:lstStyle/>
          <a:p>
            <a:pPr marL="0" indent="0">
              <a:buNone/>
            </a:pPr>
            <a:r>
              <a:rPr lang="en-US" sz="2400" dirty="0" smtClean="0"/>
              <a:t>There are certain functions which </a:t>
            </a:r>
            <a:r>
              <a:rPr lang="en-US" sz="2400" dirty="0"/>
              <a:t>checks whether the stream is ready for input/output </a:t>
            </a:r>
            <a:r>
              <a:rPr lang="en-US" sz="2400" dirty="0" smtClean="0"/>
              <a:t>operations and other specific </a:t>
            </a:r>
            <a:r>
              <a:rPr lang="en-US" sz="2400" dirty="0"/>
              <a:t>states of a stream (all of them return a </a:t>
            </a:r>
            <a:r>
              <a:rPr lang="en-US" sz="2400" dirty="0" err="1"/>
              <a:t>bool</a:t>
            </a:r>
            <a:r>
              <a:rPr lang="en-US" sz="2400" dirty="0"/>
              <a:t> value): </a:t>
            </a:r>
            <a:br>
              <a:rPr lang="en-US" sz="2400" dirty="0"/>
            </a:b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r>
              <a:rPr lang="en-US" sz="2000" dirty="0" smtClean="0"/>
              <a:t>In order to reset the state flags checked by any of these member functions we have just seen we can use the member function clear(), which takes no parameters.</a:t>
            </a:r>
            <a:br>
              <a:rPr lang="en-US" sz="2000" dirty="0" smtClean="0"/>
            </a:br>
            <a:endParaRPr lang="en-US" sz="2000" dirty="0"/>
          </a:p>
        </p:txBody>
      </p:sp>
      <p:sp>
        <p:nvSpPr>
          <p:cNvPr id="4" name="Title 1"/>
          <p:cNvSpPr>
            <a:spLocks noGrp="1"/>
          </p:cNvSpPr>
          <p:nvPr>
            <p:ph type="title"/>
          </p:nvPr>
        </p:nvSpPr>
        <p:spPr>
          <a:xfrm>
            <a:off x="381000" y="0"/>
            <a:ext cx="8229600" cy="639762"/>
          </a:xfrm>
        </p:spPr>
        <p:txBody>
          <a:bodyPr>
            <a:normAutofit fontScale="90000"/>
          </a:bodyPr>
          <a:lstStyle/>
          <a:p>
            <a:r>
              <a:rPr lang="en-US" b="1" dirty="0" smtClean="0"/>
              <a:t>Checking State Flags</a:t>
            </a: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1743665901"/>
              </p:ext>
            </p:extLst>
          </p:nvPr>
        </p:nvGraphicFramePr>
        <p:xfrm>
          <a:off x="152400" y="1958370"/>
          <a:ext cx="8839200" cy="3604230"/>
        </p:xfrm>
        <a:graphic>
          <a:graphicData uri="http://schemas.openxmlformats.org/drawingml/2006/table">
            <a:tbl>
              <a:tblPr firstRow="1" bandRow="1">
                <a:tableStyleId>{073A0DAA-6AF3-43AB-8588-CEC1D06C72B9}</a:tableStyleId>
              </a:tblPr>
              <a:tblGrid>
                <a:gridCol w="4419600"/>
                <a:gridCol w="4419600"/>
              </a:tblGrid>
              <a:tr h="384795">
                <a:tc>
                  <a:txBody>
                    <a:bodyPr/>
                    <a:lstStyle/>
                    <a:p>
                      <a:r>
                        <a:rPr lang="en-US" sz="1400" dirty="0" smtClean="0"/>
                        <a:t>Function</a:t>
                      </a:r>
                      <a:endParaRPr lang="en-US" sz="1400" dirty="0"/>
                    </a:p>
                  </a:txBody>
                  <a:tcPr/>
                </a:tc>
                <a:tc>
                  <a:txBody>
                    <a:bodyPr/>
                    <a:lstStyle/>
                    <a:p>
                      <a:r>
                        <a:rPr lang="en-US" sz="1400" dirty="0" smtClean="0"/>
                        <a:t>Description</a:t>
                      </a:r>
                      <a:endParaRPr lang="en-US" sz="1400" dirty="0"/>
                    </a:p>
                  </a:txBody>
                  <a:tcPr/>
                </a:tc>
              </a:tr>
              <a:tr h="734070">
                <a:tc>
                  <a:txBody>
                    <a:bodyPr/>
                    <a:lstStyle/>
                    <a:p>
                      <a:r>
                        <a:rPr lang="en-US" sz="1400" dirty="0" smtClean="0"/>
                        <a:t>bad() </a:t>
                      </a:r>
                      <a:endParaRPr lang="en-US" sz="1400" dirty="0"/>
                    </a:p>
                  </a:txBody>
                  <a:tcPr/>
                </a:tc>
                <a:tc>
                  <a:txBody>
                    <a:bodyPr/>
                    <a:lstStyle/>
                    <a:p>
                      <a:pPr algn="just"/>
                      <a:r>
                        <a:rPr lang="en-US" sz="1400" dirty="0" smtClean="0"/>
                        <a:t>Returns true if a reading or writing operation fails. For example in the case that we try to write to a file that is not open for writing or if the device where we try to write has no space left.</a:t>
                      </a:r>
                      <a:endParaRPr lang="en-US" sz="1400" dirty="0"/>
                    </a:p>
                  </a:txBody>
                  <a:tcPr/>
                </a:tc>
              </a:tr>
              <a:tr h="734070">
                <a:tc>
                  <a:txBody>
                    <a:bodyPr/>
                    <a:lstStyle/>
                    <a:p>
                      <a:r>
                        <a:rPr lang="en-US" sz="1400" dirty="0" smtClean="0"/>
                        <a:t>fail() </a:t>
                      </a:r>
                      <a:endParaRPr lang="en-US" sz="1400" dirty="0"/>
                    </a:p>
                  </a:txBody>
                  <a:tcPr/>
                </a:tc>
                <a:tc>
                  <a:txBody>
                    <a:bodyPr/>
                    <a:lstStyle/>
                    <a:p>
                      <a:pPr algn="just"/>
                      <a:r>
                        <a:rPr lang="en-US" sz="1400" dirty="0" smtClean="0"/>
                        <a:t>Returns true in the same cases as bad(), but also in the case that a format error happens, like when an alphabetical character is extracted when we are trying to read an integer number. </a:t>
                      </a:r>
                      <a:endParaRPr lang="en-US" sz="1400" dirty="0"/>
                    </a:p>
                  </a:txBody>
                  <a:tcPr/>
                </a:tc>
              </a:tr>
              <a:tr h="384795">
                <a:tc>
                  <a:txBody>
                    <a:bodyPr/>
                    <a:lstStyle/>
                    <a:p>
                      <a:r>
                        <a:rPr lang="en-US" sz="1400" dirty="0" err="1" smtClean="0"/>
                        <a:t>eof</a:t>
                      </a:r>
                      <a:r>
                        <a:rPr lang="en-US" sz="1400" dirty="0" smtClean="0"/>
                        <a:t>() </a:t>
                      </a:r>
                      <a:endParaRPr lang="en-US" sz="1400" dirty="0"/>
                    </a:p>
                  </a:txBody>
                  <a:tcPr/>
                </a:tc>
                <a:tc>
                  <a:txBody>
                    <a:bodyPr/>
                    <a:lstStyle/>
                    <a:p>
                      <a:pPr algn="just"/>
                      <a:r>
                        <a:rPr lang="en-US" sz="1400" dirty="0" smtClean="0"/>
                        <a:t>Returns true if a file open for reading has reached the end</a:t>
                      </a:r>
                      <a:endParaRPr lang="en-US" sz="1400" dirty="0"/>
                    </a:p>
                  </a:txBody>
                  <a:tcPr/>
                </a:tc>
              </a:tr>
              <a:tr h="734070">
                <a:tc>
                  <a:txBody>
                    <a:bodyPr/>
                    <a:lstStyle/>
                    <a:p>
                      <a:r>
                        <a:rPr lang="en-US" sz="1400" dirty="0" smtClean="0"/>
                        <a:t>good() </a:t>
                      </a:r>
                      <a:endParaRPr lang="en-US" sz="1400" dirty="0"/>
                    </a:p>
                  </a:txBody>
                  <a:tcPr/>
                </a:tc>
                <a:tc>
                  <a:txBody>
                    <a:bodyPr/>
                    <a:lstStyle/>
                    <a:p>
                      <a:pPr algn="just"/>
                      <a:r>
                        <a:rPr lang="en-US" sz="1400" dirty="0" smtClean="0"/>
                        <a:t>It is the most generic state flag: it returns false in the same cases in which calling any of the previous functions would return true. </a:t>
                      </a:r>
                      <a:br>
                        <a:rPr lang="en-US" sz="1400" dirty="0" smtClean="0"/>
                      </a:br>
                      <a:endParaRPr lang="en-US" sz="1400" dirty="0"/>
                    </a:p>
                  </a:txBody>
                  <a:tcPr/>
                </a:tc>
              </a:tr>
            </a:tbl>
          </a:graphicData>
        </a:graphic>
      </p:graphicFrame>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a:bodyPr>
          <a:lstStyle/>
          <a:p>
            <a:pPr marL="0" indent="0">
              <a:buNone/>
            </a:pPr>
            <a:r>
              <a:rPr lang="en-US" sz="2000" dirty="0"/>
              <a:t>You can detect stream errors by either calling certain stream member functions to see if an error state has occurred, or if you don t care what the particular error was, you can just evaluate the stream in a Boolean context. Both techniques derive from the state of a </a:t>
            </a:r>
            <a:r>
              <a:rPr lang="en-US" sz="2000" dirty="0" smtClean="0"/>
              <a:t>streams </a:t>
            </a:r>
            <a:r>
              <a:rPr lang="en-US" sz="2000" dirty="0"/>
              <a:t>error bits</a:t>
            </a:r>
            <a:r>
              <a:rPr lang="en-US" sz="2000" dirty="0" smtClean="0"/>
              <a:t>.</a:t>
            </a:r>
          </a:p>
          <a:p>
            <a:pPr marL="0" indent="0">
              <a:buNone/>
            </a:pPr>
            <a:r>
              <a:rPr lang="en-US" sz="2000" b="1" dirty="0"/>
              <a:t>Stream state</a:t>
            </a:r>
          </a:p>
          <a:p>
            <a:pPr marL="0" indent="0">
              <a:buNone/>
            </a:pPr>
            <a:endParaRPr lang="en-US" sz="2000" dirty="0"/>
          </a:p>
          <a:p>
            <a:pPr marL="0" indent="0">
              <a:buNone/>
            </a:pPr>
            <a:endParaRPr lang="en-US" sz="2000" dirty="0"/>
          </a:p>
        </p:txBody>
      </p:sp>
      <p:sp>
        <p:nvSpPr>
          <p:cNvPr id="4" name="Title 1"/>
          <p:cNvSpPr>
            <a:spLocks noGrp="1"/>
          </p:cNvSpPr>
          <p:nvPr>
            <p:ph type="title"/>
          </p:nvPr>
        </p:nvSpPr>
        <p:spPr>
          <a:xfrm>
            <a:off x="381000" y="0"/>
            <a:ext cx="8229600" cy="639762"/>
          </a:xfrm>
        </p:spPr>
        <p:txBody>
          <a:bodyPr>
            <a:normAutofit fontScale="90000"/>
          </a:bodyPr>
          <a:lstStyle/>
          <a:p>
            <a:r>
              <a:rPr lang="en-US" b="1" dirty="0" smtClean="0"/>
              <a:t>Stream errors</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719438878"/>
              </p:ext>
            </p:extLst>
          </p:nvPr>
        </p:nvGraphicFramePr>
        <p:xfrm>
          <a:off x="990600" y="3200400"/>
          <a:ext cx="7086600" cy="3566160"/>
        </p:xfrm>
        <a:graphic>
          <a:graphicData uri="http://schemas.openxmlformats.org/drawingml/2006/table">
            <a:tbl>
              <a:tblPr/>
              <a:tblGrid>
                <a:gridCol w="1696792"/>
                <a:gridCol w="5389808"/>
              </a:tblGrid>
              <a:tr h="548640">
                <a:tc>
                  <a:txBody>
                    <a:bodyPr/>
                    <a:lstStyle/>
                    <a:p>
                      <a:r>
                        <a:rPr lang="en-US" sz="1400" dirty="0">
                          <a:solidFill>
                            <a:srgbClr val="000000"/>
                          </a:solidFill>
                          <a:effectLst/>
                          <a:latin typeface="Verdana"/>
                        </a:rPr>
                        <a:t>Flag</a:t>
                      </a: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solidFill>
                            <a:srgbClr val="000000"/>
                          </a:solidFill>
                          <a:effectLst/>
                          <a:latin typeface="Verdana"/>
                        </a:rPr>
                        <a:t>Meaning</a:t>
                      </a: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8640">
                <a:tc>
                  <a:txBody>
                    <a:bodyPr/>
                    <a:lstStyle/>
                    <a:p>
                      <a:r>
                        <a:rPr lang="en-US" sz="1400" b="1">
                          <a:solidFill>
                            <a:srgbClr val="000000"/>
                          </a:solidFill>
                          <a:effectLst/>
                          <a:latin typeface="Verdana"/>
                        </a:rPr>
                        <a:t>badbit</a:t>
                      </a:r>
                      <a:endParaRPr lang="en-US" sz="1400">
                        <a:solidFill>
                          <a:srgbClr val="000000"/>
                        </a:solidFill>
                        <a:effectLst/>
                        <a:latin typeface="Verdana"/>
                      </a:endParaRP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solidFill>
                            <a:srgbClr val="000000"/>
                          </a:solidFill>
                          <a:effectLst/>
                          <a:latin typeface="Verdana"/>
                        </a:rPr>
                        <a:t>Some fatal (perhaps physical) error occurred. The stream should be considered unusable.</a:t>
                      </a: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8640">
                <a:tc>
                  <a:txBody>
                    <a:bodyPr/>
                    <a:lstStyle/>
                    <a:p>
                      <a:r>
                        <a:rPr lang="en-US" sz="1400" b="1" dirty="0" err="1">
                          <a:solidFill>
                            <a:srgbClr val="000000"/>
                          </a:solidFill>
                          <a:effectLst/>
                          <a:latin typeface="Verdana"/>
                        </a:rPr>
                        <a:t>eofbit</a:t>
                      </a:r>
                      <a:endParaRPr lang="en-US" sz="1400" dirty="0">
                        <a:solidFill>
                          <a:srgbClr val="000000"/>
                        </a:solidFill>
                        <a:effectLst/>
                        <a:latin typeface="Verdana"/>
                      </a:endParaRP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rgbClr val="000000"/>
                          </a:solidFill>
                          <a:effectLst/>
                          <a:latin typeface="Verdana"/>
                        </a:rPr>
                        <a:t>End-of-input has occurred (either by encountering the physical end of a file stream or by the user terminating a console stream, such as with Ctrl-Z or Ctrl‑D</a:t>
                      </a:r>
                      <a:r>
                        <a:rPr lang="en-US" sz="1400" dirty="0" smtClean="0">
                          <a:solidFill>
                            <a:srgbClr val="000000"/>
                          </a:solidFill>
                          <a:effectLst/>
                          <a:latin typeface="Verdana"/>
                        </a:rPr>
                        <a:t>).</a:t>
                      </a:r>
                    </a:p>
                    <a:p>
                      <a:endParaRPr lang="en-US" sz="1400" dirty="0">
                        <a:solidFill>
                          <a:srgbClr val="000000"/>
                        </a:solidFill>
                        <a:effectLst/>
                        <a:latin typeface="Verdana"/>
                      </a:endParaRP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8640">
                <a:tc>
                  <a:txBody>
                    <a:bodyPr/>
                    <a:lstStyle/>
                    <a:p>
                      <a:r>
                        <a:rPr lang="en-US" sz="1400" b="1">
                          <a:solidFill>
                            <a:srgbClr val="000000"/>
                          </a:solidFill>
                          <a:effectLst/>
                          <a:latin typeface="Verdana"/>
                        </a:rPr>
                        <a:t>failbit</a:t>
                      </a:r>
                      <a:endParaRPr lang="en-US" sz="1400">
                        <a:solidFill>
                          <a:srgbClr val="000000"/>
                        </a:solidFill>
                        <a:effectLst/>
                        <a:latin typeface="Verdana"/>
                      </a:endParaRP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rgbClr val="000000"/>
                          </a:solidFill>
                          <a:effectLst/>
                          <a:latin typeface="Verdana"/>
                        </a:rPr>
                        <a:t>An I/O operation failed, most likely because of invalid data (e.g., letters were found when trying to read a number). The stream is still usable. The </a:t>
                      </a:r>
                      <a:r>
                        <a:rPr lang="en-US" sz="1400" dirty="0" err="1">
                          <a:solidFill>
                            <a:srgbClr val="000000"/>
                          </a:solidFill>
                          <a:effectLst/>
                          <a:latin typeface="Verdana"/>
                        </a:rPr>
                        <a:t>failbit</a:t>
                      </a:r>
                      <a:r>
                        <a:rPr lang="en-US" sz="1400" dirty="0">
                          <a:solidFill>
                            <a:srgbClr val="000000"/>
                          </a:solidFill>
                          <a:effectLst/>
                          <a:latin typeface="Verdana"/>
                        </a:rPr>
                        <a:t> flag is also set when end-of-input occurs</a:t>
                      </a:r>
                      <a:r>
                        <a:rPr lang="en-US" sz="1400" dirty="0" smtClean="0">
                          <a:solidFill>
                            <a:srgbClr val="000000"/>
                          </a:solidFill>
                          <a:effectLst/>
                          <a:latin typeface="Verdana"/>
                        </a:rPr>
                        <a:t>.</a:t>
                      </a:r>
                    </a:p>
                    <a:p>
                      <a:endParaRPr lang="en-US" sz="1400" dirty="0">
                        <a:solidFill>
                          <a:srgbClr val="000000"/>
                        </a:solidFill>
                        <a:effectLst/>
                        <a:latin typeface="Verdana"/>
                      </a:endParaRP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8640">
                <a:tc>
                  <a:txBody>
                    <a:bodyPr/>
                    <a:lstStyle/>
                    <a:p>
                      <a:r>
                        <a:rPr lang="en-US" sz="1400" b="1" dirty="0" err="1">
                          <a:solidFill>
                            <a:srgbClr val="000000"/>
                          </a:solidFill>
                          <a:effectLst/>
                          <a:latin typeface="Verdana"/>
                        </a:rPr>
                        <a:t>goodbit</a:t>
                      </a:r>
                      <a:endParaRPr lang="en-US" sz="1400" dirty="0">
                        <a:solidFill>
                          <a:srgbClr val="000000"/>
                        </a:solidFill>
                        <a:effectLst/>
                        <a:latin typeface="Verdana"/>
                      </a:endParaRP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rgbClr val="000000"/>
                          </a:solidFill>
                          <a:effectLst/>
                          <a:latin typeface="Verdana"/>
                        </a:rPr>
                        <a:t>All is well; no errors. End-of-input has not yet occurred.</a:t>
                      </a:r>
                    </a:p>
                  </a:txBody>
                  <a:tcPr marL="45260" marR="452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Rectangle 2"/>
          <p:cNvSpPr>
            <a:spLocks noChangeArrowheads="1"/>
          </p:cNvSpPr>
          <p:nvPr/>
        </p:nvSpPr>
        <p:spPr bwMode="auto">
          <a:xfrm>
            <a:off x="304800" y="2590800"/>
            <a:ext cx="72390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a:t>
            </a:r>
            <a:r>
              <a:rPr kumimoji="0" lang="en-US" sz="1400" b="1" i="0" u="none" strike="noStrike" cap="none" normalizeH="0" baseline="0" dirty="0" err="1" smtClean="0">
                <a:ln>
                  <a:noFill/>
                </a:ln>
                <a:solidFill>
                  <a:srgbClr val="000000"/>
                </a:solidFill>
                <a:effectLst/>
                <a:latin typeface="Verdana" pitchFamily="34" charset="0"/>
                <a:cs typeface="Arial" pitchFamily="34" charset="0"/>
              </a:rPr>
              <a:t>ios_base</a:t>
            </a:r>
            <a:r>
              <a:rPr kumimoji="0" lang="en-US" sz="1400" b="0" i="0" u="none" strike="noStrike" cap="none" normalizeH="0" baseline="0" dirty="0" smtClean="0">
                <a:ln>
                  <a:noFill/>
                </a:ln>
                <a:solidFill>
                  <a:srgbClr val="000000"/>
                </a:solidFill>
                <a:effectLst/>
                <a:latin typeface="Verdana" pitchFamily="34" charset="0"/>
                <a:cs typeface="Arial" pitchFamily="34" charset="0"/>
              </a:rPr>
              <a:t> class, from which </a:t>
            </a:r>
            <a:r>
              <a:rPr kumimoji="0" lang="en-US" sz="1400" b="1" i="0" u="none" strike="noStrike" cap="none" normalizeH="0" baseline="0" dirty="0" err="1" smtClean="0">
                <a:ln>
                  <a:noFill/>
                </a:ln>
                <a:solidFill>
                  <a:srgbClr val="000000"/>
                </a:solidFill>
                <a:effectLst/>
                <a:latin typeface="Verdana" pitchFamily="34" charset="0"/>
                <a:cs typeface="Arial" pitchFamily="34" charset="0"/>
              </a:rPr>
              <a:t>ios</a:t>
            </a:r>
            <a:r>
              <a:rPr kumimoji="0" lang="en-US" sz="1400" b="0" i="0" u="none" strike="noStrike" cap="none" normalizeH="0" baseline="0" dirty="0" smtClean="0">
                <a:ln>
                  <a:noFill/>
                </a:ln>
                <a:solidFill>
                  <a:srgbClr val="000000"/>
                </a:solidFill>
                <a:effectLst/>
                <a:latin typeface="Verdana" pitchFamily="34" charset="0"/>
                <a:cs typeface="Arial" pitchFamily="34" charset="0"/>
              </a:rPr>
              <a:t> derives,</a:t>
            </a:r>
            <a:r>
              <a:rPr lang="en-US" sz="1200" dirty="0">
                <a:solidFill>
                  <a:srgbClr val="000066"/>
                </a:solidFill>
                <a:latin typeface="Verdana" pitchFamily="34" charset="0"/>
                <a:cs typeface="Arial" pitchFamily="34" charset="0"/>
              </a:rPr>
              <a:t> </a:t>
            </a:r>
            <a:r>
              <a:rPr kumimoji="0" lang="en-US" sz="1400" b="0" i="0" u="none" strike="noStrike" cap="none" normalizeH="0" baseline="0" dirty="0" smtClean="0">
                <a:ln>
                  <a:noFill/>
                </a:ln>
                <a:solidFill>
                  <a:srgbClr val="000000"/>
                </a:solidFill>
                <a:effectLst/>
                <a:latin typeface="Verdana" pitchFamily="34" charset="0"/>
                <a:cs typeface="Arial" pitchFamily="34" charset="0"/>
              </a:rPr>
              <a:t>defines four flags that you can use to test the state of a stream:</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51435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000" dirty="0"/>
              <a:t>The </a:t>
            </a:r>
            <a:r>
              <a:rPr lang="en-US" sz="2000" b="1" dirty="0"/>
              <a:t>good( )</a:t>
            </a:r>
            <a:r>
              <a:rPr lang="en-US" sz="2000" dirty="0"/>
              <a:t> stream member function returns true if none of the other three bits are set</a:t>
            </a:r>
            <a:r>
              <a:rPr lang="en-US" sz="2000" dirty="0" smtClean="0"/>
              <a:t>.</a:t>
            </a:r>
          </a:p>
          <a:p>
            <a:r>
              <a:rPr lang="en-US" sz="2000" dirty="0" smtClean="0"/>
              <a:t> </a:t>
            </a:r>
            <a:r>
              <a:rPr lang="en-US" sz="2000" dirty="0"/>
              <a:t>The </a:t>
            </a:r>
            <a:r>
              <a:rPr lang="en-US" sz="2000" b="1" dirty="0" err="1"/>
              <a:t>eof</a:t>
            </a:r>
            <a:r>
              <a:rPr lang="en-US" sz="2000" b="1" dirty="0"/>
              <a:t>( )</a:t>
            </a:r>
            <a:r>
              <a:rPr lang="en-US" sz="2000" dirty="0"/>
              <a:t> function returns true if </a:t>
            </a:r>
            <a:r>
              <a:rPr lang="en-US" sz="2000" b="1" dirty="0" err="1"/>
              <a:t>eofbit</a:t>
            </a:r>
            <a:r>
              <a:rPr lang="en-US" sz="2000" dirty="0"/>
              <a:t> is set, which happens with an attempt to read from a stream that has no more data (usually a file). Because end-of-input happens in C++ when trying to read past the end of the physical medium, </a:t>
            </a:r>
            <a:r>
              <a:rPr lang="en-US" sz="2000" b="1" dirty="0" err="1"/>
              <a:t>failbit</a:t>
            </a:r>
            <a:r>
              <a:rPr lang="en-US" sz="2000" dirty="0"/>
              <a:t> is also set to indicate that the expected data was not successfully read. </a:t>
            </a:r>
            <a:endParaRPr lang="en-US" sz="2000" dirty="0" smtClean="0"/>
          </a:p>
          <a:p>
            <a:r>
              <a:rPr lang="en-US" sz="2000" dirty="0" smtClean="0"/>
              <a:t>The</a:t>
            </a:r>
            <a:r>
              <a:rPr lang="en-US" sz="2000" dirty="0"/>
              <a:t> </a:t>
            </a:r>
            <a:r>
              <a:rPr lang="en-US" sz="2000" b="1" dirty="0"/>
              <a:t>fail( )</a:t>
            </a:r>
            <a:r>
              <a:rPr lang="en-US" sz="2000" dirty="0"/>
              <a:t> function returns true if </a:t>
            </a:r>
            <a:r>
              <a:rPr lang="en-US" sz="2000" i="1" dirty="0"/>
              <a:t>either</a:t>
            </a:r>
            <a:r>
              <a:rPr lang="en-US" sz="2000" dirty="0"/>
              <a:t> </a:t>
            </a:r>
            <a:r>
              <a:rPr lang="en-US" sz="2000" b="1" dirty="0" err="1"/>
              <a:t>failbit</a:t>
            </a:r>
            <a:r>
              <a:rPr lang="en-US" sz="2000" dirty="0"/>
              <a:t> or </a:t>
            </a:r>
            <a:r>
              <a:rPr lang="en-US" sz="2000" b="1" dirty="0" err="1"/>
              <a:t>badbit</a:t>
            </a:r>
            <a:r>
              <a:rPr lang="en-US" sz="2000" dirty="0"/>
              <a:t> is set</a:t>
            </a:r>
            <a:r>
              <a:rPr lang="en-US" sz="2000" dirty="0" smtClean="0"/>
              <a:t>, </a:t>
            </a:r>
            <a:r>
              <a:rPr lang="en-US" sz="2000" dirty="0"/>
              <a:t>and </a:t>
            </a:r>
            <a:r>
              <a:rPr lang="en-US" sz="2000" b="1" dirty="0"/>
              <a:t>bad( )</a:t>
            </a:r>
            <a:r>
              <a:rPr lang="en-US" sz="2000" dirty="0"/>
              <a:t> returns true only if the </a:t>
            </a:r>
            <a:r>
              <a:rPr lang="en-US" sz="2000" b="1" dirty="0" err="1"/>
              <a:t>badbit</a:t>
            </a:r>
            <a:r>
              <a:rPr lang="en-US" sz="2000" dirty="0"/>
              <a:t> is set.</a:t>
            </a:r>
          </a:p>
          <a:p>
            <a:r>
              <a:rPr lang="en-US" sz="2000" dirty="0"/>
              <a:t>Once any of the error bits in a stream s state are set, they remain set, which is not always what you want. When reading a file, you might want to reposition to an earlier place in the file before end-of-file occurred. Just moving the file pointer </a:t>
            </a:r>
            <a:r>
              <a:rPr lang="en-US" sz="2000" dirty="0" err="1"/>
              <a:t>doesn</a:t>
            </a:r>
            <a:r>
              <a:rPr lang="en-US" sz="2000" dirty="0"/>
              <a:t> t automatically reset </a:t>
            </a:r>
            <a:r>
              <a:rPr lang="en-US" sz="2000" b="1" dirty="0" err="1"/>
              <a:t>eofbit</a:t>
            </a:r>
            <a:r>
              <a:rPr lang="en-US" sz="2000" dirty="0"/>
              <a:t> or </a:t>
            </a:r>
            <a:r>
              <a:rPr lang="en-US" sz="2000" b="1" dirty="0" err="1"/>
              <a:t>failbit</a:t>
            </a:r>
            <a:r>
              <a:rPr lang="en-US" sz="2000" dirty="0"/>
              <a:t>; you must do it yourself with the </a:t>
            </a:r>
            <a:r>
              <a:rPr lang="en-US" sz="2000" b="1" dirty="0"/>
              <a:t>clear( )</a:t>
            </a:r>
            <a:r>
              <a:rPr lang="en-US" sz="2000" dirty="0"/>
              <a:t> function, like this:</a:t>
            </a:r>
          </a:p>
          <a:p>
            <a:pPr lvl="1"/>
            <a:r>
              <a:rPr lang="en-US" sz="1600" dirty="0" err="1">
                <a:solidFill>
                  <a:srgbClr val="FF0000"/>
                </a:solidFill>
              </a:rPr>
              <a:t>myStream.clear</a:t>
            </a:r>
            <a:r>
              <a:rPr lang="en-US" sz="1600" dirty="0">
                <a:solidFill>
                  <a:srgbClr val="FF0000"/>
                </a:solidFill>
              </a:rPr>
              <a:t>(); // Clears all error bits</a:t>
            </a:r>
          </a:p>
          <a:p>
            <a:pPr marL="0" indent="0">
              <a:buNone/>
            </a:pPr>
            <a:r>
              <a:rPr lang="en-US" sz="2000" dirty="0"/>
              <a:t> </a:t>
            </a:r>
          </a:p>
          <a:p>
            <a:r>
              <a:rPr lang="en-US" sz="2000" dirty="0"/>
              <a:t>After calling </a:t>
            </a:r>
            <a:r>
              <a:rPr lang="en-US" sz="2000" b="1" dirty="0"/>
              <a:t>clear( )</a:t>
            </a:r>
            <a:r>
              <a:rPr lang="en-US" sz="2000" dirty="0"/>
              <a:t>, </a:t>
            </a:r>
            <a:r>
              <a:rPr lang="en-US" sz="2000" b="1" dirty="0"/>
              <a:t>good( )</a:t>
            </a:r>
            <a:r>
              <a:rPr lang="en-US" sz="2000" dirty="0"/>
              <a:t> will return </a:t>
            </a:r>
            <a:r>
              <a:rPr lang="en-US" sz="2000" b="1" dirty="0"/>
              <a:t>true</a:t>
            </a:r>
            <a:r>
              <a:rPr lang="en-US" sz="2000" dirty="0"/>
              <a:t> if called </a:t>
            </a:r>
            <a:r>
              <a:rPr lang="en-US" sz="2000" dirty="0" smtClean="0"/>
              <a:t>immediately.</a:t>
            </a:r>
          </a:p>
          <a:p>
            <a:r>
              <a:rPr lang="en-US" sz="2000" dirty="0" smtClean="0"/>
              <a:t>the</a:t>
            </a:r>
            <a:r>
              <a:rPr lang="en-US" sz="2000" dirty="0"/>
              <a:t> </a:t>
            </a:r>
            <a:r>
              <a:rPr lang="en-US" sz="2000" b="1" dirty="0" err="1"/>
              <a:t>setstate</a:t>
            </a:r>
            <a:r>
              <a:rPr lang="en-US" sz="2000" b="1" dirty="0"/>
              <a:t>( )</a:t>
            </a:r>
            <a:r>
              <a:rPr lang="en-US" sz="2000" dirty="0"/>
              <a:t> function sets the bits you pass it. It turns out that </a:t>
            </a:r>
            <a:r>
              <a:rPr lang="en-US" sz="2000" b="1" dirty="0" err="1"/>
              <a:t>setstate</a:t>
            </a:r>
            <a:r>
              <a:rPr lang="en-US" sz="2000" b="1" dirty="0"/>
              <a:t>( )</a:t>
            </a:r>
            <a:r>
              <a:rPr lang="en-US" sz="2000" dirty="0"/>
              <a:t> </a:t>
            </a:r>
            <a:r>
              <a:rPr lang="en-US" sz="2000" dirty="0" smtClean="0"/>
              <a:t>doesn’t </a:t>
            </a:r>
            <a:r>
              <a:rPr lang="en-US" sz="2000" dirty="0"/>
              <a:t>affect any other bits if they re already set, they stay set. </a:t>
            </a:r>
            <a:endParaRPr lang="en-US" sz="2000" dirty="0" smtClean="0"/>
          </a:p>
          <a:p>
            <a:r>
              <a:rPr lang="en-US" sz="2000" dirty="0" smtClean="0"/>
              <a:t>If </a:t>
            </a:r>
            <a:r>
              <a:rPr lang="en-US" sz="2000" dirty="0"/>
              <a:t>you want to set certain bits but at the same time reset all the rest, you can call an overloaded version of </a:t>
            </a:r>
            <a:r>
              <a:rPr lang="en-US" sz="2000" b="1" dirty="0"/>
              <a:t>clear( )</a:t>
            </a:r>
            <a:r>
              <a:rPr lang="en-US" sz="2000" dirty="0"/>
              <a:t>, passing it a bitwise expression representing the bits you want to set, as in:</a:t>
            </a:r>
          </a:p>
          <a:p>
            <a:pPr lvl="1"/>
            <a:r>
              <a:rPr lang="en-US" sz="1600" dirty="0" err="1">
                <a:solidFill>
                  <a:srgbClr val="FF0000"/>
                </a:solidFill>
              </a:rPr>
              <a:t>myStream.clear</a:t>
            </a:r>
            <a:r>
              <a:rPr lang="en-US" sz="1600" dirty="0">
                <a:solidFill>
                  <a:srgbClr val="FF0000"/>
                </a:solidFill>
              </a:rPr>
              <a:t>(</a:t>
            </a:r>
            <a:r>
              <a:rPr lang="en-US" sz="1600" dirty="0" err="1">
                <a:solidFill>
                  <a:srgbClr val="FF0000"/>
                </a:solidFill>
              </a:rPr>
              <a:t>ios</a:t>
            </a:r>
            <a:r>
              <a:rPr lang="en-US" sz="1600" dirty="0">
                <a:solidFill>
                  <a:srgbClr val="FF0000"/>
                </a:solidFill>
              </a:rPr>
              <a:t>::</a:t>
            </a:r>
            <a:r>
              <a:rPr lang="en-US" sz="1600" dirty="0" err="1">
                <a:solidFill>
                  <a:srgbClr val="FF0000"/>
                </a:solidFill>
              </a:rPr>
              <a:t>failbit</a:t>
            </a:r>
            <a:r>
              <a:rPr lang="en-US" sz="1600" dirty="0">
                <a:solidFill>
                  <a:srgbClr val="FF0000"/>
                </a:solidFill>
              </a:rPr>
              <a:t> | </a:t>
            </a:r>
            <a:r>
              <a:rPr lang="en-US" sz="1600" dirty="0" err="1">
                <a:solidFill>
                  <a:srgbClr val="FF0000"/>
                </a:solidFill>
              </a:rPr>
              <a:t>ios</a:t>
            </a:r>
            <a:r>
              <a:rPr lang="en-US" sz="1600" dirty="0">
                <a:solidFill>
                  <a:srgbClr val="FF0000"/>
                </a:solidFill>
              </a:rPr>
              <a:t>::</a:t>
            </a:r>
            <a:r>
              <a:rPr lang="en-US" sz="1600" dirty="0" err="1">
                <a:solidFill>
                  <a:srgbClr val="FF0000"/>
                </a:solidFill>
              </a:rPr>
              <a:t>eofbit</a:t>
            </a:r>
            <a:r>
              <a:rPr lang="en-US" sz="1600" dirty="0">
                <a:solidFill>
                  <a:srgbClr val="FF0000"/>
                </a:solidFill>
              </a:rPr>
              <a:t>);</a:t>
            </a:r>
          </a:p>
          <a:p>
            <a:pPr marL="0" indent="0">
              <a:buNone/>
            </a:pPr>
            <a:endParaRPr lang="en-US" sz="2000" dirty="0"/>
          </a:p>
        </p:txBody>
      </p:sp>
      <p:sp>
        <p:nvSpPr>
          <p:cNvPr id="4" name="Title 1"/>
          <p:cNvSpPr>
            <a:spLocks noGrp="1"/>
          </p:cNvSpPr>
          <p:nvPr>
            <p:ph type="title"/>
          </p:nvPr>
        </p:nvSpPr>
        <p:spPr>
          <a:xfrm>
            <a:off x="381000" y="0"/>
            <a:ext cx="8229600" cy="639762"/>
          </a:xfrm>
        </p:spPr>
        <p:txBody>
          <a:bodyPr>
            <a:normAutofit fontScale="90000"/>
          </a:bodyPr>
          <a:lstStyle/>
          <a:p>
            <a:r>
              <a:rPr lang="en-US" b="1" dirty="0" smtClean="0"/>
              <a:t>Stream errors</a:t>
            </a:r>
            <a:endParaRPr lang="en-US" b="1" dirty="0"/>
          </a:p>
        </p:txBody>
      </p:sp>
    </p:spTree>
    <p:extLst>
      <p:ext uri="{BB962C8B-B14F-4D97-AF65-F5344CB8AC3E}">
        <p14:creationId xmlns:p14="http://schemas.microsoft.com/office/powerpoint/2010/main" val="50150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6172200"/>
          </a:xfrm>
        </p:spPr>
        <p:txBody>
          <a:bodyPr>
            <a:normAutofit/>
          </a:bodyPr>
          <a:lstStyle/>
          <a:p>
            <a:pPr marL="1257300" lvl="3" indent="0">
              <a:buNone/>
            </a:pPr>
            <a:r>
              <a:rPr lang="en-US" dirty="0"/>
              <a:t>You can use a conversion function defined for </a:t>
            </a:r>
            <a:r>
              <a:rPr lang="en-US" b="1" dirty="0"/>
              <a:t>void*</a:t>
            </a:r>
            <a:r>
              <a:rPr lang="en-US" dirty="0"/>
              <a:t> that is automatically called when a stream occurs in a Boolean expression</a:t>
            </a:r>
            <a:r>
              <a:rPr lang="en-US" dirty="0" smtClean="0"/>
              <a:t>.</a:t>
            </a:r>
          </a:p>
          <a:p>
            <a:pPr marL="1257300" lvl="3" indent="0">
              <a:buNone/>
            </a:pPr>
            <a:endParaRPr lang="en-US" dirty="0" smtClean="0">
              <a:solidFill>
                <a:srgbClr val="FF0000"/>
              </a:solidFill>
            </a:endParaRPr>
          </a:p>
          <a:p>
            <a:pPr marL="1257300" lvl="3" indent="0">
              <a:buNone/>
            </a:pPr>
            <a:endParaRPr lang="en-US" dirty="0">
              <a:solidFill>
                <a:srgbClr val="FF0000"/>
              </a:solidFill>
            </a:endParaRPr>
          </a:p>
          <a:p>
            <a:pPr marL="1257300" lvl="3" indent="0">
              <a:buNone/>
            </a:pPr>
            <a:endParaRPr lang="en-US" dirty="0" smtClean="0">
              <a:solidFill>
                <a:srgbClr val="FF0000"/>
              </a:solidFill>
            </a:endParaRPr>
          </a:p>
          <a:p>
            <a:pPr marL="1257300" lvl="3" indent="0">
              <a:buNone/>
            </a:pPr>
            <a:r>
              <a:rPr lang="en-US" dirty="0" err="1" smtClean="0">
                <a:solidFill>
                  <a:srgbClr val="FF0000"/>
                </a:solidFill>
              </a:rPr>
              <a:t>int</a:t>
            </a:r>
            <a:r>
              <a:rPr lang="en-US" dirty="0">
                <a:solidFill>
                  <a:srgbClr val="FF0000"/>
                </a:solidFill>
              </a:rPr>
              <a:t> i;</a:t>
            </a:r>
          </a:p>
          <a:p>
            <a:pPr marL="1257300" lvl="3" indent="0">
              <a:buNone/>
            </a:pPr>
            <a:r>
              <a:rPr lang="en-US" dirty="0">
                <a:solidFill>
                  <a:srgbClr val="FF0000"/>
                </a:solidFill>
              </a:rPr>
              <a:t>while(</a:t>
            </a:r>
            <a:r>
              <a:rPr lang="en-US" dirty="0" err="1">
                <a:solidFill>
                  <a:srgbClr val="FF0000"/>
                </a:solidFill>
              </a:rPr>
              <a:t>myStream</a:t>
            </a:r>
            <a:r>
              <a:rPr lang="en-US" dirty="0">
                <a:solidFill>
                  <a:srgbClr val="FF0000"/>
                </a:solidFill>
              </a:rPr>
              <a:t> &gt;&gt; i)</a:t>
            </a:r>
          </a:p>
          <a:p>
            <a:pPr marL="1257300" lvl="3" indent="0">
              <a:buNone/>
            </a:pPr>
            <a:r>
              <a:rPr lang="en-US" dirty="0" err="1" smtClean="0">
                <a:solidFill>
                  <a:srgbClr val="FF0000"/>
                </a:solidFill>
              </a:rPr>
              <a:t>cout</a:t>
            </a:r>
            <a:r>
              <a:rPr lang="en-US" dirty="0" smtClean="0">
                <a:solidFill>
                  <a:srgbClr val="FF0000"/>
                </a:solidFill>
              </a:rPr>
              <a:t> </a:t>
            </a:r>
            <a:r>
              <a:rPr lang="en-US" dirty="0">
                <a:solidFill>
                  <a:srgbClr val="FF0000"/>
                </a:solidFill>
              </a:rPr>
              <a:t>&lt;&lt; i &lt;&lt; </a:t>
            </a:r>
            <a:r>
              <a:rPr lang="en-US" dirty="0" err="1">
                <a:solidFill>
                  <a:srgbClr val="FF0000"/>
                </a:solidFill>
              </a:rPr>
              <a:t>endl</a:t>
            </a:r>
            <a:r>
              <a:rPr lang="en-US" dirty="0">
                <a:solidFill>
                  <a:srgbClr val="FF0000"/>
                </a:solidFill>
              </a:rPr>
              <a:t>;</a:t>
            </a:r>
          </a:p>
          <a:p>
            <a:pPr marL="1257300" lvl="3" indent="0">
              <a:buNone/>
            </a:pPr>
            <a:endParaRPr lang="en-US" dirty="0" smtClean="0">
              <a:solidFill>
                <a:srgbClr val="FF0000"/>
              </a:solidFill>
            </a:endParaRPr>
          </a:p>
          <a:p>
            <a:pPr marL="1257300" lvl="3" indent="0">
              <a:buNone/>
            </a:pPr>
            <a:r>
              <a:rPr lang="en-US" dirty="0" smtClean="0"/>
              <a:t>Remember </a:t>
            </a:r>
            <a:r>
              <a:rPr lang="en-US" dirty="0"/>
              <a:t>that </a:t>
            </a:r>
            <a:r>
              <a:rPr lang="en-US" b="1" dirty="0"/>
              <a:t>operator&gt;&gt;( )</a:t>
            </a:r>
            <a:r>
              <a:rPr lang="en-US" dirty="0"/>
              <a:t> returns its stream argument, so the </a:t>
            </a:r>
            <a:r>
              <a:rPr lang="en-US" b="1" dirty="0"/>
              <a:t>while</a:t>
            </a:r>
            <a:r>
              <a:rPr lang="en-US" dirty="0"/>
              <a:t> statement above tests the stream as a Boolean expression. This particular example assumes that the input stream </a:t>
            </a:r>
            <a:r>
              <a:rPr lang="en-US" b="1" dirty="0" err="1"/>
              <a:t>myStream</a:t>
            </a:r>
            <a:r>
              <a:rPr lang="en-US" dirty="0"/>
              <a:t> contains integers separated by white space.</a:t>
            </a:r>
          </a:p>
          <a:p>
            <a:pPr marL="1257300" lvl="3" indent="0">
              <a:buNone/>
            </a:pPr>
            <a:endParaRPr lang="en-US" dirty="0">
              <a:solidFill>
                <a:srgbClr val="FF0000"/>
              </a:solidFill>
            </a:endParaRPr>
          </a:p>
          <a:p>
            <a:pPr marL="1257300" lvl="3" indent="0">
              <a:buNone/>
            </a:pPr>
            <a:r>
              <a:rPr lang="en-US" dirty="0"/>
              <a:t>The function </a:t>
            </a:r>
            <a:r>
              <a:rPr lang="en-US" b="1" dirty="0" err="1"/>
              <a:t>ios_base</a:t>
            </a:r>
            <a:r>
              <a:rPr lang="en-US" b="1" dirty="0"/>
              <a:t>::operator void*( )</a:t>
            </a:r>
            <a:r>
              <a:rPr lang="en-US" dirty="0"/>
              <a:t> simply calls </a:t>
            </a:r>
            <a:r>
              <a:rPr lang="en-US" b="1" dirty="0"/>
              <a:t>good( )</a:t>
            </a:r>
            <a:r>
              <a:rPr lang="en-US" dirty="0"/>
              <a:t> on its stream and returns the result.</a:t>
            </a:r>
            <a:endParaRPr lang="en-US" dirty="0">
              <a:solidFill>
                <a:srgbClr val="FF0000"/>
              </a:solidFill>
            </a:endParaRPr>
          </a:p>
          <a:p>
            <a:pPr marL="1257300" lvl="3" indent="0">
              <a:buNone/>
            </a:pPr>
            <a:endParaRPr lang="en-US" dirty="0">
              <a:solidFill>
                <a:srgbClr val="FF0000"/>
              </a:solidFill>
            </a:endParaRPr>
          </a:p>
        </p:txBody>
      </p:sp>
      <p:sp>
        <p:nvSpPr>
          <p:cNvPr id="4" name="Title 1"/>
          <p:cNvSpPr>
            <a:spLocks noGrp="1"/>
          </p:cNvSpPr>
          <p:nvPr>
            <p:ph type="title"/>
          </p:nvPr>
        </p:nvSpPr>
        <p:spPr>
          <a:xfrm>
            <a:off x="381000" y="0"/>
            <a:ext cx="8229600" cy="639762"/>
          </a:xfrm>
        </p:spPr>
        <p:txBody>
          <a:bodyPr>
            <a:normAutofit fontScale="90000"/>
          </a:bodyPr>
          <a:lstStyle/>
          <a:p>
            <a:r>
              <a:rPr lang="en-US" b="1" dirty="0" smtClean="0"/>
              <a:t>Stream errors</a:t>
            </a:r>
            <a:endParaRPr lang="en-US" b="1" dirty="0"/>
          </a:p>
        </p:txBody>
      </p:sp>
    </p:spTree>
    <p:extLst>
      <p:ext uri="{BB962C8B-B14F-4D97-AF65-F5344CB8AC3E}">
        <p14:creationId xmlns:p14="http://schemas.microsoft.com/office/powerpoint/2010/main" val="3534482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fontScale="77500" lnSpcReduction="20000"/>
          </a:bodyPr>
          <a:lstStyle/>
          <a:p>
            <a:pPr algn="just"/>
            <a:r>
              <a:rPr lang="en-US" dirty="0"/>
              <a:t>All i/o streams objects have, at least, one internal stream </a:t>
            </a:r>
            <a:r>
              <a:rPr lang="en-US" dirty="0" smtClean="0"/>
              <a:t>pointer:</a:t>
            </a:r>
          </a:p>
          <a:p>
            <a:pPr marL="0" indent="0" algn="just">
              <a:buNone/>
            </a:pPr>
            <a:endParaRPr lang="en-US" dirty="0"/>
          </a:p>
          <a:p>
            <a:pPr marL="0" indent="0" algn="just">
              <a:buNone/>
            </a:pPr>
            <a:r>
              <a:rPr lang="en-US" dirty="0" err="1" smtClean="0"/>
              <a:t>ifstream</a:t>
            </a:r>
            <a:r>
              <a:rPr lang="en-US" dirty="0"/>
              <a:t>, like </a:t>
            </a:r>
            <a:r>
              <a:rPr lang="en-US" dirty="0" err="1"/>
              <a:t>istream</a:t>
            </a:r>
            <a:r>
              <a:rPr lang="en-US" dirty="0"/>
              <a:t>, has a pointer known as the </a:t>
            </a:r>
            <a:r>
              <a:rPr lang="en-US" i="1" dirty="0"/>
              <a:t>get pointer</a:t>
            </a:r>
            <a:r>
              <a:rPr lang="en-US" dirty="0"/>
              <a:t> that points to the element to be read in the next input operation</a:t>
            </a:r>
            <a:r>
              <a:rPr lang="en-US" dirty="0" smtClean="0"/>
              <a:t>.  </a:t>
            </a:r>
          </a:p>
          <a:p>
            <a:pPr marL="0" indent="0" algn="just">
              <a:buNone/>
            </a:pPr>
            <a:r>
              <a:rPr lang="en-US" dirty="0"/>
              <a:t/>
            </a:r>
            <a:br>
              <a:rPr lang="en-US" dirty="0"/>
            </a:br>
            <a:r>
              <a:rPr lang="en-US" dirty="0"/>
              <a:t/>
            </a:r>
            <a:br>
              <a:rPr lang="en-US" dirty="0"/>
            </a:br>
            <a:r>
              <a:rPr lang="en-US" dirty="0" smtClean="0"/>
              <a:t> </a:t>
            </a:r>
            <a:r>
              <a:rPr lang="en-US" dirty="0" err="1" smtClean="0"/>
              <a:t>ofstream</a:t>
            </a:r>
            <a:r>
              <a:rPr lang="en-US" dirty="0"/>
              <a:t>, like </a:t>
            </a:r>
            <a:r>
              <a:rPr lang="en-US" dirty="0" err="1"/>
              <a:t>ostream</a:t>
            </a:r>
            <a:r>
              <a:rPr lang="en-US" dirty="0"/>
              <a:t>, has a pointer known as the </a:t>
            </a:r>
            <a:r>
              <a:rPr lang="en-US" i="1" dirty="0"/>
              <a:t>put pointer</a:t>
            </a:r>
            <a:r>
              <a:rPr lang="en-US" dirty="0"/>
              <a:t> that points to the location where the next element has to be written</a:t>
            </a:r>
            <a:r>
              <a:rPr lang="en-US" dirty="0" smtClean="0"/>
              <a:t>.</a:t>
            </a:r>
          </a:p>
          <a:p>
            <a:pPr marL="0" indent="0" algn="just">
              <a:buNone/>
            </a:pPr>
            <a:r>
              <a:rPr lang="en-US" dirty="0"/>
              <a:t/>
            </a:r>
            <a:br>
              <a:rPr lang="en-US" dirty="0"/>
            </a:br>
            <a:r>
              <a:rPr lang="en-US" dirty="0"/>
              <a:t/>
            </a:r>
            <a:br>
              <a:rPr lang="en-US" dirty="0"/>
            </a:br>
            <a:r>
              <a:rPr lang="en-US" dirty="0"/>
              <a:t>Finally, </a:t>
            </a:r>
            <a:r>
              <a:rPr lang="en-US" dirty="0" err="1"/>
              <a:t>fstream</a:t>
            </a:r>
            <a:r>
              <a:rPr lang="en-US" dirty="0"/>
              <a:t>, inherits both, the get and the put pointers, from </a:t>
            </a:r>
            <a:r>
              <a:rPr lang="en-US" dirty="0" err="1"/>
              <a:t>iostream</a:t>
            </a:r>
            <a:r>
              <a:rPr lang="en-US" dirty="0"/>
              <a:t> (which is itself derived from both </a:t>
            </a:r>
            <a:r>
              <a:rPr lang="en-US" dirty="0" err="1"/>
              <a:t>istream</a:t>
            </a:r>
            <a:r>
              <a:rPr lang="en-US" dirty="0"/>
              <a:t> and </a:t>
            </a:r>
            <a:r>
              <a:rPr lang="en-US" dirty="0" err="1"/>
              <a:t>ostream</a:t>
            </a:r>
            <a:r>
              <a:rPr lang="en-US" dirty="0" smtClean="0"/>
              <a:t>).</a:t>
            </a:r>
          </a:p>
          <a:p>
            <a:pPr marL="0" indent="0" algn="just">
              <a:buNone/>
            </a:pPr>
            <a:r>
              <a:rPr lang="en-US" dirty="0"/>
              <a:t/>
            </a:r>
            <a:br>
              <a:rPr lang="en-US" dirty="0"/>
            </a:br>
            <a:endParaRPr lang="en-US" dirty="0"/>
          </a:p>
        </p:txBody>
      </p:sp>
      <p:sp>
        <p:nvSpPr>
          <p:cNvPr id="4" name="Title 1"/>
          <p:cNvSpPr>
            <a:spLocks noGrp="1"/>
          </p:cNvSpPr>
          <p:nvPr>
            <p:ph type="title"/>
          </p:nvPr>
        </p:nvSpPr>
        <p:spPr>
          <a:xfrm>
            <a:off x="457200" y="76200"/>
            <a:ext cx="8229600" cy="639762"/>
          </a:xfrm>
        </p:spPr>
        <p:txBody>
          <a:bodyPr>
            <a:normAutofit fontScale="90000"/>
          </a:bodyPr>
          <a:lstStyle/>
          <a:p>
            <a:r>
              <a:rPr lang="en-US" b="1" dirty="0"/>
              <a:t>get and put stream pointers</a:t>
            </a:r>
          </a:p>
        </p:txBody>
      </p:sp>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a:t>These internal stream pointers that point to the reading or writing locations within a stream can be manipulated using the following member functions: </a:t>
            </a:r>
            <a:br>
              <a:rPr lang="en-US" dirty="0"/>
            </a:br>
            <a:r>
              <a:rPr lang="en-US" dirty="0"/>
              <a:t/>
            </a:r>
            <a:br>
              <a:rPr lang="en-US" dirty="0"/>
            </a:br>
            <a:r>
              <a:rPr lang="en-US" b="1" dirty="0" err="1"/>
              <a:t>tellg</a:t>
            </a:r>
            <a:r>
              <a:rPr lang="en-US" b="1" dirty="0"/>
              <a:t>() and </a:t>
            </a:r>
            <a:r>
              <a:rPr lang="en-US" b="1" dirty="0" err="1"/>
              <a:t>tellp</a:t>
            </a:r>
            <a:r>
              <a:rPr lang="en-US" b="1" dirty="0"/>
              <a:t>()</a:t>
            </a:r>
          </a:p>
          <a:p>
            <a:r>
              <a:rPr lang="en-US" dirty="0"/>
              <a:t>These two member functions have no parameters and return a value of the member type </a:t>
            </a:r>
            <a:r>
              <a:rPr lang="en-US" dirty="0" err="1"/>
              <a:t>pos_type</a:t>
            </a:r>
            <a:r>
              <a:rPr lang="en-US" dirty="0"/>
              <a:t>, which is an integer data type representing the current position of the get stream pointer (in the case of </a:t>
            </a:r>
            <a:r>
              <a:rPr lang="en-US" dirty="0" err="1"/>
              <a:t>tellg</a:t>
            </a:r>
            <a:r>
              <a:rPr lang="en-US" dirty="0"/>
              <a:t>) or the put stream pointer (in the case of </a:t>
            </a:r>
            <a:r>
              <a:rPr lang="en-US" dirty="0" err="1"/>
              <a:t>tellp</a:t>
            </a:r>
            <a:r>
              <a:rPr lang="en-US" dirty="0"/>
              <a:t>).</a:t>
            </a:r>
            <a:br>
              <a:rPr lang="en-US" dirty="0"/>
            </a:br>
            <a:r>
              <a:rPr lang="en-US" dirty="0"/>
              <a:t/>
            </a:r>
            <a:br>
              <a:rPr lang="en-US" dirty="0"/>
            </a:br>
            <a:r>
              <a:rPr lang="en-US" b="1" dirty="0" err="1"/>
              <a:t>seekg</a:t>
            </a:r>
            <a:r>
              <a:rPr lang="en-US" b="1" dirty="0"/>
              <a:t>() and </a:t>
            </a:r>
            <a:r>
              <a:rPr lang="en-US" b="1" dirty="0" err="1"/>
              <a:t>seekp</a:t>
            </a:r>
            <a:r>
              <a:rPr lang="en-US" b="1" dirty="0"/>
              <a:t>()</a:t>
            </a:r>
          </a:p>
          <a:p>
            <a:r>
              <a:rPr lang="en-US" dirty="0"/>
              <a:t>These functions allow us to change the position of the get and put stream pointers. Both functions are overloaded with two different prototypes. The first prototype is:</a:t>
            </a:r>
            <a:br>
              <a:rPr lang="en-US" dirty="0"/>
            </a:br>
            <a:r>
              <a:rPr lang="en-US" dirty="0"/>
              <a:t/>
            </a:r>
            <a:br>
              <a:rPr lang="en-US" dirty="0"/>
            </a:br>
            <a:r>
              <a:rPr lang="en-US" dirty="0" err="1"/>
              <a:t>seekg</a:t>
            </a:r>
            <a:r>
              <a:rPr lang="en-US" dirty="0"/>
              <a:t> ( position );</a:t>
            </a:r>
            <a:br>
              <a:rPr lang="en-US" dirty="0"/>
            </a:br>
            <a:r>
              <a:rPr lang="en-US" dirty="0" err="1"/>
              <a:t>seekp</a:t>
            </a:r>
            <a:r>
              <a:rPr lang="en-US" dirty="0"/>
              <a:t> ( position );</a:t>
            </a:r>
            <a:br>
              <a:rPr lang="en-US" dirty="0"/>
            </a:br>
            <a:endParaRPr lang="en-US" dirty="0"/>
          </a:p>
        </p:txBody>
      </p:sp>
    </p:spTree>
    <p:extLst>
      <p:ext uri="{BB962C8B-B14F-4D97-AF65-F5344CB8AC3E}">
        <p14:creationId xmlns:p14="http://schemas.microsoft.com/office/powerpoint/2010/main" val="348100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gn="just"/>
            <a:r>
              <a:rPr lang="en-US" dirty="0"/>
              <a:t>Using this prototype the stream pointer is changed to the absolute position </a:t>
            </a:r>
            <a:r>
              <a:rPr lang="en-US" dirty="0" err="1"/>
              <a:t>position</a:t>
            </a:r>
            <a:r>
              <a:rPr lang="en-US" dirty="0"/>
              <a:t> (counting from the beginning of the file). The type for this parameter is the same as the one returned by functions </a:t>
            </a:r>
            <a:r>
              <a:rPr lang="en-US" dirty="0" err="1"/>
              <a:t>tellg</a:t>
            </a:r>
            <a:r>
              <a:rPr lang="en-US" dirty="0"/>
              <a:t> and </a:t>
            </a:r>
            <a:r>
              <a:rPr lang="en-US" dirty="0" err="1"/>
              <a:t>tellp</a:t>
            </a:r>
            <a:r>
              <a:rPr lang="en-US" dirty="0"/>
              <a:t>: the member type </a:t>
            </a:r>
            <a:r>
              <a:rPr lang="en-US" dirty="0" err="1"/>
              <a:t>pos_type</a:t>
            </a:r>
            <a:r>
              <a:rPr lang="en-US" dirty="0"/>
              <a:t>, which is an integer value.</a:t>
            </a:r>
          </a:p>
          <a:p>
            <a:pPr algn="just"/>
            <a:endParaRPr lang="en-US" dirty="0"/>
          </a:p>
          <a:p>
            <a:pPr algn="just"/>
            <a:r>
              <a:rPr lang="en-US" dirty="0"/>
              <a:t>The other prototype for these functions is:</a:t>
            </a:r>
          </a:p>
          <a:p>
            <a:pPr algn="just"/>
            <a:endParaRPr lang="en-US" dirty="0"/>
          </a:p>
          <a:p>
            <a:pPr algn="just"/>
            <a:r>
              <a:rPr lang="en-US" b="1" dirty="0" err="1"/>
              <a:t>seekg</a:t>
            </a:r>
            <a:r>
              <a:rPr lang="en-US" b="1" dirty="0"/>
              <a:t> ( offset, direction );</a:t>
            </a:r>
          </a:p>
          <a:p>
            <a:pPr algn="just"/>
            <a:r>
              <a:rPr lang="en-US" b="1" dirty="0" err="1"/>
              <a:t>seekp</a:t>
            </a:r>
            <a:r>
              <a:rPr lang="en-US" b="1" dirty="0"/>
              <a:t> ( offset, direction );</a:t>
            </a:r>
          </a:p>
          <a:p>
            <a:pPr algn="just"/>
            <a:endParaRPr lang="en-US" dirty="0"/>
          </a:p>
          <a:p>
            <a:pPr algn="just"/>
            <a:r>
              <a:rPr lang="en-US" dirty="0"/>
              <a:t>Using this prototype, the position of the get or put pointer is set to an offset value relative to some specific point determined by the parameter direction. offset is of the member type </a:t>
            </a:r>
            <a:r>
              <a:rPr lang="en-US" dirty="0" err="1"/>
              <a:t>off_type</a:t>
            </a:r>
            <a:r>
              <a:rPr lang="en-US" dirty="0"/>
              <a:t>, which is also an integer type. And direction is of type </a:t>
            </a:r>
            <a:r>
              <a:rPr lang="en-US" dirty="0" err="1"/>
              <a:t>seekdir</a:t>
            </a:r>
            <a:r>
              <a:rPr lang="en-US" dirty="0"/>
              <a:t>, which is an enumerated type (</a:t>
            </a:r>
            <a:r>
              <a:rPr lang="en-US" dirty="0" err="1"/>
              <a:t>enum</a:t>
            </a:r>
            <a:r>
              <a:rPr lang="en-US" dirty="0"/>
              <a:t>) that determines the point from where offset is counted from, and that can take any of the following values:</a:t>
            </a:r>
          </a:p>
          <a:p>
            <a:endParaRPr lang="en-US" dirty="0"/>
          </a:p>
          <a:p>
            <a:r>
              <a:rPr lang="en-US" b="1" dirty="0" err="1"/>
              <a:t>ios</a:t>
            </a:r>
            <a:r>
              <a:rPr lang="en-US" b="1" dirty="0"/>
              <a:t>::beg</a:t>
            </a:r>
            <a:r>
              <a:rPr lang="en-US" dirty="0"/>
              <a:t> offset counted from the beginning of the stream </a:t>
            </a:r>
          </a:p>
          <a:p>
            <a:r>
              <a:rPr lang="en-US" b="1" dirty="0" err="1"/>
              <a:t>ios</a:t>
            </a:r>
            <a:r>
              <a:rPr lang="en-US" b="1" dirty="0"/>
              <a:t>::cur</a:t>
            </a:r>
            <a:r>
              <a:rPr lang="en-US" dirty="0"/>
              <a:t> offset counted from the current position of the stream pointer </a:t>
            </a:r>
          </a:p>
          <a:p>
            <a:r>
              <a:rPr lang="en-US" b="1" dirty="0" err="1"/>
              <a:t>ios</a:t>
            </a:r>
            <a:r>
              <a:rPr lang="en-US" b="1" dirty="0"/>
              <a:t>::end</a:t>
            </a:r>
            <a:r>
              <a:rPr lang="en-US" dirty="0"/>
              <a:t> offset counted from the end of the stream </a:t>
            </a:r>
          </a:p>
          <a:p>
            <a:endParaRPr lang="en-US" dirty="0"/>
          </a:p>
        </p:txBody>
      </p:sp>
    </p:spTree>
    <p:extLst>
      <p:ext uri="{BB962C8B-B14F-4D97-AF65-F5344CB8AC3E}">
        <p14:creationId xmlns:p14="http://schemas.microsoft.com/office/powerpoint/2010/main" val="348100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934" t="68823" r="33713" b="12647"/>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189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0" indent="0" algn="ctr">
              <a:buNone/>
            </a:pPr>
            <a:r>
              <a:rPr lang="en-US" b="1" dirty="0" smtClean="0"/>
              <a:t>/*Program to calculate size of file*/</a:t>
            </a:r>
          </a:p>
          <a:p>
            <a:pPr marL="0" indent="0" algn="ctr">
              <a:buNone/>
            </a:pPr>
            <a:endParaRPr lang="en-US" b="1" dirty="0"/>
          </a:p>
          <a:p>
            <a:pPr marL="0" indent="0">
              <a:buNone/>
            </a:pPr>
            <a:r>
              <a:rPr lang="en-US" i="1" dirty="0"/>
              <a:t>#include &lt;</a:t>
            </a:r>
            <a:r>
              <a:rPr lang="en-US" i="1" dirty="0" err="1" smtClean="0"/>
              <a:t>iostream.h</a:t>
            </a:r>
            <a:r>
              <a:rPr lang="en-US" i="1" dirty="0" smtClean="0"/>
              <a:t>&gt;</a:t>
            </a:r>
            <a:r>
              <a:rPr lang="en-US" dirty="0" smtClean="0"/>
              <a:t> </a:t>
            </a:r>
          </a:p>
          <a:p>
            <a:pPr marL="0" indent="0">
              <a:buNone/>
            </a:pPr>
            <a:r>
              <a:rPr lang="en-US" i="1" dirty="0" smtClean="0"/>
              <a:t>#</a:t>
            </a:r>
            <a:r>
              <a:rPr lang="en-US" i="1" dirty="0"/>
              <a:t>include &lt;</a:t>
            </a:r>
            <a:r>
              <a:rPr lang="en-US" i="1" dirty="0" err="1" smtClean="0"/>
              <a:t>fstream.h</a:t>
            </a:r>
            <a:r>
              <a:rPr lang="en-US" i="1" dirty="0" smtClean="0"/>
              <a:t>&gt;</a:t>
            </a:r>
          </a:p>
          <a:p>
            <a:pPr marL="0" indent="0">
              <a:buNone/>
            </a:pPr>
            <a:r>
              <a:rPr lang="en-US" dirty="0" smtClean="0"/>
              <a:t> </a:t>
            </a:r>
            <a:r>
              <a:rPr lang="en-US" i="1" dirty="0" err="1"/>
              <a:t>int</a:t>
            </a:r>
            <a:r>
              <a:rPr lang="en-US" dirty="0"/>
              <a:t> main </a:t>
            </a:r>
            <a:r>
              <a:rPr lang="en-US" dirty="0" smtClean="0"/>
              <a:t>()</a:t>
            </a:r>
          </a:p>
          <a:p>
            <a:pPr marL="0" indent="0">
              <a:buNone/>
            </a:pPr>
            <a:r>
              <a:rPr lang="en-US" dirty="0" smtClean="0"/>
              <a:t> </a:t>
            </a:r>
            <a:r>
              <a:rPr lang="en-US" dirty="0"/>
              <a:t>{ </a:t>
            </a:r>
            <a:endParaRPr lang="en-US" dirty="0" smtClean="0"/>
          </a:p>
          <a:p>
            <a:pPr marL="0" indent="0">
              <a:buNone/>
            </a:pPr>
            <a:r>
              <a:rPr lang="en-US" i="1" dirty="0" smtClean="0"/>
              <a:t>long</a:t>
            </a:r>
            <a:r>
              <a:rPr lang="en-US" dirty="0" smtClean="0"/>
              <a:t> </a:t>
            </a:r>
            <a:r>
              <a:rPr lang="en-US" dirty="0" err="1"/>
              <a:t>begin,end</a:t>
            </a:r>
            <a:r>
              <a:rPr lang="en-US" dirty="0"/>
              <a:t>; </a:t>
            </a:r>
            <a:endParaRPr lang="en-US" dirty="0" smtClean="0"/>
          </a:p>
          <a:p>
            <a:pPr marL="0" indent="0">
              <a:buNone/>
            </a:pPr>
            <a:r>
              <a:rPr lang="en-US" dirty="0" err="1" smtClean="0"/>
              <a:t>ifstream</a:t>
            </a:r>
            <a:r>
              <a:rPr lang="en-US" dirty="0" smtClean="0"/>
              <a:t> </a:t>
            </a:r>
            <a:r>
              <a:rPr lang="en-US" dirty="0" err="1"/>
              <a:t>myfile</a:t>
            </a:r>
            <a:r>
              <a:rPr lang="en-US" dirty="0"/>
              <a:t> ("example.txt"); </a:t>
            </a:r>
            <a:endParaRPr lang="en-US" dirty="0" smtClean="0"/>
          </a:p>
          <a:p>
            <a:pPr marL="0" indent="0">
              <a:buNone/>
            </a:pPr>
            <a:r>
              <a:rPr lang="en-US" dirty="0" smtClean="0"/>
              <a:t>begin </a:t>
            </a:r>
            <a:r>
              <a:rPr lang="en-US" dirty="0"/>
              <a:t>= </a:t>
            </a:r>
            <a:r>
              <a:rPr lang="en-US" dirty="0" err="1"/>
              <a:t>myfile.tellg</a:t>
            </a:r>
            <a:r>
              <a:rPr lang="en-US" dirty="0"/>
              <a:t>(); </a:t>
            </a:r>
            <a:endParaRPr lang="en-US" dirty="0" smtClean="0"/>
          </a:p>
          <a:p>
            <a:pPr marL="0" indent="0">
              <a:buNone/>
            </a:pPr>
            <a:r>
              <a:rPr lang="en-US" dirty="0" err="1" smtClean="0"/>
              <a:t>myfile.seekg</a:t>
            </a:r>
            <a:r>
              <a:rPr lang="en-US" dirty="0" smtClean="0"/>
              <a:t> </a:t>
            </a:r>
            <a:r>
              <a:rPr lang="en-US" dirty="0"/>
              <a:t>(0, </a:t>
            </a:r>
            <a:r>
              <a:rPr lang="en-US" dirty="0" err="1"/>
              <a:t>ios</a:t>
            </a:r>
            <a:r>
              <a:rPr lang="en-US" dirty="0"/>
              <a:t>::end); </a:t>
            </a:r>
            <a:endParaRPr lang="en-US" dirty="0" smtClean="0"/>
          </a:p>
          <a:p>
            <a:pPr marL="0" indent="0">
              <a:buNone/>
            </a:pPr>
            <a:r>
              <a:rPr lang="en-US" dirty="0" smtClean="0"/>
              <a:t>end </a:t>
            </a:r>
            <a:r>
              <a:rPr lang="en-US" dirty="0"/>
              <a:t>= </a:t>
            </a:r>
            <a:r>
              <a:rPr lang="en-US" dirty="0" err="1"/>
              <a:t>myfile.tellg</a:t>
            </a:r>
            <a:r>
              <a:rPr lang="en-US" dirty="0" smtClean="0"/>
              <a:t>();</a:t>
            </a:r>
          </a:p>
          <a:p>
            <a:pPr marL="0" indent="0">
              <a:buNone/>
            </a:pPr>
            <a:r>
              <a:rPr lang="en-US" dirty="0" smtClean="0"/>
              <a:t> </a:t>
            </a:r>
            <a:r>
              <a:rPr lang="en-US" dirty="0" err="1"/>
              <a:t>myfile.close</a:t>
            </a:r>
            <a:r>
              <a:rPr lang="en-US" dirty="0"/>
              <a:t>(); </a:t>
            </a:r>
            <a:endParaRPr lang="en-US" dirty="0" smtClean="0"/>
          </a:p>
          <a:p>
            <a:pPr marL="0" indent="0">
              <a:buNone/>
            </a:pPr>
            <a:r>
              <a:rPr lang="en-US" dirty="0" err="1" smtClean="0"/>
              <a:t>cout</a:t>
            </a:r>
            <a:r>
              <a:rPr lang="en-US" dirty="0" smtClean="0"/>
              <a:t> </a:t>
            </a:r>
            <a:r>
              <a:rPr lang="en-US" dirty="0"/>
              <a:t>&lt;&lt; "size is: " &lt;&lt; (end-begin) &lt;&lt; " bytes.\n"; </a:t>
            </a:r>
            <a:endParaRPr lang="en-US" dirty="0" smtClean="0"/>
          </a:p>
          <a:p>
            <a:pPr marL="0" indent="0">
              <a:buNone/>
            </a:pPr>
            <a:r>
              <a:rPr lang="en-US" i="1" dirty="0" smtClean="0"/>
              <a:t>return</a:t>
            </a:r>
            <a:r>
              <a:rPr lang="en-US" dirty="0" smtClean="0"/>
              <a:t> </a:t>
            </a:r>
            <a:r>
              <a:rPr lang="en-US" dirty="0"/>
              <a:t>0; </a:t>
            </a:r>
            <a:endParaRPr lang="en-US" dirty="0" smtClean="0"/>
          </a:p>
          <a:p>
            <a:pPr marL="0" indent="0">
              <a:buNone/>
            </a:pPr>
            <a:r>
              <a:rPr lang="en-US" dirty="0" smtClean="0"/>
              <a:t>}</a:t>
            </a:r>
            <a:endParaRPr lang="en-US" b="1" dirty="0" smtClean="0"/>
          </a:p>
        </p:txBody>
      </p:sp>
    </p:spTree>
    <p:extLst>
      <p:ext uri="{BB962C8B-B14F-4D97-AF65-F5344CB8AC3E}">
        <p14:creationId xmlns:p14="http://schemas.microsoft.com/office/powerpoint/2010/main" val="348100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normAutofit fontScale="70000" lnSpcReduction="20000"/>
          </a:bodyPr>
          <a:lstStyle/>
          <a:p>
            <a:r>
              <a:rPr lang="en-US" dirty="0"/>
              <a:t>In binary files, to input and output data with the extraction and insertion operators (&lt;&lt; and &gt;&gt;) and functions like </a:t>
            </a:r>
            <a:r>
              <a:rPr lang="en-US" dirty="0" err="1"/>
              <a:t>getline</a:t>
            </a:r>
            <a:r>
              <a:rPr lang="en-US" dirty="0"/>
              <a:t> is not </a:t>
            </a:r>
            <a:r>
              <a:rPr lang="en-US" dirty="0" smtClean="0"/>
              <a:t>efficient.</a:t>
            </a:r>
          </a:p>
          <a:p>
            <a:pPr marL="0" indent="0">
              <a:buNone/>
            </a:pPr>
            <a:r>
              <a:rPr lang="en-US" dirty="0"/>
              <a:t/>
            </a:r>
            <a:br>
              <a:rPr lang="en-US" dirty="0"/>
            </a:br>
            <a:r>
              <a:rPr lang="en-US" dirty="0"/>
              <a:t>File streams include two member functions specifically designed to input and output binary data sequentially: write and read. The first one (</a:t>
            </a:r>
            <a:r>
              <a:rPr lang="en-US" b="1" dirty="0"/>
              <a:t>write</a:t>
            </a:r>
            <a:r>
              <a:rPr lang="en-US" dirty="0"/>
              <a:t>) is a member function of </a:t>
            </a:r>
            <a:r>
              <a:rPr lang="en-US" dirty="0" err="1"/>
              <a:t>ostream</a:t>
            </a:r>
            <a:r>
              <a:rPr lang="en-US" dirty="0"/>
              <a:t> inherited by </a:t>
            </a:r>
            <a:r>
              <a:rPr lang="en-US" dirty="0" err="1"/>
              <a:t>ofstream</a:t>
            </a:r>
            <a:r>
              <a:rPr lang="en-US" dirty="0"/>
              <a:t>. And </a:t>
            </a:r>
            <a:r>
              <a:rPr lang="en-US" b="1" dirty="0"/>
              <a:t>read</a:t>
            </a:r>
            <a:r>
              <a:rPr lang="en-US" dirty="0"/>
              <a:t> is a member function of </a:t>
            </a:r>
            <a:r>
              <a:rPr lang="en-US" dirty="0" err="1"/>
              <a:t>istream</a:t>
            </a:r>
            <a:r>
              <a:rPr lang="en-US" dirty="0"/>
              <a:t> that is inherited by </a:t>
            </a:r>
            <a:r>
              <a:rPr lang="en-US" dirty="0" err="1"/>
              <a:t>ifstream</a:t>
            </a:r>
            <a:r>
              <a:rPr lang="en-US" dirty="0"/>
              <a:t>. </a:t>
            </a:r>
            <a:endParaRPr lang="en-US" dirty="0" smtClean="0"/>
          </a:p>
          <a:p>
            <a:pPr marL="0" indent="0">
              <a:buNone/>
            </a:pPr>
            <a:endParaRPr lang="en-US" dirty="0"/>
          </a:p>
          <a:p>
            <a:pPr marL="0" indent="0">
              <a:buNone/>
            </a:pPr>
            <a:r>
              <a:rPr lang="en-US" dirty="0" smtClean="0"/>
              <a:t>Objects of class </a:t>
            </a:r>
            <a:r>
              <a:rPr lang="en-US" dirty="0" err="1" smtClean="0"/>
              <a:t>fstream</a:t>
            </a:r>
            <a:r>
              <a:rPr lang="en-US" dirty="0" smtClean="0"/>
              <a:t> have both members. Their prototypes are:</a:t>
            </a:r>
            <a:br>
              <a:rPr lang="en-US" dirty="0" smtClean="0"/>
            </a:br>
            <a:r>
              <a:rPr lang="en-US" dirty="0" smtClean="0"/>
              <a:t/>
            </a:r>
            <a:br>
              <a:rPr lang="en-US" dirty="0" smtClean="0"/>
            </a:br>
            <a:r>
              <a:rPr lang="en-US" b="1" dirty="0" smtClean="0"/>
              <a:t>write ( </a:t>
            </a:r>
            <a:r>
              <a:rPr lang="en-US" b="1" dirty="0" err="1" smtClean="0"/>
              <a:t>memory_block</a:t>
            </a:r>
            <a:r>
              <a:rPr lang="en-US" b="1" dirty="0" smtClean="0"/>
              <a:t>, size );</a:t>
            </a:r>
            <a:br>
              <a:rPr lang="en-US" b="1" dirty="0" smtClean="0"/>
            </a:br>
            <a:r>
              <a:rPr lang="en-US" b="1" dirty="0" smtClean="0"/>
              <a:t>read ( </a:t>
            </a:r>
            <a:r>
              <a:rPr lang="en-US" b="1" dirty="0" err="1" smtClean="0"/>
              <a:t>memory_block</a:t>
            </a:r>
            <a:r>
              <a:rPr lang="en-US" b="1" dirty="0" smtClean="0"/>
              <a:t>, size );</a:t>
            </a:r>
          </a:p>
          <a:p>
            <a:pPr marL="0" indent="0">
              <a:buNone/>
            </a:pPr>
            <a:endParaRPr lang="en-US" dirty="0" smtClean="0"/>
          </a:p>
          <a:p>
            <a:pPr marL="0" indent="0">
              <a:buNone/>
            </a:pPr>
            <a:r>
              <a:rPr lang="en-US" dirty="0" smtClean="0"/>
              <a:t>Where </a:t>
            </a:r>
            <a:r>
              <a:rPr lang="en-US" dirty="0" err="1"/>
              <a:t>memory_block</a:t>
            </a:r>
            <a:r>
              <a:rPr lang="en-US" dirty="0"/>
              <a:t> is of type "pointer to char" (char*), and represents the address of an array of bytes where the read data elements are stored or from where the data elements to be written are taken. The size parameter is an integer value that specifies the number of characters to be read or written from/to the memory block</a:t>
            </a:r>
            <a:br>
              <a:rPr lang="en-US" dirty="0"/>
            </a:br>
            <a:endParaRPr lang="en-US" dirty="0"/>
          </a:p>
        </p:txBody>
      </p:sp>
      <p:sp>
        <p:nvSpPr>
          <p:cNvPr id="4" name="Title 1"/>
          <p:cNvSpPr>
            <a:spLocks noGrp="1"/>
          </p:cNvSpPr>
          <p:nvPr>
            <p:ph type="title"/>
          </p:nvPr>
        </p:nvSpPr>
        <p:spPr>
          <a:xfrm>
            <a:off x="457200" y="76200"/>
            <a:ext cx="8229600" cy="639762"/>
          </a:xfrm>
        </p:spPr>
        <p:txBody>
          <a:bodyPr>
            <a:normAutofit fontScale="90000"/>
          </a:bodyPr>
          <a:lstStyle/>
          <a:p>
            <a:r>
              <a:rPr lang="en-US" b="1" dirty="0" smtClean="0"/>
              <a:t>Binary Files</a:t>
            </a:r>
            <a:endParaRPr lang="en-US" b="1" dirty="0"/>
          </a:p>
        </p:txBody>
      </p:sp>
      <p:sp>
        <p:nvSpPr>
          <p:cNvPr id="2" name="Rectangle 1"/>
          <p:cNvSpPr/>
          <p:nvPr/>
        </p:nvSpPr>
        <p:spPr>
          <a:xfrm>
            <a:off x="3962400" y="3657600"/>
            <a:ext cx="5029200" cy="646331"/>
          </a:xfrm>
          <a:prstGeom prst="rect">
            <a:avLst/>
          </a:prstGeom>
        </p:spPr>
        <p:txBody>
          <a:bodyPr wrap="square">
            <a:spAutoFit/>
          </a:bodyPr>
          <a:lstStyle/>
          <a:p>
            <a:r>
              <a:rPr lang="en-US" dirty="0" err="1">
                <a:solidFill>
                  <a:srgbClr val="FF0000"/>
                </a:solidFill>
              </a:rPr>
              <a:t>istream</a:t>
            </a:r>
            <a:r>
              <a:rPr lang="en-US" dirty="0">
                <a:solidFill>
                  <a:srgbClr val="FF0000"/>
                </a:solidFill>
              </a:rPr>
              <a:t> &amp;read(char </a:t>
            </a:r>
            <a:r>
              <a:rPr lang="en-US" i="1" dirty="0">
                <a:solidFill>
                  <a:srgbClr val="FF0000"/>
                </a:solidFill>
              </a:rPr>
              <a:t>*</a:t>
            </a:r>
            <a:r>
              <a:rPr lang="en-US" i="1" dirty="0" err="1">
                <a:solidFill>
                  <a:srgbClr val="FF0000"/>
                </a:solidFill>
              </a:rPr>
              <a:t>buf</a:t>
            </a:r>
            <a:r>
              <a:rPr lang="en-US" dirty="0">
                <a:solidFill>
                  <a:srgbClr val="FF0000"/>
                </a:solidFill>
              </a:rPr>
              <a:t>, </a:t>
            </a:r>
            <a:r>
              <a:rPr lang="en-US" dirty="0" err="1">
                <a:solidFill>
                  <a:srgbClr val="FF0000"/>
                </a:solidFill>
              </a:rPr>
              <a:t>streamsize</a:t>
            </a:r>
            <a:r>
              <a:rPr lang="en-US" dirty="0">
                <a:solidFill>
                  <a:srgbClr val="FF0000"/>
                </a:solidFill>
              </a:rPr>
              <a:t> </a:t>
            </a:r>
            <a:r>
              <a:rPr lang="en-US" i="1" dirty="0" err="1">
                <a:solidFill>
                  <a:srgbClr val="FF0000"/>
                </a:solidFill>
              </a:rPr>
              <a:t>num</a:t>
            </a:r>
            <a:r>
              <a:rPr lang="en-US" dirty="0">
                <a:solidFill>
                  <a:srgbClr val="FF0000"/>
                </a:solidFill>
              </a:rPr>
              <a:t>);</a:t>
            </a:r>
          </a:p>
          <a:p>
            <a:r>
              <a:rPr lang="en-US" dirty="0" err="1">
                <a:solidFill>
                  <a:srgbClr val="FF0000"/>
                </a:solidFill>
              </a:rPr>
              <a:t>ostream</a:t>
            </a:r>
            <a:r>
              <a:rPr lang="en-US" dirty="0">
                <a:solidFill>
                  <a:srgbClr val="FF0000"/>
                </a:solidFill>
              </a:rPr>
              <a:t> &amp;write(</a:t>
            </a:r>
            <a:r>
              <a:rPr lang="en-US" dirty="0" err="1">
                <a:solidFill>
                  <a:srgbClr val="FF0000"/>
                </a:solidFill>
              </a:rPr>
              <a:t>const</a:t>
            </a:r>
            <a:r>
              <a:rPr lang="en-US" dirty="0">
                <a:solidFill>
                  <a:srgbClr val="FF0000"/>
                </a:solidFill>
              </a:rPr>
              <a:t> char </a:t>
            </a:r>
            <a:r>
              <a:rPr lang="en-US" i="1" dirty="0">
                <a:solidFill>
                  <a:srgbClr val="FF0000"/>
                </a:solidFill>
              </a:rPr>
              <a:t>*</a:t>
            </a:r>
            <a:r>
              <a:rPr lang="en-US" i="1" dirty="0" err="1">
                <a:solidFill>
                  <a:srgbClr val="FF0000"/>
                </a:solidFill>
              </a:rPr>
              <a:t>buf</a:t>
            </a:r>
            <a:r>
              <a:rPr lang="en-US" dirty="0">
                <a:solidFill>
                  <a:srgbClr val="FF0000"/>
                </a:solidFill>
              </a:rPr>
              <a:t>, </a:t>
            </a:r>
            <a:r>
              <a:rPr lang="en-US" dirty="0" err="1">
                <a:solidFill>
                  <a:srgbClr val="FF0000"/>
                </a:solidFill>
              </a:rPr>
              <a:t>streamsize</a:t>
            </a:r>
            <a:r>
              <a:rPr lang="en-US" dirty="0">
                <a:solidFill>
                  <a:srgbClr val="FF0000"/>
                </a:solidFill>
              </a:rPr>
              <a:t> </a:t>
            </a:r>
            <a:r>
              <a:rPr lang="en-US" i="1" dirty="0" err="1">
                <a:solidFill>
                  <a:srgbClr val="FF0000"/>
                </a:solidFill>
              </a:rPr>
              <a:t>num</a:t>
            </a:r>
            <a:r>
              <a:rPr lang="en-US" dirty="0">
                <a:solidFill>
                  <a:srgbClr val="FF0000"/>
                </a:solidFill>
              </a:rPr>
              <a:t>);</a:t>
            </a:r>
          </a:p>
        </p:txBody>
      </p:sp>
    </p:spTree>
    <p:extLst>
      <p:ext uri="{BB962C8B-B14F-4D97-AF65-F5344CB8AC3E}">
        <p14:creationId xmlns:p14="http://schemas.microsoft.com/office/powerpoint/2010/main" val="3230366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1257300" lvl="3" indent="0" algn="ctr">
              <a:buNone/>
            </a:pPr>
            <a:r>
              <a:rPr lang="en-US" b="1" i="1" dirty="0" smtClean="0"/>
              <a:t>/*reading </a:t>
            </a:r>
            <a:r>
              <a:rPr lang="en-US" b="1" i="1" dirty="0"/>
              <a:t>a complete binary </a:t>
            </a:r>
            <a:r>
              <a:rPr lang="en-US" b="1" i="1" dirty="0" smtClean="0"/>
              <a:t>file*/</a:t>
            </a:r>
          </a:p>
          <a:p>
            <a:pPr marL="1257300" lvl="3" indent="0">
              <a:buNone/>
            </a:pPr>
            <a:r>
              <a:rPr lang="en-US" dirty="0" smtClean="0"/>
              <a:t> </a:t>
            </a:r>
            <a:r>
              <a:rPr lang="en-US" i="1" dirty="0"/>
              <a:t>#include &lt;</a:t>
            </a:r>
            <a:r>
              <a:rPr lang="en-US" i="1" dirty="0" err="1" smtClean="0"/>
              <a:t>iostream.h</a:t>
            </a:r>
            <a:r>
              <a:rPr lang="en-US" i="1" dirty="0" smtClean="0"/>
              <a:t>&gt;</a:t>
            </a:r>
            <a:r>
              <a:rPr lang="en-US" dirty="0" smtClean="0"/>
              <a:t> </a:t>
            </a:r>
          </a:p>
          <a:p>
            <a:pPr marL="1257300" lvl="3" indent="0">
              <a:buNone/>
            </a:pPr>
            <a:r>
              <a:rPr lang="en-US" i="1" dirty="0" smtClean="0"/>
              <a:t>#</a:t>
            </a:r>
            <a:r>
              <a:rPr lang="en-US" i="1" dirty="0"/>
              <a:t>include &lt;</a:t>
            </a:r>
            <a:r>
              <a:rPr lang="en-US" i="1" dirty="0" err="1" smtClean="0"/>
              <a:t>fstream.h</a:t>
            </a:r>
            <a:r>
              <a:rPr lang="en-US" i="1" dirty="0" smtClean="0"/>
              <a:t>&gt;</a:t>
            </a:r>
            <a:r>
              <a:rPr lang="en-US" dirty="0" smtClean="0"/>
              <a:t> </a:t>
            </a:r>
          </a:p>
          <a:p>
            <a:pPr marL="1257300" lvl="3" indent="0">
              <a:buNone/>
            </a:pPr>
            <a:r>
              <a:rPr lang="en-US" dirty="0" err="1" smtClean="0"/>
              <a:t>ifstream</a:t>
            </a:r>
            <a:r>
              <a:rPr lang="en-US" dirty="0"/>
              <a:t>::</a:t>
            </a:r>
            <a:r>
              <a:rPr lang="en-US" dirty="0" err="1"/>
              <a:t>pos_type</a:t>
            </a:r>
            <a:r>
              <a:rPr lang="en-US" dirty="0"/>
              <a:t> size</a:t>
            </a:r>
            <a:r>
              <a:rPr lang="en-US" dirty="0" smtClean="0"/>
              <a:t>;</a:t>
            </a:r>
          </a:p>
          <a:p>
            <a:pPr marL="1257300" lvl="3" indent="0">
              <a:buNone/>
            </a:pPr>
            <a:r>
              <a:rPr lang="en-US" i="1" dirty="0" smtClean="0"/>
              <a:t>char</a:t>
            </a:r>
            <a:r>
              <a:rPr lang="en-US" dirty="0" smtClean="0"/>
              <a:t> </a:t>
            </a:r>
            <a:r>
              <a:rPr lang="en-US" dirty="0"/>
              <a:t>* </a:t>
            </a:r>
            <a:r>
              <a:rPr lang="en-US" dirty="0" err="1"/>
              <a:t>memblock</a:t>
            </a:r>
            <a:r>
              <a:rPr lang="en-US" dirty="0"/>
              <a:t>; </a:t>
            </a:r>
            <a:endParaRPr lang="en-US" dirty="0" smtClean="0"/>
          </a:p>
          <a:p>
            <a:pPr marL="1257300" lvl="3" indent="0">
              <a:buNone/>
            </a:pPr>
            <a:r>
              <a:rPr lang="en-US" i="1" dirty="0" err="1" smtClean="0"/>
              <a:t>int</a:t>
            </a:r>
            <a:r>
              <a:rPr lang="en-US" dirty="0" smtClean="0"/>
              <a:t> </a:t>
            </a:r>
            <a:r>
              <a:rPr lang="en-US" dirty="0"/>
              <a:t>main </a:t>
            </a:r>
            <a:r>
              <a:rPr lang="en-US" dirty="0" smtClean="0"/>
              <a:t>()</a:t>
            </a:r>
          </a:p>
          <a:p>
            <a:pPr marL="1257300" lvl="3" indent="0">
              <a:buNone/>
            </a:pPr>
            <a:r>
              <a:rPr lang="en-US" dirty="0" smtClean="0"/>
              <a:t> </a:t>
            </a:r>
            <a:r>
              <a:rPr lang="en-US" dirty="0"/>
              <a:t>{ </a:t>
            </a:r>
            <a:endParaRPr lang="en-US" dirty="0" smtClean="0"/>
          </a:p>
          <a:p>
            <a:pPr marL="1257300" lvl="3" indent="0">
              <a:buNone/>
            </a:pPr>
            <a:r>
              <a:rPr lang="en-US" dirty="0" err="1" smtClean="0"/>
              <a:t>ifstream</a:t>
            </a:r>
            <a:r>
              <a:rPr lang="en-US" dirty="0" smtClean="0"/>
              <a:t> </a:t>
            </a:r>
            <a:r>
              <a:rPr lang="en-US" dirty="0"/>
              <a:t>file ("</a:t>
            </a:r>
            <a:r>
              <a:rPr lang="en-US" dirty="0" err="1"/>
              <a:t>example.bin</a:t>
            </a:r>
            <a:r>
              <a:rPr lang="en-US" dirty="0"/>
              <a:t>", </a:t>
            </a:r>
            <a:r>
              <a:rPr lang="en-US" dirty="0" err="1"/>
              <a:t>ios</a:t>
            </a:r>
            <a:r>
              <a:rPr lang="en-US" dirty="0"/>
              <a:t>::</a:t>
            </a:r>
            <a:r>
              <a:rPr lang="en-US" dirty="0" err="1"/>
              <a:t>in|ios</a:t>
            </a:r>
            <a:r>
              <a:rPr lang="en-US" dirty="0"/>
              <a:t>::</a:t>
            </a:r>
            <a:r>
              <a:rPr lang="en-US" dirty="0" err="1"/>
              <a:t>binary|ios</a:t>
            </a:r>
            <a:r>
              <a:rPr lang="en-US" dirty="0"/>
              <a:t>::ate</a:t>
            </a:r>
            <a:r>
              <a:rPr lang="en-US" dirty="0" smtClean="0"/>
              <a:t>);</a:t>
            </a:r>
          </a:p>
          <a:p>
            <a:pPr marL="1257300" lvl="3" indent="0">
              <a:buNone/>
            </a:pPr>
            <a:r>
              <a:rPr lang="en-US" dirty="0" smtClean="0"/>
              <a:t> </a:t>
            </a:r>
            <a:r>
              <a:rPr lang="en-US" i="1" dirty="0"/>
              <a:t>if</a:t>
            </a:r>
            <a:r>
              <a:rPr lang="en-US" dirty="0"/>
              <a:t> (</a:t>
            </a:r>
            <a:r>
              <a:rPr lang="en-US" dirty="0" err="1"/>
              <a:t>file.is_open</a:t>
            </a:r>
            <a:r>
              <a:rPr lang="en-US" dirty="0"/>
              <a:t>()) </a:t>
            </a:r>
            <a:endParaRPr lang="en-US" dirty="0" smtClean="0"/>
          </a:p>
          <a:p>
            <a:pPr marL="1257300" lvl="3" indent="0">
              <a:buNone/>
            </a:pPr>
            <a:r>
              <a:rPr lang="en-US" dirty="0" smtClean="0"/>
              <a:t>{ </a:t>
            </a:r>
            <a:r>
              <a:rPr lang="en-US" dirty="0"/>
              <a:t>size = </a:t>
            </a:r>
            <a:r>
              <a:rPr lang="en-US" dirty="0" err="1"/>
              <a:t>file.tellg</a:t>
            </a:r>
            <a:r>
              <a:rPr lang="en-US" dirty="0"/>
              <a:t>(); </a:t>
            </a:r>
            <a:endParaRPr lang="en-US" dirty="0" smtClean="0"/>
          </a:p>
          <a:p>
            <a:pPr marL="1257300" lvl="3" indent="0">
              <a:buNone/>
            </a:pPr>
            <a:r>
              <a:rPr lang="en-US" dirty="0" err="1" smtClean="0"/>
              <a:t>memblock</a:t>
            </a:r>
            <a:r>
              <a:rPr lang="en-US" dirty="0" smtClean="0"/>
              <a:t> </a:t>
            </a:r>
            <a:r>
              <a:rPr lang="en-US" dirty="0"/>
              <a:t>= </a:t>
            </a:r>
            <a:r>
              <a:rPr lang="en-US" i="1" dirty="0"/>
              <a:t>new</a:t>
            </a:r>
            <a:r>
              <a:rPr lang="en-US" dirty="0"/>
              <a:t> </a:t>
            </a:r>
            <a:r>
              <a:rPr lang="en-US" i="1" dirty="0"/>
              <a:t>char</a:t>
            </a:r>
            <a:r>
              <a:rPr lang="en-US" dirty="0"/>
              <a:t> [size]; </a:t>
            </a:r>
            <a:endParaRPr lang="en-US" dirty="0" smtClean="0"/>
          </a:p>
          <a:p>
            <a:pPr marL="1257300" lvl="3" indent="0">
              <a:buNone/>
            </a:pPr>
            <a:r>
              <a:rPr lang="en-US" dirty="0" err="1" smtClean="0"/>
              <a:t>file.seekg</a:t>
            </a:r>
            <a:r>
              <a:rPr lang="en-US" dirty="0" smtClean="0"/>
              <a:t> </a:t>
            </a:r>
            <a:r>
              <a:rPr lang="en-US" dirty="0"/>
              <a:t>(0, </a:t>
            </a:r>
            <a:r>
              <a:rPr lang="en-US" dirty="0" err="1"/>
              <a:t>ios</a:t>
            </a:r>
            <a:r>
              <a:rPr lang="en-US" dirty="0"/>
              <a:t>::beg); </a:t>
            </a:r>
            <a:endParaRPr lang="en-US" dirty="0" smtClean="0"/>
          </a:p>
          <a:p>
            <a:pPr marL="1257300" lvl="3" indent="0">
              <a:buNone/>
            </a:pPr>
            <a:r>
              <a:rPr lang="en-US" dirty="0" err="1" smtClean="0"/>
              <a:t>file.read</a:t>
            </a:r>
            <a:r>
              <a:rPr lang="en-US" dirty="0" smtClean="0"/>
              <a:t> </a:t>
            </a:r>
            <a:r>
              <a:rPr lang="en-US" dirty="0"/>
              <a:t>(</a:t>
            </a:r>
            <a:r>
              <a:rPr lang="en-US" dirty="0" err="1"/>
              <a:t>memblock</a:t>
            </a:r>
            <a:r>
              <a:rPr lang="en-US" dirty="0"/>
              <a:t>, size); </a:t>
            </a:r>
            <a:endParaRPr lang="en-US" dirty="0" smtClean="0"/>
          </a:p>
          <a:p>
            <a:pPr marL="1257300" lvl="3" indent="0">
              <a:buNone/>
            </a:pPr>
            <a:r>
              <a:rPr lang="en-US" dirty="0" err="1" smtClean="0"/>
              <a:t>file.close</a:t>
            </a:r>
            <a:r>
              <a:rPr lang="en-US" dirty="0"/>
              <a:t>(); </a:t>
            </a:r>
            <a:endParaRPr lang="en-US" dirty="0" smtClean="0"/>
          </a:p>
          <a:p>
            <a:pPr marL="1257300" lvl="3" indent="0">
              <a:buNone/>
            </a:pPr>
            <a:r>
              <a:rPr lang="en-US" dirty="0" err="1" smtClean="0"/>
              <a:t>cout</a:t>
            </a:r>
            <a:r>
              <a:rPr lang="en-US" dirty="0" smtClean="0"/>
              <a:t> </a:t>
            </a:r>
            <a:r>
              <a:rPr lang="en-US" dirty="0"/>
              <a:t>&lt;&lt; "the complete file content is in memory"; </a:t>
            </a:r>
            <a:endParaRPr lang="en-US" dirty="0" smtClean="0"/>
          </a:p>
          <a:p>
            <a:pPr marL="1257300" lvl="3" indent="0">
              <a:buNone/>
            </a:pPr>
            <a:r>
              <a:rPr lang="en-US" i="1" dirty="0" smtClean="0"/>
              <a:t>delete</a:t>
            </a:r>
            <a:r>
              <a:rPr lang="en-US" dirty="0"/>
              <a:t>[] </a:t>
            </a:r>
            <a:r>
              <a:rPr lang="en-US" dirty="0" err="1"/>
              <a:t>memblock</a:t>
            </a:r>
            <a:r>
              <a:rPr lang="en-US" dirty="0"/>
              <a:t>; </a:t>
            </a:r>
            <a:endParaRPr lang="en-US" dirty="0" smtClean="0"/>
          </a:p>
          <a:p>
            <a:pPr marL="1257300" lvl="3" indent="0">
              <a:buNone/>
            </a:pPr>
            <a:r>
              <a:rPr lang="en-US" dirty="0" smtClean="0"/>
              <a:t>} </a:t>
            </a:r>
          </a:p>
          <a:p>
            <a:pPr marL="1257300" lvl="3" indent="0">
              <a:buNone/>
            </a:pPr>
            <a:r>
              <a:rPr lang="en-US" i="1" dirty="0" smtClean="0"/>
              <a:t>else</a:t>
            </a:r>
            <a:r>
              <a:rPr lang="en-US" dirty="0" smtClean="0"/>
              <a:t> </a:t>
            </a:r>
          </a:p>
          <a:p>
            <a:pPr marL="1257300" lvl="3" indent="0">
              <a:buNone/>
            </a:pPr>
            <a:r>
              <a:rPr lang="en-US" dirty="0" err="1" smtClean="0"/>
              <a:t>cout</a:t>
            </a:r>
            <a:r>
              <a:rPr lang="en-US" dirty="0" smtClean="0"/>
              <a:t> </a:t>
            </a:r>
            <a:r>
              <a:rPr lang="en-US" dirty="0"/>
              <a:t>&lt;&lt; "Unable to open file"; </a:t>
            </a:r>
            <a:endParaRPr lang="en-US" dirty="0" smtClean="0"/>
          </a:p>
          <a:p>
            <a:pPr marL="1257300" lvl="3" indent="0">
              <a:buNone/>
            </a:pPr>
            <a:r>
              <a:rPr lang="en-US" i="1" dirty="0" smtClean="0"/>
              <a:t>return</a:t>
            </a:r>
            <a:r>
              <a:rPr lang="en-US" dirty="0" smtClean="0"/>
              <a:t> </a:t>
            </a:r>
            <a:r>
              <a:rPr lang="en-US" dirty="0"/>
              <a:t>0</a:t>
            </a:r>
            <a:r>
              <a:rPr lang="en-US" dirty="0" smtClean="0"/>
              <a:t>;</a:t>
            </a:r>
          </a:p>
          <a:p>
            <a:pPr marL="1257300" lvl="3" indent="0">
              <a:buNone/>
            </a:pPr>
            <a:r>
              <a:rPr lang="en-US" dirty="0" smtClean="0"/>
              <a:t> </a:t>
            </a:r>
            <a:r>
              <a:rPr lang="en-US" dirty="0"/>
              <a:t>}</a:t>
            </a:r>
          </a:p>
        </p:txBody>
      </p:sp>
    </p:spTree>
    <p:extLst>
      <p:ext uri="{BB962C8B-B14F-4D97-AF65-F5344CB8AC3E}">
        <p14:creationId xmlns:p14="http://schemas.microsoft.com/office/powerpoint/2010/main" val="3230366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1"/>
            <a:ext cx="9144000" cy="6801862"/>
          </a:xfrm>
          <a:prstGeom prst="rect">
            <a:avLst/>
          </a:prstGeom>
        </p:spPr>
        <p:txBody>
          <a:bodyPr wrap="square">
            <a:spAutoFit/>
          </a:bodyPr>
          <a:lstStyle/>
          <a:p>
            <a:r>
              <a:rPr lang="en-US" sz="2000" b="1" dirty="0"/>
              <a:t>In this example the entire file is read and stored in a memory block. </a:t>
            </a:r>
          </a:p>
          <a:p>
            <a:endParaRPr lang="en-US" sz="2000" dirty="0"/>
          </a:p>
          <a:p>
            <a:pPr marL="285750" indent="-285750">
              <a:buFont typeface="Arial" pitchFamily="34" charset="0"/>
              <a:buChar char="•"/>
            </a:pPr>
            <a:r>
              <a:rPr lang="en-US" sz="2000" dirty="0"/>
              <a:t>First, the file is open with the </a:t>
            </a:r>
            <a:r>
              <a:rPr lang="en-US" sz="2000" dirty="0" err="1"/>
              <a:t>ios</a:t>
            </a:r>
            <a:r>
              <a:rPr lang="en-US" sz="2000" dirty="0"/>
              <a:t>::ate flag, which means that the get pointer will be positioned at the end of the file. This way, when we call to member </a:t>
            </a:r>
            <a:r>
              <a:rPr lang="en-US" sz="2000" dirty="0" err="1"/>
              <a:t>tellg</a:t>
            </a:r>
            <a:r>
              <a:rPr lang="en-US" sz="2000" dirty="0"/>
              <a:t>(), we will directly obtain the size of the file. Notice the type we have used to declare variable size:</a:t>
            </a:r>
          </a:p>
          <a:p>
            <a:r>
              <a:rPr lang="en-US" sz="2000" b="1" dirty="0" smtClean="0"/>
              <a:t>  </a:t>
            </a:r>
          </a:p>
          <a:p>
            <a:r>
              <a:rPr lang="en-US" sz="2000" b="1" dirty="0"/>
              <a:t> </a:t>
            </a:r>
            <a:r>
              <a:rPr lang="en-US" sz="2000" b="1" dirty="0" smtClean="0"/>
              <a:t>     </a:t>
            </a:r>
            <a:r>
              <a:rPr lang="en-US" sz="2000" b="1" dirty="0" err="1"/>
              <a:t>ifstream</a:t>
            </a:r>
            <a:r>
              <a:rPr lang="en-US" sz="2000" b="1" dirty="0"/>
              <a:t>::</a:t>
            </a:r>
            <a:r>
              <a:rPr lang="en-US" sz="2000" b="1" dirty="0" err="1"/>
              <a:t>pos_type</a:t>
            </a:r>
            <a:r>
              <a:rPr lang="en-US" sz="2000" b="1" dirty="0"/>
              <a:t> size; </a:t>
            </a:r>
          </a:p>
          <a:p>
            <a:endParaRPr lang="en-US" sz="2000" dirty="0" smtClean="0"/>
          </a:p>
          <a:p>
            <a:r>
              <a:rPr lang="en-US" sz="2000" dirty="0"/>
              <a:t> </a:t>
            </a:r>
            <a:r>
              <a:rPr lang="en-US" sz="2000" dirty="0" smtClean="0"/>
              <a:t>   </a:t>
            </a:r>
            <a:r>
              <a:rPr lang="en-US" sz="2000" dirty="0" err="1" smtClean="0"/>
              <a:t>ifstream</a:t>
            </a:r>
            <a:r>
              <a:rPr lang="en-US" sz="2000" dirty="0"/>
              <a:t>::</a:t>
            </a:r>
            <a:r>
              <a:rPr lang="en-US" sz="2000" dirty="0" err="1"/>
              <a:t>pos_type</a:t>
            </a:r>
            <a:r>
              <a:rPr lang="en-US" sz="2000" dirty="0"/>
              <a:t> is a specific type used for buffer and file positioning and is the type returned by </a:t>
            </a:r>
            <a:r>
              <a:rPr lang="en-US" sz="2000" dirty="0" err="1"/>
              <a:t>file.tellg</a:t>
            </a:r>
            <a:r>
              <a:rPr lang="en-US" sz="2000" dirty="0"/>
              <a:t>(). This type is defined as an integer type, therefore we can conduct on it the same operations we conduct on any other integer value, and can safely be converted to another integer type large enough to contain the size of the file. </a:t>
            </a:r>
            <a:r>
              <a:rPr lang="en-US" sz="2000" dirty="0" smtClean="0"/>
              <a:t>For a file with a size under 2GB we could use </a:t>
            </a:r>
            <a:r>
              <a:rPr lang="en-US" sz="2000" dirty="0" err="1" smtClean="0"/>
              <a:t>int</a:t>
            </a:r>
            <a:r>
              <a:rPr lang="en-US" sz="2000" dirty="0" smtClean="0"/>
              <a:t>:</a:t>
            </a:r>
          </a:p>
          <a:p>
            <a:r>
              <a:rPr lang="en-US" sz="2000" dirty="0" smtClean="0"/>
              <a:t>     </a:t>
            </a:r>
            <a:r>
              <a:rPr lang="en-US" sz="2000" dirty="0" err="1" smtClean="0"/>
              <a:t>int</a:t>
            </a:r>
            <a:r>
              <a:rPr lang="en-US" sz="2000" dirty="0" smtClean="0"/>
              <a:t> size;</a:t>
            </a:r>
          </a:p>
          <a:p>
            <a:r>
              <a:rPr lang="en-US" sz="2000" dirty="0" smtClean="0"/>
              <a:t>    size = (</a:t>
            </a:r>
            <a:r>
              <a:rPr lang="en-US" sz="2000" dirty="0" err="1" smtClean="0"/>
              <a:t>int</a:t>
            </a:r>
            <a:r>
              <a:rPr lang="en-US" sz="2000" dirty="0" smtClean="0"/>
              <a:t>) </a:t>
            </a:r>
            <a:r>
              <a:rPr lang="en-US" sz="2000" dirty="0" err="1" smtClean="0"/>
              <a:t>file.tellg</a:t>
            </a:r>
            <a:r>
              <a:rPr lang="en-US" sz="2000" dirty="0" smtClean="0"/>
              <a:t>(); </a:t>
            </a:r>
          </a:p>
          <a:p>
            <a:endParaRPr lang="en-US" sz="2000" dirty="0" smtClean="0"/>
          </a:p>
          <a:p>
            <a:r>
              <a:rPr lang="en-US" sz="2000" dirty="0" smtClean="0"/>
              <a:t>  Once </a:t>
            </a:r>
            <a:r>
              <a:rPr lang="en-US" sz="2000" dirty="0"/>
              <a:t>we have obtained the size of the file, we request the allocation of a memory block large </a:t>
            </a:r>
            <a:r>
              <a:rPr lang="en-US" sz="2000" dirty="0" smtClean="0"/>
              <a:t>  enough </a:t>
            </a:r>
            <a:r>
              <a:rPr lang="en-US" sz="2000" dirty="0"/>
              <a:t>to hold the entire file:</a:t>
            </a:r>
          </a:p>
          <a:p>
            <a:endParaRPr lang="en-US" sz="2000" dirty="0"/>
          </a:p>
          <a:p>
            <a:r>
              <a:rPr lang="en-US" sz="2000" b="1" dirty="0" smtClean="0"/>
              <a:t>  </a:t>
            </a:r>
            <a:r>
              <a:rPr lang="en-US" sz="2000" b="1" dirty="0" err="1"/>
              <a:t>memblock</a:t>
            </a:r>
            <a:r>
              <a:rPr lang="en-US" sz="2000" b="1" dirty="0"/>
              <a:t> = new char[size]; </a:t>
            </a:r>
          </a:p>
          <a:p>
            <a:endParaRPr lang="en-US" dirty="0"/>
          </a:p>
        </p:txBody>
      </p:sp>
    </p:spTree>
    <p:extLst>
      <p:ext uri="{BB962C8B-B14F-4D97-AF65-F5344CB8AC3E}">
        <p14:creationId xmlns:p14="http://schemas.microsoft.com/office/powerpoint/2010/main" val="3501711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139321"/>
          </a:xfrm>
          <a:prstGeom prst="rect">
            <a:avLst/>
          </a:prstGeom>
        </p:spPr>
        <p:txBody>
          <a:bodyPr wrap="square">
            <a:spAutoFit/>
          </a:bodyPr>
          <a:lstStyle/>
          <a:p>
            <a:r>
              <a:rPr lang="en-US" dirty="0"/>
              <a:t>Right after that, we proceed to set the get pointer at the beginning of the file (remember that we opened the file with this pointer at the end), then read the entire file, and finally close it:</a:t>
            </a:r>
          </a:p>
          <a:p>
            <a:endParaRPr lang="en-US" dirty="0"/>
          </a:p>
          <a:p>
            <a:endParaRPr lang="en-US" dirty="0"/>
          </a:p>
          <a:p>
            <a:r>
              <a:rPr lang="en-US" b="1" dirty="0" err="1"/>
              <a:t>file.seekg</a:t>
            </a:r>
            <a:r>
              <a:rPr lang="en-US" b="1" dirty="0"/>
              <a:t> (0, </a:t>
            </a:r>
            <a:r>
              <a:rPr lang="en-US" b="1" dirty="0" err="1"/>
              <a:t>ios</a:t>
            </a:r>
            <a:r>
              <a:rPr lang="en-US" b="1" dirty="0"/>
              <a:t>::beg);</a:t>
            </a:r>
          </a:p>
          <a:p>
            <a:r>
              <a:rPr lang="en-US" b="1" dirty="0" err="1"/>
              <a:t>file.read</a:t>
            </a:r>
            <a:r>
              <a:rPr lang="en-US" b="1" dirty="0"/>
              <a:t> (</a:t>
            </a:r>
            <a:r>
              <a:rPr lang="en-US" b="1" dirty="0" err="1"/>
              <a:t>memblock</a:t>
            </a:r>
            <a:r>
              <a:rPr lang="en-US" b="1" dirty="0"/>
              <a:t>, size);</a:t>
            </a:r>
          </a:p>
          <a:p>
            <a:r>
              <a:rPr lang="en-US" b="1" dirty="0" err="1"/>
              <a:t>file.close</a:t>
            </a:r>
            <a:r>
              <a:rPr lang="en-US" b="1" dirty="0"/>
              <a:t>(); </a:t>
            </a:r>
          </a:p>
          <a:p>
            <a:endParaRPr lang="en-US" dirty="0"/>
          </a:p>
          <a:p>
            <a:endParaRPr lang="en-US" dirty="0"/>
          </a:p>
          <a:p>
            <a:r>
              <a:rPr lang="en-US" dirty="0" smtClean="0"/>
              <a:t>At </a:t>
            </a:r>
            <a:r>
              <a:rPr lang="en-US" dirty="0"/>
              <a:t>this point we could operate with the data obtained from the file. Our program simply announces that the content of the file is in memory and then terminates.</a:t>
            </a:r>
          </a:p>
        </p:txBody>
      </p:sp>
    </p:spTree>
    <p:extLst>
      <p:ext uri="{BB962C8B-B14F-4D97-AF65-F5344CB8AC3E}">
        <p14:creationId xmlns:p14="http://schemas.microsoft.com/office/powerpoint/2010/main" val="4015776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00110"/>
            <a:ext cx="9144000" cy="523220"/>
          </a:xfrm>
          <a:prstGeom prst="rect">
            <a:avLst/>
          </a:prstGeom>
        </p:spPr>
        <p:txBody>
          <a:bodyPr wrap="square">
            <a:spAutoFit/>
          </a:bodyPr>
          <a:lstStyle/>
          <a:p>
            <a:r>
              <a:rPr lang="en-US" sz="2800" b="1" dirty="0"/>
              <a:t>put( ) and get( </a:t>
            </a:r>
            <a:r>
              <a:rPr lang="en-US" sz="2800" b="1" dirty="0" smtClean="0"/>
              <a:t>) functions</a:t>
            </a:r>
            <a:endParaRPr lang="en-US" sz="2800" b="1" dirty="0"/>
          </a:p>
        </p:txBody>
      </p:sp>
      <p:sp>
        <p:nvSpPr>
          <p:cNvPr id="3" name="Rectangle 2"/>
          <p:cNvSpPr/>
          <p:nvPr/>
        </p:nvSpPr>
        <p:spPr>
          <a:xfrm>
            <a:off x="-1" y="1143000"/>
            <a:ext cx="4724401" cy="1846659"/>
          </a:xfrm>
          <a:prstGeom prst="rect">
            <a:avLst/>
          </a:prstGeom>
        </p:spPr>
        <p:txBody>
          <a:bodyPr wrap="square">
            <a:spAutoFit/>
          </a:bodyPr>
          <a:lstStyle/>
          <a:p>
            <a:r>
              <a:rPr lang="en-US" sz="1600" dirty="0" err="1"/>
              <a:t>istream</a:t>
            </a:r>
            <a:r>
              <a:rPr lang="en-US" sz="1600" dirty="0"/>
              <a:t> &amp;get(char &amp;</a:t>
            </a:r>
            <a:r>
              <a:rPr lang="en-US" sz="1600" i="1" dirty="0" err="1"/>
              <a:t>ch</a:t>
            </a:r>
            <a:r>
              <a:rPr lang="en-US" sz="1600" dirty="0"/>
              <a:t>);</a:t>
            </a:r>
          </a:p>
          <a:p>
            <a:r>
              <a:rPr lang="en-US" sz="1600" dirty="0" err="1"/>
              <a:t>ostream</a:t>
            </a:r>
            <a:r>
              <a:rPr lang="en-US" sz="1600" dirty="0"/>
              <a:t> &amp;put(char </a:t>
            </a:r>
            <a:r>
              <a:rPr lang="en-US" sz="1600" i="1" dirty="0" err="1"/>
              <a:t>ch</a:t>
            </a:r>
            <a:r>
              <a:rPr lang="en-US" sz="1600" dirty="0" smtClean="0"/>
              <a:t>);</a:t>
            </a:r>
          </a:p>
          <a:p>
            <a:endParaRPr lang="en-US" sz="1600" b="1" dirty="0"/>
          </a:p>
          <a:p>
            <a:endParaRPr lang="en-US" sz="1600" b="1" dirty="0" smtClean="0"/>
          </a:p>
          <a:p>
            <a:r>
              <a:rPr lang="en-US" sz="1600" dirty="0" err="1"/>
              <a:t>istream</a:t>
            </a:r>
            <a:r>
              <a:rPr lang="en-US" sz="1600" dirty="0"/>
              <a:t> &amp;get(char *</a:t>
            </a:r>
            <a:r>
              <a:rPr lang="en-US" sz="1600" i="1" dirty="0" err="1"/>
              <a:t>buf</a:t>
            </a:r>
            <a:r>
              <a:rPr lang="en-US" sz="1600" dirty="0"/>
              <a:t>, </a:t>
            </a:r>
            <a:r>
              <a:rPr lang="en-US" sz="1600" dirty="0" err="1"/>
              <a:t>streamsize</a:t>
            </a:r>
            <a:r>
              <a:rPr lang="en-US" sz="1600" dirty="0"/>
              <a:t> </a:t>
            </a:r>
            <a:r>
              <a:rPr lang="en-US" sz="1600" i="1" dirty="0" err="1"/>
              <a:t>num</a:t>
            </a:r>
            <a:r>
              <a:rPr lang="en-US" sz="1600" dirty="0"/>
              <a:t>);</a:t>
            </a:r>
          </a:p>
          <a:p>
            <a:r>
              <a:rPr lang="en-US" sz="1600" dirty="0" err="1"/>
              <a:t>istream</a:t>
            </a:r>
            <a:r>
              <a:rPr lang="en-US" sz="1600" dirty="0"/>
              <a:t> &amp;get(char *</a:t>
            </a:r>
            <a:r>
              <a:rPr lang="en-US" sz="1600" i="1" dirty="0" err="1"/>
              <a:t>buf</a:t>
            </a:r>
            <a:r>
              <a:rPr lang="en-US" sz="1600" dirty="0"/>
              <a:t>, </a:t>
            </a:r>
            <a:r>
              <a:rPr lang="en-US" sz="1600" dirty="0" err="1"/>
              <a:t>streamsize</a:t>
            </a:r>
            <a:r>
              <a:rPr lang="en-US" sz="1600" dirty="0"/>
              <a:t> </a:t>
            </a:r>
            <a:r>
              <a:rPr lang="en-US" sz="1600" i="1" dirty="0" err="1"/>
              <a:t>num</a:t>
            </a:r>
            <a:r>
              <a:rPr lang="en-US" sz="1600" dirty="0"/>
              <a:t>, char </a:t>
            </a:r>
            <a:r>
              <a:rPr lang="en-US" sz="1600" i="1" dirty="0" err="1"/>
              <a:t>delim</a:t>
            </a:r>
            <a:r>
              <a:rPr lang="en-US" sz="1600" dirty="0"/>
              <a:t>);</a:t>
            </a:r>
          </a:p>
          <a:p>
            <a:r>
              <a:rPr lang="en-US" sz="1600" dirty="0" err="1"/>
              <a:t>int</a:t>
            </a:r>
            <a:r>
              <a:rPr lang="en-US" sz="1600" dirty="0"/>
              <a:t> get( );</a:t>
            </a:r>
            <a:endParaRPr lang="en-US" sz="1600" b="1" dirty="0"/>
          </a:p>
        </p:txBody>
      </p:sp>
      <p:sp>
        <p:nvSpPr>
          <p:cNvPr id="2" name="Rectangle 1"/>
          <p:cNvSpPr/>
          <p:nvPr/>
        </p:nvSpPr>
        <p:spPr>
          <a:xfrm>
            <a:off x="0" y="3733800"/>
            <a:ext cx="3429000" cy="923330"/>
          </a:xfrm>
          <a:prstGeom prst="rect">
            <a:avLst/>
          </a:prstGeom>
        </p:spPr>
        <p:txBody>
          <a:bodyPr wrap="square">
            <a:spAutoFit/>
          </a:bodyPr>
          <a:lstStyle/>
          <a:p>
            <a:r>
              <a:rPr lang="en-US" b="1" dirty="0"/>
              <a:t>peek( ) and </a:t>
            </a:r>
            <a:r>
              <a:rPr lang="en-US" b="1" dirty="0" err="1"/>
              <a:t>putback</a:t>
            </a:r>
            <a:r>
              <a:rPr lang="en-US" b="1" dirty="0"/>
              <a:t>( </a:t>
            </a:r>
            <a:r>
              <a:rPr lang="en-US" b="1" dirty="0" smtClean="0"/>
              <a:t>), and </a:t>
            </a:r>
            <a:r>
              <a:rPr lang="en-US" b="1" dirty="0" err="1" smtClean="0"/>
              <a:t>gcount</a:t>
            </a:r>
            <a:r>
              <a:rPr lang="en-US" b="1" dirty="0" smtClean="0"/>
              <a:t>() and ignore()  in FILE IO  reading </a:t>
            </a:r>
            <a:r>
              <a:rPr lang="en-US" b="1" dirty="0" err="1" smtClean="0"/>
              <a:t>asssignment</a:t>
            </a:r>
            <a:endParaRPr lang="en-US" b="1" dirty="0"/>
          </a:p>
        </p:txBody>
      </p:sp>
      <p:sp>
        <p:nvSpPr>
          <p:cNvPr id="5" name="Rectangle 4"/>
          <p:cNvSpPr/>
          <p:nvPr/>
        </p:nvSpPr>
        <p:spPr>
          <a:xfrm>
            <a:off x="4876800" y="400110"/>
            <a:ext cx="4188878" cy="5416868"/>
          </a:xfrm>
          <a:prstGeom prst="rect">
            <a:avLst/>
          </a:prstGeom>
        </p:spPr>
        <p:txBody>
          <a:bodyPr wrap="square">
            <a:spAutoFit/>
          </a:bodyPr>
          <a:lstStyle/>
          <a:p>
            <a:r>
              <a:rPr lang="en-US" sz="1600" dirty="0"/>
              <a:t>#include &lt;</a:t>
            </a:r>
            <a:r>
              <a:rPr lang="en-US" sz="1600" dirty="0" err="1"/>
              <a:t>iostream</a:t>
            </a:r>
            <a:r>
              <a:rPr lang="en-US" sz="1600" dirty="0"/>
              <a:t>&gt;</a:t>
            </a:r>
          </a:p>
          <a:p>
            <a:r>
              <a:rPr lang="en-US" sz="1600" dirty="0"/>
              <a:t>#include &lt;</a:t>
            </a:r>
            <a:r>
              <a:rPr lang="en-US" sz="1600" dirty="0" err="1"/>
              <a:t>fstream</a:t>
            </a:r>
            <a:r>
              <a:rPr lang="en-US" sz="1600" dirty="0"/>
              <a:t>&gt;</a:t>
            </a:r>
          </a:p>
          <a:p>
            <a:r>
              <a:rPr lang="en-US" sz="1600" dirty="0"/>
              <a:t>using namespace </a:t>
            </a:r>
            <a:r>
              <a:rPr lang="en-US" sz="1600" dirty="0" err="1"/>
              <a:t>std</a:t>
            </a:r>
            <a:r>
              <a:rPr lang="en-US" sz="1600" dirty="0"/>
              <a:t>;</a:t>
            </a:r>
          </a:p>
          <a:p>
            <a:r>
              <a:rPr lang="en-US" sz="1600" dirty="0" err="1"/>
              <a:t>int</a:t>
            </a:r>
            <a:r>
              <a:rPr lang="en-US" sz="1600" dirty="0"/>
              <a:t> main(</a:t>
            </a:r>
            <a:r>
              <a:rPr lang="en-US" sz="1600" dirty="0" err="1"/>
              <a:t>int</a:t>
            </a:r>
            <a:r>
              <a:rPr lang="en-US" sz="1600" dirty="0"/>
              <a:t> </a:t>
            </a:r>
            <a:r>
              <a:rPr lang="en-US" sz="1600" dirty="0" err="1"/>
              <a:t>argc</a:t>
            </a:r>
            <a:r>
              <a:rPr lang="en-US" sz="1600" dirty="0"/>
              <a:t>, char *</a:t>
            </a:r>
            <a:r>
              <a:rPr lang="en-US" sz="1600" dirty="0" err="1"/>
              <a:t>argv</a:t>
            </a:r>
            <a:r>
              <a:rPr lang="en-US" sz="1600" dirty="0"/>
              <a:t>[])</a:t>
            </a:r>
          </a:p>
          <a:p>
            <a:r>
              <a:rPr lang="en-US" sz="1600" dirty="0"/>
              <a:t>{</a:t>
            </a:r>
          </a:p>
          <a:p>
            <a:r>
              <a:rPr lang="en-US" sz="1600" dirty="0"/>
              <a:t>char </a:t>
            </a:r>
            <a:r>
              <a:rPr lang="en-US" sz="1600" dirty="0" err="1"/>
              <a:t>ch</a:t>
            </a:r>
            <a:r>
              <a:rPr lang="en-US" sz="1600" dirty="0"/>
              <a:t>;</a:t>
            </a:r>
          </a:p>
          <a:p>
            <a:r>
              <a:rPr lang="en-US" sz="1600" dirty="0"/>
              <a:t>if(</a:t>
            </a:r>
            <a:r>
              <a:rPr lang="en-US" sz="1600" dirty="0" err="1"/>
              <a:t>argc</a:t>
            </a:r>
            <a:r>
              <a:rPr lang="en-US" sz="1600" dirty="0"/>
              <a:t>!=2) {</a:t>
            </a:r>
          </a:p>
          <a:p>
            <a:r>
              <a:rPr lang="en-US" sz="1600" dirty="0"/>
              <a:t> </a:t>
            </a:r>
            <a:r>
              <a:rPr lang="en-US" sz="1600" dirty="0" smtClean="0"/>
              <a:t>  </a:t>
            </a:r>
            <a:r>
              <a:rPr lang="en-US" sz="1600" dirty="0" err="1" smtClean="0"/>
              <a:t>cout</a:t>
            </a:r>
            <a:r>
              <a:rPr lang="en-US" sz="1600" dirty="0" smtClean="0"/>
              <a:t> </a:t>
            </a:r>
            <a:r>
              <a:rPr lang="en-US" sz="1600" dirty="0"/>
              <a:t>&lt;&lt; "Usage: PR &lt;filename&gt;\n";</a:t>
            </a:r>
          </a:p>
          <a:p>
            <a:r>
              <a:rPr lang="en-US" sz="1600" dirty="0"/>
              <a:t>return 1;</a:t>
            </a:r>
          </a:p>
          <a:p>
            <a:r>
              <a:rPr lang="en-US" sz="1600" dirty="0"/>
              <a:t>}</a:t>
            </a:r>
          </a:p>
          <a:p>
            <a:r>
              <a:rPr lang="en-US" sz="1600" dirty="0" err="1"/>
              <a:t>ifstream</a:t>
            </a:r>
            <a:r>
              <a:rPr lang="en-US" sz="1600" dirty="0"/>
              <a:t> in(</a:t>
            </a:r>
            <a:r>
              <a:rPr lang="en-US" sz="1600" dirty="0" err="1"/>
              <a:t>argv</a:t>
            </a:r>
            <a:r>
              <a:rPr lang="en-US" sz="1600" dirty="0"/>
              <a:t>[1], </a:t>
            </a:r>
            <a:r>
              <a:rPr lang="en-US" sz="1600" dirty="0" err="1"/>
              <a:t>ios</a:t>
            </a:r>
            <a:r>
              <a:rPr lang="en-US" sz="1600" dirty="0"/>
              <a:t>::in | </a:t>
            </a:r>
            <a:r>
              <a:rPr lang="en-US" sz="1600" dirty="0" err="1"/>
              <a:t>ios</a:t>
            </a:r>
            <a:r>
              <a:rPr lang="en-US" sz="1600" dirty="0"/>
              <a:t>::binary);</a:t>
            </a:r>
          </a:p>
          <a:p>
            <a:r>
              <a:rPr lang="en-US" sz="1600" dirty="0"/>
              <a:t>if(!in) {</a:t>
            </a:r>
          </a:p>
          <a:p>
            <a:r>
              <a:rPr lang="en-US" sz="1600" dirty="0" smtClean="0"/>
              <a:t>    </a:t>
            </a:r>
            <a:r>
              <a:rPr lang="en-US" sz="1600" dirty="0" err="1" smtClean="0"/>
              <a:t>cout</a:t>
            </a:r>
            <a:r>
              <a:rPr lang="en-US" sz="1600" dirty="0" smtClean="0"/>
              <a:t> </a:t>
            </a:r>
            <a:r>
              <a:rPr lang="en-US" sz="1600" dirty="0"/>
              <a:t>&lt;&lt; "Cannot open file</a:t>
            </a:r>
            <a:r>
              <a:rPr lang="en-US" sz="1600" dirty="0" smtClean="0"/>
              <a:t>.";</a:t>
            </a:r>
          </a:p>
          <a:p>
            <a:r>
              <a:rPr lang="en-US" sz="1600" dirty="0"/>
              <a:t>return 1;</a:t>
            </a:r>
          </a:p>
          <a:p>
            <a:r>
              <a:rPr lang="en-US" sz="1600" dirty="0"/>
              <a:t>}</a:t>
            </a:r>
          </a:p>
          <a:p>
            <a:r>
              <a:rPr lang="en-US" sz="1600" dirty="0">
                <a:solidFill>
                  <a:srgbClr val="FF0000"/>
                </a:solidFill>
              </a:rPr>
              <a:t>while(in) { // in will be false when </a:t>
            </a:r>
            <a:r>
              <a:rPr lang="en-US" sz="1600" dirty="0" err="1">
                <a:solidFill>
                  <a:srgbClr val="FF0000"/>
                </a:solidFill>
              </a:rPr>
              <a:t>eof</a:t>
            </a:r>
            <a:r>
              <a:rPr lang="en-US" sz="1600" dirty="0">
                <a:solidFill>
                  <a:srgbClr val="FF0000"/>
                </a:solidFill>
              </a:rPr>
              <a:t> is reached</a:t>
            </a:r>
          </a:p>
          <a:p>
            <a:r>
              <a:rPr lang="en-US" sz="1600" dirty="0" smtClean="0">
                <a:solidFill>
                  <a:srgbClr val="FF0000"/>
                </a:solidFill>
              </a:rPr>
              <a:t>    </a:t>
            </a:r>
            <a:r>
              <a:rPr lang="en-US" sz="1600" dirty="0" err="1" smtClean="0">
                <a:solidFill>
                  <a:srgbClr val="FF0000"/>
                </a:solidFill>
              </a:rPr>
              <a:t>in.get</a:t>
            </a:r>
            <a:r>
              <a:rPr lang="en-US" sz="1600" dirty="0" smtClean="0">
                <a:solidFill>
                  <a:srgbClr val="FF0000"/>
                </a:solidFill>
              </a:rPr>
              <a:t>(</a:t>
            </a:r>
            <a:r>
              <a:rPr lang="en-US" sz="1600" dirty="0" err="1" smtClean="0">
                <a:solidFill>
                  <a:srgbClr val="FF0000"/>
                </a:solidFill>
              </a:rPr>
              <a:t>ch</a:t>
            </a:r>
            <a:r>
              <a:rPr lang="en-US" sz="1600" dirty="0">
                <a:solidFill>
                  <a:srgbClr val="FF0000"/>
                </a:solidFill>
              </a:rPr>
              <a:t>);</a:t>
            </a:r>
          </a:p>
          <a:p>
            <a:r>
              <a:rPr lang="en-US" sz="1600" dirty="0" smtClean="0">
                <a:solidFill>
                  <a:srgbClr val="FF0000"/>
                </a:solidFill>
              </a:rPr>
              <a:t>    if(in</a:t>
            </a:r>
            <a:r>
              <a:rPr lang="en-US" sz="1600" dirty="0">
                <a:solidFill>
                  <a:srgbClr val="FF0000"/>
                </a:solidFill>
              </a:rPr>
              <a:t>) </a:t>
            </a:r>
            <a:r>
              <a:rPr lang="en-US" sz="1600" dirty="0" err="1">
                <a:solidFill>
                  <a:srgbClr val="FF0000"/>
                </a:solidFill>
              </a:rPr>
              <a:t>cout</a:t>
            </a:r>
            <a:r>
              <a:rPr lang="en-US" sz="1600" dirty="0">
                <a:solidFill>
                  <a:srgbClr val="FF0000"/>
                </a:solidFill>
              </a:rPr>
              <a:t> &lt;&lt; </a:t>
            </a:r>
            <a:r>
              <a:rPr lang="en-US" sz="1600" dirty="0" err="1">
                <a:solidFill>
                  <a:srgbClr val="FF0000"/>
                </a:solidFill>
              </a:rPr>
              <a:t>ch</a:t>
            </a:r>
            <a:r>
              <a:rPr lang="en-US" sz="1600" dirty="0">
                <a:solidFill>
                  <a:srgbClr val="FF0000"/>
                </a:solidFill>
              </a:rPr>
              <a:t>;</a:t>
            </a:r>
          </a:p>
          <a:p>
            <a:r>
              <a:rPr lang="en-US" sz="1600" dirty="0">
                <a:solidFill>
                  <a:srgbClr val="FF0000"/>
                </a:solidFill>
              </a:rPr>
              <a:t>}</a:t>
            </a:r>
          </a:p>
          <a:p>
            <a:r>
              <a:rPr lang="en-US" sz="1600" dirty="0"/>
              <a:t>return 0;</a:t>
            </a:r>
          </a:p>
          <a:p>
            <a:r>
              <a:rPr lang="en-US" sz="1600" dirty="0"/>
              <a:t>}</a:t>
            </a:r>
          </a:p>
        </p:txBody>
      </p:sp>
      <p:sp>
        <p:nvSpPr>
          <p:cNvPr id="6" name="Rectangle 5"/>
          <p:cNvSpPr/>
          <p:nvPr/>
        </p:nvSpPr>
        <p:spPr>
          <a:xfrm>
            <a:off x="1600200" y="5466939"/>
            <a:ext cx="7465478" cy="1200329"/>
          </a:xfrm>
          <a:prstGeom prst="rect">
            <a:avLst/>
          </a:prstGeom>
        </p:spPr>
        <p:txBody>
          <a:bodyPr wrap="square">
            <a:spAutoFit/>
          </a:bodyPr>
          <a:lstStyle/>
          <a:p>
            <a:r>
              <a:rPr lang="en-US" dirty="0">
                <a:solidFill>
                  <a:srgbClr val="FF0000"/>
                </a:solidFill>
              </a:rPr>
              <a:t>while(</a:t>
            </a:r>
            <a:r>
              <a:rPr lang="en-US" dirty="0" err="1">
                <a:solidFill>
                  <a:srgbClr val="FF0000"/>
                </a:solidFill>
              </a:rPr>
              <a:t>in.get</a:t>
            </a:r>
            <a:r>
              <a:rPr lang="en-US" dirty="0">
                <a:solidFill>
                  <a:srgbClr val="FF0000"/>
                </a:solidFill>
              </a:rPr>
              <a:t>(</a:t>
            </a:r>
            <a:r>
              <a:rPr lang="en-US" dirty="0" err="1">
                <a:solidFill>
                  <a:srgbClr val="FF0000"/>
                </a:solidFill>
              </a:rPr>
              <a:t>ch</a:t>
            </a:r>
            <a:r>
              <a:rPr lang="en-US" dirty="0">
                <a:solidFill>
                  <a:srgbClr val="FF0000"/>
                </a:solidFill>
              </a:rPr>
              <a:t>))</a:t>
            </a:r>
          </a:p>
          <a:p>
            <a:r>
              <a:rPr lang="en-US" dirty="0">
                <a:solidFill>
                  <a:srgbClr val="FF0000"/>
                </a:solidFill>
              </a:rPr>
              <a:t> </a:t>
            </a:r>
            <a:r>
              <a:rPr lang="en-US" dirty="0" smtClean="0">
                <a:solidFill>
                  <a:srgbClr val="FF0000"/>
                </a:solidFill>
              </a:rPr>
              <a:t>  </a:t>
            </a:r>
            <a:r>
              <a:rPr lang="en-US" dirty="0" err="1" smtClean="0">
                <a:solidFill>
                  <a:srgbClr val="FF0000"/>
                </a:solidFill>
              </a:rPr>
              <a:t>cout</a:t>
            </a:r>
            <a:r>
              <a:rPr lang="en-US" dirty="0" smtClean="0">
                <a:solidFill>
                  <a:srgbClr val="FF0000"/>
                </a:solidFill>
              </a:rPr>
              <a:t> </a:t>
            </a:r>
            <a:r>
              <a:rPr lang="en-US" dirty="0">
                <a:solidFill>
                  <a:srgbClr val="FF0000"/>
                </a:solidFill>
              </a:rPr>
              <a:t>&lt;&lt; </a:t>
            </a:r>
            <a:r>
              <a:rPr lang="en-US" dirty="0" err="1">
                <a:solidFill>
                  <a:srgbClr val="FF0000"/>
                </a:solidFill>
              </a:rPr>
              <a:t>ch</a:t>
            </a:r>
            <a:r>
              <a:rPr lang="en-US" dirty="0" smtClean="0">
                <a:solidFill>
                  <a:srgbClr val="FF0000"/>
                </a:solidFill>
              </a:rPr>
              <a:t>;</a:t>
            </a:r>
          </a:p>
          <a:p>
            <a:r>
              <a:rPr lang="en-US" dirty="0"/>
              <a:t>This works because </a:t>
            </a:r>
            <a:r>
              <a:rPr lang="en-US" b="1" dirty="0"/>
              <a:t>get() </a:t>
            </a:r>
            <a:r>
              <a:rPr lang="en-US" dirty="0"/>
              <a:t>returns a reference to the stream </a:t>
            </a:r>
            <a:r>
              <a:rPr lang="en-US" b="1" dirty="0"/>
              <a:t>in</a:t>
            </a:r>
            <a:r>
              <a:rPr lang="en-US" dirty="0"/>
              <a:t>, and </a:t>
            </a:r>
            <a:r>
              <a:rPr lang="en-US" b="1" dirty="0"/>
              <a:t>in </a:t>
            </a:r>
            <a:r>
              <a:rPr lang="en-US" dirty="0"/>
              <a:t>will be false </a:t>
            </a:r>
            <a:r>
              <a:rPr lang="en-US" dirty="0" smtClean="0"/>
              <a:t>when the </a:t>
            </a:r>
            <a:r>
              <a:rPr lang="en-US" dirty="0"/>
              <a:t>end of the file is encountered.</a:t>
            </a:r>
            <a:endParaRPr lang="en-US" dirty="0">
              <a:solidFill>
                <a:srgbClr val="FF0000"/>
              </a:solidFill>
            </a:endParaRPr>
          </a:p>
        </p:txBody>
      </p:sp>
    </p:spTree>
    <p:extLst>
      <p:ext uri="{BB962C8B-B14F-4D97-AF65-F5344CB8AC3E}">
        <p14:creationId xmlns:p14="http://schemas.microsoft.com/office/powerpoint/2010/main" val="2539650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Buffers and Synchronization</a:t>
            </a:r>
            <a:br>
              <a:rPr lang="en-US" b="1" dirty="0"/>
            </a:br>
            <a:endParaRPr lang="en-US" dirty="0"/>
          </a:p>
        </p:txBody>
      </p:sp>
      <p:sp>
        <p:nvSpPr>
          <p:cNvPr id="3" name="Content Placeholder 2"/>
          <p:cNvSpPr>
            <a:spLocks noGrp="1"/>
          </p:cNvSpPr>
          <p:nvPr>
            <p:ph idx="1"/>
          </p:nvPr>
        </p:nvSpPr>
        <p:spPr>
          <a:xfrm>
            <a:off x="0" y="533400"/>
            <a:ext cx="9144000" cy="6324600"/>
          </a:xfrm>
        </p:spPr>
        <p:txBody>
          <a:bodyPr>
            <a:normAutofit fontScale="62500" lnSpcReduction="20000"/>
          </a:bodyPr>
          <a:lstStyle/>
          <a:p>
            <a:pPr algn="just"/>
            <a:r>
              <a:rPr lang="en-US" dirty="0"/>
              <a:t/>
            </a:r>
            <a:br>
              <a:rPr lang="en-US" dirty="0"/>
            </a:br>
            <a:r>
              <a:rPr lang="en-US" dirty="0"/>
              <a:t>When we operate with file streams, these are associated to an internal buffer of type </a:t>
            </a:r>
            <a:r>
              <a:rPr lang="en-US" b="1" dirty="0" err="1" smtClean="0"/>
              <a:t>streambuf</a:t>
            </a:r>
            <a:r>
              <a:rPr lang="en-US" dirty="0" smtClean="0"/>
              <a:t>. </a:t>
            </a:r>
            <a:r>
              <a:rPr lang="en-US" dirty="0"/>
              <a:t>This buffer is a memory block that acts as an intermediary between the stream and the physical file. For example, with an </a:t>
            </a:r>
            <a:r>
              <a:rPr lang="en-US" dirty="0" err="1"/>
              <a:t>ofstream</a:t>
            </a:r>
            <a:r>
              <a:rPr lang="en-US" dirty="0"/>
              <a:t>, each time the member function put (which writes a single character) is called, the character is not written directly to the physical file with which the stream is associated. Instead of that, the character is inserted in that stream's intermediate buffer.</a:t>
            </a:r>
            <a:br>
              <a:rPr lang="en-US" dirty="0"/>
            </a:br>
            <a:r>
              <a:rPr lang="en-US" dirty="0"/>
              <a:t/>
            </a:r>
            <a:br>
              <a:rPr lang="en-US" dirty="0"/>
            </a:br>
            <a:r>
              <a:rPr lang="en-US" dirty="0"/>
              <a:t>When the buffer is flushed, all the data contained in it is written to the physical medium (if it is an output stream) or simply freed (if it is an input stream). This process is called </a:t>
            </a:r>
            <a:r>
              <a:rPr lang="en-US" i="1" dirty="0"/>
              <a:t>synchronization</a:t>
            </a:r>
            <a:r>
              <a:rPr lang="en-US" dirty="0"/>
              <a:t> and takes place under any of the following circumstances: </a:t>
            </a:r>
            <a:br>
              <a:rPr lang="en-US" dirty="0"/>
            </a:br>
            <a:r>
              <a:rPr lang="en-US" dirty="0"/>
              <a:t/>
            </a:r>
            <a:br>
              <a:rPr lang="en-US" dirty="0"/>
            </a:br>
            <a:r>
              <a:rPr lang="en-US" b="1" dirty="0"/>
              <a:t>When the file is closed:</a:t>
            </a:r>
            <a:r>
              <a:rPr lang="en-US" dirty="0"/>
              <a:t> before closing a file all buffers that have not yet been flushed are synchronized and all pending data is written or read to the physical medium.</a:t>
            </a:r>
          </a:p>
          <a:p>
            <a:r>
              <a:rPr lang="en-US" b="1" dirty="0"/>
              <a:t>When the buffer is full:</a:t>
            </a:r>
            <a:r>
              <a:rPr lang="en-US" dirty="0"/>
              <a:t> Buffers have a certain size. When the buffer is full it is automatically synchronized.</a:t>
            </a:r>
          </a:p>
          <a:p>
            <a:r>
              <a:rPr lang="en-US" b="1" dirty="0"/>
              <a:t>Explicitly, with manipulators:</a:t>
            </a:r>
            <a:r>
              <a:rPr lang="en-US" dirty="0"/>
              <a:t> When certain manipulators are used on streams, an explicit synchronization takes place. These manipulators are: flush and </a:t>
            </a:r>
            <a:r>
              <a:rPr lang="en-US" dirty="0" err="1"/>
              <a:t>endl</a:t>
            </a:r>
            <a:r>
              <a:rPr lang="en-US" dirty="0"/>
              <a:t>.</a:t>
            </a:r>
          </a:p>
          <a:p>
            <a:r>
              <a:rPr lang="en-US" b="1" dirty="0"/>
              <a:t>Explicitly, with member function sync():</a:t>
            </a:r>
            <a:r>
              <a:rPr lang="en-US" dirty="0"/>
              <a:t> Calling stream's member function sync(), which takes no parameters, causes an immediate synchronization. This function returns an </a:t>
            </a:r>
            <a:r>
              <a:rPr lang="en-US" dirty="0" err="1"/>
              <a:t>int</a:t>
            </a:r>
            <a:r>
              <a:rPr lang="en-US" dirty="0"/>
              <a:t> value equal to -1 if the stream has no associated buffer or in case of failure. Otherwise (if the stream buffer was successfully synchronized) it returns 0.</a:t>
            </a:r>
          </a:p>
          <a:p>
            <a:endParaRPr lang="en-US" dirty="0"/>
          </a:p>
        </p:txBody>
      </p:sp>
    </p:spTree>
    <p:extLst>
      <p:ext uri="{BB962C8B-B14F-4D97-AF65-F5344CB8AC3E}">
        <p14:creationId xmlns:p14="http://schemas.microsoft.com/office/powerpoint/2010/main" val="3090237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t>Namespace</a:t>
            </a:r>
            <a:endParaRPr lang="en-US"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r>
              <a:rPr lang="en-US" dirty="0">
                <a:latin typeface="euclid_circular_a"/>
              </a:rPr>
              <a:t>In C++, a </a:t>
            </a:r>
            <a:r>
              <a:rPr lang="en-US" b="1" dirty="0">
                <a:latin typeface="euclid_circular_a"/>
              </a:rPr>
              <a:t>namespace</a:t>
            </a:r>
            <a:r>
              <a:rPr lang="en-US" dirty="0">
                <a:latin typeface="euclid_circular_a"/>
              </a:rPr>
              <a:t> is a collection of related names or identifiers (functions, class, variables) which helps to separate these identifiers from similar identifiers in other namespaces or the global namespace.</a:t>
            </a:r>
          </a:p>
          <a:p>
            <a:r>
              <a:rPr lang="en-US" dirty="0">
                <a:latin typeface="euclid_circular_a"/>
              </a:rPr>
              <a:t>The identifiers of the C++ standard library are defined in a namespace called std.</a:t>
            </a:r>
          </a:p>
          <a:p>
            <a:r>
              <a:rPr lang="en-US" dirty="0">
                <a:latin typeface="euclid_circular_a"/>
              </a:rPr>
              <a:t>In order to use any identifier belonging to the standard library, we need to specify that it belongs to the </a:t>
            </a:r>
            <a:r>
              <a:rPr lang="en-US" dirty="0" err="1">
                <a:latin typeface="euclid_circular_a"/>
              </a:rPr>
              <a:t>std</a:t>
            </a:r>
            <a:r>
              <a:rPr lang="en-US" dirty="0">
                <a:latin typeface="euclid_circular_a"/>
              </a:rPr>
              <a:t> namespace. One way to do this is by using the scope resolution operator </a:t>
            </a:r>
            <a:r>
              <a:rPr lang="en-US" dirty="0" smtClean="0">
                <a:latin typeface="euclid_circular_a"/>
              </a:rPr>
              <a:t>::.</a:t>
            </a:r>
          </a:p>
          <a:p>
            <a:r>
              <a:rPr lang="en-US" dirty="0" smtClean="0">
                <a:latin typeface="euclid_circular_a"/>
              </a:rPr>
              <a:t>For </a:t>
            </a:r>
            <a:r>
              <a:rPr lang="en-US" dirty="0">
                <a:latin typeface="euclid_circular_a"/>
              </a:rPr>
              <a:t>example,</a:t>
            </a:r>
          </a:p>
          <a:p>
            <a:r>
              <a:rPr lang="en-US" dirty="0" err="1">
                <a:solidFill>
                  <a:srgbClr val="FF0000"/>
                </a:solidFill>
              </a:rPr>
              <a:t>std</a:t>
            </a:r>
            <a:r>
              <a:rPr lang="en-US" dirty="0">
                <a:solidFill>
                  <a:srgbClr val="FF0000"/>
                </a:solidFill>
              </a:rPr>
              <a:t>::</a:t>
            </a:r>
            <a:r>
              <a:rPr lang="en-US" dirty="0" err="1">
                <a:solidFill>
                  <a:srgbClr val="FF0000"/>
                </a:solidFill>
              </a:rPr>
              <a:t>cout</a:t>
            </a:r>
            <a:r>
              <a:rPr lang="en-US" dirty="0">
                <a:solidFill>
                  <a:srgbClr val="FF0000"/>
                </a:solidFill>
              </a:rPr>
              <a:t> &lt;&lt; "Hello World</a:t>
            </a:r>
            <a:r>
              <a:rPr lang="en-US" dirty="0" smtClean="0">
                <a:solidFill>
                  <a:srgbClr val="FF0000"/>
                </a:solidFill>
              </a:rPr>
              <a:t>!";</a:t>
            </a:r>
          </a:p>
          <a:p>
            <a:r>
              <a:rPr lang="en-US" dirty="0" smtClean="0">
                <a:latin typeface="euclid_circular_a"/>
              </a:rPr>
              <a:t>Here</a:t>
            </a:r>
            <a:r>
              <a:rPr lang="en-US" dirty="0">
                <a:latin typeface="euclid_circular_a"/>
              </a:rPr>
              <a:t>, we have used the code </a:t>
            </a:r>
            <a:r>
              <a:rPr lang="en-US" dirty="0" err="1">
                <a:latin typeface="euclid_circular_a"/>
              </a:rPr>
              <a:t>std</a:t>
            </a:r>
            <a:r>
              <a:rPr lang="en-US" dirty="0">
                <a:latin typeface="euclid_circular_a"/>
              </a:rPr>
              <a:t>:: before </a:t>
            </a:r>
            <a:r>
              <a:rPr lang="en-US" dirty="0" err="1">
                <a:latin typeface="euclid_circular_a"/>
              </a:rPr>
              <a:t>cout</a:t>
            </a:r>
            <a:r>
              <a:rPr lang="en-US" dirty="0">
                <a:latin typeface="euclid_circular_a"/>
              </a:rPr>
              <a:t>. This tells the C++ compiler that the </a:t>
            </a:r>
            <a:r>
              <a:rPr lang="en-US" dirty="0" err="1">
                <a:latin typeface="euclid_circular_a"/>
              </a:rPr>
              <a:t>cout</a:t>
            </a:r>
            <a:r>
              <a:rPr lang="en-US" dirty="0">
                <a:latin typeface="euclid_circular_a"/>
              </a:rPr>
              <a:t> object we are using belongs to the </a:t>
            </a:r>
            <a:r>
              <a:rPr lang="en-US" dirty="0" err="1">
                <a:latin typeface="euclid_circular_a"/>
              </a:rPr>
              <a:t>std</a:t>
            </a:r>
            <a:r>
              <a:rPr lang="en-US" dirty="0">
                <a:latin typeface="euclid_circular_a"/>
              </a:rPr>
              <a:t> namespace.</a:t>
            </a:r>
            <a:endParaRPr lang="en-US" b="0" i="0" dirty="0">
              <a:effectLst/>
              <a:latin typeface="euclid_circular_a"/>
            </a:endParaRPr>
          </a:p>
        </p:txBody>
      </p:sp>
    </p:spTree>
    <p:extLst>
      <p:ext uri="{BB962C8B-B14F-4D97-AF65-F5344CB8AC3E}">
        <p14:creationId xmlns:p14="http://schemas.microsoft.com/office/powerpoint/2010/main" val="509711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t>Namespace</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b="1" dirty="0">
                <a:solidFill>
                  <a:srgbClr val="25265E"/>
                </a:solidFill>
                <a:latin typeface="euclid_circular_a"/>
              </a:rPr>
              <a:t>C++ </a:t>
            </a:r>
            <a:r>
              <a:rPr lang="en-US" b="1" dirty="0" err="1">
                <a:solidFill>
                  <a:srgbClr val="25265E"/>
                </a:solidFill>
                <a:latin typeface="euclid_circular_a"/>
              </a:rPr>
              <a:t>std</a:t>
            </a:r>
            <a:r>
              <a:rPr lang="en-US" b="1" dirty="0">
                <a:solidFill>
                  <a:srgbClr val="25265E"/>
                </a:solidFill>
                <a:latin typeface="euclid_circular_a"/>
              </a:rPr>
              <a:t> Identifiers</a:t>
            </a:r>
          </a:p>
          <a:p>
            <a:r>
              <a:rPr lang="en-US" dirty="0">
                <a:latin typeface="euclid_circular_a"/>
              </a:rPr>
              <a:t>All the standard library identifiers provided by the standard header files </a:t>
            </a:r>
            <a:r>
              <a:rPr lang="en-US" dirty="0" smtClean="0">
                <a:latin typeface="euclid_circular_a"/>
              </a:rPr>
              <a:t>like</a:t>
            </a:r>
            <a:r>
              <a:rPr lang="en-US" dirty="0">
                <a:latin typeface="euclid_circular_a"/>
              </a:rPr>
              <a:t> </a:t>
            </a:r>
            <a:r>
              <a:rPr lang="en-US" dirty="0">
                <a:solidFill>
                  <a:srgbClr val="00B050"/>
                </a:solidFill>
                <a:latin typeface="euclid_circular_a"/>
              </a:rPr>
              <a:t>&lt;</a:t>
            </a:r>
            <a:r>
              <a:rPr lang="en-US" dirty="0" err="1">
                <a:solidFill>
                  <a:srgbClr val="00B050"/>
                </a:solidFill>
                <a:latin typeface="euclid_circular_a"/>
              </a:rPr>
              <a:t>iostream</a:t>
            </a:r>
            <a:r>
              <a:rPr lang="en-US" dirty="0">
                <a:solidFill>
                  <a:srgbClr val="00B050"/>
                </a:solidFill>
                <a:latin typeface="euclid_circular_a"/>
              </a:rPr>
              <a:t>&gt;, &lt;string&gt;, &lt;vector&gt;</a:t>
            </a:r>
            <a:r>
              <a:rPr lang="en-US" dirty="0">
                <a:latin typeface="euclid_circular_a"/>
              </a:rPr>
              <a:t>, etc. are declared in the </a:t>
            </a:r>
            <a:r>
              <a:rPr lang="en-US" dirty="0" err="1">
                <a:solidFill>
                  <a:srgbClr val="00B050"/>
                </a:solidFill>
                <a:latin typeface="euclid_circular_a"/>
              </a:rPr>
              <a:t>std</a:t>
            </a:r>
            <a:r>
              <a:rPr lang="en-US" dirty="0">
                <a:solidFill>
                  <a:srgbClr val="00B050"/>
                </a:solidFill>
                <a:latin typeface="euclid_circular_a"/>
              </a:rPr>
              <a:t> namespace</a:t>
            </a:r>
            <a:r>
              <a:rPr lang="en-US" dirty="0">
                <a:latin typeface="euclid_circular_a"/>
              </a:rPr>
              <a:t>.</a:t>
            </a:r>
          </a:p>
          <a:p>
            <a:r>
              <a:rPr lang="en-US" dirty="0">
                <a:latin typeface="euclid_circular_a"/>
              </a:rPr>
              <a:t>For example, identifiers </a:t>
            </a:r>
            <a:r>
              <a:rPr lang="en-US" dirty="0" err="1">
                <a:solidFill>
                  <a:srgbClr val="00B050"/>
                </a:solidFill>
                <a:latin typeface="euclid_circular_a"/>
              </a:rPr>
              <a:t>cin</a:t>
            </a:r>
            <a:r>
              <a:rPr lang="en-US" dirty="0">
                <a:solidFill>
                  <a:srgbClr val="00B050"/>
                </a:solidFill>
                <a:latin typeface="euclid_circular_a"/>
              </a:rPr>
              <a:t> and </a:t>
            </a:r>
            <a:r>
              <a:rPr lang="en-US" dirty="0" err="1">
                <a:solidFill>
                  <a:srgbClr val="00B050"/>
                </a:solidFill>
                <a:latin typeface="euclid_circular_a"/>
              </a:rPr>
              <a:t>cout</a:t>
            </a:r>
            <a:r>
              <a:rPr lang="en-US" dirty="0">
                <a:solidFill>
                  <a:srgbClr val="00B050"/>
                </a:solidFill>
                <a:latin typeface="euclid_circular_a"/>
              </a:rPr>
              <a:t> </a:t>
            </a:r>
            <a:r>
              <a:rPr lang="en-US" dirty="0">
                <a:latin typeface="euclid_circular_a"/>
              </a:rPr>
              <a:t>are defined inside the standard header file &lt;</a:t>
            </a:r>
            <a:r>
              <a:rPr lang="en-US" dirty="0" err="1">
                <a:latin typeface="euclid_circular_a"/>
              </a:rPr>
              <a:t>iostream</a:t>
            </a:r>
            <a:r>
              <a:rPr lang="en-US" dirty="0">
                <a:latin typeface="euclid_circular_a"/>
              </a:rPr>
              <a:t>&gt; of the namespace </a:t>
            </a:r>
            <a:r>
              <a:rPr lang="en-US" dirty="0">
                <a:solidFill>
                  <a:srgbClr val="00B050"/>
                </a:solidFill>
                <a:latin typeface="euclid_circular_a"/>
              </a:rPr>
              <a:t>std</a:t>
            </a:r>
            <a:r>
              <a:rPr lang="en-US" dirty="0">
                <a:latin typeface="euclid_circular_a"/>
              </a:rPr>
              <a:t>.</a:t>
            </a:r>
          </a:p>
          <a:p>
            <a:r>
              <a:rPr lang="en-US" b="1" dirty="0">
                <a:solidFill>
                  <a:srgbClr val="25265E"/>
                </a:solidFill>
                <a:latin typeface="euclid_circular_a"/>
              </a:rPr>
              <a:t>Utilizing </a:t>
            </a:r>
            <a:r>
              <a:rPr lang="en-US" b="1" dirty="0" err="1">
                <a:solidFill>
                  <a:srgbClr val="25265E"/>
                </a:solidFill>
                <a:latin typeface="euclid_circular_a"/>
              </a:rPr>
              <a:t>std</a:t>
            </a:r>
            <a:r>
              <a:rPr lang="en-US" b="1" dirty="0">
                <a:solidFill>
                  <a:srgbClr val="25265E"/>
                </a:solidFill>
                <a:latin typeface="euclid_circular_a"/>
              </a:rPr>
              <a:t> Identifiers</a:t>
            </a:r>
          </a:p>
          <a:p>
            <a:r>
              <a:rPr lang="en-US" dirty="0">
                <a:latin typeface="euclid_circular_a"/>
              </a:rPr>
              <a:t>We can utilize identifiers of the </a:t>
            </a:r>
            <a:r>
              <a:rPr lang="en-US" dirty="0" err="1">
                <a:latin typeface="euclid_circular_a"/>
              </a:rPr>
              <a:t>std</a:t>
            </a:r>
            <a:r>
              <a:rPr lang="en-US" dirty="0">
                <a:latin typeface="euclid_circular_a"/>
              </a:rPr>
              <a:t> namespace in our program with:</a:t>
            </a:r>
          </a:p>
          <a:p>
            <a:pPr>
              <a:buFont typeface="Arial"/>
              <a:buChar char="•"/>
            </a:pPr>
            <a:r>
              <a:rPr lang="en-US" dirty="0">
                <a:solidFill>
                  <a:srgbClr val="0070C0"/>
                </a:solidFill>
                <a:latin typeface="euclid_circular_a"/>
              </a:rPr>
              <a:t>the :: operator</a:t>
            </a:r>
          </a:p>
          <a:p>
            <a:pPr>
              <a:buFont typeface="Arial"/>
              <a:buChar char="•"/>
            </a:pPr>
            <a:r>
              <a:rPr lang="en-US" dirty="0">
                <a:solidFill>
                  <a:srgbClr val="0070C0"/>
                </a:solidFill>
                <a:latin typeface="euclid_circular_a"/>
              </a:rPr>
              <a:t>the using declaration</a:t>
            </a:r>
          </a:p>
          <a:p>
            <a:pPr>
              <a:buFont typeface="Arial"/>
              <a:buChar char="•"/>
            </a:pPr>
            <a:r>
              <a:rPr lang="en-US" dirty="0">
                <a:solidFill>
                  <a:srgbClr val="0070C0"/>
                </a:solidFill>
                <a:latin typeface="euclid_circular_a"/>
              </a:rPr>
              <a:t>the using directive</a:t>
            </a:r>
            <a:endParaRPr lang="en-US" b="0" i="0" dirty="0">
              <a:solidFill>
                <a:srgbClr val="0070C0"/>
              </a:solidFill>
              <a:effectLst/>
              <a:latin typeface="euclid_circular_a"/>
            </a:endParaRPr>
          </a:p>
        </p:txBody>
      </p:sp>
    </p:spTree>
    <p:extLst>
      <p:ext uri="{BB962C8B-B14F-4D97-AF65-F5344CB8AC3E}">
        <p14:creationId xmlns:p14="http://schemas.microsoft.com/office/powerpoint/2010/main" val="4093350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t>Namespace</a:t>
            </a:r>
            <a:endParaRPr lang="en-US"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r>
              <a:rPr lang="en-US" b="1" dirty="0" err="1">
                <a:solidFill>
                  <a:srgbClr val="25265E"/>
                </a:solidFill>
                <a:latin typeface="euclid_circular_a"/>
              </a:rPr>
              <a:t>std</a:t>
            </a:r>
            <a:r>
              <a:rPr lang="en-US" b="1" dirty="0">
                <a:solidFill>
                  <a:srgbClr val="25265E"/>
                </a:solidFill>
                <a:latin typeface="euclid_circular_a"/>
              </a:rPr>
              <a:t> Namespace Using :: Operator</a:t>
            </a:r>
          </a:p>
          <a:p>
            <a:r>
              <a:rPr lang="en-US" dirty="0">
                <a:latin typeface="euclid_circular_a"/>
              </a:rPr>
              <a:t>The first way we access identifiers in the </a:t>
            </a:r>
            <a:r>
              <a:rPr lang="en-US" dirty="0" err="1">
                <a:latin typeface="euclid_circular_a"/>
              </a:rPr>
              <a:t>std</a:t>
            </a:r>
            <a:r>
              <a:rPr lang="en-US" dirty="0">
                <a:latin typeface="euclid_circular_a"/>
              </a:rPr>
              <a:t> namespace is by directly qualifying the identifier with the prefix </a:t>
            </a:r>
            <a:r>
              <a:rPr lang="en-US" dirty="0" err="1">
                <a:latin typeface="euclid_circular_a"/>
              </a:rPr>
              <a:t>std</a:t>
            </a:r>
            <a:r>
              <a:rPr lang="en-US" dirty="0">
                <a:latin typeface="euclid_circular_a"/>
              </a:rPr>
              <a:t>::. </a:t>
            </a:r>
            <a:endParaRPr lang="en-US" dirty="0" smtClean="0">
              <a:latin typeface="euclid_circular_a"/>
            </a:endParaRPr>
          </a:p>
          <a:p>
            <a:r>
              <a:rPr lang="en-US" dirty="0" smtClean="0">
                <a:latin typeface="euclid_circular_a"/>
              </a:rPr>
              <a:t>Here, </a:t>
            </a:r>
            <a:r>
              <a:rPr lang="en-US" dirty="0" err="1" smtClean="0">
                <a:latin typeface="euclid_circular_a"/>
              </a:rPr>
              <a:t>std</a:t>
            </a:r>
            <a:r>
              <a:rPr lang="en-US" dirty="0">
                <a:latin typeface="euclid_circular_a"/>
              </a:rPr>
              <a:t> is the C++ standard library namespace</a:t>
            </a:r>
          </a:p>
          <a:p>
            <a:pPr>
              <a:buFont typeface="Arial"/>
              <a:buChar char="•"/>
            </a:pPr>
            <a:r>
              <a:rPr lang="en-US" dirty="0">
                <a:latin typeface="euclid_circular_a"/>
              </a:rPr>
              <a:t>:: is the scope resolution operator</a:t>
            </a:r>
          </a:p>
          <a:p>
            <a:r>
              <a:rPr lang="en-US" dirty="0">
                <a:latin typeface="euclid_circular_a"/>
              </a:rPr>
              <a:t>For example,</a:t>
            </a:r>
          </a:p>
          <a:p>
            <a:r>
              <a:rPr lang="en-US" dirty="0">
                <a:solidFill>
                  <a:srgbClr val="00B050"/>
                </a:solidFill>
                <a:latin typeface="euclid_circular_a"/>
              </a:rPr>
              <a:t>#include &lt;</a:t>
            </a:r>
            <a:r>
              <a:rPr lang="en-US" dirty="0" err="1">
                <a:solidFill>
                  <a:srgbClr val="00B050"/>
                </a:solidFill>
                <a:latin typeface="euclid_circular_a"/>
              </a:rPr>
              <a:t>iostream</a:t>
            </a:r>
            <a:r>
              <a:rPr lang="en-US" dirty="0">
                <a:solidFill>
                  <a:srgbClr val="00B050"/>
                </a:solidFill>
                <a:latin typeface="euclid_circular_a"/>
              </a:rPr>
              <a:t>&gt; </a:t>
            </a:r>
            <a:r>
              <a:rPr lang="en-US" dirty="0" err="1">
                <a:solidFill>
                  <a:srgbClr val="00B050"/>
                </a:solidFill>
                <a:latin typeface="euclid_circular_a"/>
              </a:rPr>
              <a:t>int</a:t>
            </a:r>
            <a:r>
              <a:rPr lang="en-US" dirty="0">
                <a:solidFill>
                  <a:srgbClr val="00B050"/>
                </a:solidFill>
                <a:latin typeface="euclid_circular_a"/>
              </a:rPr>
              <a:t> main() { </a:t>
            </a:r>
            <a:endParaRPr lang="en-US" dirty="0" smtClean="0">
              <a:solidFill>
                <a:srgbClr val="00B050"/>
              </a:solidFill>
              <a:latin typeface="euclid_circular_a"/>
            </a:endParaRPr>
          </a:p>
          <a:p>
            <a:r>
              <a:rPr lang="en-US" dirty="0" err="1" smtClean="0">
                <a:solidFill>
                  <a:srgbClr val="00B050"/>
                </a:solidFill>
                <a:latin typeface="euclid_circular_a"/>
              </a:rPr>
              <a:t>std</a:t>
            </a:r>
            <a:r>
              <a:rPr lang="en-US" dirty="0">
                <a:solidFill>
                  <a:srgbClr val="00B050"/>
                </a:solidFill>
                <a:latin typeface="euclid_circular_a"/>
              </a:rPr>
              <a:t>::string </a:t>
            </a:r>
            <a:r>
              <a:rPr lang="en-US" dirty="0" err="1">
                <a:solidFill>
                  <a:srgbClr val="00B050"/>
                </a:solidFill>
                <a:latin typeface="euclid_circular_a"/>
              </a:rPr>
              <a:t>first_name</a:t>
            </a:r>
            <a:r>
              <a:rPr lang="en-US" dirty="0">
                <a:solidFill>
                  <a:srgbClr val="00B050"/>
                </a:solidFill>
                <a:latin typeface="euclid_circular_a"/>
              </a:rPr>
              <a:t>; </a:t>
            </a:r>
            <a:endParaRPr lang="en-US" dirty="0" smtClean="0">
              <a:solidFill>
                <a:srgbClr val="00B050"/>
              </a:solidFill>
              <a:latin typeface="euclid_circular_a"/>
            </a:endParaRPr>
          </a:p>
          <a:p>
            <a:r>
              <a:rPr lang="en-US" dirty="0" err="1" smtClean="0">
                <a:solidFill>
                  <a:srgbClr val="00B050"/>
                </a:solidFill>
                <a:latin typeface="euclid_circular_a"/>
              </a:rPr>
              <a:t>std</a:t>
            </a:r>
            <a:r>
              <a:rPr lang="en-US" dirty="0">
                <a:solidFill>
                  <a:srgbClr val="00B050"/>
                </a:solidFill>
                <a:latin typeface="euclid_circular_a"/>
              </a:rPr>
              <a:t>::</a:t>
            </a:r>
            <a:r>
              <a:rPr lang="en-US" dirty="0" err="1">
                <a:solidFill>
                  <a:srgbClr val="00B050"/>
                </a:solidFill>
                <a:latin typeface="euclid_circular_a"/>
              </a:rPr>
              <a:t>cout</a:t>
            </a:r>
            <a:r>
              <a:rPr lang="en-US" dirty="0">
                <a:solidFill>
                  <a:srgbClr val="00B050"/>
                </a:solidFill>
                <a:latin typeface="euclid_circular_a"/>
              </a:rPr>
              <a:t> &lt;&lt; "Enter your first name: "; </a:t>
            </a:r>
            <a:endParaRPr lang="en-US" dirty="0" smtClean="0">
              <a:solidFill>
                <a:srgbClr val="00B050"/>
              </a:solidFill>
              <a:latin typeface="euclid_circular_a"/>
            </a:endParaRPr>
          </a:p>
          <a:p>
            <a:r>
              <a:rPr lang="en-US" dirty="0" err="1" smtClean="0">
                <a:solidFill>
                  <a:srgbClr val="00B050"/>
                </a:solidFill>
                <a:latin typeface="euclid_circular_a"/>
              </a:rPr>
              <a:t>std</a:t>
            </a:r>
            <a:r>
              <a:rPr lang="en-US" dirty="0">
                <a:solidFill>
                  <a:srgbClr val="00B050"/>
                </a:solidFill>
                <a:latin typeface="euclid_circular_a"/>
              </a:rPr>
              <a:t>::</a:t>
            </a:r>
            <a:r>
              <a:rPr lang="en-US" dirty="0" err="1">
                <a:solidFill>
                  <a:srgbClr val="00B050"/>
                </a:solidFill>
                <a:latin typeface="euclid_circular_a"/>
              </a:rPr>
              <a:t>cin</a:t>
            </a:r>
            <a:r>
              <a:rPr lang="en-US" dirty="0">
                <a:solidFill>
                  <a:srgbClr val="00B050"/>
                </a:solidFill>
                <a:latin typeface="euclid_circular_a"/>
              </a:rPr>
              <a:t> &gt;&gt; </a:t>
            </a:r>
            <a:r>
              <a:rPr lang="en-US" dirty="0" err="1">
                <a:solidFill>
                  <a:srgbClr val="00B050"/>
                </a:solidFill>
                <a:latin typeface="euclid_circular_a"/>
              </a:rPr>
              <a:t>first_name</a:t>
            </a:r>
            <a:r>
              <a:rPr lang="en-US" dirty="0">
                <a:solidFill>
                  <a:srgbClr val="00B050"/>
                </a:solidFill>
                <a:latin typeface="euclid_circular_a"/>
              </a:rPr>
              <a:t>; </a:t>
            </a:r>
            <a:endParaRPr lang="en-US" dirty="0" smtClean="0">
              <a:solidFill>
                <a:srgbClr val="00B050"/>
              </a:solidFill>
              <a:latin typeface="euclid_circular_a"/>
            </a:endParaRPr>
          </a:p>
          <a:p>
            <a:r>
              <a:rPr lang="en-US" dirty="0" err="1" smtClean="0">
                <a:solidFill>
                  <a:srgbClr val="00B050"/>
                </a:solidFill>
                <a:latin typeface="euclid_circular_a"/>
              </a:rPr>
              <a:t>std</a:t>
            </a:r>
            <a:r>
              <a:rPr lang="en-US" dirty="0">
                <a:solidFill>
                  <a:srgbClr val="00B050"/>
                </a:solidFill>
                <a:latin typeface="euclid_circular_a"/>
              </a:rPr>
              <a:t>::</a:t>
            </a:r>
            <a:r>
              <a:rPr lang="en-US" dirty="0" err="1">
                <a:solidFill>
                  <a:srgbClr val="00B050"/>
                </a:solidFill>
                <a:latin typeface="euclid_circular_a"/>
              </a:rPr>
              <a:t>cout</a:t>
            </a:r>
            <a:r>
              <a:rPr lang="en-US" dirty="0">
                <a:solidFill>
                  <a:srgbClr val="00B050"/>
                </a:solidFill>
                <a:latin typeface="euclid_circular_a"/>
              </a:rPr>
              <a:t> &lt;&lt; "Hello " &lt;&lt; </a:t>
            </a:r>
            <a:r>
              <a:rPr lang="en-US" dirty="0" err="1">
                <a:solidFill>
                  <a:srgbClr val="00B050"/>
                </a:solidFill>
                <a:latin typeface="euclid_circular_a"/>
              </a:rPr>
              <a:t>first_name</a:t>
            </a:r>
            <a:r>
              <a:rPr lang="en-US" dirty="0">
                <a:solidFill>
                  <a:srgbClr val="00B050"/>
                </a:solidFill>
                <a:latin typeface="euclid_circular_a"/>
              </a:rPr>
              <a:t> &lt;&lt; "!" &lt;&lt; </a:t>
            </a:r>
            <a:r>
              <a:rPr lang="en-US" dirty="0" err="1">
                <a:solidFill>
                  <a:srgbClr val="00B050"/>
                </a:solidFill>
                <a:latin typeface="euclid_circular_a"/>
              </a:rPr>
              <a:t>std</a:t>
            </a:r>
            <a:r>
              <a:rPr lang="en-US" dirty="0">
                <a:solidFill>
                  <a:srgbClr val="00B050"/>
                </a:solidFill>
                <a:latin typeface="euclid_circular_a"/>
              </a:rPr>
              <a:t>::</a:t>
            </a:r>
            <a:r>
              <a:rPr lang="en-US" dirty="0" err="1">
                <a:solidFill>
                  <a:srgbClr val="00B050"/>
                </a:solidFill>
                <a:latin typeface="euclid_circular_a"/>
              </a:rPr>
              <a:t>endl</a:t>
            </a:r>
            <a:r>
              <a:rPr lang="en-US" dirty="0">
                <a:solidFill>
                  <a:srgbClr val="00B050"/>
                </a:solidFill>
                <a:latin typeface="euclid_circular_a"/>
              </a:rPr>
              <a:t>; </a:t>
            </a:r>
            <a:endParaRPr lang="en-US" dirty="0" smtClean="0">
              <a:solidFill>
                <a:srgbClr val="00B050"/>
              </a:solidFill>
              <a:latin typeface="euclid_circular_a"/>
            </a:endParaRPr>
          </a:p>
          <a:p>
            <a:r>
              <a:rPr lang="en-US" dirty="0" err="1" smtClean="0">
                <a:solidFill>
                  <a:srgbClr val="00B050"/>
                </a:solidFill>
                <a:latin typeface="euclid_circular_a"/>
              </a:rPr>
              <a:t>std</a:t>
            </a:r>
            <a:r>
              <a:rPr lang="en-US" dirty="0">
                <a:solidFill>
                  <a:srgbClr val="00B050"/>
                </a:solidFill>
                <a:latin typeface="euclid_circular_a"/>
              </a:rPr>
              <a:t>::</a:t>
            </a:r>
            <a:r>
              <a:rPr lang="en-US" dirty="0" err="1">
                <a:solidFill>
                  <a:srgbClr val="00B050"/>
                </a:solidFill>
                <a:latin typeface="euclid_circular_a"/>
              </a:rPr>
              <a:t>cout</a:t>
            </a:r>
            <a:r>
              <a:rPr lang="en-US" dirty="0">
                <a:solidFill>
                  <a:srgbClr val="00B050"/>
                </a:solidFill>
                <a:latin typeface="euclid_circular_a"/>
              </a:rPr>
              <a:t> &lt;&lt; "Welcome</a:t>
            </a:r>
            <a:r>
              <a:rPr lang="en-US" dirty="0" smtClean="0">
                <a:solidFill>
                  <a:srgbClr val="00B050"/>
                </a:solidFill>
                <a:latin typeface="euclid_circular_a"/>
              </a:rPr>
              <a:t>!";</a:t>
            </a:r>
          </a:p>
          <a:p>
            <a:r>
              <a:rPr lang="en-US" dirty="0" smtClean="0">
                <a:solidFill>
                  <a:srgbClr val="00B050"/>
                </a:solidFill>
                <a:latin typeface="euclid_circular_a"/>
              </a:rPr>
              <a:t> </a:t>
            </a:r>
            <a:r>
              <a:rPr lang="en-US" dirty="0">
                <a:solidFill>
                  <a:srgbClr val="00B050"/>
                </a:solidFill>
                <a:latin typeface="euclid_circular_a"/>
              </a:rPr>
              <a:t>return 0; </a:t>
            </a:r>
            <a:endParaRPr lang="en-US" dirty="0" smtClean="0">
              <a:solidFill>
                <a:srgbClr val="00B050"/>
              </a:solidFill>
              <a:latin typeface="euclid_circular_a"/>
            </a:endParaRPr>
          </a:p>
          <a:p>
            <a:r>
              <a:rPr lang="en-US" dirty="0" smtClean="0">
                <a:solidFill>
                  <a:srgbClr val="25265E"/>
                </a:solidFill>
                <a:latin typeface="euclid_circular_a"/>
              </a:rPr>
              <a:t>}</a:t>
            </a:r>
            <a:endParaRPr lang="en-US" b="0" i="0" dirty="0">
              <a:solidFill>
                <a:srgbClr val="25265E"/>
              </a:solidFill>
              <a:effectLst/>
              <a:latin typeface="euclid_circular_a"/>
            </a:endParaRPr>
          </a:p>
        </p:txBody>
      </p:sp>
    </p:spTree>
    <p:extLst>
      <p:ext uri="{BB962C8B-B14F-4D97-AF65-F5344CB8AC3E}">
        <p14:creationId xmlns:p14="http://schemas.microsoft.com/office/powerpoint/2010/main" val="112014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File Streams</a:t>
            </a:r>
            <a:endParaRPr lang="en-US" dirty="0"/>
          </a:p>
        </p:txBody>
      </p:sp>
      <p:sp>
        <p:nvSpPr>
          <p:cNvPr id="3" name="Content Placeholder 2"/>
          <p:cNvSpPr>
            <a:spLocks noGrp="1"/>
          </p:cNvSpPr>
          <p:nvPr>
            <p:ph idx="1"/>
          </p:nvPr>
        </p:nvSpPr>
        <p:spPr>
          <a:xfrm>
            <a:off x="228600" y="1143000"/>
            <a:ext cx="8686800" cy="5257800"/>
          </a:xfrm>
        </p:spPr>
        <p:txBody>
          <a:bodyPr>
            <a:normAutofit lnSpcReduction="10000"/>
          </a:bodyPr>
          <a:lstStyle/>
          <a:p>
            <a:pPr algn="just"/>
            <a:endParaRPr lang="en-US" dirty="0" smtClean="0"/>
          </a:p>
          <a:p>
            <a:pPr algn="just"/>
            <a:r>
              <a:rPr lang="en-US" dirty="0" smtClean="0"/>
              <a:t>Stream is a flow of data into or out of the program.</a:t>
            </a:r>
          </a:p>
          <a:p>
            <a:pPr algn="just"/>
            <a:r>
              <a:rPr lang="en-US" dirty="0" smtClean="0"/>
              <a:t>C</a:t>
            </a:r>
            <a:r>
              <a:rPr lang="en-US" dirty="0"/>
              <a:t>++ provides the following classes to perform output and input of characters to/from </a:t>
            </a:r>
            <a:r>
              <a:rPr lang="en-US" dirty="0" smtClean="0"/>
              <a:t>files:</a:t>
            </a:r>
          </a:p>
          <a:p>
            <a:pPr marL="0" indent="0" algn="just">
              <a:buNone/>
            </a:pPr>
            <a:endParaRPr lang="en-US" dirty="0" smtClean="0"/>
          </a:p>
          <a:p>
            <a:pPr algn="just"/>
            <a:r>
              <a:rPr lang="en-US" b="1" dirty="0" err="1" smtClean="0"/>
              <a:t>ofstream</a:t>
            </a:r>
            <a:r>
              <a:rPr lang="en-US" b="1" dirty="0"/>
              <a:t>:</a:t>
            </a:r>
            <a:r>
              <a:rPr lang="en-US" dirty="0"/>
              <a:t> Stream class to write on </a:t>
            </a:r>
            <a:r>
              <a:rPr lang="en-US" dirty="0" smtClean="0"/>
              <a:t>files</a:t>
            </a:r>
          </a:p>
          <a:p>
            <a:pPr algn="just"/>
            <a:r>
              <a:rPr lang="en-US" b="1" dirty="0" err="1" smtClean="0"/>
              <a:t>ifstream</a:t>
            </a:r>
            <a:r>
              <a:rPr lang="en-US" b="1" dirty="0"/>
              <a:t>:</a:t>
            </a:r>
            <a:r>
              <a:rPr lang="en-US" dirty="0"/>
              <a:t> Stream class to read from files</a:t>
            </a:r>
          </a:p>
          <a:p>
            <a:pPr algn="just"/>
            <a:r>
              <a:rPr lang="en-US" b="1" dirty="0" err="1"/>
              <a:t>fstream</a:t>
            </a:r>
            <a:r>
              <a:rPr lang="en-US" b="1" dirty="0"/>
              <a:t>:</a:t>
            </a:r>
            <a:r>
              <a:rPr lang="en-US" dirty="0"/>
              <a:t> Stream class to both read and write from/to files</a:t>
            </a:r>
          </a:p>
          <a:p>
            <a:endParaRPr lang="en-US" dirty="0"/>
          </a:p>
        </p:txBody>
      </p:sp>
    </p:spTree>
    <p:extLst>
      <p:ext uri="{BB962C8B-B14F-4D97-AF65-F5344CB8AC3E}">
        <p14:creationId xmlns:p14="http://schemas.microsoft.com/office/powerpoint/2010/main" val="3838843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t>Namespace</a:t>
            </a:r>
            <a:endParaRPr lang="en-US"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r>
              <a:rPr lang="en-US" b="1" dirty="0" err="1">
                <a:solidFill>
                  <a:srgbClr val="25265E"/>
                </a:solidFill>
                <a:latin typeface="euclid_circular_a"/>
              </a:rPr>
              <a:t>std</a:t>
            </a:r>
            <a:r>
              <a:rPr lang="en-US" b="1" dirty="0">
                <a:solidFill>
                  <a:srgbClr val="25265E"/>
                </a:solidFill>
                <a:latin typeface="euclid_circular_a"/>
              </a:rPr>
              <a:t> Namespace With using Declaration</a:t>
            </a:r>
          </a:p>
          <a:p>
            <a:r>
              <a:rPr lang="en-US" dirty="0">
                <a:latin typeface="euclid_circular_a"/>
              </a:rPr>
              <a:t>We can bring selected identifiers to the current scope with the help of the </a:t>
            </a:r>
            <a:r>
              <a:rPr lang="en-US" b="1" dirty="0">
                <a:latin typeface="euclid_circular_a"/>
              </a:rPr>
              <a:t>using declaration</a:t>
            </a:r>
            <a:r>
              <a:rPr lang="en-US" dirty="0">
                <a:latin typeface="euclid_circular_a"/>
              </a:rPr>
              <a:t>. To do this, we utilize the </a:t>
            </a:r>
            <a:r>
              <a:rPr lang="en-US" dirty="0">
                <a:solidFill>
                  <a:srgbClr val="0070C0"/>
                </a:solidFill>
                <a:latin typeface="euclid_circular_a"/>
              </a:rPr>
              <a:t>using</a:t>
            </a:r>
            <a:r>
              <a:rPr lang="en-US" dirty="0">
                <a:latin typeface="euclid_circular_a"/>
              </a:rPr>
              <a:t> keyword.</a:t>
            </a:r>
          </a:p>
          <a:p>
            <a:r>
              <a:rPr lang="en-US" dirty="0">
                <a:latin typeface="euclid_circular_a"/>
              </a:rPr>
              <a:t>By doing this, we won't need to prefix the specified identifiers with </a:t>
            </a:r>
            <a:r>
              <a:rPr lang="en-US" dirty="0" err="1">
                <a:latin typeface="euclid_circular_a"/>
              </a:rPr>
              <a:t>std</a:t>
            </a:r>
            <a:r>
              <a:rPr lang="en-US" dirty="0">
                <a:latin typeface="euclid_circular_a"/>
              </a:rPr>
              <a:t>::. For example,</a:t>
            </a:r>
          </a:p>
          <a:p>
            <a:r>
              <a:rPr lang="en-US" dirty="0">
                <a:solidFill>
                  <a:srgbClr val="7030A0"/>
                </a:solidFill>
                <a:latin typeface="euclid_circular_a"/>
              </a:rPr>
              <a:t>#include &lt;</a:t>
            </a:r>
            <a:r>
              <a:rPr lang="en-US" dirty="0" err="1">
                <a:solidFill>
                  <a:srgbClr val="7030A0"/>
                </a:solidFill>
                <a:latin typeface="euclid_circular_a"/>
              </a:rPr>
              <a:t>iostream</a:t>
            </a:r>
            <a:r>
              <a:rPr lang="en-US" dirty="0">
                <a:solidFill>
                  <a:srgbClr val="7030A0"/>
                </a:solidFill>
                <a:latin typeface="euclid_circular_a"/>
              </a:rPr>
              <a:t>&gt; </a:t>
            </a:r>
            <a:endParaRPr lang="en-US" dirty="0" smtClean="0">
              <a:solidFill>
                <a:srgbClr val="7030A0"/>
              </a:solidFill>
              <a:latin typeface="euclid_circular_a"/>
            </a:endParaRPr>
          </a:p>
          <a:p>
            <a:r>
              <a:rPr lang="en-US" dirty="0" smtClean="0">
                <a:solidFill>
                  <a:srgbClr val="7030A0"/>
                </a:solidFill>
                <a:latin typeface="euclid_circular_a"/>
              </a:rPr>
              <a:t>// </a:t>
            </a:r>
            <a:r>
              <a:rPr lang="en-US" dirty="0">
                <a:solidFill>
                  <a:srgbClr val="7030A0"/>
                </a:solidFill>
                <a:latin typeface="euclid_circular_a"/>
              </a:rPr>
              <a:t>using </a:t>
            </a:r>
            <a:r>
              <a:rPr lang="en-US" dirty="0" err="1">
                <a:solidFill>
                  <a:srgbClr val="7030A0"/>
                </a:solidFill>
                <a:latin typeface="euclid_circular_a"/>
              </a:rPr>
              <a:t>declartion</a:t>
            </a:r>
            <a:r>
              <a:rPr lang="en-US" dirty="0">
                <a:solidFill>
                  <a:srgbClr val="7030A0"/>
                </a:solidFill>
                <a:latin typeface="euclid_circular_a"/>
              </a:rPr>
              <a:t> for </a:t>
            </a:r>
            <a:r>
              <a:rPr lang="en-US" dirty="0" err="1">
                <a:solidFill>
                  <a:srgbClr val="7030A0"/>
                </a:solidFill>
                <a:latin typeface="euclid_circular_a"/>
              </a:rPr>
              <a:t>cout</a:t>
            </a:r>
            <a:r>
              <a:rPr lang="en-US" dirty="0">
                <a:solidFill>
                  <a:srgbClr val="7030A0"/>
                </a:solidFill>
                <a:latin typeface="euclid_circular_a"/>
              </a:rPr>
              <a:t>, </a:t>
            </a:r>
            <a:r>
              <a:rPr lang="en-US" dirty="0" err="1">
                <a:solidFill>
                  <a:srgbClr val="7030A0"/>
                </a:solidFill>
                <a:latin typeface="euclid_circular_a"/>
              </a:rPr>
              <a:t>endl</a:t>
            </a:r>
            <a:r>
              <a:rPr lang="en-US" dirty="0">
                <a:solidFill>
                  <a:srgbClr val="7030A0"/>
                </a:solidFill>
                <a:latin typeface="euclid_circular_a"/>
              </a:rPr>
              <a:t> and string </a:t>
            </a:r>
            <a:endParaRPr lang="en-US" dirty="0" smtClean="0">
              <a:solidFill>
                <a:srgbClr val="7030A0"/>
              </a:solidFill>
              <a:latin typeface="euclid_circular_a"/>
            </a:endParaRPr>
          </a:p>
          <a:p>
            <a:r>
              <a:rPr lang="en-US" dirty="0" smtClean="0">
                <a:solidFill>
                  <a:srgbClr val="7030A0"/>
                </a:solidFill>
                <a:latin typeface="euclid_circular_a"/>
              </a:rPr>
              <a:t>using </a:t>
            </a:r>
            <a:r>
              <a:rPr lang="en-US" dirty="0" err="1">
                <a:solidFill>
                  <a:srgbClr val="7030A0"/>
                </a:solidFill>
                <a:latin typeface="euclid_circular_a"/>
              </a:rPr>
              <a:t>std</a:t>
            </a:r>
            <a:r>
              <a:rPr lang="en-US" dirty="0">
                <a:solidFill>
                  <a:srgbClr val="7030A0"/>
                </a:solidFill>
                <a:latin typeface="euclid_circular_a"/>
              </a:rPr>
              <a:t>::</a:t>
            </a:r>
            <a:r>
              <a:rPr lang="en-US" dirty="0" err="1">
                <a:solidFill>
                  <a:srgbClr val="7030A0"/>
                </a:solidFill>
                <a:latin typeface="euclid_circular_a"/>
              </a:rPr>
              <a:t>cout</a:t>
            </a:r>
            <a:r>
              <a:rPr lang="en-US" dirty="0">
                <a:solidFill>
                  <a:srgbClr val="7030A0"/>
                </a:solidFill>
                <a:latin typeface="euclid_circular_a"/>
              </a:rPr>
              <a:t>; </a:t>
            </a:r>
            <a:endParaRPr lang="en-US" dirty="0" smtClean="0">
              <a:solidFill>
                <a:srgbClr val="7030A0"/>
              </a:solidFill>
              <a:latin typeface="euclid_circular_a"/>
            </a:endParaRPr>
          </a:p>
          <a:p>
            <a:r>
              <a:rPr lang="en-US" dirty="0" smtClean="0">
                <a:solidFill>
                  <a:srgbClr val="7030A0"/>
                </a:solidFill>
                <a:latin typeface="euclid_circular_a"/>
              </a:rPr>
              <a:t>using </a:t>
            </a:r>
            <a:r>
              <a:rPr lang="en-US" dirty="0" err="1">
                <a:solidFill>
                  <a:srgbClr val="7030A0"/>
                </a:solidFill>
                <a:latin typeface="euclid_circular_a"/>
              </a:rPr>
              <a:t>std</a:t>
            </a:r>
            <a:r>
              <a:rPr lang="en-US" dirty="0">
                <a:solidFill>
                  <a:srgbClr val="7030A0"/>
                </a:solidFill>
                <a:latin typeface="euclid_circular_a"/>
              </a:rPr>
              <a:t>::</a:t>
            </a:r>
            <a:r>
              <a:rPr lang="en-US" dirty="0" err="1">
                <a:solidFill>
                  <a:srgbClr val="7030A0"/>
                </a:solidFill>
                <a:latin typeface="euclid_circular_a"/>
              </a:rPr>
              <a:t>endl</a:t>
            </a:r>
            <a:r>
              <a:rPr lang="en-US" dirty="0">
                <a:solidFill>
                  <a:srgbClr val="7030A0"/>
                </a:solidFill>
                <a:latin typeface="euclid_circular_a"/>
              </a:rPr>
              <a:t>; </a:t>
            </a:r>
            <a:endParaRPr lang="en-US" dirty="0" smtClean="0">
              <a:solidFill>
                <a:srgbClr val="7030A0"/>
              </a:solidFill>
              <a:latin typeface="euclid_circular_a"/>
            </a:endParaRPr>
          </a:p>
          <a:p>
            <a:r>
              <a:rPr lang="en-US" dirty="0" smtClean="0">
                <a:solidFill>
                  <a:srgbClr val="7030A0"/>
                </a:solidFill>
                <a:latin typeface="euclid_circular_a"/>
              </a:rPr>
              <a:t>using </a:t>
            </a:r>
            <a:r>
              <a:rPr lang="en-US" dirty="0" err="1">
                <a:solidFill>
                  <a:srgbClr val="7030A0"/>
                </a:solidFill>
                <a:latin typeface="euclid_circular_a"/>
              </a:rPr>
              <a:t>std</a:t>
            </a:r>
            <a:r>
              <a:rPr lang="en-US" dirty="0">
                <a:solidFill>
                  <a:srgbClr val="7030A0"/>
                </a:solidFill>
                <a:latin typeface="euclid_circular_a"/>
              </a:rPr>
              <a:t>::string;</a:t>
            </a:r>
          </a:p>
          <a:p>
            <a:r>
              <a:rPr lang="en-US" dirty="0" err="1">
                <a:solidFill>
                  <a:srgbClr val="7030A0"/>
                </a:solidFill>
                <a:latin typeface="euclid_circular_a"/>
              </a:rPr>
              <a:t>int</a:t>
            </a:r>
            <a:r>
              <a:rPr lang="en-US" dirty="0">
                <a:solidFill>
                  <a:srgbClr val="7030A0"/>
                </a:solidFill>
                <a:latin typeface="euclid_circular_a"/>
              </a:rPr>
              <a:t> main() { </a:t>
            </a:r>
            <a:endParaRPr lang="en-US" dirty="0" smtClean="0">
              <a:solidFill>
                <a:srgbClr val="7030A0"/>
              </a:solidFill>
              <a:latin typeface="euclid_circular_a"/>
            </a:endParaRPr>
          </a:p>
          <a:p>
            <a:r>
              <a:rPr lang="en-US" dirty="0" smtClean="0">
                <a:solidFill>
                  <a:srgbClr val="7030A0"/>
                </a:solidFill>
                <a:latin typeface="euclid_circular_a"/>
              </a:rPr>
              <a:t>string </a:t>
            </a:r>
            <a:r>
              <a:rPr lang="en-US" dirty="0" err="1">
                <a:solidFill>
                  <a:srgbClr val="7030A0"/>
                </a:solidFill>
                <a:latin typeface="euclid_circular_a"/>
              </a:rPr>
              <a:t>first_name</a:t>
            </a:r>
            <a:r>
              <a:rPr lang="en-US" dirty="0">
                <a:solidFill>
                  <a:srgbClr val="7030A0"/>
                </a:solidFill>
                <a:latin typeface="euclid_circular_a"/>
              </a:rPr>
              <a:t> </a:t>
            </a:r>
            <a:r>
              <a:rPr lang="en-US" dirty="0" smtClean="0">
                <a:solidFill>
                  <a:srgbClr val="7030A0"/>
                </a:solidFill>
                <a:latin typeface="euclid_circular_a"/>
              </a:rPr>
              <a:t>;</a:t>
            </a:r>
          </a:p>
          <a:p>
            <a:r>
              <a:rPr lang="en-US" dirty="0" smtClean="0">
                <a:solidFill>
                  <a:srgbClr val="7030A0"/>
                </a:solidFill>
                <a:latin typeface="euclid_circular_a"/>
              </a:rPr>
              <a:t> </a:t>
            </a:r>
            <a:r>
              <a:rPr lang="en-US" dirty="0" err="1">
                <a:solidFill>
                  <a:srgbClr val="7030A0"/>
                </a:solidFill>
                <a:latin typeface="euclid_circular_a"/>
              </a:rPr>
              <a:t>cout</a:t>
            </a:r>
            <a:r>
              <a:rPr lang="en-US" dirty="0">
                <a:solidFill>
                  <a:srgbClr val="7030A0"/>
                </a:solidFill>
                <a:latin typeface="euclid_circular_a"/>
              </a:rPr>
              <a:t> &lt;&lt; "Enter your first name: "; </a:t>
            </a:r>
            <a:endParaRPr lang="en-US" dirty="0" smtClean="0">
              <a:solidFill>
                <a:srgbClr val="7030A0"/>
              </a:solidFill>
              <a:latin typeface="euclid_circular_a"/>
            </a:endParaRPr>
          </a:p>
          <a:p>
            <a:r>
              <a:rPr lang="en-US" dirty="0" err="1" smtClean="0">
                <a:solidFill>
                  <a:srgbClr val="7030A0"/>
                </a:solidFill>
                <a:latin typeface="euclid_circular_a"/>
              </a:rPr>
              <a:t>std</a:t>
            </a:r>
            <a:r>
              <a:rPr lang="en-US" dirty="0">
                <a:solidFill>
                  <a:srgbClr val="7030A0"/>
                </a:solidFill>
                <a:latin typeface="euclid_circular_a"/>
              </a:rPr>
              <a:t>::</a:t>
            </a:r>
            <a:r>
              <a:rPr lang="en-US" dirty="0" err="1">
                <a:solidFill>
                  <a:srgbClr val="7030A0"/>
                </a:solidFill>
                <a:latin typeface="euclid_circular_a"/>
              </a:rPr>
              <a:t>cin</a:t>
            </a:r>
            <a:r>
              <a:rPr lang="en-US" dirty="0">
                <a:solidFill>
                  <a:srgbClr val="7030A0"/>
                </a:solidFill>
                <a:latin typeface="euclid_circular_a"/>
              </a:rPr>
              <a:t> &gt;&gt; </a:t>
            </a:r>
            <a:r>
              <a:rPr lang="en-US" dirty="0" err="1">
                <a:solidFill>
                  <a:srgbClr val="7030A0"/>
                </a:solidFill>
                <a:latin typeface="euclid_circular_a"/>
              </a:rPr>
              <a:t>first_name</a:t>
            </a:r>
            <a:r>
              <a:rPr lang="en-US" dirty="0">
                <a:solidFill>
                  <a:srgbClr val="7030A0"/>
                </a:solidFill>
                <a:latin typeface="euclid_circular_a"/>
              </a:rPr>
              <a:t>; </a:t>
            </a:r>
            <a:endParaRPr lang="en-US" dirty="0" smtClean="0">
              <a:solidFill>
                <a:srgbClr val="7030A0"/>
              </a:solidFill>
              <a:latin typeface="euclid_circular_a"/>
            </a:endParaRPr>
          </a:p>
          <a:p>
            <a:r>
              <a:rPr lang="en-US" dirty="0" err="1" smtClean="0">
                <a:solidFill>
                  <a:srgbClr val="7030A0"/>
                </a:solidFill>
                <a:latin typeface="euclid_circular_a"/>
              </a:rPr>
              <a:t>cout</a:t>
            </a:r>
            <a:r>
              <a:rPr lang="en-US" dirty="0" smtClean="0">
                <a:solidFill>
                  <a:srgbClr val="7030A0"/>
                </a:solidFill>
                <a:latin typeface="euclid_circular_a"/>
              </a:rPr>
              <a:t> </a:t>
            </a:r>
            <a:r>
              <a:rPr lang="en-US" dirty="0">
                <a:solidFill>
                  <a:srgbClr val="7030A0"/>
                </a:solidFill>
                <a:latin typeface="euclid_circular_a"/>
              </a:rPr>
              <a:t>&lt;&lt; "Hello " &lt;&lt; </a:t>
            </a:r>
            <a:r>
              <a:rPr lang="en-US" dirty="0" err="1">
                <a:solidFill>
                  <a:srgbClr val="7030A0"/>
                </a:solidFill>
                <a:latin typeface="euclid_circular_a"/>
              </a:rPr>
              <a:t>first_name</a:t>
            </a:r>
            <a:r>
              <a:rPr lang="en-US" dirty="0">
                <a:solidFill>
                  <a:srgbClr val="7030A0"/>
                </a:solidFill>
                <a:latin typeface="euclid_circular_a"/>
              </a:rPr>
              <a:t> &lt;&lt; "!" &lt;&lt; </a:t>
            </a:r>
            <a:r>
              <a:rPr lang="en-US" dirty="0" err="1">
                <a:solidFill>
                  <a:srgbClr val="7030A0"/>
                </a:solidFill>
                <a:latin typeface="euclid_circular_a"/>
              </a:rPr>
              <a:t>endl</a:t>
            </a:r>
            <a:r>
              <a:rPr lang="en-US" dirty="0">
                <a:solidFill>
                  <a:srgbClr val="7030A0"/>
                </a:solidFill>
                <a:latin typeface="euclid_circular_a"/>
              </a:rPr>
              <a:t>; </a:t>
            </a:r>
            <a:endParaRPr lang="en-US" dirty="0" smtClean="0">
              <a:solidFill>
                <a:srgbClr val="7030A0"/>
              </a:solidFill>
              <a:latin typeface="euclid_circular_a"/>
            </a:endParaRPr>
          </a:p>
          <a:p>
            <a:r>
              <a:rPr lang="en-US" dirty="0" err="1" smtClean="0">
                <a:solidFill>
                  <a:srgbClr val="7030A0"/>
                </a:solidFill>
                <a:latin typeface="euclid_circular_a"/>
              </a:rPr>
              <a:t>cout</a:t>
            </a:r>
            <a:r>
              <a:rPr lang="en-US" dirty="0" smtClean="0">
                <a:solidFill>
                  <a:srgbClr val="7030A0"/>
                </a:solidFill>
                <a:latin typeface="euclid_circular_a"/>
              </a:rPr>
              <a:t> </a:t>
            </a:r>
            <a:r>
              <a:rPr lang="en-US" dirty="0">
                <a:solidFill>
                  <a:srgbClr val="7030A0"/>
                </a:solidFill>
                <a:latin typeface="euclid_circular_a"/>
              </a:rPr>
              <a:t>&lt;&lt; "Welcome!"; </a:t>
            </a:r>
            <a:endParaRPr lang="en-US" dirty="0" smtClean="0">
              <a:solidFill>
                <a:srgbClr val="7030A0"/>
              </a:solidFill>
              <a:latin typeface="euclid_circular_a"/>
            </a:endParaRPr>
          </a:p>
          <a:p>
            <a:r>
              <a:rPr lang="en-US" dirty="0" smtClean="0">
                <a:solidFill>
                  <a:srgbClr val="7030A0"/>
                </a:solidFill>
                <a:latin typeface="euclid_circular_a"/>
              </a:rPr>
              <a:t>return </a:t>
            </a:r>
            <a:r>
              <a:rPr lang="en-US" dirty="0">
                <a:solidFill>
                  <a:srgbClr val="7030A0"/>
                </a:solidFill>
                <a:latin typeface="euclid_circular_a"/>
              </a:rPr>
              <a:t>0; </a:t>
            </a:r>
            <a:endParaRPr lang="en-US" dirty="0" smtClean="0">
              <a:solidFill>
                <a:srgbClr val="7030A0"/>
              </a:solidFill>
              <a:latin typeface="euclid_circular_a"/>
            </a:endParaRPr>
          </a:p>
          <a:p>
            <a:r>
              <a:rPr lang="en-US" dirty="0" smtClean="0">
                <a:solidFill>
                  <a:srgbClr val="7030A0"/>
                </a:solidFill>
                <a:latin typeface="euclid_circular_a"/>
              </a:rPr>
              <a:t>}</a:t>
            </a:r>
            <a:endParaRPr lang="en-US" b="0" i="0" dirty="0">
              <a:solidFill>
                <a:srgbClr val="7030A0"/>
              </a:solidFill>
              <a:effectLst/>
              <a:latin typeface="euclid_circular_a"/>
            </a:endParaRPr>
          </a:p>
        </p:txBody>
      </p:sp>
    </p:spTree>
    <p:extLst>
      <p:ext uri="{BB962C8B-B14F-4D97-AF65-F5344CB8AC3E}">
        <p14:creationId xmlns:p14="http://schemas.microsoft.com/office/powerpoint/2010/main" val="1572016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t>Namespace</a:t>
            </a:r>
            <a:endParaRPr lang="en-US" dirty="0"/>
          </a:p>
        </p:txBody>
      </p:sp>
      <p:sp>
        <p:nvSpPr>
          <p:cNvPr id="3" name="Content Placeholder 2"/>
          <p:cNvSpPr>
            <a:spLocks noGrp="1"/>
          </p:cNvSpPr>
          <p:nvPr>
            <p:ph idx="1"/>
          </p:nvPr>
        </p:nvSpPr>
        <p:spPr>
          <a:xfrm>
            <a:off x="0" y="838200"/>
            <a:ext cx="9144000" cy="6019800"/>
          </a:xfrm>
        </p:spPr>
        <p:txBody>
          <a:bodyPr>
            <a:normAutofit fontScale="62500" lnSpcReduction="20000"/>
          </a:bodyPr>
          <a:lstStyle/>
          <a:p>
            <a:r>
              <a:rPr lang="en-US" b="1" dirty="0" err="1">
                <a:solidFill>
                  <a:srgbClr val="25265E"/>
                </a:solidFill>
                <a:latin typeface="euclid_circular_a"/>
              </a:rPr>
              <a:t>std</a:t>
            </a:r>
            <a:r>
              <a:rPr lang="en-US" b="1" dirty="0">
                <a:solidFill>
                  <a:srgbClr val="25265E"/>
                </a:solidFill>
                <a:latin typeface="euclid_circular_a"/>
              </a:rPr>
              <a:t> Namespace With using Directive</a:t>
            </a:r>
          </a:p>
          <a:p>
            <a:r>
              <a:rPr lang="en-US" dirty="0"/>
              <a:t>We can use the </a:t>
            </a:r>
            <a:r>
              <a:rPr lang="en-US" b="1" dirty="0"/>
              <a:t>using directive</a:t>
            </a:r>
            <a:r>
              <a:rPr lang="en-US" dirty="0"/>
              <a:t> to bring </a:t>
            </a:r>
            <a:r>
              <a:rPr lang="en-US" b="1" dirty="0"/>
              <a:t>all the identifiers</a:t>
            </a:r>
            <a:r>
              <a:rPr lang="en-US" dirty="0"/>
              <a:t> of the namespace </a:t>
            </a:r>
            <a:r>
              <a:rPr lang="en-US" dirty="0" err="1"/>
              <a:t>std</a:t>
            </a:r>
            <a:r>
              <a:rPr lang="en-US" dirty="0"/>
              <a:t> as if they were declared globally. To do this, we utilize the </a:t>
            </a:r>
            <a:r>
              <a:rPr lang="en-US" dirty="0">
                <a:solidFill>
                  <a:srgbClr val="0070C0"/>
                </a:solidFill>
              </a:rPr>
              <a:t>using</a:t>
            </a:r>
            <a:r>
              <a:rPr lang="en-US" dirty="0"/>
              <a:t> keyword.</a:t>
            </a:r>
          </a:p>
          <a:p>
            <a:r>
              <a:rPr lang="en-US" dirty="0"/>
              <a:t>By doing this, we can</a:t>
            </a:r>
            <a:r>
              <a:rPr lang="en-US" dirty="0" smtClean="0"/>
              <a:t>: </a:t>
            </a:r>
            <a:endParaRPr lang="en-US" dirty="0"/>
          </a:p>
          <a:p>
            <a:pPr lvl="1">
              <a:buFont typeface="Arial"/>
              <a:buChar char="•"/>
            </a:pPr>
            <a:r>
              <a:rPr lang="en-US" dirty="0"/>
              <a:t>avoid using the </a:t>
            </a:r>
            <a:r>
              <a:rPr lang="en-US" dirty="0" err="1"/>
              <a:t>std</a:t>
            </a:r>
            <a:r>
              <a:rPr lang="en-US" dirty="0"/>
              <a:t>:: prefix</a:t>
            </a:r>
          </a:p>
          <a:p>
            <a:pPr lvl="1">
              <a:buFont typeface="Arial"/>
              <a:buChar char="•"/>
            </a:pPr>
            <a:r>
              <a:rPr lang="en-US" dirty="0"/>
              <a:t>avoid utilizing the using declaration repeatedly</a:t>
            </a:r>
          </a:p>
          <a:p>
            <a:r>
              <a:rPr lang="en-US" dirty="0"/>
              <a:t>For example,</a:t>
            </a:r>
          </a:p>
          <a:p>
            <a:r>
              <a:rPr lang="en-US" dirty="0">
                <a:solidFill>
                  <a:srgbClr val="7030A0"/>
                </a:solidFill>
                <a:latin typeface="euclid_circular_a"/>
              </a:rPr>
              <a:t>#include &lt;</a:t>
            </a:r>
            <a:r>
              <a:rPr lang="en-US" dirty="0" err="1">
                <a:solidFill>
                  <a:srgbClr val="7030A0"/>
                </a:solidFill>
                <a:latin typeface="euclid_circular_a"/>
              </a:rPr>
              <a:t>iostream</a:t>
            </a:r>
            <a:r>
              <a:rPr lang="en-US" dirty="0">
                <a:solidFill>
                  <a:srgbClr val="7030A0"/>
                </a:solidFill>
                <a:latin typeface="euclid_circular_a"/>
              </a:rPr>
              <a:t>&gt; </a:t>
            </a:r>
            <a:endParaRPr lang="en-US" dirty="0" smtClean="0">
              <a:solidFill>
                <a:srgbClr val="7030A0"/>
              </a:solidFill>
              <a:latin typeface="euclid_circular_a"/>
            </a:endParaRPr>
          </a:p>
          <a:p>
            <a:r>
              <a:rPr lang="en-US" dirty="0" smtClean="0">
                <a:solidFill>
                  <a:srgbClr val="7030A0"/>
                </a:solidFill>
                <a:latin typeface="euclid_circular_a"/>
              </a:rPr>
              <a:t>// </a:t>
            </a:r>
            <a:r>
              <a:rPr lang="en-US" dirty="0">
                <a:solidFill>
                  <a:srgbClr val="7030A0"/>
                </a:solidFill>
                <a:latin typeface="euclid_circular_a"/>
              </a:rPr>
              <a:t>using directive </a:t>
            </a:r>
            <a:endParaRPr lang="en-US" dirty="0" smtClean="0">
              <a:solidFill>
                <a:srgbClr val="7030A0"/>
              </a:solidFill>
              <a:latin typeface="euclid_circular_a"/>
            </a:endParaRPr>
          </a:p>
          <a:p>
            <a:r>
              <a:rPr lang="en-US" dirty="0" smtClean="0">
                <a:solidFill>
                  <a:srgbClr val="7030A0"/>
                </a:solidFill>
                <a:latin typeface="euclid_circular_a"/>
              </a:rPr>
              <a:t>using </a:t>
            </a:r>
            <a:r>
              <a:rPr lang="en-US" dirty="0">
                <a:solidFill>
                  <a:srgbClr val="7030A0"/>
                </a:solidFill>
                <a:latin typeface="euclid_circular_a"/>
              </a:rPr>
              <a:t>namespace </a:t>
            </a:r>
            <a:r>
              <a:rPr lang="en-US" dirty="0" err="1">
                <a:solidFill>
                  <a:srgbClr val="7030A0"/>
                </a:solidFill>
                <a:latin typeface="euclid_circular_a"/>
              </a:rPr>
              <a:t>std</a:t>
            </a:r>
            <a:r>
              <a:rPr lang="en-US" dirty="0">
                <a:solidFill>
                  <a:srgbClr val="7030A0"/>
                </a:solidFill>
                <a:latin typeface="euclid_circular_a"/>
              </a:rPr>
              <a:t>;</a:t>
            </a:r>
          </a:p>
          <a:p>
            <a:r>
              <a:rPr lang="en-US" dirty="0" err="1">
                <a:solidFill>
                  <a:srgbClr val="7030A0"/>
                </a:solidFill>
                <a:latin typeface="euclid_circular_a"/>
              </a:rPr>
              <a:t>int</a:t>
            </a:r>
            <a:r>
              <a:rPr lang="en-US" dirty="0">
                <a:solidFill>
                  <a:srgbClr val="7030A0"/>
                </a:solidFill>
                <a:latin typeface="euclid_circular_a"/>
              </a:rPr>
              <a:t> main() { </a:t>
            </a:r>
            <a:endParaRPr lang="en-US" dirty="0" smtClean="0">
              <a:solidFill>
                <a:srgbClr val="7030A0"/>
              </a:solidFill>
              <a:latin typeface="euclid_circular_a"/>
            </a:endParaRPr>
          </a:p>
          <a:p>
            <a:r>
              <a:rPr lang="en-US" dirty="0" smtClean="0">
                <a:solidFill>
                  <a:srgbClr val="7030A0"/>
                </a:solidFill>
                <a:latin typeface="euclid_circular_a"/>
              </a:rPr>
              <a:t>string </a:t>
            </a:r>
            <a:r>
              <a:rPr lang="en-US" dirty="0" err="1">
                <a:solidFill>
                  <a:srgbClr val="7030A0"/>
                </a:solidFill>
                <a:latin typeface="euclid_circular_a"/>
              </a:rPr>
              <a:t>first_name</a:t>
            </a:r>
            <a:r>
              <a:rPr lang="en-US" dirty="0">
                <a:solidFill>
                  <a:srgbClr val="7030A0"/>
                </a:solidFill>
                <a:latin typeface="euclid_circular_a"/>
              </a:rPr>
              <a:t> ; </a:t>
            </a:r>
            <a:endParaRPr lang="en-US" dirty="0" smtClean="0">
              <a:solidFill>
                <a:srgbClr val="7030A0"/>
              </a:solidFill>
              <a:latin typeface="euclid_circular_a"/>
            </a:endParaRPr>
          </a:p>
          <a:p>
            <a:r>
              <a:rPr lang="en-US" dirty="0" err="1" smtClean="0">
                <a:solidFill>
                  <a:srgbClr val="7030A0"/>
                </a:solidFill>
                <a:latin typeface="euclid_circular_a"/>
              </a:rPr>
              <a:t>cout</a:t>
            </a:r>
            <a:r>
              <a:rPr lang="en-US" dirty="0" smtClean="0">
                <a:solidFill>
                  <a:srgbClr val="7030A0"/>
                </a:solidFill>
                <a:latin typeface="euclid_circular_a"/>
              </a:rPr>
              <a:t> </a:t>
            </a:r>
            <a:r>
              <a:rPr lang="en-US" dirty="0">
                <a:solidFill>
                  <a:srgbClr val="7030A0"/>
                </a:solidFill>
                <a:latin typeface="euclid_circular_a"/>
              </a:rPr>
              <a:t>&lt;&lt; "Enter your first name: "; </a:t>
            </a:r>
            <a:endParaRPr lang="en-US" dirty="0" smtClean="0">
              <a:solidFill>
                <a:srgbClr val="7030A0"/>
              </a:solidFill>
              <a:latin typeface="euclid_circular_a"/>
            </a:endParaRPr>
          </a:p>
          <a:p>
            <a:r>
              <a:rPr lang="en-US" dirty="0" err="1" smtClean="0">
                <a:solidFill>
                  <a:srgbClr val="7030A0"/>
                </a:solidFill>
                <a:latin typeface="euclid_circular_a"/>
              </a:rPr>
              <a:t>cin</a:t>
            </a:r>
            <a:r>
              <a:rPr lang="en-US" dirty="0" smtClean="0">
                <a:solidFill>
                  <a:srgbClr val="7030A0"/>
                </a:solidFill>
                <a:latin typeface="euclid_circular_a"/>
              </a:rPr>
              <a:t> </a:t>
            </a:r>
            <a:r>
              <a:rPr lang="en-US" dirty="0">
                <a:solidFill>
                  <a:srgbClr val="7030A0"/>
                </a:solidFill>
                <a:latin typeface="euclid_circular_a"/>
              </a:rPr>
              <a:t>&gt;&gt; </a:t>
            </a:r>
            <a:r>
              <a:rPr lang="en-US" dirty="0" err="1">
                <a:solidFill>
                  <a:srgbClr val="7030A0"/>
                </a:solidFill>
                <a:latin typeface="euclid_circular_a"/>
              </a:rPr>
              <a:t>first_name</a:t>
            </a:r>
            <a:r>
              <a:rPr lang="en-US" dirty="0" smtClean="0">
                <a:solidFill>
                  <a:srgbClr val="7030A0"/>
                </a:solidFill>
                <a:latin typeface="euclid_circular_a"/>
              </a:rPr>
              <a:t>;</a:t>
            </a:r>
          </a:p>
          <a:p>
            <a:r>
              <a:rPr lang="en-US" dirty="0" smtClean="0">
                <a:solidFill>
                  <a:srgbClr val="7030A0"/>
                </a:solidFill>
                <a:latin typeface="euclid_circular_a"/>
              </a:rPr>
              <a:t> </a:t>
            </a:r>
            <a:r>
              <a:rPr lang="en-US" dirty="0" err="1">
                <a:solidFill>
                  <a:srgbClr val="7030A0"/>
                </a:solidFill>
                <a:latin typeface="euclid_circular_a"/>
              </a:rPr>
              <a:t>cout</a:t>
            </a:r>
            <a:r>
              <a:rPr lang="en-US" dirty="0">
                <a:solidFill>
                  <a:srgbClr val="7030A0"/>
                </a:solidFill>
                <a:latin typeface="euclid_circular_a"/>
              </a:rPr>
              <a:t> &lt;&lt; "Hello " &lt;&lt; </a:t>
            </a:r>
            <a:r>
              <a:rPr lang="en-US" dirty="0" err="1">
                <a:solidFill>
                  <a:srgbClr val="7030A0"/>
                </a:solidFill>
                <a:latin typeface="euclid_circular_a"/>
              </a:rPr>
              <a:t>first_name</a:t>
            </a:r>
            <a:r>
              <a:rPr lang="en-US" dirty="0">
                <a:solidFill>
                  <a:srgbClr val="7030A0"/>
                </a:solidFill>
                <a:latin typeface="euclid_circular_a"/>
              </a:rPr>
              <a:t> &lt;&lt; "!" &lt;&lt; </a:t>
            </a:r>
            <a:r>
              <a:rPr lang="en-US" dirty="0" err="1">
                <a:solidFill>
                  <a:srgbClr val="7030A0"/>
                </a:solidFill>
                <a:latin typeface="euclid_circular_a"/>
              </a:rPr>
              <a:t>endl</a:t>
            </a:r>
            <a:r>
              <a:rPr lang="en-US" dirty="0">
                <a:solidFill>
                  <a:srgbClr val="7030A0"/>
                </a:solidFill>
                <a:latin typeface="euclid_circular_a"/>
              </a:rPr>
              <a:t>; </a:t>
            </a:r>
            <a:endParaRPr lang="en-US" dirty="0" smtClean="0">
              <a:solidFill>
                <a:srgbClr val="7030A0"/>
              </a:solidFill>
              <a:latin typeface="euclid_circular_a"/>
            </a:endParaRPr>
          </a:p>
          <a:p>
            <a:r>
              <a:rPr lang="en-US" dirty="0" err="1" smtClean="0">
                <a:solidFill>
                  <a:srgbClr val="7030A0"/>
                </a:solidFill>
                <a:latin typeface="euclid_circular_a"/>
              </a:rPr>
              <a:t>cout</a:t>
            </a:r>
            <a:r>
              <a:rPr lang="en-US" dirty="0" smtClean="0">
                <a:solidFill>
                  <a:srgbClr val="7030A0"/>
                </a:solidFill>
                <a:latin typeface="euclid_circular_a"/>
              </a:rPr>
              <a:t> </a:t>
            </a:r>
            <a:r>
              <a:rPr lang="en-US" dirty="0">
                <a:solidFill>
                  <a:srgbClr val="7030A0"/>
                </a:solidFill>
                <a:latin typeface="euclid_circular_a"/>
              </a:rPr>
              <a:t>&lt;&lt; "Welcome!"; </a:t>
            </a:r>
            <a:endParaRPr lang="en-US" dirty="0" smtClean="0">
              <a:solidFill>
                <a:srgbClr val="7030A0"/>
              </a:solidFill>
              <a:latin typeface="euclid_circular_a"/>
            </a:endParaRPr>
          </a:p>
          <a:p>
            <a:r>
              <a:rPr lang="en-US" dirty="0" smtClean="0">
                <a:solidFill>
                  <a:srgbClr val="7030A0"/>
                </a:solidFill>
                <a:latin typeface="euclid_circular_a"/>
              </a:rPr>
              <a:t>return </a:t>
            </a:r>
            <a:r>
              <a:rPr lang="en-US" dirty="0">
                <a:solidFill>
                  <a:srgbClr val="7030A0"/>
                </a:solidFill>
                <a:latin typeface="euclid_circular_a"/>
              </a:rPr>
              <a:t>0; </a:t>
            </a:r>
            <a:endParaRPr lang="en-US" dirty="0" smtClean="0">
              <a:solidFill>
                <a:srgbClr val="7030A0"/>
              </a:solidFill>
              <a:latin typeface="euclid_circular_a"/>
            </a:endParaRPr>
          </a:p>
          <a:p>
            <a:r>
              <a:rPr lang="en-US" dirty="0" smtClean="0">
                <a:solidFill>
                  <a:srgbClr val="7030A0"/>
                </a:solidFill>
                <a:latin typeface="euclid_circular_a"/>
              </a:rPr>
              <a:t>}</a:t>
            </a:r>
            <a:endParaRPr lang="en-US" dirty="0">
              <a:solidFill>
                <a:srgbClr val="7030A0"/>
              </a:solidFill>
              <a:latin typeface="euclid_circular_a"/>
            </a:endParaRPr>
          </a:p>
          <a:p>
            <a:pPr marL="0" indent="0">
              <a:buNone/>
            </a:pPr>
            <a:r>
              <a:rPr lang="en-US" dirty="0">
                <a:solidFill>
                  <a:srgbClr val="7030A0"/>
                </a:solidFill>
                <a:latin typeface="euclid_circular_a"/>
              </a:rPr>
              <a:t/>
            </a:r>
            <a:br>
              <a:rPr lang="en-US" dirty="0">
                <a:solidFill>
                  <a:srgbClr val="7030A0"/>
                </a:solidFill>
                <a:latin typeface="euclid_circular_a"/>
              </a:rPr>
            </a:br>
            <a:endParaRPr lang="en-US" b="0" i="0" dirty="0">
              <a:solidFill>
                <a:srgbClr val="7030A0"/>
              </a:solidFill>
              <a:effectLst/>
              <a:latin typeface="euclid_circular_a"/>
            </a:endParaRPr>
          </a:p>
        </p:txBody>
      </p:sp>
    </p:spTree>
    <p:extLst>
      <p:ext uri="{BB962C8B-B14F-4D97-AF65-F5344CB8AC3E}">
        <p14:creationId xmlns:p14="http://schemas.microsoft.com/office/powerpoint/2010/main" val="3528853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t>Namespace</a:t>
            </a:r>
            <a:endParaRPr lang="en-US" dirty="0"/>
          </a:p>
        </p:txBody>
      </p:sp>
      <p:sp>
        <p:nvSpPr>
          <p:cNvPr id="3" name="Content Placeholder 2"/>
          <p:cNvSpPr>
            <a:spLocks noGrp="1"/>
          </p:cNvSpPr>
          <p:nvPr>
            <p:ph idx="1"/>
          </p:nvPr>
        </p:nvSpPr>
        <p:spPr>
          <a:xfrm>
            <a:off x="0" y="838200"/>
            <a:ext cx="9144000" cy="6019800"/>
          </a:xfrm>
        </p:spPr>
        <p:txBody>
          <a:bodyPr>
            <a:normAutofit fontScale="40000" lnSpcReduction="20000"/>
          </a:bodyPr>
          <a:lstStyle/>
          <a:p>
            <a:r>
              <a:rPr lang="en-US" b="1" dirty="0">
                <a:solidFill>
                  <a:srgbClr val="25265E"/>
                </a:solidFill>
                <a:latin typeface="euclid_circular_a"/>
              </a:rPr>
              <a:t>Bad Practice: using namespace </a:t>
            </a:r>
            <a:r>
              <a:rPr lang="en-US" b="1" dirty="0" err="1">
                <a:solidFill>
                  <a:srgbClr val="25265E"/>
                </a:solidFill>
                <a:latin typeface="euclid_circular_a"/>
              </a:rPr>
              <a:t>std</a:t>
            </a:r>
            <a:endParaRPr lang="en-US" b="1" dirty="0">
              <a:solidFill>
                <a:srgbClr val="25265E"/>
              </a:solidFill>
              <a:latin typeface="euclid_circular_a"/>
            </a:endParaRPr>
          </a:p>
          <a:p>
            <a:r>
              <a:rPr lang="en-US" dirty="0"/>
              <a:t>Since using namespace </a:t>
            </a:r>
            <a:r>
              <a:rPr lang="en-US" dirty="0" err="1"/>
              <a:t>std</a:t>
            </a:r>
            <a:r>
              <a:rPr lang="en-US" dirty="0"/>
              <a:t> brings all the identifiers from the </a:t>
            </a:r>
            <a:r>
              <a:rPr lang="en-US" dirty="0" err="1"/>
              <a:t>std</a:t>
            </a:r>
            <a:r>
              <a:rPr lang="en-US" dirty="0"/>
              <a:t> namespace into the global namespace, this can create naming conflicts with other namespaces</a:t>
            </a:r>
            <a:r>
              <a:rPr lang="en-US" dirty="0" smtClean="0"/>
              <a:t>.</a:t>
            </a:r>
          </a:p>
          <a:p>
            <a:r>
              <a:rPr lang="en-US" dirty="0" smtClean="0"/>
              <a:t>For </a:t>
            </a:r>
            <a:r>
              <a:rPr lang="en-US" dirty="0"/>
              <a:t>instance, there may be other entities with the name </a:t>
            </a:r>
            <a:r>
              <a:rPr lang="en-US" dirty="0" err="1"/>
              <a:t>cout</a:t>
            </a:r>
            <a:r>
              <a:rPr lang="en-US" dirty="0"/>
              <a:t> other than the one in the </a:t>
            </a:r>
            <a:r>
              <a:rPr lang="en-US" dirty="0" err="1"/>
              <a:t>std</a:t>
            </a:r>
            <a:r>
              <a:rPr lang="en-US" dirty="0"/>
              <a:t> namespace.</a:t>
            </a:r>
          </a:p>
          <a:p>
            <a:r>
              <a:rPr lang="en-US" dirty="0"/>
              <a:t>So if we are using that other namespace (with the other </a:t>
            </a:r>
            <a:r>
              <a:rPr lang="en-US" dirty="0" err="1"/>
              <a:t>cout</a:t>
            </a:r>
            <a:r>
              <a:rPr lang="en-US" dirty="0"/>
              <a:t> entity) along with the </a:t>
            </a:r>
            <a:r>
              <a:rPr lang="en-US" dirty="0" err="1"/>
              <a:t>std</a:t>
            </a:r>
            <a:r>
              <a:rPr lang="en-US" dirty="0"/>
              <a:t> namespace, then the compiler will not know which </a:t>
            </a:r>
            <a:r>
              <a:rPr lang="en-US" dirty="0" err="1"/>
              <a:t>cout</a:t>
            </a:r>
            <a:r>
              <a:rPr lang="en-US" dirty="0"/>
              <a:t> to use. As a result, we'll get an error whenever we use </a:t>
            </a:r>
            <a:r>
              <a:rPr lang="en-US" dirty="0" err="1"/>
              <a:t>cout</a:t>
            </a:r>
            <a:r>
              <a:rPr lang="en-US" dirty="0"/>
              <a:t>.</a:t>
            </a:r>
          </a:p>
          <a:p>
            <a:r>
              <a:rPr lang="en-US" dirty="0"/>
              <a:t>Let us look at an example,</a:t>
            </a:r>
          </a:p>
          <a:p>
            <a:r>
              <a:rPr lang="en-US" dirty="0">
                <a:solidFill>
                  <a:srgbClr val="61AEEE"/>
                </a:solidFill>
                <a:latin typeface="euclid_circular_a"/>
              </a:rPr>
              <a:t>#include </a:t>
            </a:r>
            <a:r>
              <a:rPr lang="en-US" dirty="0">
                <a:solidFill>
                  <a:srgbClr val="98C379"/>
                </a:solidFill>
                <a:latin typeface="euclid_circular_a"/>
              </a:rPr>
              <a:t>&lt;</a:t>
            </a:r>
            <a:r>
              <a:rPr lang="en-US" dirty="0" err="1">
                <a:solidFill>
                  <a:srgbClr val="98C379"/>
                </a:solidFill>
                <a:latin typeface="euclid_circular_a"/>
              </a:rPr>
              <a:t>iostream</a:t>
            </a:r>
            <a:r>
              <a:rPr lang="en-US" dirty="0" smtClean="0">
                <a:solidFill>
                  <a:srgbClr val="98C379"/>
                </a:solidFill>
                <a:latin typeface="euclid_circular_a"/>
              </a:rPr>
              <a:t>&gt;</a:t>
            </a:r>
          </a:p>
          <a:p>
            <a:r>
              <a:rPr lang="en-US" dirty="0" smtClean="0">
                <a:solidFill>
                  <a:srgbClr val="25265E"/>
                </a:solidFill>
                <a:latin typeface="euclid_circular_a"/>
              </a:rPr>
              <a:t> </a:t>
            </a:r>
            <a:r>
              <a:rPr lang="en-US" dirty="0">
                <a:solidFill>
                  <a:srgbClr val="C678DD"/>
                </a:solidFill>
                <a:latin typeface="euclid_circular_a"/>
              </a:rPr>
              <a:t>using</a:t>
            </a:r>
            <a:r>
              <a:rPr lang="en-US" dirty="0">
                <a:solidFill>
                  <a:srgbClr val="25265E"/>
                </a:solidFill>
                <a:latin typeface="euclid_circular_a"/>
              </a:rPr>
              <a:t> </a:t>
            </a:r>
            <a:r>
              <a:rPr lang="en-US" dirty="0">
                <a:solidFill>
                  <a:srgbClr val="C678DD"/>
                </a:solidFill>
                <a:latin typeface="euclid_circular_a"/>
              </a:rPr>
              <a:t>namespace</a:t>
            </a:r>
            <a:r>
              <a:rPr lang="en-US" dirty="0">
                <a:solidFill>
                  <a:srgbClr val="25265E"/>
                </a:solidFill>
                <a:latin typeface="euclid_circular_a"/>
              </a:rPr>
              <a:t> </a:t>
            </a:r>
            <a:r>
              <a:rPr lang="en-US" dirty="0" err="1">
                <a:solidFill>
                  <a:srgbClr val="E6C07B"/>
                </a:solidFill>
                <a:latin typeface="euclid_circular_a"/>
              </a:rPr>
              <a:t>std</a:t>
            </a:r>
            <a:r>
              <a:rPr lang="en-US" dirty="0">
                <a:solidFill>
                  <a:srgbClr val="25265E"/>
                </a:solidFill>
                <a:latin typeface="euclid_circular_a"/>
              </a:rPr>
              <a:t>;</a:t>
            </a:r>
          </a:p>
          <a:p>
            <a:r>
              <a:rPr lang="en-US" dirty="0">
                <a:solidFill>
                  <a:srgbClr val="FFDDBE"/>
                </a:solidFill>
                <a:latin typeface="euclid_circular_a"/>
              </a:rPr>
              <a:t>// function template for swapping numbers</a:t>
            </a:r>
            <a:r>
              <a:rPr lang="en-US" dirty="0">
                <a:solidFill>
                  <a:srgbClr val="25265E"/>
                </a:solidFill>
                <a:latin typeface="euclid_circular_a"/>
              </a:rPr>
              <a:t> </a:t>
            </a:r>
            <a:endParaRPr lang="en-US" dirty="0" smtClean="0">
              <a:solidFill>
                <a:srgbClr val="25265E"/>
              </a:solidFill>
              <a:latin typeface="euclid_circular_a"/>
            </a:endParaRPr>
          </a:p>
          <a:p>
            <a:r>
              <a:rPr lang="en-US" dirty="0" smtClean="0">
                <a:solidFill>
                  <a:srgbClr val="C678DD"/>
                </a:solidFill>
                <a:latin typeface="euclid_circular_a"/>
              </a:rPr>
              <a:t>template</a:t>
            </a:r>
            <a:r>
              <a:rPr lang="en-US" dirty="0" smtClean="0">
                <a:solidFill>
                  <a:srgbClr val="25265E"/>
                </a:solidFill>
                <a:latin typeface="euclid_circular_a"/>
              </a:rPr>
              <a:t> </a:t>
            </a:r>
            <a:r>
              <a:rPr lang="en-US" dirty="0">
                <a:solidFill>
                  <a:srgbClr val="25265E"/>
                </a:solidFill>
                <a:latin typeface="euclid_circular_a"/>
              </a:rPr>
              <a:t>&lt;</a:t>
            </a:r>
            <a:r>
              <a:rPr lang="en-US" dirty="0">
                <a:solidFill>
                  <a:srgbClr val="C678DD"/>
                </a:solidFill>
                <a:latin typeface="euclid_circular_a"/>
              </a:rPr>
              <a:t>class</a:t>
            </a:r>
            <a:r>
              <a:rPr lang="en-US" dirty="0">
                <a:solidFill>
                  <a:srgbClr val="25265E"/>
                </a:solidFill>
                <a:latin typeface="euclid_circular_a"/>
              </a:rPr>
              <a:t> </a:t>
            </a:r>
            <a:r>
              <a:rPr lang="en-US" dirty="0">
                <a:solidFill>
                  <a:srgbClr val="E6C07B"/>
                </a:solidFill>
                <a:latin typeface="euclid_circular_a"/>
              </a:rPr>
              <a:t>T</a:t>
            </a:r>
            <a:r>
              <a:rPr lang="en-US" dirty="0">
                <a:solidFill>
                  <a:srgbClr val="25265E"/>
                </a:solidFill>
                <a:latin typeface="euclid_circular_a"/>
              </a:rPr>
              <a:t>&gt; </a:t>
            </a:r>
            <a:endParaRPr lang="en-US" dirty="0" smtClean="0">
              <a:solidFill>
                <a:srgbClr val="25265E"/>
              </a:solidFill>
              <a:latin typeface="euclid_circular_a"/>
            </a:endParaRPr>
          </a:p>
          <a:p>
            <a:r>
              <a:rPr lang="en-US" dirty="0" smtClean="0">
                <a:solidFill>
                  <a:srgbClr val="E6C07B"/>
                </a:solidFill>
                <a:latin typeface="euclid_circular_a"/>
              </a:rPr>
              <a:t>void</a:t>
            </a:r>
            <a:r>
              <a:rPr lang="en-US" dirty="0" smtClean="0">
                <a:solidFill>
                  <a:srgbClr val="25265E"/>
                </a:solidFill>
                <a:latin typeface="euclid_circular_a"/>
              </a:rPr>
              <a:t> </a:t>
            </a:r>
            <a:r>
              <a:rPr lang="en-US" dirty="0">
                <a:solidFill>
                  <a:srgbClr val="E6C07B"/>
                </a:solidFill>
                <a:latin typeface="euclid_circular_a"/>
              </a:rPr>
              <a:t>swap</a:t>
            </a:r>
            <a:r>
              <a:rPr lang="en-US" dirty="0">
                <a:solidFill>
                  <a:srgbClr val="25265E"/>
                </a:solidFill>
                <a:latin typeface="euclid_circular_a"/>
              </a:rPr>
              <a:t> (</a:t>
            </a:r>
            <a:r>
              <a:rPr lang="en-US" dirty="0">
                <a:solidFill>
                  <a:srgbClr val="E6C07B"/>
                </a:solidFill>
                <a:latin typeface="euclid_circular_a"/>
              </a:rPr>
              <a:t>T</a:t>
            </a:r>
            <a:r>
              <a:rPr lang="en-US" dirty="0">
                <a:solidFill>
                  <a:srgbClr val="25265E"/>
                </a:solidFill>
                <a:latin typeface="euclid_circular_a"/>
              </a:rPr>
              <a:t>&amp; </a:t>
            </a:r>
            <a:r>
              <a:rPr lang="en-US" dirty="0">
                <a:solidFill>
                  <a:srgbClr val="E6C07B"/>
                </a:solidFill>
                <a:latin typeface="euclid_circular_a"/>
              </a:rPr>
              <a:t>a</a:t>
            </a:r>
            <a:r>
              <a:rPr lang="en-US" dirty="0">
                <a:solidFill>
                  <a:srgbClr val="25265E"/>
                </a:solidFill>
                <a:latin typeface="euclid_circular_a"/>
              </a:rPr>
              <a:t>, </a:t>
            </a:r>
            <a:r>
              <a:rPr lang="en-US" dirty="0">
                <a:solidFill>
                  <a:srgbClr val="E6C07B"/>
                </a:solidFill>
                <a:latin typeface="euclid_circular_a"/>
              </a:rPr>
              <a:t>T</a:t>
            </a:r>
            <a:r>
              <a:rPr lang="en-US" dirty="0">
                <a:solidFill>
                  <a:srgbClr val="25265E"/>
                </a:solidFill>
                <a:latin typeface="euclid_circular_a"/>
              </a:rPr>
              <a:t>&amp; </a:t>
            </a:r>
            <a:r>
              <a:rPr lang="en-US" dirty="0">
                <a:solidFill>
                  <a:srgbClr val="E6C07B"/>
                </a:solidFill>
                <a:latin typeface="euclid_circular_a"/>
              </a:rPr>
              <a:t>b</a:t>
            </a:r>
            <a:r>
              <a:rPr lang="en-US" dirty="0">
                <a:solidFill>
                  <a:srgbClr val="25265E"/>
                </a:solidFill>
                <a:latin typeface="euclid_circular_a"/>
              </a:rPr>
              <a:t>) </a:t>
            </a:r>
            <a:r>
              <a:rPr lang="en-US" dirty="0" smtClean="0">
                <a:solidFill>
                  <a:srgbClr val="25265E"/>
                </a:solidFill>
                <a:latin typeface="euclid_circular_a"/>
              </a:rPr>
              <a:t>{</a:t>
            </a:r>
          </a:p>
          <a:p>
            <a:r>
              <a:rPr lang="en-US" dirty="0" smtClean="0">
                <a:solidFill>
                  <a:srgbClr val="25265E"/>
                </a:solidFill>
                <a:latin typeface="euclid_circular_a"/>
              </a:rPr>
              <a:t> </a:t>
            </a:r>
            <a:r>
              <a:rPr lang="en-US" dirty="0" err="1">
                <a:solidFill>
                  <a:srgbClr val="E6C07B"/>
                </a:solidFill>
                <a:latin typeface="euclid_circular_a"/>
              </a:rPr>
              <a:t>cout</a:t>
            </a:r>
            <a:r>
              <a:rPr lang="en-US" dirty="0">
                <a:solidFill>
                  <a:srgbClr val="25265E"/>
                </a:solidFill>
                <a:latin typeface="euclid_circular_a"/>
              </a:rPr>
              <a:t> &lt;&lt; </a:t>
            </a:r>
            <a:r>
              <a:rPr lang="en-US" dirty="0">
                <a:solidFill>
                  <a:srgbClr val="98C379"/>
                </a:solidFill>
                <a:latin typeface="euclid_circular_a"/>
              </a:rPr>
              <a:t>"Before Swapping\</a:t>
            </a:r>
            <a:r>
              <a:rPr lang="en-US" dirty="0" err="1">
                <a:solidFill>
                  <a:srgbClr val="98C379"/>
                </a:solidFill>
                <a:latin typeface="euclid_circular_a"/>
              </a:rPr>
              <a:t>na</a:t>
            </a:r>
            <a:r>
              <a:rPr lang="en-US" dirty="0">
                <a:solidFill>
                  <a:srgbClr val="98C379"/>
                </a:solidFill>
                <a:latin typeface="euclid_circular_a"/>
              </a:rPr>
              <a:t> = "</a:t>
            </a:r>
            <a:r>
              <a:rPr lang="en-US" dirty="0">
                <a:solidFill>
                  <a:srgbClr val="25265E"/>
                </a:solidFill>
                <a:latin typeface="euclid_circular_a"/>
              </a:rPr>
              <a:t> &lt;&lt; a &lt;&lt; </a:t>
            </a:r>
            <a:r>
              <a:rPr lang="en-US" dirty="0">
                <a:solidFill>
                  <a:srgbClr val="98C379"/>
                </a:solidFill>
                <a:latin typeface="euclid_circular_a"/>
              </a:rPr>
              <a:t>" and b = "</a:t>
            </a:r>
            <a:r>
              <a:rPr lang="en-US" dirty="0">
                <a:solidFill>
                  <a:srgbClr val="25265E"/>
                </a:solidFill>
                <a:latin typeface="euclid_circular_a"/>
              </a:rPr>
              <a:t> &lt;&lt; b &lt;&lt; </a:t>
            </a:r>
            <a:r>
              <a:rPr lang="en-US" dirty="0" err="1">
                <a:solidFill>
                  <a:srgbClr val="E6C07B"/>
                </a:solidFill>
                <a:latin typeface="euclid_circular_a"/>
              </a:rPr>
              <a:t>endl</a:t>
            </a:r>
            <a:r>
              <a:rPr lang="en-US" dirty="0">
                <a:solidFill>
                  <a:srgbClr val="25265E"/>
                </a:solidFill>
                <a:latin typeface="euclid_circular_a"/>
              </a:rPr>
              <a:t>; </a:t>
            </a:r>
            <a:endParaRPr lang="en-US" dirty="0" smtClean="0">
              <a:solidFill>
                <a:srgbClr val="25265E"/>
              </a:solidFill>
              <a:latin typeface="euclid_circular_a"/>
            </a:endParaRPr>
          </a:p>
          <a:p>
            <a:r>
              <a:rPr lang="en-US" dirty="0" smtClean="0">
                <a:solidFill>
                  <a:srgbClr val="25265E"/>
                </a:solidFill>
                <a:latin typeface="euclid_circular_a"/>
              </a:rPr>
              <a:t>T </a:t>
            </a:r>
            <a:r>
              <a:rPr lang="en-US" dirty="0">
                <a:solidFill>
                  <a:srgbClr val="25265E"/>
                </a:solidFill>
                <a:latin typeface="euclid_circular_a"/>
              </a:rPr>
              <a:t>temp = a</a:t>
            </a:r>
            <a:r>
              <a:rPr lang="en-US" dirty="0" smtClean="0">
                <a:solidFill>
                  <a:srgbClr val="25265E"/>
                </a:solidFill>
                <a:latin typeface="euclid_circular_a"/>
              </a:rPr>
              <a:t>;</a:t>
            </a:r>
          </a:p>
          <a:p>
            <a:r>
              <a:rPr lang="en-US" dirty="0" smtClean="0">
                <a:solidFill>
                  <a:srgbClr val="25265E"/>
                </a:solidFill>
                <a:latin typeface="euclid_circular_a"/>
              </a:rPr>
              <a:t> </a:t>
            </a:r>
            <a:r>
              <a:rPr lang="en-US" dirty="0">
                <a:solidFill>
                  <a:srgbClr val="25265E"/>
                </a:solidFill>
                <a:latin typeface="euclid_circular_a"/>
              </a:rPr>
              <a:t>a = b</a:t>
            </a:r>
            <a:r>
              <a:rPr lang="en-US" dirty="0" smtClean="0">
                <a:solidFill>
                  <a:srgbClr val="25265E"/>
                </a:solidFill>
                <a:latin typeface="euclid_circular_a"/>
              </a:rPr>
              <a:t>;</a:t>
            </a:r>
          </a:p>
          <a:p>
            <a:r>
              <a:rPr lang="en-US" dirty="0" smtClean="0">
                <a:solidFill>
                  <a:srgbClr val="25265E"/>
                </a:solidFill>
                <a:latin typeface="euclid_circular_a"/>
              </a:rPr>
              <a:t> </a:t>
            </a:r>
            <a:r>
              <a:rPr lang="en-US" dirty="0">
                <a:solidFill>
                  <a:srgbClr val="25265E"/>
                </a:solidFill>
                <a:latin typeface="euclid_circular_a"/>
              </a:rPr>
              <a:t>b = temp; </a:t>
            </a:r>
            <a:endParaRPr lang="en-US" dirty="0" smtClean="0">
              <a:solidFill>
                <a:srgbClr val="25265E"/>
              </a:solidFill>
              <a:latin typeface="euclid_circular_a"/>
            </a:endParaRPr>
          </a:p>
          <a:p>
            <a:r>
              <a:rPr lang="en-US" dirty="0" err="1" smtClean="0">
                <a:solidFill>
                  <a:srgbClr val="E6C07B"/>
                </a:solidFill>
                <a:latin typeface="euclid_circular_a"/>
              </a:rPr>
              <a:t>cout</a:t>
            </a:r>
            <a:r>
              <a:rPr lang="en-US" dirty="0" smtClean="0">
                <a:solidFill>
                  <a:srgbClr val="25265E"/>
                </a:solidFill>
                <a:latin typeface="euclid_circular_a"/>
              </a:rPr>
              <a:t> </a:t>
            </a:r>
            <a:r>
              <a:rPr lang="en-US" dirty="0">
                <a:solidFill>
                  <a:srgbClr val="25265E"/>
                </a:solidFill>
                <a:latin typeface="euclid_circular_a"/>
              </a:rPr>
              <a:t>&lt;&lt; </a:t>
            </a:r>
            <a:r>
              <a:rPr lang="en-US" dirty="0">
                <a:solidFill>
                  <a:srgbClr val="98C379"/>
                </a:solidFill>
                <a:latin typeface="euclid_circular_a"/>
              </a:rPr>
              <a:t>"After swapping\n"</a:t>
            </a:r>
            <a:r>
              <a:rPr lang="en-US" dirty="0">
                <a:solidFill>
                  <a:srgbClr val="25265E"/>
                </a:solidFill>
                <a:latin typeface="euclid_circular_a"/>
              </a:rPr>
              <a:t>; </a:t>
            </a:r>
            <a:endParaRPr lang="en-US" dirty="0" smtClean="0">
              <a:solidFill>
                <a:srgbClr val="25265E"/>
              </a:solidFill>
              <a:latin typeface="euclid_circular_a"/>
            </a:endParaRPr>
          </a:p>
          <a:p>
            <a:r>
              <a:rPr lang="en-US" dirty="0" err="1" smtClean="0">
                <a:solidFill>
                  <a:srgbClr val="E6C07B"/>
                </a:solidFill>
                <a:latin typeface="euclid_circular_a"/>
              </a:rPr>
              <a:t>cout</a:t>
            </a:r>
            <a:r>
              <a:rPr lang="en-US" dirty="0" smtClean="0">
                <a:solidFill>
                  <a:srgbClr val="25265E"/>
                </a:solidFill>
                <a:latin typeface="euclid_circular_a"/>
              </a:rPr>
              <a:t> </a:t>
            </a:r>
            <a:r>
              <a:rPr lang="en-US" dirty="0">
                <a:solidFill>
                  <a:srgbClr val="25265E"/>
                </a:solidFill>
                <a:latin typeface="euclid_circular_a"/>
              </a:rPr>
              <a:t>&lt;&lt; </a:t>
            </a:r>
            <a:r>
              <a:rPr lang="en-US" dirty="0">
                <a:solidFill>
                  <a:srgbClr val="98C379"/>
                </a:solidFill>
                <a:latin typeface="euclid_circular_a"/>
              </a:rPr>
              <a:t>"a = "</a:t>
            </a:r>
            <a:r>
              <a:rPr lang="en-US" dirty="0">
                <a:solidFill>
                  <a:srgbClr val="25265E"/>
                </a:solidFill>
                <a:latin typeface="euclid_circular_a"/>
              </a:rPr>
              <a:t> &lt;&lt; a &lt;&lt; </a:t>
            </a:r>
            <a:r>
              <a:rPr lang="en-US" dirty="0">
                <a:solidFill>
                  <a:srgbClr val="98C379"/>
                </a:solidFill>
                <a:latin typeface="euclid_circular_a"/>
              </a:rPr>
              <a:t>" and "</a:t>
            </a:r>
            <a:r>
              <a:rPr lang="en-US" dirty="0">
                <a:solidFill>
                  <a:srgbClr val="25265E"/>
                </a:solidFill>
                <a:latin typeface="euclid_circular_a"/>
              </a:rPr>
              <a:t> &lt;&lt; b &lt;&lt; </a:t>
            </a:r>
            <a:r>
              <a:rPr lang="en-US" dirty="0">
                <a:solidFill>
                  <a:srgbClr val="98C379"/>
                </a:solidFill>
                <a:latin typeface="euclid_circular_a"/>
              </a:rPr>
              <a:t>" = "</a:t>
            </a:r>
            <a:r>
              <a:rPr lang="en-US" dirty="0">
                <a:solidFill>
                  <a:srgbClr val="25265E"/>
                </a:solidFill>
                <a:latin typeface="euclid_circular_a"/>
              </a:rPr>
              <a:t> &lt;&lt; b &lt;&lt; </a:t>
            </a:r>
            <a:r>
              <a:rPr lang="en-US" dirty="0" err="1">
                <a:solidFill>
                  <a:srgbClr val="E6C07B"/>
                </a:solidFill>
                <a:latin typeface="euclid_circular_a"/>
              </a:rPr>
              <a:t>endl</a:t>
            </a:r>
            <a:r>
              <a:rPr lang="en-US" dirty="0" smtClean="0">
                <a:solidFill>
                  <a:srgbClr val="25265E"/>
                </a:solidFill>
                <a:latin typeface="euclid_circular_a"/>
              </a:rPr>
              <a:t>;</a:t>
            </a:r>
          </a:p>
          <a:p>
            <a:r>
              <a:rPr lang="en-US" dirty="0" smtClean="0">
                <a:solidFill>
                  <a:srgbClr val="25265E"/>
                </a:solidFill>
                <a:latin typeface="euclid_circular_a"/>
              </a:rPr>
              <a:t> </a:t>
            </a:r>
            <a:r>
              <a:rPr lang="en-US" dirty="0">
                <a:solidFill>
                  <a:srgbClr val="25265E"/>
                </a:solidFill>
                <a:latin typeface="euclid_circular_a"/>
              </a:rPr>
              <a:t>} </a:t>
            </a:r>
            <a:endParaRPr lang="en-US" dirty="0" smtClean="0">
              <a:solidFill>
                <a:srgbClr val="C678DD"/>
              </a:solidFill>
              <a:latin typeface="euclid_circular_a"/>
            </a:endParaRPr>
          </a:p>
          <a:p>
            <a:r>
              <a:rPr lang="en-US" dirty="0" err="1" smtClean="0">
                <a:solidFill>
                  <a:srgbClr val="C678DD"/>
                </a:solidFill>
                <a:latin typeface="euclid_circular_a"/>
              </a:rPr>
              <a:t>int</a:t>
            </a:r>
            <a:r>
              <a:rPr lang="en-US" dirty="0" smtClean="0">
                <a:solidFill>
                  <a:srgbClr val="25265E"/>
                </a:solidFill>
                <a:latin typeface="euclid_circular_a"/>
              </a:rPr>
              <a:t> </a:t>
            </a:r>
            <a:r>
              <a:rPr lang="en-US" dirty="0">
                <a:solidFill>
                  <a:srgbClr val="61AEEE"/>
                </a:solidFill>
                <a:latin typeface="euclid_circular_a"/>
              </a:rPr>
              <a:t>main</a:t>
            </a:r>
            <a:r>
              <a:rPr lang="en-US" dirty="0">
                <a:solidFill>
                  <a:srgbClr val="25265E"/>
                </a:solidFill>
                <a:latin typeface="euclid_circular_a"/>
              </a:rPr>
              <a:t>() { </a:t>
            </a:r>
            <a:endParaRPr lang="en-US" dirty="0" smtClean="0">
              <a:solidFill>
                <a:srgbClr val="25265E"/>
              </a:solidFill>
              <a:latin typeface="euclid_circular_a"/>
            </a:endParaRPr>
          </a:p>
          <a:p>
            <a:r>
              <a:rPr lang="en-US" dirty="0" err="1" smtClean="0">
                <a:solidFill>
                  <a:srgbClr val="C678DD"/>
                </a:solidFill>
                <a:latin typeface="euclid_circular_a"/>
              </a:rPr>
              <a:t>int</a:t>
            </a:r>
            <a:r>
              <a:rPr lang="en-US" dirty="0" smtClean="0">
                <a:solidFill>
                  <a:srgbClr val="25265E"/>
                </a:solidFill>
                <a:latin typeface="euclid_circular_a"/>
              </a:rPr>
              <a:t> </a:t>
            </a:r>
            <a:r>
              <a:rPr lang="en-US" dirty="0">
                <a:solidFill>
                  <a:srgbClr val="25265E"/>
                </a:solidFill>
                <a:latin typeface="euclid_circular_a"/>
              </a:rPr>
              <a:t>a = </a:t>
            </a:r>
            <a:r>
              <a:rPr lang="en-US" dirty="0">
                <a:solidFill>
                  <a:srgbClr val="D19A66"/>
                </a:solidFill>
                <a:latin typeface="euclid_circular_a"/>
              </a:rPr>
              <a:t>1</a:t>
            </a:r>
            <a:r>
              <a:rPr lang="en-US" dirty="0">
                <a:solidFill>
                  <a:srgbClr val="25265E"/>
                </a:solidFill>
                <a:latin typeface="euclid_circular_a"/>
              </a:rPr>
              <a:t>; </a:t>
            </a:r>
            <a:r>
              <a:rPr lang="en-US" dirty="0" err="1">
                <a:solidFill>
                  <a:srgbClr val="C678DD"/>
                </a:solidFill>
                <a:latin typeface="euclid_circular_a"/>
              </a:rPr>
              <a:t>int</a:t>
            </a:r>
            <a:r>
              <a:rPr lang="en-US" dirty="0">
                <a:solidFill>
                  <a:srgbClr val="25265E"/>
                </a:solidFill>
                <a:latin typeface="euclid_circular_a"/>
              </a:rPr>
              <a:t> b = </a:t>
            </a:r>
            <a:r>
              <a:rPr lang="en-US" dirty="0">
                <a:solidFill>
                  <a:srgbClr val="D19A66"/>
                </a:solidFill>
                <a:latin typeface="euclid_circular_a"/>
              </a:rPr>
              <a:t>2</a:t>
            </a:r>
            <a:r>
              <a:rPr lang="en-US" dirty="0">
                <a:solidFill>
                  <a:srgbClr val="25265E"/>
                </a:solidFill>
                <a:latin typeface="euclid_circular_a"/>
              </a:rPr>
              <a:t>; </a:t>
            </a:r>
            <a:endParaRPr lang="en-US" dirty="0" smtClean="0">
              <a:solidFill>
                <a:srgbClr val="25265E"/>
              </a:solidFill>
              <a:latin typeface="euclid_circular_a"/>
            </a:endParaRPr>
          </a:p>
          <a:p>
            <a:r>
              <a:rPr lang="en-US" dirty="0" smtClean="0">
                <a:solidFill>
                  <a:srgbClr val="25265E"/>
                </a:solidFill>
                <a:latin typeface="euclid_circular_a"/>
              </a:rPr>
              <a:t>swap(a</a:t>
            </a:r>
            <a:r>
              <a:rPr lang="en-US" dirty="0">
                <a:solidFill>
                  <a:srgbClr val="25265E"/>
                </a:solidFill>
                <a:latin typeface="euclid_circular_a"/>
              </a:rPr>
              <a:t>, b); </a:t>
            </a:r>
            <a:r>
              <a:rPr lang="en-US" dirty="0" smtClean="0">
                <a:solidFill>
                  <a:srgbClr val="25265E"/>
                </a:solidFill>
                <a:latin typeface="euclid_circular_a"/>
              </a:rPr>
              <a:t>     //</a:t>
            </a:r>
            <a:r>
              <a:rPr lang="en-US" dirty="0" err="1"/>
              <a:t>std</a:t>
            </a:r>
            <a:r>
              <a:rPr lang="en-US" dirty="0"/>
              <a:t> namespace includes its own swap() function</a:t>
            </a:r>
            <a:r>
              <a:rPr lang="en-US" dirty="0" smtClean="0"/>
              <a:t>. So</a:t>
            </a:r>
            <a:r>
              <a:rPr lang="en-US" dirty="0"/>
              <a:t>, the compiler is unable to determine which version </a:t>
            </a:r>
            <a:r>
              <a:rPr lang="en-US" dirty="0" smtClean="0"/>
              <a:t>		//of</a:t>
            </a:r>
            <a:r>
              <a:rPr lang="en-US" dirty="0"/>
              <a:t> swap() to use: </a:t>
            </a:r>
            <a:r>
              <a:rPr lang="en-US" dirty="0" err="1"/>
              <a:t>std</a:t>
            </a:r>
            <a:r>
              <a:rPr lang="en-US" dirty="0"/>
              <a:t>::swap() or the custom function we have </a:t>
            </a:r>
            <a:r>
              <a:rPr lang="en-US" dirty="0" smtClean="0"/>
              <a:t>created.</a:t>
            </a:r>
          </a:p>
          <a:p>
            <a:r>
              <a:rPr lang="en-US" dirty="0"/>
              <a:t>		</a:t>
            </a:r>
            <a:r>
              <a:rPr lang="en-US" dirty="0" smtClean="0"/>
              <a:t>//therefore we need to remove the  </a:t>
            </a:r>
            <a:r>
              <a:rPr lang="en-US" dirty="0">
                <a:solidFill>
                  <a:srgbClr val="0070C0"/>
                </a:solidFill>
              </a:rPr>
              <a:t>using namespace </a:t>
            </a:r>
            <a:r>
              <a:rPr lang="en-US" dirty="0" err="1">
                <a:solidFill>
                  <a:srgbClr val="0070C0"/>
                </a:solidFill>
              </a:rPr>
              <a:t>std</a:t>
            </a:r>
            <a:r>
              <a:rPr lang="en-US" dirty="0">
                <a:solidFill>
                  <a:srgbClr val="0070C0"/>
                </a:solidFill>
              </a:rPr>
              <a:t>; </a:t>
            </a:r>
            <a:r>
              <a:rPr lang="en-US" dirty="0" smtClean="0"/>
              <a:t>from </a:t>
            </a:r>
            <a:r>
              <a:rPr lang="en-US" dirty="0"/>
              <a:t>our program.</a:t>
            </a:r>
          </a:p>
          <a:p>
            <a:r>
              <a:rPr lang="en-US" dirty="0"/>
              <a:t/>
            </a:r>
            <a:br>
              <a:rPr lang="en-US" dirty="0"/>
            </a:br>
            <a:endParaRPr lang="en-US" dirty="0"/>
          </a:p>
          <a:p>
            <a:r>
              <a:rPr lang="en-US" dirty="0" smtClean="0">
                <a:solidFill>
                  <a:srgbClr val="C678DD"/>
                </a:solidFill>
                <a:latin typeface="euclid_circular_a"/>
              </a:rPr>
              <a:t>return</a:t>
            </a:r>
            <a:r>
              <a:rPr lang="en-US" dirty="0" smtClean="0">
                <a:solidFill>
                  <a:srgbClr val="25265E"/>
                </a:solidFill>
                <a:latin typeface="euclid_circular_a"/>
              </a:rPr>
              <a:t> </a:t>
            </a:r>
            <a:r>
              <a:rPr lang="en-US" dirty="0">
                <a:solidFill>
                  <a:srgbClr val="D19A66"/>
                </a:solidFill>
                <a:latin typeface="euclid_circular_a"/>
              </a:rPr>
              <a:t>0</a:t>
            </a:r>
            <a:r>
              <a:rPr lang="en-US" dirty="0" smtClean="0">
                <a:solidFill>
                  <a:srgbClr val="25265E"/>
                </a:solidFill>
                <a:latin typeface="euclid_circular_a"/>
              </a:rPr>
              <a:t>;</a:t>
            </a:r>
          </a:p>
          <a:p>
            <a:r>
              <a:rPr lang="en-US" dirty="0" smtClean="0">
                <a:solidFill>
                  <a:srgbClr val="25265E"/>
                </a:solidFill>
                <a:latin typeface="euclid_circular_a"/>
              </a:rPr>
              <a:t> </a:t>
            </a:r>
            <a:r>
              <a:rPr lang="en-US" dirty="0">
                <a:solidFill>
                  <a:srgbClr val="25265E"/>
                </a:solidFill>
                <a:latin typeface="euclid_circular_a"/>
              </a:rPr>
              <a:t>}</a:t>
            </a:r>
          </a:p>
          <a:p>
            <a:r>
              <a:rPr lang="en-US" dirty="0">
                <a:solidFill>
                  <a:srgbClr val="25265E"/>
                </a:solidFill>
                <a:latin typeface="euclid_circular_a"/>
              </a:rPr>
              <a:t/>
            </a:r>
            <a:br>
              <a:rPr lang="en-US" dirty="0">
                <a:solidFill>
                  <a:srgbClr val="25265E"/>
                </a:solidFill>
                <a:latin typeface="euclid_circular_a"/>
              </a:rPr>
            </a:br>
            <a:endParaRPr lang="en-US" b="0" i="0" dirty="0">
              <a:solidFill>
                <a:srgbClr val="25265E"/>
              </a:solidFill>
              <a:effectLst/>
              <a:latin typeface="euclid_circular_a"/>
            </a:endParaRPr>
          </a:p>
        </p:txBody>
      </p:sp>
    </p:spTree>
    <p:extLst>
      <p:ext uri="{BB962C8B-B14F-4D97-AF65-F5344CB8AC3E}">
        <p14:creationId xmlns:p14="http://schemas.microsoft.com/office/powerpoint/2010/main" val="303386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fontAlgn="base"/>
            <a:r>
              <a:rPr lang="en-US" b="1" dirty="0">
                <a:solidFill>
                  <a:srgbClr val="273239"/>
                </a:solidFill>
                <a:latin typeface="urw-din"/>
              </a:rPr>
              <a:t>Defining a Namespace:</a:t>
            </a:r>
          </a:p>
        </p:txBody>
      </p:sp>
      <p:sp>
        <p:nvSpPr>
          <p:cNvPr id="3" name="Content Placeholder 2"/>
          <p:cNvSpPr>
            <a:spLocks noGrp="1"/>
          </p:cNvSpPr>
          <p:nvPr>
            <p:ph idx="1"/>
          </p:nvPr>
        </p:nvSpPr>
        <p:spPr>
          <a:xfrm>
            <a:off x="0" y="838200"/>
            <a:ext cx="9144000" cy="6019800"/>
          </a:xfrm>
        </p:spPr>
        <p:txBody>
          <a:bodyPr>
            <a:normAutofit fontScale="77500" lnSpcReduction="20000"/>
          </a:bodyPr>
          <a:lstStyle/>
          <a:p>
            <a:pPr fontAlgn="base">
              <a:buFont typeface="Arial"/>
              <a:buChar char="•"/>
            </a:pPr>
            <a:r>
              <a:rPr lang="en-US" dirty="0" smtClean="0">
                <a:solidFill>
                  <a:srgbClr val="273239"/>
                </a:solidFill>
                <a:latin typeface="urw-din"/>
              </a:rPr>
              <a:t>A </a:t>
            </a:r>
            <a:r>
              <a:rPr lang="en-US" dirty="0">
                <a:solidFill>
                  <a:srgbClr val="273239"/>
                </a:solidFill>
                <a:latin typeface="urw-din"/>
              </a:rPr>
              <a:t>namespace definition begins with the keyword </a:t>
            </a:r>
            <a:r>
              <a:rPr lang="en-US" dirty="0">
                <a:solidFill>
                  <a:srgbClr val="0070C0"/>
                </a:solidFill>
                <a:latin typeface="urw-din"/>
              </a:rPr>
              <a:t>namespace</a:t>
            </a:r>
            <a:r>
              <a:rPr lang="en-US" dirty="0">
                <a:solidFill>
                  <a:srgbClr val="273239"/>
                </a:solidFill>
                <a:latin typeface="urw-din"/>
              </a:rPr>
              <a:t> followed by the namespace name as follows:</a:t>
            </a:r>
          </a:p>
          <a:p>
            <a:pPr fontAlgn="base">
              <a:buFont typeface="Arial"/>
              <a:buChar char="•"/>
            </a:pPr>
            <a:r>
              <a:rPr lang="en-US" dirty="0"/>
              <a:t>namespace </a:t>
            </a:r>
            <a:r>
              <a:rPr lang="en-US" dirty="0" err="1" smtClean="0"/>
              <a:t>namespace_name</a:t>
            </a:r>
            <a:endParaRPr lang="en-US" dirty="0" smtClean="0"/>
          </a:p>
          <a:p>
            <a:pPr marL="0" indent="0" fontAlgn="base">
              <a:buNone/>
            </a:pPr>
            <a:r>
              <a:rPr lang="en-US" dirty="0"/>
              <a:t>	</a:t>
            </a:r>
            <a:r>
              <a:rPr lang="en-US" dirty="0" smtClean="0"/>
              <a:t> {</a:t>
            </a:r>
          </a:p>
          <a:p>
            <a:pPr marL="0" indent="0" fontAlgn="base">
              <a:buNone/>
            </a:pPr>
            <a:r>
              <a:rPr lang="en-US" dirty="0"/>
              <a:t>	</a:t>
            </a:r>
            <a:r>
              <a:rPr lang="en-US" dirty="0" smtClean="0"/>
              <a:t> </a:t>
            </a:r>
            <a:r>
              <a:rPr lang="en-US" dirty="0"/>
              <a:t>// code declarations i.e. </a:t>
            </a:r>
            <a:endParaRPr lang="en-US" dirty="0" smtClean="0"/>
          </a:p>
          <a:p>
            <a:pPr marL="0" indent="0" fontAlgn="base">
              <a:buNone/>
            </a:pPr>
            <a:r>
              <a:rPr lang="en-US" dirty="0"/>
              <a:t>	</a:t>
            </a:r>
            <a:r>
              <a:rPr lang="en-US" dirty="0" smtClean="0"/>
              <a:t>variable </a:t>
            </a:r>
            <a:r>
              <a:rPr lang="en-US" dirty="0"/>
              <a:t>(</a:t>
            </a:r>
            <a:r>
              <a:rPr lang="en-US" dirty="0" err="1"/>
              <a:t>int</a:t>
            </a:r>
            <a:r>
              <a:rPr lang="en-US" dirty="0"/>
              <a:t> a</a:t>
            </a:r>
            <a:r>
              <a:rPr lang="en-US" dirty="0" smtClean="0"/>
              <a:t>;)</a:t>
            </a:r>
          </a:p>
          <a:p>
            <a:pPr marL="0" indent="0" fontAlgn="base">
              <a:buNone/>
            </a:pPr>
            <a:r>
              <a:rPr lang="en-US" dirty="0"/>
              <a:t>	</a:t>
            </a:r>
            <a:r>
              <a:rPr lang="en-US" dirty="0" smtClean="0"/>
              <a:t> </a:t>
            </a:r>
            <a:r>
              <a:rPr lang="en-US" dirty="0"/>
              <a:t>method (void add();) </a:t>
            </a:r>
            <a:endParaRPr lang="en-US" dirty="0" smtClean="0"/>
          </a:p>
          <a:p>
            <a:pPr marL="0" indent="0" fontAlgn="base">
              <a:buNone/>
            </a:pPr>
            <a:r>
              <a:rPr lang="en-US" dirty="0"/>
              <a:t>	</a:t>
            </a:r>
            <a:r>
              <a:rPr lang="en-US" dirty="0" smtClean="0"/>
              <a:t>classes </a:t>
            </a:r>
            <a:r>
              <a:rPr lang="en-US" dirty="0"/>
              <a:t>( class student</a:t>
            </a:r>
            <a:r>
              <a:rPr lang="en-US" dirty="0" smtClean="0"/>
              <a:t>{};)</a:t>
            </a:r>
          </a:p>
          <a:p>
            <a:pPr marL="0" indent="0" fontAlgn="base">
              <a:buNone/>
            </a:pPr>
            <a:r>
              <a:rPr lang="en-US" dirty="0"/>
              <a:t>	</a:t>
            </a:r>
            <a:r>
              <a:rPr lang="en-US" dirty="0" smtClean="0"/>
              <a:t> }</a:t>
            </a:r>
          </a:p>
          <a:p>
            <a:pPr fontAlgn="base"/>
            <a:r>
              <a:rPr lang="en-US" dirty="0" smtClean="0">
                <a:solidFill>
                  <a:srgbClr val="273239"/>
                </a:solidFill>
                <a:latin typeface="urw-din"/>
              </a:rPr>
              <a:t>It </a:t>
            </a:r>
            <a:r>
              <a:rPr lang="en-US" dirty="0">
                <a:solidFill>
                  <a:srgbClr val="273239"/>
                </a:solidFill>
                <a:latin typeface="urw-din"/>
              </a:rPr>
              <a:t>is to be noted that, there is no semicolon (;) after the closing brace.</a:t>
            </a:r>
          </a:p>
          <a:p>
            <a:pPr fontAlgn="base">
              <a:buFont typeface="Arial"/>
              <a:buChar char="•"/>
            </a:pPr>
            <a:r>
              <a:rPr lang="en-US" dirty="0">
                <a:solidFill>
                  <a:srgbClr val="273239"/>
                </a:solidFill>
                <a:latin typeface="urw-din"/>
              </a:rPr>
              <a:t>To call the namespace-enabled version of either function or variable, prepend the namespace name as follows:</a:t>
            </a:r>
          </a:p>
          <a:p>
            <a:pPr fontAlgn="base">
              <a:buFont typeface="Arial"/>
              <a:buChar char="•"/>
            </a:pPr>
            <a:r>
              <a:rPr lang="en-US" dirty="0" err="1">
                <a:solidFill>
                  <a:srgbClr val="0070C0"/>
                </a:solidFill>
                <a:latin typeface="urw-din"/>
              </a:rPr>
              <a:t>namespace_name</a:t>
            </a:r>
            <a:r>
              <a:rPr lang="en-US" dirty="0">
                <a:solidFill>
                  <a:srgbClr val="0070C0"/>
                </a:solidFill>
                <a:latin typeface="urw-din"/>
              </a:rPr>
              <a:t>: :code;</a:t>
            </a:r>
            <a:r>
              <a:rPr lang="en-US" dirty="0">
                <a:solidFill>
                  <a:srgbClr val="273239"/>
                </a:solidFill>
                <a:latin typeface="urw-din"/>
              </a:rPr>
              <a:t>  </a:t>
            </a:r>
            <a:r>
              <a:rPr lang="en-US" sz="2300" dirty="0">
                <a:solidFill>
                  <a:srgbClr val="273239"/>
                </a:solidFill>
                <a:latin typeface="urw-din"/>
              </a:rPr>
              <a:t>// code could be variable , function or class.</a:t>
            </a:r>
            <a:endParaRPr lang="en-US" b="0" i="0" dirty="0">
              <a:solidFill>
                <a:srgbClr val="273239"/>
              </a:solidFill>
              <a:effectLst/>
              <a:latin typeface="urw-din"/>
            </a:endParaRPr>
          </a:p>
        </p:txBody>
      </p:sp>
    </p:spTree>
    <p:extLst>
      <p:ext uri="{BB962C8B-B14F-4D97-AF65-F5344CB8AC3E}">
        <p14:creationId xmlns:p14="http://schemas.microsoft.com/office/powerpoint/2010/main" val="4291787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fontAlgn="base"/>
            <a:r>
              <a:rPr lang="en-US" b="1" dirty="0">
                <a:solidFill>
                  <a:srgbClr val="273239"/>
                </a:solidFill>
                <a:latin typeface="urw-din"/>
              </a:rPr>
              <a:t>Defining a Namespace:</a:t>
            </a:r>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marL="1257300" lvl="3" indent="0" fontAlgn="base">
              <a:buNone/>
            </a:pPr>
            <a:r>
              <a:rPr lang="en-US" dirty="0"/>
              <a:t>#include &lt;</a:t>
            </a:r>
            <a:r>
              <a:rPr lang="en-US" dirty="0" err="1"/>
              <a:t>iostream</a:t>
            </a:r>
            <a:r>
              <a:rPr lang="en-US" dirty="0"/>
              <a:t>&gt;</a:t>
            </a:r>
          </a:p>
          <a:p>
            <a:pPr marL="1257300" lvl="3" indent="0" fontAlgn="base">
              <a:buNone/>
            </a:pPr>
            <a:r>
              <a:rPr lang="en-US" dirty="0"/>
              <a:t>using namespace </a:t>
            </a:r>
            <a:r>
              <a:rPr lang="en-US" dirty="0" err="1"/>
              <a:t>std</a:t>
            </a:r>
            <a:r>
              <a:rPr lang="en-US" dirty="0"/>
              <a:t>;</a:t>
            </a:r>
          </a:p>
          <a:p>
            <a:pPr marL="1257300" lvl="3" indent="0" fontAlgn="base">
              <a:buNone/>
            </a:pPr>
            <a:r>
              <a:rPr lang="en-US" dirty="0"/>
              <a:t>// first name space</a:t>
            </a:r>
          </a:p>
          <a:p>
            <a:pPr marL="1257300" lvl="3" indent="0" fontAlgn="base">
              <a:buNone/>
            </a:pPr>
            <a:r>
              <a:rPr lang="en-US" dirty="0"/>
              <a:t>namespace </a:t>
            </a:r>
            <a:r>
              <a:rPr lang="en-US" dirty="0" err="1"/>
              <a:t>first_space</a:t>
            </a:r>
            <a:endParaRPr lang="en-US" dirty="0"/>
          </a:p>
          <a:p>
            <a:pPr marL="1257300" lvl="3" indent="0" fontAlgn="base">
              <a:buNone/>
            </a:pPr>
            <a:r>
              <a:rPr lang="en-US" dirty="0"/>
              <a:t>{</a:t>
            </a:r>
          </a:p>
          <a:p>
            <a:pPr marL="1257300" lvl="3" indent="0" fontAlgn="base">
              <a:buNone/>
            </a:pPr>
            <a:r>
              <a:rPr lang="en-US" dirty="0"/>
              <a:t>  void </a:t>
            </a:r>
            <a:r>
              <a:rPr lang="en-US" dirty="0" err="1"/>
              <a:t>func</a:t>
            </a:r>
            <a:r>
              <a:rPr lang="en-US" dirty="0"/>
              <a:t>()</a:t>
            </a:r>
          </a:p>
          <a:p>
            <a:pPr marL="1257300" lvl="3" indent="0" fontAlgn="base">
              <a:buNone/>
            </a:pPr>
            <a:r>
              <a:rPr lang="en-US" dirty="0"/>
              <a:t>  {</a:t>
            </a:r>
          </a:p>
          <a:p>
            <a:pPr marL="1257300" lvl="3" indent="0" fontAlgn="base">
              <a:buNone/>
            </a:pPr>
            <a:r>
              <a:rPr lang="en-US" dirty="0"/>
              <a:t>     </a:t>
            </a:r>
            <a:r>
              <a:rPr lang="en-US" dirty="0" err="1"/>
              <a:t>cout</a:t>
            </a:r>
            <a:r>
              <a:rPr lang="en-US" dirty="0"/>
              <a:t> &lt;&lt; "Inside </a:t>
            </a:r>
            <a:r>
              <a:rPr lang="en-US" dirty="0" err="1"/>
              <a:t>first_space</a:t>
            </a:r>
            <a:r>
              <a:rPr lang="en-US" dirty="0"/>
              <a:t>" &lt;&lt; </a:t>
            </a:r>
            <a:r>
              <a:rPr lang="en-US" dirty="0" err="1"/>
              <a:t>endl</a:t>
            </a:r>
            <a:r>
              <a:rPr lang="en-US" dirty="0"/>
              <a:t>;</a:t>
            </a:r>
          </a:p>
          <a:p>
            <a:pPr marL="1257300" lvl="3" indent="0" fontAlgn="base">
              <a:buNone/>
            </a:pPr>
            <a:r>
              <a:rPr lang="en-US" dirty="0" smtClean="0"/>
              <a:t>  }</a:t>
            </a:r>
          </a:p>
          <a:p>
            <a:pPr marL="1257300" lvl="3" indent="0" fontAlgn="base">
              <a:buNone/>
            </a:pPr>
            <a:r>
              <a:rPr lang="en-US" dirty="0" smtClean="0"/>
              <a:t>}</a:t>
            </a:r>
            <a:endParaRPr lang="en-US" dirty="0"/>
          </a:p>
          <a:p>
            <a:pPr marL="1257300" lvl="3" indent="0" fontAlgn="base">
              <a:buNone/>
            </a:pPr>
            <a:r>
              <a:rPr lang="en-US" dirty="0"/>
              <a:t> </a:t>
            </a:r>
          </a:p>
          <a:p>
            <a:pPr marL="1257300" lvl="3" indent="0" fontAlgn="base">
              <a:buNone/>
            </a:pPr>
            <a:r>
              <a:rPr lang="en-US" dirty="0"/>
              <a:t>// second name space</a:t>
            </a:r>
          </a:p>
          <a:p>
            <a:pPr marL="1257300" lvl="3" indent="0" fontAlgn="base">
              <a:buNone/>
            </a:pPr>
            <a:r>
              <a:rPr lang="en-US" dirty="0"/>
              <a:t>namespace </a:t>
            </a:r>
            <a:r>
              <a:rPr lang="en-US" dirty="0" err="1"/>
              <a:t>second_space</a:t>
            </a:r>
            <a:endParaRPr lang="en-US" dirty="0"/>
          </a:p>
          <a:p>
            <a:pPr marL="1257300" lvl="3" indent="0" fontAlgn="base">
              <a:buNone/>
            </a:pPr>
            <a:r>
              <a:rPr lang="en-US" dirty="0"/>
              <a:t>{</a:t>
            </a:r>
          </a:p>
          <a:p>
            <a:pPr marL="1257300" lvl="3" indent="0" fontAlgn="base">
              <a:buNone/>
            </a:pPr>
            <a:r>
              <a:rPr lang="en-US" dirty="0"/>
              <a:t>  void </a:t>
            </a:r>
            <a:r>
              <a:rPr lang="en-US" dirty="0" err="1"/>
              <a:t>func</a:t>
            </a:r>
            <a:r>
              <a:rPr lang="en-US" dirty="0"/>
              <a:t>()</a:t>
            </a:r>
          </a:p>
          <a:p>
            <a:pPr marL="1257300" lvl="3" indent="0" fontAlgn="base">
              <a:buNone/>
            </a:pPr>
            <a:r>
              <a:rPr lang="en-US" dirty="0"/>
              <a:t>  {</a:t>
            </a:r>
          </a:p>
          <a:p>
            <a:pPr marL="1257300" lvl="3" indent="0" fontAlgn="base">
              <a:buNone/>
            </a:pPr>
            <a:r>
              <a:rPr lang="en-US" dirty="0"/>
              <a:t>     </a:t>
            </a:r>
            <a:r>
              <a:rPr lang="en-US" dirty="0" err="1"/>
              <a:t>cout</a:t>
            </a:r>
            <a:r>
              <a:rPr lang="en-US" dirty="0"/>
              <a:t> &lt;&lt; "Inside </a:t>
            </a:r>
            <a:r>
              <a:rPr lang="en-US" dirty="0" err="1"/>
              <a:t>second_space</a:t>
            </a:r>
            <a:r>
              <a:rPr lang="en-US" dirty="0"/>
              <a:t>" &lt;&lt; </a:t>
            </a:r>
            <a:r>
              <a:rPr lang="en-US" dirty="0" err="1"/>
              <a:t>endl</a:t>
            </a:r>
            <a:r>
              <a:rPr lang="en-US" dirty="0"/>
              <a:t>;</a:t>
            </a:r>
          </a:p>
          <a:p>
            <a:pPr marL="1257300" lvl="3" indent="0" fontAlgn="base">
              <a:buNone/>
            </a:pPr>
            <a:r>
              <a:rPr lang="en-US" dirty="0"/>
              <a:t>  }</a:t>
            </a:r>
          </a:p>
          <a:p>
            <a:pPr marL="1257300" lvl="3" indent="0" fontAlgn="base">
              <a:buNone/>
            </a:pPr>
            <a:r>
              <a:rPr lang="en-US" dirty="0"/>
              <a:t>}</a:t>
            </a:r>
          </a:p>
          <a:p>
            <a:pPr marL="1257300" lvl="3" indent="0" fontAlgn="base">
              <a:buNone/>
            </a:pPr>
            <a:r>
              <a:rPr lang="en-US" dirty="0"/>
              <a:t>using namespace </a:t>
            </a:r>
            <a:r>
              <a:rPr lang="en-US" dirty="0" err="1"/>
              <a:t>first_space</a:t>
            </a:r>
            <a:r>
              <a:rPr lang="en-US" dirty="0"/>
              <a:t>;</a:t>
            </a:r>
          </a:p>
          <a:p>
            <a:pPr marL="1257300" lvl="3" indent="0" fontAlgn="base">
              <a:buNone/>
            </a:pPr>
            <a:r>
              <a:rPr lang="en-US" dirty="0" err="1"/>
              <a:t>int</a:t>
            </a:r>
            <a:r>
              <a:rPr lang="en-US" dirty="0"/>
              <a:t> main ()</a:t>
            </a:r>
          </a:p>
          <a:p>
            <a:pPr marL="1257300" lvl="3" indent="0" fontAlgn="base">
              <a:buNone/>
            </a:pPr>
            <a:r>
              <a:rPr lang="en-US" dirty="0"/>
              <a:t>{</a:t>
            </a:r>
          </a:p>
          <a:p>
            <a:pPr marL="1257300" lvl="3" indent="0" fontAlgn="base">
              <a:buNone/>
            </a:pPr>
            <a:r>
              <a:rPr lang="en-US" dirty="0"/>
              <a:t>   // This calls function from first name space.</a:t>
            </a:r>
          </a:p>
          <a:p>
            <a:pPr marL="1257300" lvl="3" indent="0" fontAlgn="base">
              <a:buNone/>
            </a:pPr>
            <a:r>
              <a:rPr lang="en-US" dirty="0"/>
              <a:t>  </a:t>
            </a:r>
            <a:r>
              <a:rPr lang="en-US" dirty="0" err="1"/>
              <a:t>func</a:t>
            </a:r>
            <a:r>
              <a:rPr lang="en-US" dirty="0"/>
              <a:t>();</a:t>
            </a:r>
          </a:p>
          <a:p>
            <a:pPr marL="1257300" lvl="3" indent="0" fontAlgn="base">
              <a:buNone/>
            </a:pPr>
            <a:r>
              <a:rPr lang="en-US" dirty="0"/>
              <a:t>  return 0;</a:t>
            </a:r>
          </a:p>
          <a:p>
            <a:pPr marL="1257300" lvl="3" indent="0" fontAlgn="base">
              <a:buNone/>
            </a:pPr>
            <a:r>
              <a:rPr lang="en-US" dirty="0"/>
              <a:t>}</a:t>
            </a:r>
          </a:p>
        </p:txBody>
      </p:sp>
      <p:sp>
        <p:nvSpPr>
          <p:cNvPr id="4" name="Rectangle 3"/>
          <p:cNvSpPr/>
          <p:nvPr/>
        </p:nvSpPr>
        <p:spPr>
          <a:xfrm>
            <a:off x="4267200" y="2133600"/>
            <a:ext cx="4572000" cy="3046988"/>
          </a:xfrm>
          <a:prstGeom prst="rect">
            <a:avLst/>
          </a:prstGeom>
        </p:spPr>
        <p:txBody>
          <a:bodyPr>
            <a:spAutoFit/>
          </a:bodyPr>
          <a:lstStyle/>
          <a:p>
            <a:pPr fontAlgn="base"/>
            <a:r>
              <a:rPr lang="en-US" sz="2400" dirty="0"/>
              <a:t>Names introduced in a using directive obey normal scope rules. The name is visible from the point of the using directive to the end of the scope in which the directive is found. Entities with the same name defined in an outer scope are hidden.</a:t>
            </a:r>
          </a:p>
        </p:txBody>
      </p:sp>
    </p:spTree>
    <p:extLst>
      <p:ext uri="{BB962C8B-B14F-4D97-AF65-F5344CB8AC3E}">
        <p14:creationId xmlns:p14="http://schemas.microsoft.com/office/powerpoint/2010/main" val="2647917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marL="0" indent="0" fontAlgn="base"/>
            <a:r>
              <a:rPr lang="en-US" b="1" dirty="0">
                <a:solidFill>
                  <a:srgbClr val="273239"/>
                </a:solidFill>
                <a:latin typeface="urw-din"/>
              </a:rPr>
              <a:t>Nested Namespaces:</a:t>
            </a:r>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fontAlgn="base"/>
            <a:r>
              <a:rPr lang="en-US" dirty="0" smtClean="0">
                <a:solidFill>
                  <a:srgbClr val="273239"/>
                </a:solidFill>
                <a:latin typeface="urw-din"/>
              </a:rPr>
              <a:t>Namespaces </a:t>
            </a:r>
            <a:r>
              <a:rPr lang="en-US" dirty="0">
                <a:solidFill>
                  <a:srgbClr val="273239"/>
                </a:solidFill>
                <a:latin typeface="urw-din"/>
              </a:rPr>
              <a:t>can be nested where you can define one namespace inside another name space as follows:</a:t>
            </a:r>
          </a:p>
          <a:p>
            <a:pPr marL="0" indent="0" fontAlgn="base">
              <a:buNone/>
            </a:pPr>
            <a:r>
              <a:rPr lang="en-US" b="1" dirty="0"/>
              <a:t>SYNTAX</a:t>
            </a:r>
            <a:r>
              <a:rPr lang="en-US" dirty="0"/>
              <a:t>: </a:t>
            </a:r>
            <a:endParaRPr lang="en-US" dirty="0" smtClean="0"/>
          </a:p>
          <a:p>
            <a:pPr marL="0" indent="0" fontAlgn="base">
              <a:buNone/>
            </a:pPr>
            <a:r>
              <a:rPr lang="en-US" dirty="0" smtClean="0"/>
              <a:t>namespace </a:t>
            </a:r>
            <a:r>
              <a:rPr lang="en-US" dirty="0"/>
              <a:t>namespace_name1 { </a:t>
            </a:r>
            <a:endParaRPr lang="en-US" dirty="0" smtClean="0"/>
          </a:p>
          <a:p>
            <a:pPr marL="400050" lvl="1" indent="0" fontAlgn="base">
              <a:buNone/>
            </a:pPr>
            <a:r>
              <a:rPr lang="en-US" dirty="0" smtClean="0"/>
              <a:t>// </a:t>
            </a:r>
            <a:r>
              <a:rPr lang="en-US" dirty="0"/>
              <a:t>code declarations </a:t>
            </a:r>
            <a:endParaRPr lang="en-US" dirty="0" smtClean="0"/>
          </a:p>
          <a:p>
            <a:pPr marL="400050" lvl="1" indent="0" fontAlgn="base">
              <a:buNone/>
            </a:pPr>
            <a:r>
              <a:rPr lang="en-US" dirty="0" smtClean="0"/>
              <a:t>namespace </a:t>
            </a:r>
            <a:r>
              <a:rPr lang="en-US" dirty="0"/>
              <a:t>namespace_name2 </a:t>
            </a:r>
            <a:endParaRPr lang="en-US" dirty="0" smtClean="0"/>
          </a:p>
          <a:p>
            <a:pPr marL="400050" lvl="1" indent="0" fontAlgn="base">
              <a:buNone/>
            </a:pPr>
            <a:r>
              <a:rPr lang="en-US" dirty="0" smtClean="0"/>
              <a:t>{ </a:t>
            </a:r>
            <a:r>
              <a:rPr lang="en-US" dirty="0"/>
              <a:t>// code declarations </a:t>
            </a:r>
            <a:r>
              <a:rPr lang="en-US" dirty="0" smtClean="0"/>
              <a:t>}</a:t>
            </a:r>
          </a:p>
          <a:p>
            <a:pPr marL="0" indent="0" fontAlgn="base">
              <a:buNone/>
            </a:pPr>
            <a:r>
              <a:rPr lang="en-US" dirty="0" smtClean="0"/>
              <a:t> }</a:t>
            </a:r>
          </a:p>
          <a:p>
            <a:pPr marL="0" indent="0" fontAlgn="base">
              <a:buNone/>
            </a:pPr>
            <a:endParaRPr lang="en-US" dirty="0">
              <a:solidFill>
                <a:srgbClr val="273239"/>
              </a:solidFill>
              <a:latin typeface="urw-din"/>
            </a:endParaRPr>
          </a:p>
          <a:p>
            <a:pPr fontAlgn="base"/>
            <a:r>
              <a:rPr lang="en-US" dirty="0" smtClean="0">
                <a:solidFill>
                  <a:srgbClr val="273239"/>
                </a:solidFill>
                <a:latin typeface="urw-din"/>
              </a:rPr>
              <a:t>You </a:t>
            </a:r>
            <a:r>
              <a:rPr lang="en-US" dirty="0">
                <a:solidFill>
                  <a:srgbClr val="273239"/>
                </a:solidFill>
                <a:latin typeface="urw-din"/>
              </a:rPr>
              <a:t>can access members of nested namespace by using resolution operators as follows:</a:t>
            </a:r>
            <a:br>
              <a:rPr lang="en-US" dirty="0">
                <a:solidFill>
                  <a:srgbClr val="273239"/>
                </a:solidFill>
                <a:latin typeface="urw-din"/>
              </a:rPr>
            </a:br>
            <a:r>
              <a:rPr lang="en-US" dirty="0">
                <a:solidFill>
                  <a:srgbClr val="273239"/>
                </a:solidFill>
                <a:latin typeface="urw-din"/>
              </a:rPr>
              <a:t>// to access members of namespace_name2</a:t>
            </a:r>
            <a:br>
              <a:rPr lang="en-US" dirty="0">
                <a:solidFill>
                  <a:srgbClr val="273239"/>
                </a:solidFill>
                <a:latin typeface="urw-din"/>
              </a:rPr>
            </a:br>
            <a:r>
              <a:rPr lang="en-US" dirty="0" smtClean="0">
                <a:solidFill>
                  <a:srgbClr val="273239"/>
                </a:solidFill>
                <a:latin typeface="urw-din"/>
              </a:rPr>
              <a:t>	using </a:t>
            </a:r>
            <a:r>
              <a:rPr lang="en-US" dirty="0">
                <a:solidFill>
                  <a:srgbClr val="273239"/>
                </a:solidFill>
                <a:latin typeface="urw-din"/>
              </a:rPr>
              <a:t>namespace namespace_name1::namespace_name2;</a:t>
            </a:r>
            <a:br>
              <a:rPr lang="en-US" dirty="0">
                <a:solidFill>
                  <a:srgbClr val="273239"/>
                </a:solidFill>
                <a:latin typeface="urw-din"/>
              </a:rPr>
            </a:br>
            <a:r>
              <a:rPr lang="en-US" dirty="0">
                <a:solidFill>
                  <a:srgbClr val="273239"/>
                </a:solidFill>
                <a:latin typeface="urw-din"/>
              </a:rPr>
              <a:t>// to access members of namespace:name1</a:t>
            </a:r>
            <a:br>
              <a:rPr lang="en-US" dirty="0">
                <a:solidFill>
                  <a:srgbClr val="273239"/>
                </a:solidFill>
                <a:latin typeface="urw-din"/>
              </a:rPr>
            </a:br>
            <a:r>
              <a:rPr lang="en-US" dirty="0" smtClean="0">
                <a:solidFill>
                  <a:srgbClr val="273239"/>
                </a:solidFill>
                <a:latin typeface="urw-din"/>
              </a:rPr>
              <a:t>	using </a:t>
            </a:r>
            <a:r>
              <a:rPr lang="en-US" dirty="0">
                <a:solidFill>
                  <a:srgbClr val="273239"/>
                </a:solidFill>
                <a:latin typeface="urw-din"/>
              </a:rPr>
              <a:t>namespace namespace_name1;</a:t>
            </a:r>
            <a:br>
              <a:rPr lang="en-US" dirty="0">
                <a:solidFill>
                  <a:srgbClr val="273239"/>
                </a:solidFill>
                <a:latin typeface="urw-din"/>
              </a:rPr>
            </a:br>
            <a:r>
              <a:rPr lang="en-US" dirty="0">
                <a:solidFill>
                  <a:srgbClr val="273239"/>
                </a:solidFill>
                <a:latin typeface="urw-din"/>
              </a:rPr>
              <a:t> </a:t>
            </a:r>
          </a:p>
          <a:p>
            <a:pPr fontAlgn="base"/>
            <a:r>
              <a:rPr lang="en-US" dirty="0">
                <a:solidFill>
                  <a:srgbClr val="273239"/>
                </a:solidFill>
                <a:latin typeface="urw-din"/>
              </a:rPr>
              <a:t>In the above statements if you are using namespace_name1, then it will make elements of namespace_name2 available in the scope as follows:</a:t>
            </a:r>
            <a:br>
              <a:rPr lang="en-US" dirty="0">
                <a:solidFill>
                  <a:srgbClr val="273239"/>
                </a:solidFill>
                <a:latin typeface="urw-din"/>
              </a:rPr>
            </a:br>
            <a:r>
              <a:rPr lang="en-US" dirty="0">
                <a:solidFill>
                  <a:srgbClr val="273239"/>
                </a:solidFill>
                <a:latin typeface="urw-din"/>
              </a:rPr>
              <a:t> </a:t>
            </a:r>
            <a:endParaRPr lang="en-US" b="0" i="0" dirty="0">
              <a:solidFill>
                <a:srgbClr val="273239"/>
              </a:solidFill>
              <a:effectLst/>
              <a:latin typeface="urw-din"/>
            </a:endParaRPr>
          </a:p>
        </p:txBody>
      </p:sp>
    </p:spTree>
    <p:extLst>
      <p:ext uri="{BB962C8B-B14F-4D97-AF65-F5344CB8AC3E}">
        <p14:creationId xmlns:p14="http://schemas.microsoft.com/office/powerpoint/2010/main" val="2181288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marL="0" indent="0" fontAlgn="base"/>
            <a:r>
              <a:rPr lang="en-US" b="1" dirty="0">
                <a:solidFill>
                  <a:srgbClr val="273239"/>
                </a:solidFill>
                <a:latin typeface="urw-din"/>
              </a:rPr>
              <a:t>Nested Namespaces:</a:t>
            </a:r>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marL="1714500" lvl="4" indent="0" fontAlgn="base">
              <a:buNone/>
            </a:pPr>
            <a:r>
              <a:rPr lang="en-US" dirty="0"/>
              <a:t>#include &lt;</a:t>
            </a:r>
            <a:r>
              <a:rPr lang="en-US" dirty="0" err="1"/>
              <a:t>iostream</a:t>
            </a:r>
            <a:r>
              <a:rPr lang="en-US" dirty="0"/>
              <a:t>&gt;</a:t>
            </a:r>
          </a:p>
          <a:p>
            <a:pPr marL="1714500" lvl="4" indent="0" fontAlgn="base">
              <a:buNone/>
            </a:pPr>
            <a:r>
              <a:rPr lang="en-US" dirty="0"/>
              <a:t>using namespace </a:t>
            </a:r>
            <a:r>
              <a:rPr lang="en-US" dirty="0" err="1"/>
              <a:t>std</a:t>
            </a:r>
            <a:r>
              <a:rPr lang="en-US" dirty="0"/>
              <a:t>;</a:t>
            </a:r>
          </a:p>
          <a:p>
            <a:pPr marL="1714500" lvl="4" indent="0" fontAlgn="base">
              <a:buNone/>
            </a:pPr>
            <a:r>
              <a:rPr lang="en-US" dirty="0"/>
              <a:t> </a:t>
            </a:r>
          </a:p>
          <a:p>
            <a:pPr marL="1714500" lvl="4" indent="0" fontAlgn="base">
              <a:buNone/>
            </a:pPr>
            <a:r>
              <a:rPr lang="en-US" dirty="0"/>
              <a:t>// first name space</a:t>
            </a:r>
          </a:p>
          <a:p>
            <a:pPr marL="1714500" lvl="4" indent="0" fontAlgn="base">
              <a:buNone/>
            </a:pPr>
            <a:r>
              <a:rPr lang="en-US" dirty="0"/>
              <a:t>namespace </a:t>
            </a:r>
            <a:r>
              <a:rPr lang="en-US" dirty="0" err="1"/>
              <a:t>first_space</a:t>
            </a:r>
            <a:endParaRPr lang="en-US" dirty="0"/>
          </a:p>
          <a:p>
            <a:pPr marL="1714500" lvl="4" indent="0" fontAlgn="base">
              <a:buNone/>
            </a:pPr>
            <a:r>
              <a:rPr lang="en-US" dirty="0"/>
              <a:t>{</a:t>
            </a:r>
          </a:p>
          <a:p>
            <a:pPr marL="1714500" lvl="4" indent="0" fontAlgn="base">
              <a:buNone/>
            </a:pPr>
            <a:r>
              <a:rPr lang="en-US" dirty="0"/>
              <a:t>  void </a:t>
            </a:r>
            <a:r>
              <a:rPr lang="en-US" dirty="0" err="1"/>
              <a:t>func</a:t>
            </a:r>
            <a:r>
              <a:rPr lang="en-US" dirty="0"/>
              <a:t>()</a:t>
            </a:r>
          </a:p>
          <a:p>
            <a:pPr marL="1714500" lvl="4" indent="0" fontAlgn="base">
              <a:buNone/>
            </a:pPr>
            <a:r>
              <a:rPr lang="en-US" dirty="0"/>
              <a:t>  {</a:t>
            </a:r>
          </a:p>
          <a:p>
            <a:pPr marL="1714500" lvl="4" indent="0" fontAlgn="base">
              <a:buNone/>
            </a:pPr>
            <a:r>
              <a:rPr lang="en-US" dirty="0"/>
              <a:t>     </a:t>
            </a:r>
            <a:r>
              <a:rPr lang="en-US" dirty="0" err="1"/>
              <a:t>cout</a:t>
            </a:r>
            <a:r>
              <a:rPr lang="en-US" dirty="0"/>
              <a:t> &lt;&lt; "Inside </a:t>
            </a:r>
            <a:r>
              <a:rPr lang="en-US" dirty="0" err="1"/>
              <a:t>first_space</a:t>
            </a:r>
            <a:r>
              <a:rPr lang="en-US" dirty="0"/>
              <a:t>" &lt;&lt; </a:t>
            </a:r>
            <a:r>
              <a:rPr lang="en-US" dirty="0" err="1"/>
              <a:t>endl</a:t>
            </a:r>
            <a:r>
              <a:rPr lang="en-US" dirty="0"/>
              <a:t>;</a:t>
            </a:r>
          </a:p>
          <a:p>
            <a:pPr marL="1714500" lvl="4" indent="0" fontAlgn="base">
              <a:buNone/>
            </a:pPr>
            <a:r>
              <a:rPr lang="en-US" dirty="0"/>
              <a:t>  }</a:t>
            </a:r>
          </a:p>
          <a:p>
            <a:pPr marL="1714500" lvl="4" indent="0" fontAlgn="base">
              <a:buNone/>
            </a:pPr>
            <a:r>
              <a:rPr lang="en-US" dirty="0"/>
              <a:t>  // second name space</a:t>
            </a:r>
          </a:p>
          <a:p>
            <a:pPr marL="1714500" lvl="4" indent="0" fontAlgn="base">
              <a:buNone/>
            </a:pPr>
            <a:r>
              <a:rPr lang="en-US" dirty="0"/>
              <a:t>  namespace </a:t>
            </a:r>
            <a:r>
              <a:rPr lang="en-US" dirty="0" err="1"/>
              <a:t>second_space</a:t>
            </a:r>
            <a:endParaRPr lang="en-US" dirty="0"/>
          </a:p>
          <a:p>
            <a:pPr marL="1714500" lvl="4" indent="0" fontAlgn="base">
              <a:buNone/>
            </a:pPr>
            <a:r>
              <a:rPr lang="en-US" dirty="0"/>
              <a:t>  {</a:t>
            </a:r>
          </a:p>
          <a:p>
            <a:pPr marL="1714500" lvl="4" indent="0" fontAlgn="base">
              <a:buNone/>
            </a:pPr>
            <a:r>
              <a:rPr lang="en-US" dirty="0"/>
              <a:t>     void </a:t>
            </a:r>
            <a:r>
              <a:rPr lang="en-US" dirty="0" err="1"/>
              <a:t>func</a:t>
            </a:r>
            <a:r>
              <a:rPr lang="en-US" dirty="0"/>
              <a:t>()</a:t>
            </a:r>
          </a:p>
          <a:p>
            <a:pPr marL="1714500" lvl="4" indent="0" fontAlgn="base">
              <a:buNone/>
            </a:pPr>
            <a:r>
              <a:rPr lang="en-US" dirty="0"/>
              <a:t>     {</a:t>
            </a:r>
          </a:p>
          <a:p>
            <a:pPr marL="1714500" lvl="4" indent="0" fontAlgn="base">
              <a:buNone/>
            </a:pPr>
            <a:r>
              <a:rPr lang="en-US" dirty="0"/>
              <a:t>        </a:t>
            </a:r>
            <a:r>
              <a:rPr lang="en-US" dirty="0" err="1"/>
              <a:t>cout</a:t>
            </a:r>
            <a:r>
              <a:rPr lang="en-US" dirty="0"/>
              <a:t> &lt;&lt; "Inside </a:t>
            </a:r>
            <a:r>
              <a:rPr lang="en-US" dirty="0" err="1"/>
              <a:t>second_space</a:t>
            </a:r>
            <a:r>
              <a:rPr lang="en-US" dirty="0"/>
              <a:t>" &lt;&lt; </a:t>
            </a:r>
            <a:r>
              <a:rPr lang="en-US" dirty="0" err="1"/>
              <a:t>endl</a:t>
            </a:r>
            <a:r>
              <a:rPr lang="en-US" dirty="0"/>
              <a:t>;</a:t>
            </a:r>
          </a:p>
          <a:p>
            <a:pPr marL="1714500" lvl="4" indent="0" fontAlgn="base">
              <a:buNone/>
            </a:pPr>
            <a:r>
              <a:rPr lang="en-US" dirty="0"/>
              <a:t>     }</a:t>
            </a:r>
          </a:p>
          <a:p>
            <a:pPr marL="1714500" lvl="4" indent="0" fontAlgn="base">
              <a:buNone/>
            </a:pPr>
            <a:r>
              <a:rPr lang="en-US" dirty="0"/>
              <a:t>  }</a:t>
            </a:r>
          </a:p>
          <a:p>
            <a:pPr marL="1714500" lvl="4" indent="0" fontAlgn="base">
              <a:buNone/>
            </a:pPr>
            <a:r>
              <a:rPr lang="en-US" dirty="0"/>
              <a:t>}</a:t>
            </a:r>
          </a:p>
          <a:p>
            <a:pPr marL="1714500" lvl="4" indent="0" fontAlgn="base">
              <a:buNone/>
            </a:pPr>
            <a:r>
              <a:rPr lang="en-US" dirty="0"/>
              <a:t>using namespace </a:t>
            </a:r>
            <a:r>
              <a:rPr lang="en-US" dirty="0" err="1"/>
              <a:t>first_space</a:t>
            </a:r>
            <a:r>
              <a:rPr lang="en-US" dirty="0"/>
              <a:t>::</a:t>
            </a:r>
            <a:r>
              <a:rPr lang="en-US" dirty="0" err="1"/>
              <a:t>second_space</a:t>
            </a:r>
            <a:r>
              <a:rPr lang="en-US" dirty="0"/>
              <a:t>;</a:t>
            </a:r>
          </a:p>
          <a:p>
            <a:pPr marL="1714500" lvl="4" indent="0" fontAlgn="base">
              <a:buNone/>
            </a:pPr>
            <a:r>
              <a:rPr lang="en-US" dirty="0" err="1"/>
              <a:t>int</a:t>
            </a:r>
            <a:r>
              <a:rPr lang="en-US" dirty="0"/>
              <a:t> main ()</a:t>
            </a:r>
          </a:p>
          <a:p>
            <a:pPr marL="1714500" lvl="4" indent="0" fontAlgn="base">
              <a:buNone/>
            </a:pPr>
            <a:r>
              <a:rPr lang="en-US" dirty="0"/>
              <a:t>{</a:t>
            </a:r>
          </a:p>
          <a:p>
            <a:pPr marL="1714500" lvl="4" indent="0" fontAlgn="base">
              <a:buNone/>
            </a:pPr>
            <a:r>
              <a:rPr lang="en-US" dirty="0"/>
              <a:t>    // This calls function from second name space.</a:t>
            </a:r>
          </a:p>
          <a:p>
            <a:pPr marL="1714500" lvl="4" indent="0" fontAlgn="base">
              <a:buNone/>
            </a:pPr>
            <a:r>
              <a:rPr lang="en-US" dirty="0"/>
              <a:t>      </a:t>
            </a:r>
            <a:r>
              <a:rPr lang="en-US" dirty="0" err="1"/>
              <a:t>func</a:t>
            </a:r>
            <a:r>
              <a:rPr lang="en-US" dirty="0"/>
              <a:t>();</a:t>
            </a:r>
          </a:p>
          <a:p>
            <a:pPr marL="1714500" lvl="4" indent="0" fontAlgn="base">
              <a:buNone/>
            </a:pPr>
            <a:r>
              <a:rPr lang="en-US" dirty="0"/>
              <a:t>   </a:t>
            </a:r>
          </a:p>
          <a:p>
            <a:pPr marL="1714500" lvl="4" indent="0" fontAlgn="base">
              <a:buNone/>
            </a:pPr>
            <a:r>
              <a:rPr lang="en-US" dirty="0"/>
              <a:t>      return 0;</a:t>
            </a:r>
          </a:p>
          <a:p>
            <a:pPr marL="1714500" lvl="4" indent="0" fontAlgn="base">
              <a:buNone/>
            </a:pPr>
            <a:r>
              <a:rPr lang="en-US" dirty="0"/>
              <a:t>}</a:t>
            </a:r>
          </a:p>
        </p:txBody>
      </p:sp>
    </p:spTree>
    <p:extLst>
      <p:ext uri="{BB962C8B-B14F-4D97-AF65-F5344CB8AC3E}">
        <p14:creationId xmlns:p14="http://schemas.microsoft.com/office/powerpoint/2010/main" val="519678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marL="0" indent="0" fontAlgn="base"/>
            <a:r>
              <a:rPr lang="en-US" dirty="0"/>
              <a:t>need of namespace</a:t>
            </a:r>
            <a:endParaRPr lang="en-US" b="1" dirty="0">
              <a:solidFill>
                <a:srgbClr val="273239"/>
              </a:solidFill>
              <a:latin typeface="urw-din"/>
            </a:endParaRPr>
          </a:p>
        </p:txBody>
      </p:sp>
      <p:sp>
        <p:nvSpPr>
          <p:cNvPr id="3" name="Content Placeholder 2"/>
          <p:cNvSpPr>
            <a:spLocks noGrp="1"/>
          </p:cNvSpPr>
          <p:nvPr>
            <p:ph idx="1"/>
          </p:nvPr>
        </p:nvSpPr>
        <p:spPr>
          <a:xfrm>
            <a:off x="0" y="838200"/>
            <a:ext cx="3962400" cy="6019800"/>
          </a:xfrm>
        </p:spPr>
        <p:txBody>
          <a:bodyPr>
            <a:noAutofit/>
          </a:bodyPr>
          <a:lstStyle/>
          <a:p>
            <a:pPr marL="0" indent="0" fontAlgn="base">
              <a:buNone/>
            </a:pPr>
            <a:r>
              <a:rPr lang="en-US" sz="1600" dirty="0"/>
              <a:t>// A program to demonstrate need of </a:t>
            </a:r>
            <a:r>
              <a:rPr lang="en-US" sz="1600" dirty="0" smtClean="0"/>
              <a:t>//namespace</a:t>
            </a:r>
            <a:endParaRPr lang="en-US" sz="1600" dirty="0"/>
          </a:p>
          <a:p>
            <a:pPr marL="0" indent="0" fontAlgn="base">
              <a:buNone/>
            </a:pPr>
            <a:r>
              <a:rPr lang="en-US" sz="1600" dirty="0" err="1"/>
              <a:t>int</a:t>
            </a:r>
            <a:r>
              <a:rPr lang="en-US" sz="1600" dirty="0"/>
              <a:t> main()</a:t>
            </a:r>
          </a:p>
          <a:p>
            <a:pPr marL="0" indent="0" fontAlgn="base">
              <a:buNone/>
            </a:pPr>
            <a:r>
              <a:rPr lang="en-US" sz="1600" dirty="0"/>
              <a:t>{</a:t>
            </a:r>
          </a:p>
          <a:p>
            <a:pPr marL="0" indent="0" fontAlgn="base">
              <a:buNone/>
            </a:pPr>
            <a:r>
              <a:rPr lang="en-US" sz="1600" dirty="0"/>
              <a:t>    </a:t>
            </a:r>
            <a:r>
              <a:rPr lang="en-US" sz="1600" dirty="0" err="1"/>
              <a:t>int</a:t>
            </a:r>
            <a:r>
              <a:rPr lang="en-US" sz="1600" dirty="0"/>
              <a:t> value;</a:t>
            </a:r>
          </a:p>
          <a:p>
            <a:pPr marL="0" indent="0" fontAlgn="base">
              <a:buNone/>
            </a:pPr>
            <a:r>
              <a:rPr lang="en-US" sz="1600" dirty="0"/>
              <a:t>    value = 0;</a:t>
            </a:r>
          </a:p>
          <a:p>
            <a:pPr marL="0" indent="0" fontAlgn="base">
              <a:buNone/>
            </a:pPr>
            <a:r>
              <a:rPr lang="en-US" sz="1600" dirty="0"/>
              <a:t>    double value; </a:t>
            </a:r>
            <a:r>
              <a:rPr lang="en-US" sz="1200" dirty="0"/>
              <a:t>// Error </a:t>
            </a:r>
            <a:r>
              <a:rPr lang="en-US" sz="1200" dirty="0" smtClean="0"/>
              <a:t>here.</a:t>
            </a:r>
            <a:r>
              <a:rPr lang="en-US" sz="1200" dirty="0"/>
              <a:t> In each scope, a name </a:t>
            </a:r>
            <a:r>
              <a:rPr lang="en-US" sz="1200" dirty="0" smtClean="0"/>
              <a:t>		//can </a:t>
            </a:r>
            <a:r>
              <a:rPr lang="en-US" sz="1200" dirty="0"/>
              <a:t>only represent one entity. So, </a:t>
            </a:r>
            <a:r>
              <a:rPr lang="en-US" sz="1200" dirty="0" smtClean="0"/>
              <a:t>		//there </a:t>
            </a:r>
            <a:r>
              <a:rPr lang="en-US" sz="1200" dirty="0"/>
              <a:t>cannot be two variables with </a:t>
            </a:r>
            <a:r>
              <a:rPr lang="en-US" sz="1200" dirty="0" smtClean="0"/>
              <a:t>		//the </a:t>
            </a:r>
            <a:r>
              <a:rPr lang="en-US" sz="1200" dirty="0"/>
              <a:t>same </a:t>
            </a:r>
            <a:r>
              <a:rPr lang="en-US" sz="1600" dirty="0"/>
              <a:t>name in the same scope. </a:t>
            </a:r>
          </a:p>
          <a:p>
            <a:pPr marL="0" indent="0" fontAlgn="base">
              <a:buNone/>
            </a:pPr>
            <a:r>
              <a:rPr lang="en-US" sz="1600" dirty="0"/>
              <a:t>    value = 0.0;</a:t>
            </a:r>
          </a:p>
          <a:p>
            <a:pPr marL="0" indent="0" fontAlgn="base">
              <a:buNone/>
            </a:pPr>
            <a:r>
              <a:rPr lang="en-US" sz="1600" dirty="0" smtClean="0"/>
              <a:t>}</a:t>
            </a:r>
            <a:endParaRPr lang="en-US" sz="1600" dirty="0"/>
          </a:p>
        </p:txBody>
      </p:sp>
      <p:sp>
        <p:nvSpPr>
          <p:cNvPr id="8" name="TextBox 7"/>
          <p:cNvSpPr txBox="1"/>
          <p:nvPr/>
        </p:nvSpPr>
        <p:spPr>
          <a:xfrm>
            <a:off x="3962400" y="762000"/>
            <a:ext cx="4953000" cy="6494085"/>
          </a:xfrm>
          <a:prstGeom prst="rect">
            <a:avLst/>
          </a:prstGeom>
          <a:noFill/>
        </p:spPr>
        <p:txBody>
          <a:bodyPr wrap="square" rtlCol="0">
            <a:spAutoFit/>
          </a:bodyPr>
          <a:lstStyle/>
          <a:p>
            <a:pPr fontAlgn="base"/>
            <a:r>
              <a:rPr lang="en-US" sz="1600" dirty="0"/>
              <a:t>// Here we can see that more than one variables</a:t>
            </a:r>
          </a:p>
          <a:p>
            <a:pPr fontAlgn="base"/>
            <a:r>
              <a:rPr lang="en-US" sz="1600" dirty="0"/>
              <a:t>// are being used without reporting any error.</a:t>
            </a:r>
          </a:p>
          <a:p>
            <a:pPr fontAlgn="base"/>
            <a:r>
              <a:rPr lang="en-US" sz="1600" dirty="0"/>
              <a:t>// That is because they are declared in the</a:t>
            </a:r>
          </a:p>
          <a:p>
            <a:pPr fontAlgn="base"/>
            <a:r>
              <a:rPr lang="en-US" sz="1600" dirty="0"/>
              <a:t>// different namespaces and scopes.</a:t>
            </a:r>
          </a:p>
          <a:p>
            <a:pPr fontAlgn="base"/>
            <a:r>
              <a:rPr lang="en-US" sz="1600" dirty="0"/>
              <a:t>#include &lt;</a:t>
            </a:r>
            <a:r>
              <a:rPr lang="en-US" sz="1600" dirty="0" err="1"/>
              <a:t>iostream</a:t>
            </a:r>
            <a:r>
              <a:rPr lang="en-US" sz="1600" dirty="0"/>
              <a:t>&gt;</a:t>
            </a:r>
          </a:p>
          <a:p>
            <a:pPr fontAlgn="base"/>
            <a:r>
              <a:rPr lang="en-US" sz="1600" dirty="0"/>
              <a:t>using namespace </a:t>
            </a:r>
            <a:r>
              <a:rPr lang="en-US" sz="1600" dirty="0" err="1"/>
              <a:t>std</a:t>
            </a:r>
            <a:r>
              <a:rPr lang="en-US" sz="1600" dirty="0" smtClean="0"/>
              <a:t>;</a:t>
            </a:r>
          </a:p>
          <a:p>
            <a:pPr fontAlgn="base"/>
            <a:endParaRPr lang="en-US" sz="1600" dirty="0"/>
          </a:p>
          <a:p>
            <a:pPr fontAlgn="base"/>
            <a:r>
              <a:rPr lang="en-US" sz="1600" dirty="0"/>
              <a:t> </a:t>
            </a:r>
            <a:r>
              <a:rPr lang="en-US" sz="1600" dirty="0" smtClean="0"/>
              <a:t>// </a:t>
            </a:r>
            <a:r>
              <a:rPr lang="en-US" sz="1600" dirty="0"/>
              <a:t>Variable created inside namespace</a:t>
            </a:r>
          </a:p>
          <a:p>
            <a:pPr fontAlgn="base"/>
            <a:r>
              <a:rPr lang="en-US" sz="1600" dirty="0"/>
              <a:t>namespace first {</a:t>
            </a:r>
          </a:p>
          <a:p>
            <a:pPr fontAlgn="base"/>
            <a:r>
              <a:rPr lang="en-US" sz="1600" dirty="0" err="1"/>
              <a:t>int</a:t>
            </a:r>
            <a:r>
              <a:rPr lang="en-US" sz="1600" dirty="0"/>
              <a:t> </a:t>
            </a:r>
            <a:r>
              <a:rPr lang="en-US" sz="1600" dirty="0" err="1"/>
              <a:t>val</a:t>
            </a:r>
            <a:r>
              <a:rPr lang="en-US" sz="1600" dirty="0"/>
              <a:t> = 500;</a:t>
            </a:r>
          </a:p>
          <a:p>
            <a:pPr fontAlgn="base"/>
            <a:r>
              <a:rPr lang="en-US" sz="1600" dirty="0" smtClean="0"/>
              <a:t>}</a:t>
            </a:r>
          </a:p>
          <a:p>
            <a:pPr fontAlgn="base"/>
            <a:endParaRPr lang="en-US" sz="1600" dirty="0"/>
          </a:p>
          <a:p>
            <a:pPr fontAlgn="base"/>
            <a:r>
              <a:rPr lang="en-US" sz="1600" dirty="0"/>
              <a:t> </a:t>
            </a:r>
            <a:r>
              <a:rPr lang="en-US" sz="1600" dirty="0" smtClean="0"/>
              <a:t>// </a:t>
            </a:r>
            <a:r>
              <a:rPr lang="en-US" sz="1600" dirty="0"/>
              <a:t>Global variable</a:t>
            </a:r>
          </a:p>
          <a:p>
            <a:pPr fontAlgn="base"/>
            <a:r>
              <a:rPr lang="en-US" sz="1600" dirty="0" err="1"/>
              <a:t>int</a:t>
            </a:r>
            <a:r>
              <a:rPr lang="en-US" sz="1600" dirty="0"/>
              <a:t> </a:t>
            </a:r>
            <a:r>
              <a:rPr lang="en-US" sz="1600" dirty="0" err="1"/>
              <a:t>val</a:t>
            </a:r>
            <a:r>
              <a:rPr lang="en-US" sz="1600" dirty="0"/>
              <a:t> = 100</a:t>
            </a:r>
            <a:r>
              <a:rPr lang="en-US" sz="1600" dirty="0" smtClean="0"/>
              <a:t>;</a:t>
            </a:r>
          </a:p>
          <a:p>
            <a:pPr fontAlgn="base"/>
            <a:endParaRPr lang="en-US" sz="1600" dirty="0"/>
          </a:p>
          <a:p>
            <a:pPr fontAlgn="base"/>
            <a:r>
              <a:rPr lang="en-US" sz="1600" dirty="0"/>
              <a:t> </a:t>
            </a:r>
            <a:r>
              <a:rPr lang="en-US" sz="1600" dirty="0" err="1" smtClean="0"/>
              <a:t>int</a:t>
            </a:r>
            <a:r>
              <a:rPr lang="en-US" sz="1600" dirty="0" smtClean="0"/>
              <a:t> </a:t>
            </a:r>
            <a:r>
              <a:rPr lang="en-US" sz="1600" dirty="0"/>
              <a:t>main()</a:t>
            </a:r>
          </a:p>
          <a:p>
            <a:pPr fontAlgn="base"/>
            <a:r>
              <a:rPr lang="en-US" sz="1600" dirty="0"/>
              <a:t>{</a:t>
            </a:r>
          </a:p>
          <a:p>
            <a:pPr fontAlgn="base"/>
            <a:r>
              <a:rPr lang="en-US" sz="1600" dirty="0"/>
              <a:t>    // Local variable</a:t>
            </a:r>
          </a:p>
          <a:p>
            <a:pPr fontAlgn="base"/>
            <a:r>
              <a:rPr lang="en-US" sz="1600" dirty="0"/>
              <a:t>    </a:t>
            </a:r>
            <a:r>
              <a:rPr lang="en-US" sz="1600" dirty="0" err="1"/>
              <a:t>int</a:t>
            </a:r>
            <a:r>
              <a:rPr lang="en-US" sz="1600" dirty="0"/>
              <a:t> </a:t>
            </a:r>
            <a:r>
              <a:rPr lang="en-US" sz="1600" dirty="0" err="1"/>
              <a:t>val</a:t>
            </a:r>
            <a:r>
              <a:rPr lang="en-US" sz="1600" dirty="0"/>
              <a:t> = 200;</a:t>
            </a:r>
          </a:p>
          <a:p>
            <a:pPr fontAlgn="base"/>
            <a:r>
              <a:rPr lang="en-US" sz="1600" dirty="0"/>
              <a:t>     // These variables can be accessed from</a:t>
            </a:r>
          </a:p>
          <a:p>
            <a:pPr fontAlgn="base"/>
            <a:r>
              <a:rPr lang="en-US" sz="1600" dirty="0"/>
              <a:t>    // outside the namespace using the scope</a:t>
            </a:r>
          </a:p>
          <a:p>
            <a:pPr fontAlgn="base"/>
            <a:r>
              <a:rPr lang="en-US" sz="1600" dirty="0"/>
              <a:t>    // operator ::</a:t>
            </a:r>
          </a:p>
          <a:p>
            <a:pPr fontAlgn="base"/>
            <a:r>
              <a:rPr lang="en-US" sz="1600" dirty="0"/>
              <a:t>    </a:t>
            </a:r>
            <a:r>
              <a:rPr lang="en-US" sz="1600" dirty="0" err="1"/>
              <a:t>cout</a:t>
            </a:r>
            <a:r>
              <a:rPr lang="en-US" sz="1600" dirty="0"/>
              <a:t> &lt;&lt; first::</a:t>
            </a:r>
            <a:r>
              <a:rPr lang="en-US" sz="1600" dirty="0" err="1"/>
              <a:t>val</a:t>
            </a:r>
            <a:r>
              <a:rPr lang="en-US" sz="1600" dirty="0"/>
              <a:t> &lt;&lt; '\n';</a:t>
            </a:r>
          </a:p>
          <a:p>
            <a:pPr fontAlgn="base"/>
            <a:r>
              <a:rPr lang="en-US" sz="1600" dirty="0"/>
              <a:t>     return 0;</a:t>
            </a:r>
          </a:p>
          <a:p>
            <a:pPr fontAlgn="base"/>
            <a:r>
              <a:rPr lang="en-US" sz="1600" dirty="0"/>
              <a:t>}</a:t>
            </a:r>
          </a:p>
          <a:p>
            <a:endParaRPr lang="en-US" sz="1600" dirty="0"/>
          </a:p>
        </p:txBody>
      </p:sp>
    </p:spTree>
    <p:extLst>
      <p:ext uri="{BB962C8B-B14F-4D97-AF65-F5344CB8AC3E}">
        <p14:creationId xmlns:p14="http://schemas.microsoft.com/office/powerpoint/2010/main" val="337026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marL="0" indent="0" fontAlgn="base"/>
            <a:r>
              <a:rPr lang="en-US" b="1" dirty="0"/>
              <a:t>Classes and Namespace</a:t>
            </a:r>
            <a:endParaRPr lang="en-US" b="1" dirty="0">
              <a:solidFill>
                <a:srgbClr val="273239"/>
              </a:solidFill>
              <a:latin typeface="urw-din"/>
            </a:endParaRPr>
          </a:p>
        </p:txBody>
      </p:sp>
      <p:sp>
        <p:nvSpPr>
          <p:cNvPr id="3" name="Content Placeholder 2"/>
          <p:cNvSpPr>
            <a:spLocks noGrp="1"/>
          </p:cNvSpPr>
          <p:nvPr>
            <p:ph idx="1"/>
          </p:nvPr>
        </p:nvSpPr>
        <p:spPr>
          <a:xfrm>
            <a:off x="914400" y="838200"/>
            <a:ext cx="5638800" cy="6019800"/>
          </a:xfrm>
        </p:spPr>
        <p:txBody>
          <a:bodyPr>
            <a:noAutofit/>
          </a:bodyPr>
          <a:lstStyle/>
          <a:p>
            <a:pPr marL="0" indent="0" fontAlgn="base">
              <a:buNone/>
            </a:pPr>
            <a:r>
              <a:rPr lang="en-US" sz="1600" dirty="0"/>
              <a:t>/ A C++ program to demonstrate use of </a:t>
            </a:r>
            <a:r>
              <a:rPr lang="en-US" sz="1600" dirty="0" smtClean="0"/>
              <a:t>class  </a:t>
            </a:r>
            <a:r>
              <a:rPr lang="en-US" sz="1600" dirty="0"/>
              <a:t>in a namespace</a:t>
            </a:r>
          </a:p>
          <a:p>
            <a:pPr marL="0" indent="0" fontAlgn="base">
              <a:buNone/>
            </a:pPr>
            <a:r>
              <a:rPr lang="en-US" sz="1200" dirty="0"/>
              <a:t>#include&lt;</a:t>
            </a:r>
            <a:r>
              <a:rPr lang="en-US" sz="1200" dirty="0" err="1"/>
              <a:t>iostream</a:t>
            </a:r>
            <a:r>
              <a:rPr lang="en-US" sz="1200" dirty="0"/>
              <a:t>&gt;</a:t>
            </a:r>
          </a:p>
          <a:p>
            <a:pPr marL="0" indent="0" fontAlgn="base">
              <a:buNone/>
            </a:pPr>
            <a:r>
              <a:rPr lang="en-US" sz="1200" dirty="0"/>
              <a:t>using namespace </a:t>
            </a:r>
            <a:r>
              <a:rPr lang="en-US" sz="1200" dirty="0" err="1"/>
              <a:t>std</a:t>
            </a:r>
            <a:r>
              <a:rPr lang="en-US" sz="1200" dirty="0"/>
              <a:t>;</a:t>
            </a:r>
          </a:p>
          <a:p>
            <a:pPr marL="0" indent="0" fontAlgn="base">
              <a:buNone/>
            </a:pPr>
            <a:r>
              <a:rPr lang="en-US" sz="1600" dirty="0"/>
              <a:t> </a:t>
            </a:r>
            <a:r>
              <a:rPr lang="en-US" sz="1600" dirty="0" smtClean="0"/>
              <a:t>namespace </a:t>
            </a:r>
            <a:r>
              <a:rPr lang="en-US" sz="1600" dirty="0"/>
              <a:t>ns</a:t>
            </a:r>
          </a:p>
          <a:p>
            <a:pPr marL="0" indent="0" fontAlgn="base">
              <a:buNone/>
            </a:pPr>
            <a:r>
              <a:rPr lang="en-US" sz="1600" dirty="0"/>
              <a:t>{</a:t>
            </a:r>
          </a:p>
          <a:p>
            <a:pPr marL="0" indent="0" fontAlgn="base">
              <a:buNone/>
            </a:pPr>
            <a:r>
              <a:rPr lang="en-US" sz="1600" dirty="0"/>
              <a:t>    // A Class in a namespace</a:t>
            </a:r>
          </a:p>
          <a:p>
            <a:pPr marL="0" indent="0" fontAlgn="base">
              <a:buNone/>
            </a:pPr>
            <a:r>
              <a:rPr lang="en-US" sz="1600" dirty="0"/>
              <a:t>    class geek</a:t>
            </a:r>
          </a:p>
          <a:p>
            <a:pPr marL="0" indent="0" fontAlgn="base">
              <a:buNone/>
            </a:pPr>
            <a:r>
              <a:rPr lang="en-US" sz="1600" dirty="0"/>
              <a:t>    {</a:t>
            </a:r>
          </a:p>
          <a:p>
            <a:pPr marL="0" indent="0" fontAlgn="base">
              <a:buNone/>
            </a:pPr>
            <a:r>
              <a:rPr lang="en-US" sz="1600" dirty="0"/>
              <a:t>    public:</a:t>
            </a:r>
          </a:p>
          <a:p>
            <a:pPr marL="0" indent="0" fontAlgn="base">
              <a:buNone/>
            </a:pPr>
            <a:r>
              <a:rPr lang="en-US" sz="1600" dirty="0"/>
              <a:t>        void display()</a:t>
            </a:r>
          </a:p>
          <a:p>
            <a:pPr marL="0" indent="0" fontAlgn="base">
              <a:buNone/>
            </a:pPr>
            <a:r>
              <a:rPr lang="en-US" sz="1600" dirty="0"/>
              <a:t>        {</a:t>
            </a:r>
          </a:p>
          <a:p>
            <a:pPr marL="0" indent="0" fontAlgn="base">
              <a:buNone/>
            </a:pPr>
            <a:r>
              <a:rPr lang="en-US" sz="1600" dirty="0"/>
              <a:t>            </a:t>
            </a:r>
            <a:r>
              <a:rPr lang="en-US" sz="1600" dirty="0" err="1"/>
              <a:t>cout</a:t>
            </a:r>
            <a:r>
              <a:rPr lang="en-US" sz="1600" dirty="0"/>
              <a:t>&lt;&lt;"ns::geek::display()"&lt;&lt;</a:t>
            </a:r>
            <a:r>
              <a:rPr lang="en-US" sz="1600" dirty="0" err="1"/>
              <a:t>endl</a:t>
            </a:r>
            <a:r>
              <a:rPr lang="en-US" sz="1600" dirty="0"/>
              <a:t>;;</a:t>
            </a:r>
          </a:p>
          <a:p>
            <a:pPr marL="0" indent="0" fontAlgn="base">
              <a:buNone/>
            </a:pPr>
            <a:r>
              <a:rPr lang="en-US" sz="1600" dirty="0"/>
              <a:t>        }</a:t>
            </a:r>
          </a:p>
          <a:p>
            <a:pPr marL="0" indent="0" fontAlgn="base">
              <a:buNone/>
            </a:pPr>
            <a:r>
              <a:rPr lang="en-US" sz="1600" dirty="0"/>
              <a:t>    };</a:t>
            </a:r>
          </a:p>
          <a:p>
            <a:pPr marL="0" indent="0" fontAlgn="base">
              <a:buNone/>
            </a:pPr>
            <a:r>
              <a:rPr lang="en-US" sz="1600" dirty="0"/>
              <a:t>}</a:t>
            </a:r>
          </a:p>
          <a:p>
            <a:pPr marL="0" indent="0" fontAlgn="base">
              <a:buNone/>
            </a:pPr>
            <a:r>
              <a:rPr lang="en-US" sz="1600" dirty="0"/>
              <a:t> </a:t>
            </a:r>
            <a:r>
              <a:rPr lang="en-US" sz="1600" dirty="0" err="1" smtClean="0"/>
              <a:t>int</a:t>
            </a:r>
            <a:r>
              <a:rPr lang="en-US" sz="1600" dirty="0" smtClean="0"/>
              <a:t> </a:t>
            </a:r>
            <a:r>
              <a:rPr lang="en-US" sz="1600" dirty="0"/>
              <a:t>main()</a:t>
            </a:r>
          </a:p>
          <a:p>
            <a:pPr marL="0" indent="0" fontAlgn="base">
              <a:buNone/>
            </a:pPr>
            <a:r>
              <a:rPr lang="en-US" sz="1600" dirty="0"/>
              <a:t>{</a:t>
            </a:r>
          </a:p>
          <a:p>
            <a:pPr marL="0" indent="0" fontAlgn="base">
              <a:buNone/>
            </a:pPr>
            <a:r>
              <a:rPr lang="en-US" sz="1600" dirty="0"/>
              <a:t>    // Creating Object of geek Class</a:t>
            </a:r>
          </a:p>
          <a:p>
            <a:pPr marL="0" indent="0" fontAlgn="base">
              <a:buNone/>
            </a:pPr>
            <a:r>
              <a:rPr lang="en-US" sz="1600" dirty="0"/>
              <a:t>    ns::geek </a:t>
            </a:r>
            <a:r>
              <a:rPr lang="en-US" sz="1600" dirty="0" err="1"/>
              <a:t>obj</a:t>
            </a:r>
            <a:r>
              <a:rPr lang="en-US" sz="1600" dirty="0"/>
              <a:t>;</a:t>
            </a:r>
          </a:p>
          <a:p>
            <a:pPr marL="0" indent="0" fontAlgn="base">
              <a:buNone/>
            </a:pPr>
            <a:r>
              <a:rPr lang="en-US" sz="1600" dirty="0"/>
              <a:t>     </a:t>
            </a:r>
            <a:r>
              <a:rPr lang="en-US" sz="1600" dirty="0" err="1"/>
              <a:t>obj.display</a:t>
            </a:r>
            <a:r>
              <a:rPr lang="en-US" sz="1600" dirty="0"/>
              <a:t>();</a:t>
            </a:r>
          </a:p>
          <a:p>
            <a:pPr marL="0" indent="0" fontAlgn="base">
              <a:buNone/>
            </a:pPr>
            <a:r>
              <a:rPr lang="en-US" sz="1600" dirty="0"/>
              <a:t>     return 0</a:t>
            </a:r>
            <a:r>
              <a:rPr lang="en-US" sz="1600" dirty="0" smtClean="0"/>
              <a:t>; }</a:t>
            </a:r>
            <a:endParaRPr lang="en-US" sz="1600" dirty="0"/>
          </a:p>
        </p:txBody>
      </p:sp>
    </p:spTree>
    <p:extLst>
      <p:ext uri="{BB962C8B-B14F-4D97-AF65-F5344CB8AC3E}">
        <p14:creationId xmlns:p14="http://schemas.microsoft.com/office/powerpoint/2010/main" val="3632180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marL="0" indent="0" fontAlgn="base"/>
            <a:r>
              <a:rPr lang="en-US" b="1" dirty="0"/>
              <a:t>Classes and Namespace</a:t>
            </a:r>
            <a:endParaRPr lang="en-US" b="1" dirty="0">
              <a:solidFill>
                <a:srgbClr val="273239"/>
              </a:solidFill>
              <a:latin typeface="urw-din"/>
            </a:endParaRPr>
          </a:p>
        </p:txBody>
      </p:sp>
      <p:sp>
        <p:nvSpPr>
          <p:cNvPr id="3" name="Content Placeholder 2"/>
          <p:cNvSpPr>
            <a:spLocks noGrp="1"/>
          </p:cNvSpPr>
          <p:nvPr>
            <p:ph idx="1"/>
          </p:nvPr>
        </p:nvSpPr>
        <p:spPr>
          <a:xfrm>
            <a:off x="914400" y="838200"/>
            <a:ext cx="7239000" cy="6019800"/>
          </a:xfrm>
        </p:spPr>
        <p:txBody>
          <a:bodyPr>
            <a:noAutofit/>
          </a:bodyPr>
          <a:lstStyle/>
          <a:p>
            <a:pPr marL="0" indent="0" fontAlgn="base">
              <a:buNone/>
            </a:pPr>
            <a:r>
              <a:rPr lang="en-US" sz="1600" dirty="0"/>
              <a:t>// A C++ program to demonstrate use of </a:t>
            </a:r>
            <a:r>
              <a:rPr lang="en-US" sz="1600" dirty="0" smtClean="0"/>
              <a:t>class declaration  </a:t>
            </a:r>
            <a:r>
              <a:rPr lang="en-US" sz="1600" dirty="0"/>
              <a:t>in a </a:t>
            </a:r>
            <a:r>
              <a:rPr lang="en-US" sz="1600" dirty="0" smtClean="0"/>
              <a:t>namespace &amp; //definition outside the namespace</a:t>
            </a:r>
            <a:endParaRPr lang="en-US" sz="1600" dirty="0"/>
          </a:p>
          <a:p>
            <a:pPr marL="0" indent="0" fontAlgn="base">
              <a:buNone/>
            </a:pPr>
            <a:r>
              <a:rPr lang="en-US" sz="1600" dirty="0"/>
              <a:t>#include &lt;</a:t>
            </a:r>
            <a:r>
              <a:rPr lang="en-US" sz="1600" dirty="0" err="1"/>
              <a:t>iostream</a:t>
            </a:r>
            <a:r>
              <a:rPr lang="en-US" sz="1600" dirty="0"/>
              <a:t>&gt;</a:t>
            </a:r>
          </a:p>
          <a:p>
            <a:pPr marL="0" indent="0" fontAlgn="base">
              <a:buNone/>
            </a:pPr>
            <a:r>
              <a:rPr lang="en-US" sz="1600" dirty="0"/>
              <a:t>using namespace </a:t>
            </a:r>
            <a:r>
              <a:rPr lang="en-US" sz="1600" dirty="0" err="1"/>
              <a:t>std</a:t>
            </a:r>
            <a:r>
              <a:rPr lang="en-US" sz="1600" dirty="0"/>
              <a:t>;</a:t>
            </a:r>
          </a:p>
          <a:p>
            <a:pPr marL="0" indent="0" fontAlgn="base">
              <a:buNone/>
            </a:pPr>
            <a:r>
              <a:rPr lang="en-US" sz="1600" dirty="0"/>
              <a:t> </a:t>
            </a:r>
            <a:r>
              <a:rPr lang="en-US" sz="1600" dirty="0" smtClean="0"/>
              <a:t>namespace </a:t>
            </a:r>
            <a:r>
              <a:rPr lang="en-US" sz="1600" dirty="0"/>
              <a:t>ns {</a:t>
            </a:r>
          </a:p>
          <a:p>
            <a:pPr marL="0" indent="0" fontAlgn="base">
              <a:buNone/>
            </a:pPr>
            <a:r>
              <a:rPr lang="en-US" sz="1600" dirty="0"/>
              <a:t>// Only declaring class here</a:t>
            </a:r>
          </a:p>
          <a:p>
            <a:pPr marL="0" indent="0" fontAlgn="base">
              <a:buNone/>
            </a:pPr>
            <a:r>
              <a:rPr lang="en-US" sz="1600" dirty="0"/>
              <a:t>class geek;</a:t>
            </a:r>
          </a:p>
          <a:p>
            <a:pPr marL="0" indent="0" fontAlgn="base">
              <a:buNone/>
            </a:pPr>
            <a:r>
              <a:rPr lang="en-US" sz="1600" dirty="0"/>
              <a:t>} // namespace ns</a:t>
            </a:r>
          </a:p>
          <a:p>
            <a:pPr marL="0" indent="0" fontAlgn="base">
              <a:buNone/>
            </a:pPr>
            <a:r>
              <a:rPr lang="en-US" sz="1600" dirty="0"/>
              <a:t> </a:t>
            </a:r>
          </a:p>
          <a:p>
            <a:pPr marL="0" indent="0" fontAlgn="base">
              <a:buNone/>
            </a:pPr>
            <a:r>
              <a:rPr lang="en-US" sz="1600" dirty="0"/>
              <a:t>// Defining class outside</a:t>
            </a:r>
          </a:p>
          <a:p>
            <a:pPr marL="0" indent="0" fontAlgn="base">
              <a:buNone/>
            </a:pPr>
            <a:r>
              <a:rPr lang="en-US" sz="1600" dirty="0"/>
              <a:t>class ns::geek {</a:t>
            </a:r>
          </a:p>
          <a:p>
            <a:pPr marL="0" indent="0" fontAlgn="base">
              <a:buNone/>
            </a:pPr>
            <a:r>
              <a:rPr lang="en-US" sz="1600" dirty="0"/>
              <a:t>public:</a:t>
            </a:r>
          </a:p>
          <a:p>
            <a:pPr marL="0" indent="0" fontAlgn="base">
              <a:buNone/>
            </a:pPr>
            <a:r>
              <a:rPr lang="en-US" sz="1600" dirty="0"/>
              <a:t>    void display() { </a:t>
            </a:r>
            <a:r>
              <a:rPr lang="en-US" sz="1600" dirty="0" err="1"/>
              <a:t>cout</a:t>
            </a:r>
            <a:r>
              <a:rPr lang="en-US" sz="1600" dirty="0"/>
              <a:t> &lt;&lt; "ns::geek::display()\n"; }</a:t>
            </a:r>
          </a:p>
          <a:p>
            <a:pPr marL="0" indent="0" fontAlgn="base">
              <a:buNone/>
            </a:pPr>
            <a:r>
              <a:rPr lang="en-US" sz="1600" dirty="0"/>
              <a:t>};</a:t>
            </a:r>
          </a:p>
          <a:p>
            <a:pPr marL="0" indent="0" fontAlgn="base">
              <a:buNone/>
            </a:pPr>
            <a:r>
              <a:rPr lang="en-US" sz="1600" dirty="0"/>
              <a:t> </a:t>
            </a:r>
            <a:r>
              <a:rPr lang="en-US" sz="1600" dirty="0" err="1" smtClean="0"/>
              <a:t>int</a:t>
            </a:r>
            <a:r>
              <a:rPr lang="en-US" sz="1600" dirty="0" smtClean="0"/>
              <a:t> </a:t>
            </a:r>
            <a:r>
              <a:rPr lang="en-US" sz="1600" dirty="0"/>
              <a:t>main()</a:t>
            </a:r>
          </a:p>
          <a:p>
            <a:pPr marL="0" indent="0" fontAlgn="base">
              <a:buNone/>
            </a:pPr>
            <a:r>
              <a:rPr lang="en-US" sz="1600" dirty="0"/>
              <a:t>{</a:t>
            </a:r>
          </a:p>
          <a:p>
            <a:pPr marL="0" indent="0" fontAlgn="base">
              <a:buNone/>
            </a:pPr>
            <a:r>
              <a:rPr lang="en-US" sz="1600" dirty="0"/>
              <a:t>    // Creating Object of geek Class</a:t>
            </a:r>
          </a:p>
          <a:p>
            <a:pPr marL="0" indent="0" fontAlgn="base">
              <a:buNone/>
            </a:pPr>
            <a:r>
              <a:rPr lang="en-US" sz="1600" dirty="0"/>
              <a:t>    ns::geek </a:t>
            </a:r>
            <a:r>
              <a:rPr lang="en-US" sz="1600" dirty="0" err="1"/>
              <a:t>obj</a:t>
            </a:r>
            <a:r>
              <a:rPr lang="en-US" sz="1600" dirty="0"/>
              <a:t>;</a:t>
            </a:r>
          </a:p>
          <a:p>
            <a:pPr marL="0" indent="0" fontAlgn="base">
              <a:buNone/>
            </a:pPr>
            <a:r>
              <a:rPr lang="en-US" sz="1600" dirty="0"/>
              <a:t>    </a:t>
            </a:r>
            <a:r>
              <a:rPr lang="en-US" sz="1600" dirty="0" err="1"/>
              <a:t>obj.display</a:t>
            </a:r>
            <a:r>
              <a:rPr lang="en-US" sz="1600" dirty="0"/>
              <a:t>();</a:t>
            </a:r>
          </a:p>
          <a:p>
            <a:pPr marL="0" indent="0" fontAlgn="base">
              <a:buNone/>
            </a:pPr>
            <a:r>
              <a:rPr lang="en-US" sz="1600" dirty="0"/>
              <a:t>    return 0;</a:t>
            </a:r>
          </a:p>
          <a:p>
            <a:pPr marL="0" indent="0" fontAlgn="base">
              <a:buNone/>
            </a:pPr>
            <a:r>
              <a:rPr lang="en-US" sz="1600" dirty="0"/>
              <a:t>}</a:t>
            </a:r>
          </a:p>
        </p:txBody>
      </p:sp>
    </p:spTree>
    <p:extLst>
      <p:ext uri="{BB962C8B-B14F-4D97-AF65-F5344CB8AC3E}">
        <p14:creationId xmlns:p14="http://schemas.microsoft.com/office/powerpoint/2010/main" val="29153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705600"/>
          </a:xfrm>
        </p:spPr>
        <p:txBody>
          <a:bodyPr>
            <a:normAutofit/>
          </a:bodyPr>
          <a:lstStyle/>
          <a:p>
            <a:pPr algn="just"/>
            <a:r>
              <a:rPr lang="en-US" dirty="0"/>
              <a:t>These classes are derived directly or indirectly from the classes </a:t>
            </a:r>
            <a:r>
              <a:rPr lang="en-US" b="1" dirty="0" err="1"/>
              <a:t>istream</a:t>
            </a:r>
            <a:r>
              <a:rPr lang="en-US" dirty="0"/>
              <a:t>, and </a:t>
            </a:r>
            <a:r>
              <a:rPr lang="en-US" b="1" dirty="0" err="1"/>
              <a:t>ostream</a:t>
            </a:r>
            <a:r>
              <a:rPr lang="en-US" dirty="0" smtClean="0"/>
              <a:t>.</a:t>
            </a:r>
          </a:p>
          <a:p>
            <a:pPr algn="just"/>
            <a:endParaRPr lang="en-US" dirty="0"/>
          </a:p>
          <a:p>
            <a:pPr algn="just"/>
            <a:r>
              <a:rPr lang="en-US" dirty="0" smtClean="0"/>
              <a:t>We </a:t>
            </a:r>
            <a:r>
              <a:rPr lang="en-US" dirty="0"/>
              <a:t>have already used objects whose types were these classes: </a:t>
            </a:r>
            <a:r>
              <a:rPr lang="en-US" b="1" dirty="0" err="1"/>
              <a:t>cin</a:t>
            </a:r>
            <a:r>
              <a:rPr lang="en-US" dirty="0"/>
              <a:t> is an object of class </a:t>
            </a:r>
            <a:r>
              <a:rPr lang="en-US" dirty="0" err="1"/>
              <a:t>istream</a:t>
            </a:r>
            <a:r>
              <a:rPr lang="en-US" dirty="0"/>
              <a:t> and </a:t>
            </a:r>
            <a:r>
              <a:rPr lang="en-US" b="1" dirty="0" err="1"/>
              <a:t>cout</a:t>
            </a:r>
            <a:r>
              <a:rPr lang="en-US" dirty="0"/>
              <a:t> is an object of class </a:t>
            </a:r>
            <a:r>
              <a:rPr lang="en-US" dirty="0" err="1"/>
              <a:t>ostream</a:t>
            </a:r>
            <a:r>
              <a:rPr lang="en-US" dirty="0"/>
              <a:t>. </a:t>
            </a:r>
            <a:endParaRPr lang="en-US" dirty="0" smtClean="0"/>
          </a:p>
          <a:p>
            <a:pPr algn="just"/>
            <a:endParaRPr lang="en-US" dirty="0"/>
          </a:p>
          <a:p>
            <a:pPr algn="just"/>
            <a:r>
              <a:rPr lang="en-US" dirty="0" smtClean="0"/>
              <a:t>We </a:t>
            </a:r>
            <a:r>
              <a:rPr lang="en-US" dirty="0"/>
              <a:t>can use our file streams the same way we </a:t>
            </a:r>
            <a:r>
              <a:rPr lang="en-US" dirty="0" smtClean="0"/>
              <a:t>are already </a:t>
            </a:r>
            <a:r>
              <a:rPr lang="en-US" dirty="0"/>
              <a:t>used to use </a:t>
            </a:r>
            <a:r>
              <a:rPr lang="en-US" b="1" dirty="0" err="1"/>
              <a:t>cin</a:t>
            </a:r>
            <a:r>
              <a:rPr lang="en-US" dirty="0"/>
              <a:t> and </a:t>
            </a:r>
            <a:r>
              <a:rPr lang="en-US" b="1" dirty="0" err="1" smtClean="0"/>
              <a:t>cout</a:t>
            </a:r>
            <a:r>
              <a:rPr lang="en-US" dirty="0" smtClean="0"/>
              <a:t> </a:t>
            </a:r>
            <a:r>
              <a:rPr lang="en-US" dirty="0"/>
              <a:t>with the only difference that we have to associate these streams with physical files.</a:t>
            </a:r>
          </a:p>
        </p:txBody>
      </p:sp>
    </p:spTree>
    <p:extLst>
      <p:ext uri="{BB962C8B-B14F-4D97-AF65-F5344CB8AC3E}">
        <p14:creationId xmlns:p14="http://schemas.microsoft.com/office/powerpoint/2010/main" val="1254457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marL="0" indent="0" fontAlgn="base"/>
            <a:r>
              <a:rPr lang="en-US" b="1" dirty="0"/>
              <a:t>Classes and Namespace</a:t>
            </a:r>
            <a:endParaRPr lang="en-US" b="1" dirty="0">
              <a:solidFill>
                <a:srgbClr val="273239"/>
              </a:solidFill>
              <a:latin typeface="urw-din"/>
            </a:endParaRPr>
          </a:p>
        </p:txBody>
      </p:sp>
      <p:sp>
        <p:nvSpPr>
          <p:cNvPr id="3" name="Content Placeholder 2"/>
          <p:cNvSpPr>
            <a:spLocks noGrp="1"/>
          </p:cNvSpPr>
          <p:nvPr>
            <p:ph idx="1"/>
          </p:nvPr>
        </p:nvSpPr>
        <p:spPr>
          <a:xfrm>
            <a:off x="914400" y="838200"/>
            <a:ext cx="7848600" cy="6019800"/>
          </a:xfrm>
        </p:spPr>
        <p:txBody>
          <a:bodyPr>
            <a:noAutofit/>
          </a:bodyPr>
          <a:lstStyle/>
          <a:p>
            <a:pPr marL="0" indent="0" fontAlgn="base">
              <a:buNone/>
            </a:pPr>
            <a:r>
              <a:rPr lang="en-US" sz="1600" dirty="0"/>
              <a:t>// A C++ code to demonstrate that we can </a:t>
            </a:r>
            <a:r>
              <a:rPr lang="en-US" sz="1600" dirty="0" smtClean="0"/>
              <a:t>define  </a:t>
            </a:r>
            <a:r>
              <a:rPr lang="en-US" sz="1600" dirty="0"/>
              <a:t>methods outside namespace.</a:t>
            </a:r>
          </a:p>
          <a:p>
            <a:pPr marL="0" indent="0" fontAlgn="base">
              <a:buNone/>
            </a:pPr>
            <a:r>
              <a:rPr lang="en-US" sz="1600" dirty="0"/>
              <a:t>#include &lt;</a:t>
            </a:r>
            <a:r>
              <a:rPr lang="en-US" sz="1600" dirty="0" err="1"/>
              <a:t>iostream</a:t>
            </a:r>
            <a:r>
              <a:rPr lang="en-US" sz="1600" dirty="0"/>
              <a:t>&gt;</a:t>
            </a:r>
          </a:p>
          <a:p>
            <a:pPr marL="0" indent="0" fontAlgn="base">
              <a:buNone/>
            </a:pPr>
            <a:r>
              <a:rPr lang="en-US" sz="1600" dirty="0"/>
              <a:t>using namespace </a:t>
            </a:r>
            <a:r>
              <a:rPr lang="en-US" sz="1600" dirty="0" err="1"/>
              <a:t>std</a:t>
            </a:r>
            <a:r>
              <a:rPr lang="en-US" sz="1600" dirty="0"/>
              <a:t>;</a:t>
            </a:r>
          </a:p>
          <a:p>
            <a:pPr marL="0" indent="0" fontAlgn="base">
              <a:buNone/>
            </a:pPr>
            <a:r>
              <a:rPr lang="en-US" sz="1600" dirty="0"/>
              <a:t> </a:t>
            </a:r>
            <a:r>
              <a:rPr lang="en-US" sz="1600" dirty="0" smtClean="0"/>
              <a:t>// </a:t>
            </a:r>
            <a:r>
              <a:rPr lang="en-US" sz="1600" dirty="0"/>
              <a:t>Creating a namespace</a:t>
            </a:r>
          </a:p>
          <a:p>
            <a:pPr marL="0" indent="0" fontAlgn="base">
              <a:buNone/>
            </a:pPr>
            <a:r>
              <a:rPr lang="en-US" sz="1600" dirty="0"/>
              <a:t>namespace ns {</a:t>
            </a:r>
          </a:p>
          <a:p>
            <a:pPr marL="0" indent="0" fontAlgn="base">
              <a:buNone/>
            </a:pPr>
            <a:r>
              <a:rPr lang="en-US" sz="1600" dirty="0"/>
              <a:t>void display();</a:t>
            </a:r>
          </a:p>
          <a:p>
            <a:pPr marL="0" indent="0" fontAlgn="base">
              <a:buNone/>
            </a:pPr>
            <a:r>
              <a:rPr lang="en-US" sz="1600" dirty="0"/>
              <a:t>class geek {</a:t>
            </a:r>
          </a:p>
          <a:p>
            <a:pPr marL="0" indent="0" fontAlgn="base">
              <a:buNone/>
            </a:pPr>
            <a:r>
              <a:rPr lang="en-US" sz="1600" dirty="0"/>
              <a:t>public:</a:t>
            </a:r>
          </a:p>
          <a:p>
            <a:pPr marL="0" indent="0" fontAlgn="base">
              <a:buNone/>
            </a:pPr>
            <a:r>
              <a:rPr lang="en-US" sz="1600" dirty="0"/>
              <a:t>    void display();</a:t>
            </a:r>
          </a:p>
          <a:p>
            <a:pPr marL="0" indent="0" fontAlgn="base">
              <a:buNone/>
            </a:pPr>
            <a:r>
              <a:rPr lang="en-US" sz="1600" dirty="0"/>
              <a:t>};</a:t>
            </a:r>
          </a:p>
          <a:p>
            <a:pPr marL="0" indent="0" fontAlgn="base">
              <a:buNone/>
            </a:pPr>
            <a:r>
              <a:rPr lang="en-US" sz="1600" dirty="0"/>
              <a:t>} // namespace ns</a:t>
            </a:r>
          </a:p>
          <a:p>
            <a:pPr marL="0" indent="0" fontAlgn="base">
              <a:buNone/>
            </a:pPr>
            <a:r>
              <a:rPr lang="en-US" sz="1600" dirty="0"/>
              <a:t> </a:t>
            </a:r>
            <a:r>
              <a:rPr lang="en-US" sz="1600" dirty="0" smtClean="0"/>
              <a:t>// </a:t>
            </a:r>
            <a:r>
              <a:rPr lang="en-US" sz="1600" dirty="0"/>
              <a:t>Defining methods of namespace</a:t>
            </a:r>
          </a:p>
          <a:p>
            <a:pPr marL="0" indent="0" fontAlgn="base">
              <a:buNone/>
            </a:pPr>
            <a:r>
              <a:rPr lang="en-US" sz="1600" dirty="0"/>
              <a:t>void ns::geek::display()</a:t>
            </a:r>
          </a:p>
          <a:p>
            <a:pPr marL="0" indent="0" fontAlgn="base">
              <a:buNone/>
            </a:pPr>
            <a:r>
              <a:rPr lang="en-US" sz="1600" dirty="0"/>
              <a:t>{</a:t>
            </a:r>
          </a:p>
          <a:p>
            <a:pPr marL="0" indent="0" fontAlgn="base">
              <a:buNone/>
            </a:pPr>
            <a:r>
              <a:rPr lang="en-US" sz="1600" dirty="0"/>
              <a:t>    </a:t>
            </a:r>
            <a:r>
              <a:rPr lang="en-US" sz="1600" dirty="0" err="1"/>
              <a:t>cout</a:t>
            </a:r>
            <a:r>
              <a:rPr lang="en-US" sz="1600" dirty="0"/>
              <a:t> &lt;&lt; "ns::geek::display()\n";</a:t>
            </a:r>
          </a:p>
          <a:p>
            <a:pPr marL="0" indent="0" fontAlgn="base">
              <a:buNone/>
            </a:pPr>
            <a:r>
              <a:rPr lang="en-US" sz="1600" dirty="0"/>
              <a:t>}</a:t>
            </a:r>
          </a:p>
          <a:p>
            <a:pPr marL="0" indent="0" fontAlgn="base">
              <a:buNone/>
            </a:pPr>
            <a:r>
              <a:rPr lang="en-US" sz="1600" dirty="0"/>
              <a:t>void ns::display() { </a:t>
            </a:r>
            <a:r>
              <a:rPr lang="en-US" sz="1600" dirty="0" err="1"/>
              <a:t>cout</a:t>
            </a:r>
            <a:r>
              <a:rPr lang="en-US" sz="1600" dirty="0"/>
              <a:t> &lt;&lt; "ns::display()\n"; }</a:t>
            </a:r>
          </a:p>
          <a:p>
            <a:pPr marL="0" indent="0" fontAlgn="base">
              <a:buNone/>
            </a:pPr>
            <a:r>
              <a:rPr lang="en-US" sz="1600" dirty="0"/>
              <a:t> </a:t>
            </a:r>
            <a:r>
              <a:rPr lang="en-US" sz="1600" dirty="0" smtClean="0"/>
              <a:t>// </a:t>
            </a:r>
            <a:r>
              <a:rPr lang="en-US" sz="1600" dirty="0"/>
              <a:t>Driver code</a:t>
            </a:r>
          </a:p>
          <a:p>
            <a:pPr marL="0" indent="0" fontAlgn="base">
              <a:buNone/>
            </a:pPr>
            <a:r>
              <a:rPr lang="en-US" sz="1600" dirty="0" err="1"/>
              <a:t>int</a:t>
            </a:r>
            <a:r>
              <a:rPr lang="en-US" sz="1600" dirty="0"/>
              <a:t> main</a:t>
            </a:r>
            <a:r>
              <a:rPr lang="en-US" sz="1600" dirty="0" smtClean="0"/>
              <a:t>(){ </a:t>
            </a:r>
            <a:r>
              <a:rPr lang="en-US" sz="1600" dirty="0"/>
              <a:t>    ns::geek </a:t>
            </a:r>
            <a:r>
              <a:rPr lang="en-US" sz="1600" dirty="0" err="1"/>
              <a:t>obj</a:t>
            </a:r>
            <a:r>
              <a:rPr lang="en-US" sz="1600" dirty="0" smtClean="0"/>
              <a:t>;  </a:t>
            </a:r>
            <a:r>
              <a:rPr lang="en-US" sz="1600" dirty="0"/>
              <a:t>    ns::display</a:t>
            </a:r>
            <a:r>
              <a:rPr lang="en-US" sz="1600" dirty="0" smtClean="0"/>
              <a:t>(); </a:t>
            </a:r>
            <a:r>
              <a:rPr lang="en-US" sz="1600" dirty="0"/>
              <a:t>    </a:t>
            </a:r>
            <a:r>
              <a:rPr lang="en-US" sz="1600" dirty="0" err="1"/>
              <a:t>obj.display</a:t>
            </a:r>
            <a:r>
              <a:rPr lang="en-US" sz="1600" dirty="0" smtClean="0"/>
              <a:t>(); </a:t>
            </a:r>
            <a:r>
              <a:rPr lang="en-US" sz="1600" dirty="0"/>
              <a:t>    return 0</a:t>
            </a:r>
            <a:r>
              <a:rPr lang="en-US" sz="1600" dirty="0" smtClean="0"/>
              <a:t>; }</a:t>
            </a:r>
            <a:endParaRPr lang="en-US" sz="1600" dirty="0"/>
          </a:p>
        </p:txBody>
      </p:sp>
      <p:sp>
        <p:nvSpPr>
          <p:cNvPr id="4" name="Rectangle 3"/>
          <p:cNvSpPr/>
          <p:nvPr/>
        </p:nvSpPr>
        <p:spPr>
          <a:xfrm>
            <a:off x="4419600" y="2459504"/>
            <a:ext cx="3733800" cy="646331"/>
          </a:xfrm>
          <a:prstGeom prst="rect">
            <a:avLst/>
          </a:prstGeom>
        </p:spPr>
        <p:txBody>
          <a:bodyPr wrap="square">
            <a:spAutoFit/>
          </a:bodyPr>
          <a:lstStyle/>
          <a:p>
            <a:pPr fontAlgn="base"/>
            <a:r>
              <a:rPr lang="en-US" dirty="0">
                <a:solidFill>
                  <a:srgbClr val="C00000"/>
                </a:solidFill>
              </a:rPr>
              <a:t>We can split the definition of namespace over several units.</a:t>
            </a:r>
          </a:p>
        </p:txBody>
      </p:sp>
    </p:spTree>
    <p:extLst>
      <p:ext uri="{BB962C8B-B14F-4D97-AF65-F5344CB8AC3E}">
        <p14:creationId xmlns:p14="http://schemas.microsoft.com/office/powerpoint/2010/main" val="382148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705600"/>
          </a:xfrm>
        </p:spPr>
        <p:txBody>
          <a:bodyPr>
            <a:normAutofit fontScale="92500" lnSpcReduction="10000"/>
          </a:bodyPr>
          <a:lstStyle/>
          <a:p>
            <a:pPr marL="0" indent="0">
              <a:buNone/>
            </a:pPr>
            <a:r>
              <a:rPr lang="en-US" i="1" dirty="0"/>
              <a:t>#include &lt;</a:t>
            </a:r>
            <a:r>
              <a:rPr lang="en-US" i="1" dirty="0" err="1" smtClean="0"/>
              <a:t>iostream.h</a:t>
            </a:r>
            <a:r>
              <a:rPr lang="en-US" i="1" dirty="0" smtClean="0"/>
              <a:t>&gt;</a:t>
            </a:r>
            <a:r>
              <a:rPr lang="en-US" dirty="0" smtClean="0"/>
              <a:t> </a:t>
            </a:r>
          </a:p>
          <a:p>
            <a:pPr marL="0" indent="0">
              <a:buNone/>
            </a:pPr>
            <a:r>
              <a:rPr lang="en-US" i="1" dirty="0" smtClean="0"/>
              <a:t>#</a:t>
            </a:r>
            <a:r>
              <a:rPr lang="en-US" i="1" dirty="0"/>
              <a:t>include &lt;</a:t>
            </a:r>
            <a:r>
              <a:rPr lang="en-US" i="1" dirty="0" err="1" smtClean="0"/>
              <a:t>fstream.h</a:t>
            </a:r>
            <a:r>
              <a:rPr lang="en-US" i="1" dirty="0" smtClean="0"/>
              <a:t>&gt;</a:t>
            </a:r>
            <a:r>
              <a:rPr lang="en-US" dirty="0" smtClean="0"/>
              <a:t> </a:t>
            </a:r>
          </a:p>
          <a:p>
            <a:pPr marL="0" indent="0">
              <a:buNone/>
            </a:pPr>
            <a:r>
              <a:rPr lang="en-US" i="1" dirty="0" err="1" smtClean="0"/>
              <a:t>int</a:t>
            </a:r>
            <a:r>
              <a:rPr lang="en-US" dirty="0" smtClean="0"/>
              <a:t> </a:t>
            </a:r>
            <a:r>
              <a:rPr lang="en-US" dirty="0"/>
              <a:t>main </a:t>
            </a:r>
            <a:r>
              <a:rPr lang="en-US" dirty="0" smtClean="0"/>
              <a:t>()</a:t>
            </a:r>
          </a:p>
          <a:p>
            <a:pPr marL="0" indent="0">
              <a:buNone/>
            </a:pPr>
            <a:r>
              <a:rPr lang="en-US" dirty="0" smtClean="0"/>
              <a:t>{ </a:t>
            </a:r>
          </a:p>
          <a:p>
            <a:pPr marL="0" indent="0">
              <a:buNone/>
            </a:pPr>
            <a:r>
              <a:rPr lang="en-US" dirty="0" err="1" smtClean="0"/>
              <a:t>ofstream</a:t>
            </a:r>
            <a:r>
              <a:rPr lang="en-US" dirty="0" smtClean="0"/>
              <a:t> </a:t>
            </a:r>
            <a:r>
              <a:rPr lang="en-US" dirty="0" err="1"/>
              <a:t>myfile</a:t>
            </a:r>
            <a:r>
              <a:rPr lang="en-US" dirty="0"/>
              <a:t>; </a:t>
            </a:r>
            <a:endParaRPr lang="en-US" dirty="0" smtClean="0"/>
          </a:p>
          <a:p>
            <a:pPr marL="0" indent="0">
              <a:buNone/>
            </a:pPr>
            <a:r>
              <a:rPr lang="en-US" dirty="0" err="1" smtClean="0"/>
              <a:t>myfile.open</a:t>
            </a:r>
            <a:r>
              <a:rPr lang="en-US" dirty="0" smtClean="0"/>
              <a:t> </a:t>
            </a:r>
            <a:r>
              <a:rPr lang="en-US" dirty="0"/>
              <a:t>("example.txt</a:t>
            </a:r>
            <a:r>
              <a:rPr lang="en-US" dirty="0" smtClean="0"/>
              <a:t>");</a:t>
            </a:r>
          </a:p>
          <a:p>
            <a:pPr marL="0" indent="0">
              <a:buNone/>
            </a:pPr>
            <a:r>
              <a:rPr lang="en-US" dirty="0" err="1" smtClean="0"/>
              <a:t>myfile</a:t>
            </a:r>
            <a:r>
              <a:rPr lang="en-US" dirty="0" smtClean="0"/>
              <a:t>&lt;&lt; </a:t>
            </a:r>
            <a:r>
              <a:rPr lang="en-US" dirty="0"/>
              <a:t>"Writing this to a file.\n</a:t>
            </a:r>
            <a:r>
              <a:rPr lang="en-US" dirty="0" smtClean="0"/>
              <a:t>";</a:t>
            </a:r>
          </a:p>
          <a:p>
            <a:pPr marL="0" indent="0">
              <a:buNone/>
            </a:pPr>
            <a:r>
              <a:rPr lang="en-US" dirty="0" smtClean="0"/>
              <a:t> </a:t>
            </a:r>
            <a:r>
              <a:rPr lang="en-US" dirty="0" err="1"/>
              <a:t>myfile.close</a:t>
            </a:r>
            <a:r>
              <a:rPr lang="en-US" dirty="0"/>
              <a:t>(); </a:t>
            </a:r>
            <a:endParaRPr lang="en-US" dirty="0" smtClean="0"/>
          </a:p>
          <a:p>
            <a:pPr marL="0" indent="0">
              <a:buNone/>
            </a:pPr>
            <a:r>
              <a:rPr lang="en-US" i="1" dirty="0" smtClean="0"/>
              <a:t>return</a:t>
            </a:r>
            <a:r>
              <a:rPr lang="en-US" dirty="0" smtClean="0"/>
              <a:t> </a:t>
            </a:r>
            <a:r>
              <a:rPr lang="en-US" dirty="0"/>
              <a:t>0</a:t>
            </a:r>
            <a:r>
              <a:rPr lang="en-US" dirty="0" smtClean="0"/>
              <a:t>;</a:t>
            </a:r>
          </a:p>
          <a:p>
            <a:pPr marL="0" indent="0">
              <a:buNone/>
            </a:pPr>
            <a:r>
              <a:rPr lang="en-US" dirty="0" smtClean="0"/>
              <a:t> }</a:t>
            </a:r>
          </a:p>
          <a:p>
            <a:pPr marL="0" indent="0">
              <a:buNone/>
            </a:pPr>
            <a:endParaRPr lang="en-US" dirty="0"/>
          </a:p>
          <a:p>
            <a:pPr marL="0" indent="0" algn="just">
              <a:buNone/>
            </a:pPr>
            <a:r>
              <a:rPr lang="en-US" sz="2200" dirty="0"/>
              <a:t>This code creates a file called example.txt and inserts a sentence into it in the same way we are used to do with </a:t>
            </a:r>
            <a:r>
              <a:rPr lang="en-US" sz="2200" dirty="0" err="1"/>
              <a:t>cout</a:t>
            </a:r>
            <a:r>
              <a:rPr lang="en-US" sz="2200" dirty="0"/>
              <a:t>, but using the file stream </a:t>
            </a:r>
            <a:r>
              <a:rPr lang="en-US" sz="2200" dirty="0" err="1"/>
              <a:t>myfile</a:t>
            </a:r>
            <a:r>
              <a:rPr lang="en-US" sz="2200" dirty="0"/>
              <a:t> instead.</a:t>
            </a:r>
            <a:br>
              <a:rPr lang="en-US" sz="2200" dirty="0"/>
            </a:br>
            <a:endParaRPr lang="en-US" sz="2200" dirty="0"/>
          </a:p>
        </p:txBody>
      </p:sp>
    </p:spTree>
    <p:extLst>
      <p:ext uri="{BB962C8B-B14F-4D97-AF65-F5344CB8AC3E}">
        <p14:creationId xmlns:p14="http://schemas.microsoft.com/office/powerpoint/2010/main" val="1279343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fontScale="62500" lnSpcReduction="20000"/>
          </a:bodyPr>
          <a:lstStyle/>
          <a:p>
            <a:pPr algn="just"/>
            <a:r>
              <a:rPr lang="en-US" dirty="0" smtClean="0"/>
              <a:t>An </a:t>
            </a:r>
            <a:r>
              <a:rPr lang="en-US" dirty="0"/>
              <a:t>open file is represented within a program by a stream object (an instantiation of one of these classes, in the previous example this was </a:t>
            </a:r>
            <a:r>
              <a:rPr lang="en-US" dirty="0" err="1"/>
              <a:t>myfile</a:t>
            </a:r>
            <a:r>
              <a:rPr lang="en-US" dirty="0"/>
              <a:t>) and any input or output operation performed on this stream object will be applied to the physical file associated to </a:t>
            </a:r>
            <a:r>
              <a:rPr lang="en-US" dirty="0" smtClean="0"/>
              <a:t>it.</a:t>
            </a:r>
          </a:p>
          <a:p>
            <a:pPr algn="just"/>
            <a:endParaRPr lang="en-US" dirty="0"/>
          </a:p>
          <a:p>
            <a:r>
              <a:rPr lang="en-US" dirty="0" smtClean="0"/>
              <a:t>In </a:t>
            </a:r>
            <a:r>
              <a:rPr lang="en-US" dirty="0"/>
              <a:t>order to open a file with a stream object we use its </a:t>
            </a:r>
            <a:r>
              <a:rPr lang="en-US" dirty="0" smtClean="0"/>
              <a:t>member function </a:t>
            </a:r>
            <a:r>
              <a:rPr lang="en-US" dirty="0"/>
              <a:t>open():</a:t>
            </a:r>
            <a:br>
              <a:rPr lang="en-US" dirty="0"/>
            </a:br>
            <a:r>
              <a:rPr lang="en-US" dirty="0"/>
              <a:t/>
            </a:r>
            <a:br>
              <a:rPr lang="en-US" dirty="0"/>
            </a:br>
            <a:r>
              <a:rPr lang="en-US" b="1" i="1" dirty="0"/>
              <a:t>open (filename, mode);</a:t>
            </a:r>
            <a:r>
              <a:rPr lang="en-US" dirty="0"/>
              <a:t/>
            </a:r>
            <a:br>
              <a:rPr lang="en-US" dirty="0"/>
            </a:br>
            <a:r>
              <a:rPr lang="en-US" dirty="0"/>
              <a:t/>
            </a:r>
            <a:br>
              <a:rPr lang="en-US" dirty="0"/>
            </a:br>
            <a:r>
              <a:rPr lang="en-US" dirty="0"/>
              <a:t>Where filename is a null-terminated character sequence of type </a:t>
            </a:r>
            <a:r>
              <a:rPr lang="en-US" dirty="0" err="1"/>
              <a:t>const</a:t>
            </a:r>
            <a:r>
              <a:rPr lang="en-US" dirty="0"/>
              <a:t> char * (the same type that string literals have) representing the name of the file to be opened, and </a:t>
            </a:r>
            <a:endParaRPr lang="en-US" dirty="0" smtClean="0"/>
          </a:p>
          <a:p>
            <a:endParaRPr lang="en-US" dirty="0" smtClean="0"/>
          </a:p>
          <a:p>
            <a:r>
              <a:rPr lang="en-US" sz="2900" dirty="0" smtClean="0">
                <a:solidFill>
                  <a:srgbClr val="FF0000"/>
                </a:solidFill>
              </a:rPr>
              <a:t>void </a:t>
            </a:r>
            <a:r>
              <a:rPr lang="en-US" sz="2900" dirty="0" err="1">
                <a:solidFill>
                  <a:srgbClr val="FF0000"/>
                </a:solidFill>
              </a:rPr>
              <a:t>ifstream</a:t>
            </a:r>
            <a:r>
              <a:rPr lang="en-US" sz="2900" dirty="0">
                <a:solidFill>
                  <a:srgbClr val="FF0000"/>
                </a:solidFill>
              </a:rPr>
              <a:t>::open(</a:t>
            </a:r>
            <a:r>
              <a:rPr lang="en-US" sz="2900" dirty="0" err="1">
                <a:solidFill>
                  <a:srgbClr val="FF0000"/>
                </a:solidFill>
              </a:rPr>
              <a:t>const</a:t>
            </a:r>
            <a:r>
              <a:rPr lang="en-US" sz="2900" dirty="0">
                <a:solidFill>
                  <a:srgbClr val="FF0000"/>
                </a:solidFill>
              </a:rPr>
              <a:t> char *</a:t>
            </a:r>
            <a:r>
              <a:rPr lang="en-US" sz="2900" i="1" dirty="0">
                <a:solidFill>
                  <a:srgbClr val="FF0000"/>
                </a:solidFill>
              </a:rPr>
              <a:t>filename</a:t>
            </a:r>
            <a:r>
              <a:rPr lang="en-US" sz="2900" dirty="0">
                <a:solidFill>
                  <a:srgbClr val="FF0000"/>
                </a:solidFill>
              </a:rPr>
              <a:t>, </a:t>
            </a:r>
            <a:r>
              <a:rPr lang="en-US" sz="2900" dirty="0" err="1">
                <a:solidFill>
                  <a:srgbClr val="FF0000"/>
                </a:solidFill>
              </a:rPr>
              <a:t>ios</a:t>
            </a:r>
            <a:r>
              <a:rPr lang="en-US" sz="2900" dirty="0">
                <a:solidFill>
                  <a:srgbClr val="FF0000"/>
                </a:solidFill>
              </a:rPr>
              <a:t>::</a:t>
            </a:r>
            <a:r>
              <a:rPr lang="en-US" sz="2900" dirty="0" err="1">
                <a:solidFill>
                  <a:srgbClr val="FF0000"/>
                </a:solidFill>
              </a:rPr>
              <a:t>openmode</a:t>
            </a:r>
            <a:r>
              <a:rPr lang="en-US" sz="2900" dirty="0">
                <a:solidFill>
                  <a:srgbClr val="FF0000"/>
                </a:solidFill>
              </a:rPr>
              <a:t> </a:t>
            </a:r>
            <a:r>
              <a:rPr lang="en-US" sz="2900" i="1" dirty="0">
                <a:solidFill>
                  <a:srgbClr val="FF0000"/>
                </a:solidFill>
              </a:rPr>
              <a:t>mode </a:t>
            </a:r>
            <a:r>
              <a:rPr lang="en-US" sz="2900" dirty="0">
                <a:solidFill>
                  <a:srgbClr val="FF0000"/>
                </a:solidFill>
              </a:rPr>
              <a:t>= </a:t>
            </a:r>
            <a:r>
              <a:rPr lang="en-US" sz="2900" dirty="0" err="1">
                <a:solidFill>
                  <a:srgbClr val="FF0000"/>
                </a:solidFill>
              </a:rPr>
              <a:t>ios</a:t>
            </a:r>
            <a:r>
              <a:rPr lang="en-US" sz="2900" dirty="0">
                <a:solidFill>
                  <a:srgbClr val="FF0000"/>
                </a:solidFill>
              </a:rPr>
              <a:t>::in);</a:t>
            </a:r>
          </a:p>
          <a:p>
            <a:r>
              <a:rPr lang="en-US" sz="2900" dirty="0">
                <a:solidFill>
                  <a:srgbClr val="FF0000"/>
                </a:solidFill>
              </a:rPr>
              <a:t>void </a:t>
            </a:r>
            <a:r>
              <a:rPr lang="en-US" sz="2900" dirty="0" err="1">
                <a:solidFill>
                  <a:srgbClr val="FF0000"/>
                </a:solidFill>
              </a:rPr>
              <a:t>ofstream</a:t>
            </a:r>
            <a:r>
              <a:rPr lang="en-US" sz="2900" dirty="0">
                <a:solidFill>
                  <a:srgbClr val="FF0000"/>
                </a:solidFill>
              </a:rPr>
              <a:t>::open(</a:t>
            </a:r>
            <a:r>
              <a:rPr lang="en-US" sz="2900" dirty="0" err="1">
                <a:solidFill>
                  <a:srgbClr val="FF0000"/>
                </a:solidFill>
              </a:rPr>
              <a:t>const</a:t>
            </a:r>
            <a:r>
              <a:rPr lang="en-US" sz="2900" dirty="0">
                <a:solidFill>
                  <a:srgbClr val="FF0000"/>
                </a:solidFill>
              </a:rPr>
              <a:t> char *</a:t>
            </a:r>
            <a:r>
              <a:rPr lang="en-US" sz="2900" i="1" dirty="0">
                <a:solidFill>
                  <a:srgbClr val="FF0000"/>
                </a:solidFill>
              </a:rPr>
              <a:t>filename</a:t>
            </a:r>
            <a:r>
              <a:rPr lang="en-US" sz="2900" dirty="0">
                <a:solidFill>
                  <a:srgbClr val="FF0000"/>
                </a:solidFill>
              </a:rPr>
              <a:t>, </a:t>
            </a:r>
            <a:r>
              <a:rPr lang="en-US" sz="2900" dirty="0" err="1">
                <a:solidFill>
                  <a:srgbClr val="FF0000"/>
                </a:solidFill>
              </a:rPr>
              <a:t>ios</a:t>
            </a:r>
            <a:r>
              <a:rPr lang="en-US" sz="2900" dirty="0">
                <a:solidFill>
                  <a:srgbClr val="FF0000"/>
                </a:solidFill>
              </a:rPr>
              <a:t>::</a:t>
            </a:r>
            <a:r>
              <a:rPr lang="en-US" sz="2900" dirty="0" err="1">
                <a:solidFill>
                  <a:srgbClr val="FF0000"/>
                </a:solidFill>
              </a:rPr>
              <a:t>openmode</a:t>
            </a:r>
            <a:r>
              <a:rPr lang="en-US" sz="2900" dirty="0">
                <a:solidFill>
                  <a:srgbClr val="FF0000"/>
                </a:solidFill>
              </a:rPr>
              <a:t> </a:t>
            </a:r>
            <a:r>
              <a:rPr lang="en-US" sz="2900" i="1" dirty="0">
                <a:solidFill>
                  <a:srgbClr val="FF0000"/>
                </a:solidFill>
              </a:rPr>
              <a:t>mode </a:t>
            </a:r>
            <a:r>
              <a:rPr lang="en-US" sz="2900" dirty="0">
                <a:solidFill>
                  <a:srgbClr val="FF0000"/>
                </a:solidFill>
              </a:rPr>
              <a:t>= </a:t>
            </a:r>
            <a:r>
              <a:rPr lang="en-US" sz="2900" dirty="0" err="1">
                <a:solidFill>
                  <a:srgbClr val="FF0000"/>
                </a:solidFill>
              </a:rPr>
              <a:t>ios</a:t>
            </a:r>
            <a:r>
              <a:rPr lang="en-US" sz="2900" dirty="0">
                <a:solidFill>
                  <a:srgbClr val="FF0000"/>
                </a:solidFill>
              </a:rPr>
              <a:t>::out | </a:t>
            </a:r>
            <a:r>
              <a:rPr lang="en-US" sz="2900" dirty="0" err="1">
                <a:solidFill>
                  <a:srgbClr val="FF0000"/>
                </a:solidFill>
              </a:rPr>
              <a:t>ios</a:t>
            </a:r>
            <a:r>
              <a:rPr lang="en-US" sz="2900" dirty="0">
                <a:solidFill>
                  <a:srgbClr val="FF0000"/>
                </a:solidFill>
              </a:rPr>
              <a:t>::</a:t>
            </a:r>
            <a:r>
              <a:rPr lang="en-US" sz="2900" dirty="0" err="1">
                <a:solidFill>
                  <a:srgbClr val="FF0000"/>
                </a:solidFill>
              </a:rPr>
              <a:t>trunc</a:t>
            </a:r>
            <a:r>
              <a:rPr lang="en-US" sz="2900" dirty="0">
                <a:solidFill>
                  <a:srgbClr val="FF0000"/>
                </a:solidFill>
              </a:rPr>
              <a:t>);</a:t>
            </a:r>
          </a:p>
          <a:p>
            <a:r>
              <a:rPr lang="en-US" sz="2900" dirty="0">
                <a:solidFill>
                  <a:srgbClr val="FF0000"/>
                </a:solidFill>
              </a:rPr>
              <a:t>void </a:t>
            </a:r>
            <a:r>
              <a:rPr lang="en-US" sz="2900" dirty="0" err="1">
                <a:solidFill>
                  <a:srgbClr val="FF0000"/>
                </a:solidFill>
              </a:rPr>
              <a:t>fstream</a:t>
            </a:r>
            <a:r>
              <a:rPr lang="en-US" sz="2900" dirty="0">
                <a:solidFill>
                  <a:srgbClr val="FF0000"/>
                </a:solidFill>
              </a:rPr>
              <a:t>::open(</a:t>
            </a:r>
            <a:r>
              <a:rPr lang="en-US" sz="2900" dirty="0" err="1">
                <a:solidFill>
                  <a:srgbClr val="FF0000"/>
                </a:solidFill>
              </a:rPr>
              <a:t>const</a:t>
            </a:r>
            <a:r>
              <a:rPr lang="en-US" sz="2900" dirty="0">
                <a:solidFill>
                  <a:srgbClr val="FF0000"/>
                </a:solidFill>
              </a:rPr>
              <a:t> char *</a:t>
            </a:r>
            <a:r>
              <a:rPr lang="en-US" sz="2900" i="1" dirty="0">
                <a:solidFill>
                  <a:srgbClr val="FF0000"/>
                </a:solidFill>
              </a:rPr>
              <a:t>filename</a:t>
            </a:r>
            <a:r>
              <a:rPr lang="en-US" sz="2900" dirty="0">
                <a:solidFill>
                  <a:srgbClr val="FF0000"/>
                </a:solidFill>
              </a:rPr>
              <a:t>, </a:t>
            </a:r>
            <a:r>
              <a:rPr lang="en-US" sz="2900" dirty="0" err="1">
                <a:solidFill>
                  <a:srgbClr val="FF0000"/>
                </a:solidFill>
              </a:rPr>
              <a:t>ios</a:t>
            </a:r>
            <a:r>
              <a:rPr lang="en-US" sz="2900" dirty="0">
                <a:solidFill>
                  <a:srgbClr val="FF0000"/>
                </a:solidFill>
              </a:rPr>
              <a:t>::</a:t>
            </a:r>
            <a:r>
              <a:rPr lang="en-US" sz="2900" dirty="0" err="1">
                <a:solidFill>
                  <a:srgbClr val="FF0000"/>
                </a:solidFill>
              </a:rPr>
              <a:t>openmode</a:t>
            </a:r>
            <a:r>
              <a:rPr lang="en-US" sz="2900" dirty="0">
                <a:solidFill>
                  <a:srgbClr val="FF0000"/>
                </a:solidFill>
              </a:rPr>
              <a:t> </a:t>
            </a:r>
            <a:r>
              <a:rPr lang="en-US" sz="2900" i="1" dirty="0">
                <a:solidFill>
                  <a:srgbClr val="FF0000"/>
                </a:solidFill>
              </a:rPr>
              <a:t>mode = </a:t>
            </a:r>
            <a:r>
              <a:rPr lang="en-US" sz="2900" dirty="0" err="1">
                <a:solidFill>
                  <a:srgbClr val="FF0000"/>
                </a:solidFill>
              </a:rPr>
              <a:t>ios</a:t>
            </a:r>
            <a:r>
              <a:rPr lang="en-US" sz="2900" dirty="0">
                <a:solidFill>
                  <a:srgbClr val="FF0000"/>
                </a:solidFill>
              </a:rPr>
              <a:t>::</a:t>
            </a:r>
            <a:r>
              <a:rPr lang="en-US" sz="2900" dirty="0" smtClean="0">
                <a:solidFill>
                  <a:srgbClr val="FF0000"/>
                </a:solidFill>
              </a:rPr>
              <a:t>in |</a:t>
            </a:r>
            <a:r>
              <a:rPr lang="en-US" sz="2900" i="1" dirty="0" smtClean="0">
                <a:solidFill>
                  <a:srgbClr val="FF0000"/>
                </a:solidFill>
              </a:rPr>
              <a:t> </a:t>
            </a:r>
            <a:r>
              <a:rPr lang="en-US" sz="2900" dirty="0" err="1">
                <a:solidFill>
                  <a:srgbClr val="FF0000"/>
                </a:solidFill>
              </a:rPr>
              <a:t>ios</a:t>
            </a:r>
            <a:r>
              <a:rPr lang="en-US" sz="2900" dirty="0">
                <a:solidFill>
                  <a:srgbClr val="FF0000"/>
                </a:solidFill>
              </a:rPr>
              <a:t>::out);</a:t>
            </a:r>
            <a:endParaRPr lang="en-US" sz="2900" dirty="0" smtClean="0">
              <a:solidFill>
                <a:srgbClr val="FF0000"/>
              </a:solidFill>
            </a:endParaRPr>
          </a:p>
          <a:p>
            <a:pPr marL="0" indent="0">
              <a:buNone/>
            </a:pPr>
            <a:endParaRPr lang="en-US" dirty="0"/>
          </a:p>
          <a:p>
            <a:pPr marL="0" indent="0">
              <a:buNone/>
            </a:pPr>
            <a:endParaRPr lang="en-US" dirty="0"/>
          </a:p>
          <a:p>
            <a:pPr marL="0" indent="0">
              <a:buNone/>
            </a:pPr>
            <a:r>
              <a:rPr lang="en-US" dirty="0"/>
              <a:t> </a:t>
            </a:r>
            <a:r>
              <a:rPr lang="en-US" dirty="0" smtClean="0"/>
              <a:t>    mode </a:t>
            </a:r>
            <a:r>
              <a:rPr lang="en-US" dirty="0"/>
              <a:t>is an optional parameter with a combination of the </a:t>
            </a:r>
            <a:r>
              <a:rPr lang="en-US" dirty="0" smtClean="0"/>
              <a:t>  	following </a:t>
            </a:r>
            <a:r>
              <a:rPr lang="en-US" dirty="0"/>
              <a:t>flags:</a:t>
            </a:r>
            <a:br>
              <a:rPr lang="en-US" dirty="0"/>
            </a:br>
            <a:endParaRPr lang="en-US" dirty="0"/>
          </a:p>
        </p:txBody>
      </p:sp>
      <p:sp>
        <p:nvSpPr>
          <p:cNvPr id="4" name="Title 1"/>
          <p:cNvSpPr>
            <a:spLocks noGrp="1"/>
          </p:cNvSpPr>
          <p:nvPr>
            <p:ph type="title"/>
          </p:nvPr>
        </p:nvSpPr>
        <p:spPr>
          <a:xfrm>
            <a:off x="381000" y="17417"/>
            <a:ext cx="8229600" cy="639762"/>
          </a:xfrm>
        </p:spPr>
        <p:txBody>
          <a:bodyPr>
            <a:normAutofit fontScale="90000"/>
          </a:bodyPr>
          <a:lstStyle/>
          <a:p>
            <a:r>
              <a:rPr lang="en-US" b="1" dirty="0" smtClean="0"/>
              <a:t>Opening a File</a:t>
            </a:r>
            <a:endParaRPr lang="en-US" b="1" dirty="0"/>
          </a:p>
        </p:txBody>
      </p:sp>
    </p:spTree>
    <p:extLst>
      <p:ext uri="{BB962C8B-B14F-4D97-AF65-F5344CB8AC3E}">
        <p14:creationId xmlns:p14="http://schemas.microsoft.com/office/powerpoint/2010/main" val="1621209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314088246"/>
              </p:ext>
            </p:extLst>
          </p:nvPr>
        </p:nvGraphicFramePr>
        <p:xfrm>
          <a:off x="228600" y="0"/>
          <a:ext cx="8915400" cy="6705600"/>
        </p:xfrm>
        <a:graphic>
          <a:graphicData uri="http://schemas.openxmlformats.org/drawingml/2006/table">
            <a:tbl>
              <a:tblPr/>
              <a:tblGrid>
                <a:gridCol w="2674620"/>
                <a:gridCol w="6240780"/>
              </a:tblGrid>
              <a:tr h="558800">
                <a:tc>
                  <a:txBody>
                    <a:bodyPr/>
                    <a:lstStyle/>
                    <a:p>
                      <a:r>
                        <a:rPr lang="en-US" b="1" dirty="0" err="1"/>
                        <a:t>ios</a:t>
                      </a:r>
                      <a:r>
                        <a:rPr lang="en-US" b="1" dirty="0"/>
                        <a:t>::in</a:t>
                      </a:r>
                    </a:p>
                  </a:txBody>
                  <a:tcPr anchor="ctr">
                    <a:lnL>
                      <a:noFill/>
                    </a:lnL>
                    <a:lnR>
                      <a:noFill/>
                    </a:lnR>
                    <a:lnT>
                      <a:noFill/>
                    </a:lnT>
                    <a:lnB>
                      <a:noFill/>
                    </a:lnB>
                  </a:tcPr>
                </a:tc>
                <a:tc>
                  <a:txBody>
                    <a:bodyPr/>
                    <a:lstStyle/>
                    <a:p>
                      <a:r>
                        <a:rPr lang="en-US" b="0"/>
                        <a:t>Open for input operations.</a:t>
                      </a:r>
                    </a:p>
                  </a:txBody>
                  <a:tcPr anchor="ctr">
                    <a:lnL>
                      <a:noFill/>
                    </a:lnL>
                    <a:lnR>
                      <a:noFill/>
                    </a:lnR>
                    <a:lnT>
                      <a:noFill/>
                    </a:lnT>
                    <a:lnB>
                      <a:noFill/>
                    </a:lnB>
                  </a:tcPr>
                </a:tc>
              </a:tr>
              <a:tr h="558800">
                <a:tc>
                  <a:txBody>
                    <a:bodyPr/>
                    <a:lstStyle/>
                    <a:p>
                      <a:r>
                        <a:rPr lang="en-US" b="1"/>
                        <a:t>ios::out</a:t>
                      </a:r>
                    </a:p>
                  </a:txBody>
                  <a:tcPr anchor="ctr">
                    <a:lnL>
                      <a:noFill/>
                    </a:lnL>
                    <a:lnR>
                      <a:noFill/>
                    </a:lnR>
                    <a:lnT>
                      <a:noFill/>
                    </a:lnT>
                    <a:lnB>
                      <a:noFill/>
                    </a:lnB>
                  </a:tcPr>
                </a:tc>
                <a:tc>
                  <a:txBody>
                    <a:bodyPr/>
                    <a:lstStyle/>
                    <a:p>
                      <a:r>
                        <a:rPr lang="en-US" b="0"/>
                        <a:t>Open for output operations.</a:t>
                      </a:r>
                    </a:p>
                  </a:txBody>
                  <a:tcPr anchor="ctr">
                    <a:lnL>
                      <a:noFill/>
                    </a:lnL>
                    <a:lnR>
                      <a:noFill/>
                    </a:lnR>
                    <a:lnT>
                      <a:noFill/>
                    </a:lnT>
                    <a:lnB>
                      <a:noFill/>
                    </a:lnB>
                  </a:tcPr>
                </a:tc>
              </a:tr>
              <a:tr h="558800">
                <a:tc>
                  <a:txBody>
                    <a:bodyPr/>
                    <a:lstStyle/>
                    <a:p>
                      <a:r>
                        <a:rPr lang="en-US" b="1"/>
                        <a:t>ios::binary</a:t>
                      </a:r>
                    </a:p>
                  </a:txBody>
                  <a:tcPr anchor="ctr">
                    <a:lnL>
                      <a:noFill/>
                    </a:lnL>
                    <a:lnR>
                      <a:noFill/>
                    </a:lnR>
                    <a:lnT>
                      <a:noFill/>
                    </a:lnT>
                    <a:lnB>
                      <a:noFill/>
                    </a:lnB>
                  </a:tcPr>
                </a:tc>
                <a:tc>
                  <a:txBody>
                    <a:bodyPr/>
                    <a:lstStyle/>
                    <a:p>
                      <a:r>
                        <a:rPr lang="en-US" b="0"/>
                        <a:t>Open in binary mode.</a:t>
                      </a:r>
                    </a:p>
                  </a:txBody>
                  <a:tcPr anchor="ctr">
                    <a:lnL>
                      <a:noFill/>
                    </a:lnL>
                    <a:lnR>
                      <a:noFill/>
                    </a:lnR>
                    <a:lnT>
                      <a:noFill/>
                    </a:lnT>
                    <a:lnB>
                      <a:noFill/>
                    </a:lnB>
                  </a:tcPr>
                </a:tc>
              </a:tr>
              <a:tr h="1397000">
                <a:tc>
                  <a:txBody>
                    <a:bodyPr/>
                    <a:lstStyle/>
                    <a:p>
                      <a:r>
                        <a:rPr lang="en-US" b="1" dirty="0" err="1"/>
                        <a:t>ios</a:t>
                      </a:r>
                      <a:r>
                        <a:rPr lang="en-US" b="1" dirty="0"/>
                        <a:t>::ate</a:t>
                      </a:r>
                    </a:p>
                  </a:txBody>
                  <a:tcPr anchor="ctr">
                    <a:lnL>
                      <a:noFill/>
                    </a:lnL>
                    <a:lnR>
                      <a:noFill/>
                    </a:lnR>
                    <a:lnT>
                      <a:noFill/>
                    </a:lnT>
                    <a:lnB>
                      <a:noFill/>
                    </a:lnB>
                  </a:tcPr>
                </a:tc>
                <a:tc>
                  <a:txBody>
                    <a:bodyPr/>
                    <a:lstStyle/>
                    <a:p>
                      <a:r>
                        <a:rPr lang="en-US" b="0"/>
                        <a:t>Set the initial position at the end of the file.</a:t>
                      </a:r>
                      <a:br>
                        <a:rPr lang="en-US" b="0"/>
                      </a:br>
                      <a:r>
                        <a:rPr lang="en-US" b="0"/>
                        <a:t>If this flag is not set to any value, the initial position is the beginning of the file.</a:t>
                      </a:r>
                    </a:p>
                  </a:txBody>
                  <a:tcPr anchor="ctr">
                    <a:lnL>
                      <a:noFill/>
                    </a:lnL>
                    <a:lnR>
                      <a:noFill/>
                    </a:lnR>
                    <a:lnT>
                      <a:noFill/>
                    </a:lnT>
                    <a:lnB>
                      <a:noFill/>
                    </a:lnB>
                  </a:tcPr>
                </a:tc>
              </a:tr>
              <a:tr h="2235200">
                <a:tc>
                  <a:txBody>
                    <a:bodyPr/>
                    <a:lstStyle/>
                    <a:p>
                      <a:r>
                        <a:rPr lang="en-US" b="1" dirty="0" err="1"/>
                        <a:t>ios</a:t>
                      </a:r>
                      <a:r>
                        <a:rPr lang="en-US" b="1" dirty="0"/>
                        <a:t>::app</a:t>
                      </a:r>
                    </a:p>
                  </a:txBody>
                  <a:tcPr anchor="ctr">
                    <a:lnL>
                      <a:noFill/>
                    </a:lnL>
                    <a:lnR>
                      <a:noFill/>
                    </a:lnR>
                    <a:lnT>
                      <a:noFill/>
                    </a:lnT>
                    <a:lnB>
                      <a:noFill/>
                    </a:lnB>
                  </a:tcPr>
                </a:tc>
                <a:tc>
                  <a:txBody>
                    <a:bodyPr/>
                    <a:lstStyle/>
                    <a:p>
                      <a:r>
                        <a:rPr lang="en-US" b="0" dirty="0"/>
                        <a:t>All output operations are performed at the end of the file, appending the content to the current content of the file. This flag can only be used in streams open for output-only operations.</a:t>
                      </a:r>
                    </a:p>
                  </a:txBody>
                  <a:tcPr anchor="ctr">
                    <a:lnL>
                      <a:noFill/>
                    </a:lnL>
                    <a:lnR>
                      <a:noFill/>
                    </a:lnR>
                    <a:lnT>
                      <a:noFill/>
                    </a:lnT>
                    <a:lnB>
                      <a:noFill/>
                    </a:lnB>
                  </a:tcPr>
                </a:tc>
              </a:tr>
              <a:tr h="1397000">
                <a:tc>
                  <a:txBody>
                    <a:bodyPr/>
                    <a:lstStyle/>
                    <a:p>
                      <a:r>
                        <a:rPr lang="en-US" b="1"/>
                        <a:t>ios::trunc</a:t>
                      </a:r>
                    </a:p>
                  </a:txBody>
                  <a:tcPr anchor="ctr">
                    <a:lnL>
                      <a:noFill/>
                    </a:lnL>
                    <a:lnR>
                      <a:noFill/>
                    </a:lnR>
                    <a:lnT>
                      <a:noFill/>
                    </a:lnT>
                    <a:lnB>
                      <a:noFill/>
                    </a:lnB>
                  </a:tcPr>
                </a:tc>
                <a:tc>
                  <a:txBody>
                    <a:bodyPr/>
                    <a:lstStyle/>
                    <a:p>
                      <a:r>
                        <a:rPr lang="en-US" b="0" dirty="0"/>
                        <a:t>If the file opened for output operations already existed before, its previous content is deleted and replaced by the new one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sz="2800" dirty="0" smtClean="0"/>
              <a:t>Each </a:t>
            </a:r>
            <a:r>
              <a:rPr lang="en-US" sz="2800" dirty="0"/>
              <a:t>one of the open() member functions of the classes </a:t>
            </a:r>
            <a:r>
              <a:rPr lang="en-US" sz="2800" dirty="0" err="1"/>
              <a:t>ofstream</a:t>
            </a:r>
            <a:r>
              <a:rPr lang="en-US" sz="2800" dirty="0"/>
              <a:t>, </a:t>
            </a:r>
            <a:r>
              <a:rPr lang="en-US" sz="2800" dirty="0" err="1"/>
              <a:t>ifstream</a:t>
            </a:r>
            <a:r>
              <a:rPr lang="en-US" sz="2800" dirty="0"/>
              <a:t> and </a:t>
            </a:r>
            <a:r>
              <a:rPr lang="en-US" sz="2800" dirty="0" err="1"/>
              <a:t>fstream</a:t>
            </a:r>
            <a:r>
              <a:rPr lang="en-US" sz="2800" dirty="0"/>
              <a:t> has a default mode that is used if the file is opened without a second </a:t>
            </a:r>
            <a:r>
              <a:rPr lang="en-US" sz="2800" dirty="0" smtClean="0"/>
              <a:t>argument</a:t>
            </a:r>
            <a:endParaRPr lang="en-US" sz="2800" dirty="0"/>
          </a:p>
          <a:p>
            <a:pPr marL="0" indent="0" algn="just">
              <a:buNone/>
            </a:pPr>
            <a:r>
              <a:rPr lang="en-US" dirty="0"/>
              <a:t/>
            </a:r>
            <a:br>
              <a:rPr lang="en-US" dirty="0"/>
            </a:b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007844965"/>
              </p:ext>
            </p:extLst>
          </p:nvPr>
        </p:nvGraphicFramePr>
        <p:xfrm>
          <a:off x="0" y="1447801"/>
          <a:ext cx="9144000" cy="1828800"/>
        </p:xfrm>
        <a:graphic>
          <a:graphicData uri="http://schemas.openxmlformats.org/drawingml/2006/table">
            <a:tbl>
              <a:tblPr/>
              <a:tblGrid>
                <a:gridCol w="4572000"/>
                <a:gridCol w="4572000"/>
              </a:tblGrid>
              <a:tr h="457200">
                <a:tc>
                  <a:txBody>
                    <a:bodyPr/>
                    <a:lstStyle/>
                    <a:p>
                      <a:pPr algn="ctr"/>
                      <a:r>
                        <a:rPr lang="en-US" b="1" dirty="0"/>
                        <a:t>class</a:t>
                      </a:r>
                    </a:p>
                  </a:txBody>
                  <a:tcPr anchor="ctr">
                    <a:lnL>
                      <a:noFill/>
                    </a:lnL>
                    <a:lnR>
                      <a:noFill/>
                    </a:lnR>
                    <a:lnT>
                      <a:noFill/>
                    </a:lnT>
                    <a:lnB>
                      <a:noFill/>
                    </a:lnB>
                  </a:tcPr>
                </a:tc>
                <a:tc>
                  <a:txBody>
                    <a:bodyPr/>
                    <a:lstStyle/>
                    <a:p>
                      <a:pPr algn="ctr"/>
                      <a:r>
                        <a:rPr lang="en-US" b="1" dirty="0"/>
                        <a:t>default mode parameter</a:t>
                      </a:r>
                    </a:p>
                  </a:txBody>
                  <a:tcPr anchor="ctr">
                    <a:lnL>
                      <a:noFill/>
                    </a:lnL>
                    <a:lnR>
                      <a:noFill/>
                    </a:lnR>
                    <a:lnT>
                      <a:noFill/>
                    </a:lnT>
                    <a:lnB>
                      <a:noFill/>
                    </a:lnB>
                  </a:tcPr>
                </a:tc>
              </a:tr>
              <a:tr h="457200">
                <a:tc>
                  <a:txBody>
                    <a:bodyPr/>
                    <a:lstStyle/>
                    <a:p>
                      <a:pPr algn="ctr"/>
                      <a:r>
                        <a:rPr lang="en-US" b="0"/>
                        <a:t>ofstream</a:t>
                      </a:r>
                    </a:p>
                  </a:txBody>
                  <a:tcPr anchor="ctr">
                    <a:lnL>
                      <a:noFill/>
                    </a:lnL>
                    <a:lnR>
                      <a:noFill/>
                    </a:lnR>
                    <a:lnT>
                      <a:noFill/>
                    </a:lnT>
                    <a:lnB>
                      <a:noFill/>
                    </a:lnB>
                  </a:tcPr>
                </a:tc>
                <a:tc>
                  <a:txBody>
                    <a:bodyPr/>
                    <a:lstStyle/>
                    <a:p>
                      <a:pPr algn="ctr"/>
                      <a:r>
                        <a:rPr lang="en-US" b="0"/>
                        <a:t>ios::out</a:t>
                      </a:r>
                    </a:p>
                  </a:txBody>
                  <a:tcPr anchor="ctr">
                    <a:lnL>
                      <a:noFill/>
                    </a:lnL>
                    <a:lnR>
                      <a:noFill/>
                    </a:lnR>
                    <a:lnT>
                      <a:noFill/>
                    </a:lnT>
                    <a:lnB>
                      <a:noFill/>
                    </a:lnB>
                  </a:tcPr>
                </a:tc>
              </a:tr>
              <a:tr h="457200">
                <a:tc>
                  <a:txBody>
                    <a:bodyPr/>
                    <a:lstStyle/>
                    <a:p>
                      <a:pPr algn="ctr"/>
                      <a:r>
                        <a:rPr lang="en-US" b="0"/>
                        <a:t>ifstream</a:t>
                      </a:r>
                    </a:p>
                  </a:txBody>
                  <a:tcPr anchor="ctr">
                    <a:lnL>
                      <a:noFill/>
                    </a:lnL>
                    <a:lnR>
                      <a:noFill/>
                    </a:lnR>
                    <a:lnT>
                      <a:noFill/>
                    </a:lnT>
                    <a:lnB>
                      <a:noFill/>
                    </a:lnB>
                  </a:tcPr>
                </a:tc>
                <a:tc>
                  <a:txBody>
                    <a:bodyPr/>
                    <a:lstStyle/>
                    <a:p>
                      <a:pPr algn="ctr"/>
                      <a:r>
                        <a:rPr lang="en-US" b="0"/>
                        <a:t>ios::in</a:t>
                      </a:r>
                    </a:p>
                  </a:txBody>
                  <a:tcPr anchor="ctr">
                    <a:lnL>
                      <a:noFill/>
                    </a:lnL>
                    <a:lnR>
                      <a:noFill/>
                    </a:lnR>
                    <a:lnT>
                      <a:noFill/>
                    </a:lnT>
                    <a:lnB>
                      <a:noFill/>
                    </a:lnB>
                  </a:tcPr>
                </a:tc>
              </a:tr>
              <a:tr h="457200">
                <a:tc>
                  <a:txBody>
                    <a:bodyPr/>
                    <a:lstStyle/>
                    <a:p>
                      <a:pPr algn="ctr"/>
                      <a:r>
                        <a:rPr lang="en-US" b="0"/>
                        <a:t>fstream</a:t>
                      </a:r>
                    </a:p>
                  </a:txBody>
                  <a:tcPr anchor="ctr">
                    <a:lnL>
                      <a:noFill/>
                    </a:lnL>
                    <a:lnR>
                      <a:noFill/>
                    </a:lnR>
                    <a:lnT>
                      <a:noFill/>
                    </a:lnT>
                    <a:lnB>
                      <a:noFill/>
                    </a:lnB>
                  </a:tcPr>
                </a:tc>
                <a:tc>
                  <a:txBody>
                    <a:bodyPr/>
                    <a:lstStyle/>
                    <a:p>
                      <a:pPr algn="ctr"/>
                      <a:r>
                        <a:rPr lang="en-US" b="0" dirty="0" err="1"/>
                        <a:t>ios</a:t>
                      </a:r>
                      <a:r>
                        <a:rPr lang="en-US" b="0" dirty="0"/>
                        <a:t>::in | </a:t>
                      </a:r>
                      <a:r>
                        <a:rPr lang="en-US" b="0" dirty="0" err="1"/>
                        <a:t>ios</a:t>
                      </a:r>
                      <a:r>
                        <a:rPr lang="en-US" b="0" dirty="0"/>
                        <a:t>::out</a:t>
                      </a:r>
                    </a:p>
                  </a:txBody>
                  <a:tcPr anchor="ctr">
                    <a:lnL>
                      <a:noFill/>
                    </a:lnL>
                    <a:lnR>
                      <a:noFill/>
                    </a:lnR>
                    <a:lnT>
                      <a:noFill/>
                    </a:lnT>
                    <a:lnB>
                      <a:noFill/>
                    </a:lnB>
                  </a:tcPr>
                </a:tc>
              </a:tr>
            </a:tbl>
          </a:graphicData>
        </a:graphic>
      </p:graphicFrame>
      <p:sp>
        <p:nvSpPr>
          <p:cNvPr id="6" name="Rectangle 5"/>
          <p:cNvSpPr/>
          <p:nvPr/>
        </p:nvSpPr>
        <p:spPr>
          <a:xfrm>
            <a:off x="0" y="3810000"/>
            <a:ext cx="8915400" cy="2031325"/>
          </a:xfrm>
          <a:prstGeom prst="rect">
            <a:avLst/>
          </a:prstGeom>
        </p:spPr>
        <p:txBody>
          <a:bodyPr wrap="square">
            <a:spAutoFit/>
          </a:bodyPr>
          <a:lstStyle/>
          <a:p>
            <a:pPr algn="just"/>
            <a:r>
              <a:rPr lang="en-US" b="1" dirty="0"/>
              <a:t>All these flags can be combined using the bitwise operator OR (|). For example, if we want to open the file </a:t>
            </a:r>
            <a:r>
              <a:rPr lang="en-US" b="1" dirty="0" err="1"/>
              <a:t>example.bin</a:t>
            </a:r>
            <a:r>
              <a:rPr lang="en-US" b="1" dirty="0"/>
              <a:t> in binary mode to add data we could do it by the following call to member function open():</a:t>
            </a:r>
          </a:p>
          <a:p>
            <a:endParaRPr lang="en-US" dirty="0"/>
          </a:p>
          <a:p>
            <a:endParaRPr lang="en-US" dirty="0"/>
          </a:p>
          <a:p>
            <a:r>
              <a:rPr lang="en-US" dirty="0" err="1" smtClean="0"/>
              <a:t>ofstream</a:t>
            </a:r>
            <a:r>
              <a:rPr lang="en-US" dirty="0" smtClean="0"/>
              <a:t> </a:t>
            </a:r>
            <a:r>
              <a:rPr lang="en-US" dirty="0" err="1"/>
              <a:t>myfile</a:t>
            </a:r>
            <a:r>
              <a:rPr lang="en-US" dirty="0"/>
              <a:t>;</a:t>
            </a:r>
          </a:p>
          <a:p>
            <a:r>
              <a:rPr lang="en-US" dirty="0" err="1"/>
              <a:t>myfile.open</a:t>
            </a:r>
            <a:r>
              <a:rPr lang="en-US" dirty="0"/>
              <a:t> ("</a:t>
            </a:r>
            <a:r>
              <a:rPr lang="en-US" dirty="0" err="1"/>
              <a:t>example.bin</a:t>
            </a:r>
            <a:r>
              <a:rPr lang="en-US" dirty="0"/>
              <a:t>", </a:t>
            </a:r>
            <a:r>
              <a:rPr lang="en-US" dirty="0" err="1"/>
              <a:t>ios</a:t>
            </a:r>
            <a:r>
              <a:rPr lang="en-US" dirty="0"/>
              <a:t>::out | </a:t>
            </a:r>
            <a:r>
              <a:rPr lang="en-US" dirty="0" err="1"/>
              <a:t>ios</a:t>
            </a:r>
            <a:r>
              <a:rPr lang="en-US" dirty="0"/>
              <a:t>::app | </a:t>
            </a:r>
            <a:r>
              <a:rPr lang="en-US" dirty="0" err="1"/>
              <a:t>ios</a:t>
            </a:r>
            <a:r>
              <a:rPr lang="en-US" dirty="0"/>
              <a:t>::binary); </a:t>
            </a:r>
          </a:p>
        </p:txBody>
      </p:sp>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gn="just"/>
            <a:r>
              <a:rPr lang="en-US" sz="2800" b="1" dirty="0"/>
              <a:t>The default value is only applied if the function is called without specifying any value for the mode parameter. If the function is called with any value in that parameter the default mode is overridden, not </a:t>
            </a:r>
            <a:r>
              <a:rPr lang="en-US" sz="2800" b="1" dirty="0" smtClean="0"/>
              <a:t>combined</a:t>
            </a:r>
            <a:r>
              <a:rPr lang="en-US" sz="2800" dirty="0" smtClean="0"/>
              <a:t>.</a:t>
            </a:r>
          </a:p>
          <a:p>
            <a:pPr algn="just"/>
            <a:r>
              <a:rPr lang="en-US" sz="2800" dirty="0"/>
              <a:t>File streams opened in binary mode perform input and output operations independently of any format considerations. Non-binary files are known as </a:t>
            </a:r>
            <a:r>
              <a:rPr lang="en-US" sz="2800" i="1" dirty="0"/>
              <a:t>text files</a:t>
            </a:r>
            <a:r>
              <a:rPr lang="en-US" sz="2800" dirty="0"/>
              <a:t>, and some translations may occur due to formatting of some special characters (like newline and carriage return characters</a:t>
            </a:r>
            <a:r>
              <a:rPr lang="en-US" sz="2800" dirty="0" smtClean="0"/>
              <a:t>). </a:t>
            </a:r>
          </a:p>
          <a:p>
            <a:pPr algn="just"/>
            <a:r>
              <a:rPr lang="en-US" sz="2800" dirty="0" smtClean="0"/>
              <a:t>Since </a:t>
            </a:r>
            <a:r>
              <a:rPr lang="en-US" sz="2800" dirty="0"/>
              <a:t>the first task that is performed on a file stream object is generally to open a file, these three classes include a constructor that automatically calls the </a:t>
            </a:r>
            <a:r>
              <a:rPr lang="en-US" sz="2800" b="1" dirty="0"/>
              <a:t>open()</a:t>
            </a:r>
            <a:r>
              <a:rPr lang="en-US" sz="2800" dirty="0"/>
              <a:t> member function and has the exact same parameters as this member. </a:t>
            </a:r>
            <a:endParaRPr lang="en-US" sz="2800" dirty="0" smtClean="0"/>
          </a:p>
          <a:p>
            <a:pPr algn="just"/>
            <a:endParaRPr lang="en-US" sz="2800" dirty="0"/>
          </a:p>
          <a:p>
            <a:pPr algn="just"/>
            <a:r>
              <a:rPr lang="en-US" sz="2800" dirty="0" smtClean="0"/>
              <a:t>Therefore</a:t>
            </a:r>
            <a:r>
              <a:rPr lang="en-US" sz="2800" dirty="0"/>
              <a:t>, we could also have declared the previous </a:t>
            </a:r>
            <a:r>
              <a:rPr lang="en-US" sz="2800" dirty="0" err="1"/>
              <a:t>myfile</a:t>
            </a:r>
            <a:r>
              <a:rPr lang="en-US" sz="2800" dirty="0"/>
              <a:t> object and conducted the same opening operation in our previous example by writing:</a:t>
            </a:r>
          </a:p>
          <a:p>
            <a:pPr marL="0" indent="0" algn="just">
              <a:buNone/>
            </a:pPr>
            <a:endParaRPr lang="en-US" sz="2800" dirty="0"/>
          </a:p>
          <a:p>
            <a:pPr marL="0" indent="0" algn="just">
              <a:buNone/>
            </a:pPr>
            <a:endParaRPr lang="en-US" sz="2800" dirty="0"/>
          </a:p>
          <a:p>
            <a:pPr marL="0" indent="0" algn="just">
              <a:buNone/>
            </a:pPr>
            <a:r>
              <a:rPr lang="en-US" sz="2800" dirty="0"/>
              <a:t>  </a:t>
            </a:r>
            <a:r>
              <a:rPr lang="en-US" sz="2800" b="1" dirty="0" err="1"/>
              <a:t>ofstream</a:t>
            </a:r>
            <a:r>
              <a:rPr lang="en-US" sz="2800" b="1" dirty="0"/>
              <a:t> </a:t>
            </a:r>
            <a:r>
              <a:rPr lang="en-US" sz="2800" b="1" dirty="0" err="1"/>
              <a:t>myfile</a:t>
            </a:r>
            <a:r>
              <a:rPr lang="en-US" sz="2800" b="1" dirty="0"/>
              <a:t> ("</a:t>
            </a:r>
            <a:r>
              <a:rPr lang="en-US" sz="2800" b="1" dirty="0" err="1"/>
              <a:t>example.bin</a:t>
            </a:r>
            <a:r>
              <a:rPr lang="en-US" sz="2800" b="1" dirty="0"/>
              <a:t>", </a:t>
            </a:r>
            <a:r>
              <a:rPr lang="en-US" sz="2800" b="1" dirty="0" err="1"/>
              <a:t>ios</a:t>
            </a:r>
            <a:r>
              <a:rPr lang="en-US" sz="2800" b="1" dirty="0"/>
              <a:t>::out | </a:t>
            </a:r>
            <a:r>
              <a:rPr lang="en-US" sz="2800" b="1" dirty="0" err="1"/>
              <a:t>ios</a:t>
            </a:r>
            <a:r>
              <a:rPr lang="en-US" sz="2800" b="1" dirty="0"/>
              <a:t>::app | </a:t>
            </a:r>
            <a:r>
              <a:rPr lang="en-US" sz="2800" b="1" dirty="0" err="1"/>
              <a:t>ios</a:t>
            </a:r>
            <a:r>
              <a:rPr lang="en-US" sz="2800" b="1" dirty="0"/>
              <a:t>::binary); </a:t>
            </a:r>
          </a:p>
          <a:p>
            <a:pPr marL="0" indent="0" algn="just">
              <a:buNone/>
            </a:pPr>
            <a:endParaRPr lang="en-US" sz="2800" dirty="0"/>
          </a:p>
        </p:txBody>
      </p:sp>
    </p:spTree>
    <p:extLst>
      <p:ext uri="{BB962C8B-B14F-4D97-AF65-F5344CB8AC3E}">
        <p14:creationId xmlns:p14="http://schemas.microsoft.com/office/powerpoint/2010/main" val="2923154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2690</Words>
  <Application>Microsoft Office PowerPoint</Application>
  <PresentationFormat>On-screen Show (4:3)</PresentationFormat>
  <Paragraphs>578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File Streams</vt:lpstr>
      <vt:lpstr>PowerPoint Presentation</vt:lpstr>
      <vt:lpstr>PowerPoint Presentation</vt:lpstr>
      <vt:lpstr>Opening a File</vt:lpstr>
      <vt:lpstr>PowerPoint Presentation</vt:lpstr>
      <vt:lpstr>PowerPoint Presentation</vt:lpstr>
      <vt:lpstr>PowerPoint Presentation</vt:lpstr>
      <vt:lpstr>Closing a File</vt:lpstr>
      <vt:lpstr>Text Files</vt:lpstr>
      <vt:lpstr>PowerPoint Presentation</vt:lpstr>
      <vt:lpstr>Checking State Flags</vt:lpstr>
      <vt:lpstr>Stream errors</vt:lpstr>
      <vt:lpstr>Stream errors</vt:lpstr>
      <vt:lpstr>Stream errors</vt:lpstr>
      <vt:lpstr>get and put stream pointers</vt:lpstr>
      <vt:lpstr>PowerPoint Presentation</vt:lpstr>
      <vt:lpstr>PowerPoint Presentation</vt:lpstr>
      <vt:lpstr>PowerPoint Presentation</vt:lpstr>
      <vt:lpstr>Binary Files</vt:lpstr>
      <vt:lpstr>PowerPoint Presentation</vt:lpstr>
      <vt:lpstr>PowerPoint Presentation</vt:lpstr>
      <vt:lpstr>PowerPoint Presentation</vt:lpstr>
      <vt:lpstr>PowerPoint Presentation</vt:lpstr>
      <vt:lpstr>Buffers and Synchronization </vt:lpstr>
      <vt:lpstr>Namespace</vt:lpstr>
      <vt:lpstr>Namespace</vt:lpstr>
      <vt:lpstr>Namespace</vt:lpstr>
      <vt:lpstr>Namespace</vt:lpstr>
      <vt:lpstr>Namespace</vt:lpstr>
      <vt:lpstr>Namespace</vt:lpstr>
      <vt:lpstr>Defining a Namespace:</vt:lpstr>
      <vt:lpstr>Defining a Namespace:</vt:lpstr>
      <vt:lpstr>Nested Namespaces:</vt:lpstr>
      <vt:lpstr>Nested Namespaces:</vt:lpstr>
      <vt:lpstr>need of namespace</vt:lpstr>
      <vt:lpstr>Classes and Namespace</vt:lpstr>
      <vt:lpstr>Classes and Namespace</vt:lpstr>
      <vt:lpstr>Classes and Namespace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Umar Farooq</dc:creator>
  <cp:lastModifiedBy>nayeem</cp:lastModifiedBy>
  <cp:revision>35</cp:revision>
  <dcterms:created xsi:type="dcterms:W3CDTF">2013-08-03T12:03:28Z</dcterms:created>
  <dcterms:modified xsi:type="dcterms:W3CDTF">2022-11-28T07:28:17Z</dcterms:modified>
</cp:coreProperties>
</file>