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69" r:id="rId3"/>
    <p:sldId id="271" r:id="rId4"/>
    <p:sldId id="262" r:id="rId5"/>
    <p:sldId id="267" r:id="rId6"/>
    <p:sldId id="265" r:id="rId7"/>
    <p:sldId id="264" r:id="rId8"/>
    <p:sldId id="272" r:id="rId9"/>
    <p:sldId id="27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0B4"/>
    <a:srgbClr val="62F856"/>
    <a:srgbClr val="1F497D"/>
    <a:srgbClr val="FFCC66"/>
    <a:srgbClr val="CCFFFF"/>
    <a:srgbClr val="FDFEE0"/>
    <a:srgbClr val="FC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139" autoAdjust="0"/>
  </p:normalViewPr>
  <p:slideViewPr>
    <p:cSldViewPr>
      <p:cViewPr>
        <p:scale>
          <a:sx n="66" d="100"/>
          <a:sy n="66" d="100"/>
        </p:scale>
        <p:origin x="-1008" y="-138"/>
      </p:cViewPr>
      <p:guideLst>
        <p:guide orient="horz" pos="2750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60C75-3B91-40EC-B009-085509646F78}" type="doc">
      <dgm:prSet loTypeId="urn:microsoft.com/office/officeart/2005/8/layout/lProcess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3DC2631-4491-467A-92CB-FC27D38BF59D}">
      <dgm:prSet phldrT="[Texto]" custT="1"/>
      <dgm:spPr/>
      <dgm:t>
        <a:bodyPr/>
        <a:lstStyle/>
        <a:p>
          <a:r>
            <a:rPr lang="es-CO" sz="21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BAU</a:t>
          </a:r>
          <a:endParaRPr lang="es-CO" sz="21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AC292B95-7F30-4CDD-993D-B931358E3651}" type="parTrans" cxnId="{45885D9A-1796-4388-9A2B-78B32A167F13}">
      <dgm:prSet/>
      <dgm:spPr/>
      <dgm:t>
        <a:bodyPr/>
        <a:lstStyle/>
        <a:p>
          <a:endParaRPr lang="es-CO"/>
        </a:p>
      </dgm:t>
    </dgm:pt>
    <dgm:pt modelId="{10013936-FC8B-420E-AD08-B98AF1BE0CA1}" type="sibTrans" cxnId="{45885D9A-1796-4388-9A2B-78B32A167F13}">
      <dgm:prSet/>
      <dgm:spPr/>
      <dgm:t>
        <a:bodyPr/>
        <a:lstStyle/>
        <a:p>
          <a:endParaRPr lang="es-CO"/>
        </a:p>
      </dgm:t>
    </dgm:pt>
    <dgm:pt modelId="{B140EF16-3CFC-472F-B8A6-D1C9209334CF}">
      <dgm:prSet phldrT="[Texto]" custT="1"/>
      <dgm:spPr/>
      <dgm:t>
        <a:bodyPr/>
        <a:lstStyle/>
        <a:p>
          <a:r>
            <a:rPr lang="es-CO" sz="1600" dirty="0" smtClean="0"/>
            <a:t>1. Formato BAU. 2. Business Case. 3.Pricing (en caso de ser necesario). 4.Formato Priorización v3.</a:t>
          </a:r>
          <a:endParaRPr lang="es-CO" sz="1600" dirty="0"/>
        </a:p>
      </dgm:t>
    </dgm:pt>
    <dgm:pt modelId="{FB583362-02BD-4187-8180-8146D7E53ADD}" type="parTrans" cxnId="{17C84163-21F2-4935-BEF1-53CCC4F7B09D}">
      <dgm:prSet/>
      <dgm:spPr/>
      <dgm:t>
        <a:bodyPr/>
        <a:lstStyle/>
        <a:p>
          <a:endParaRPr lang="es-CO"/>
        </a:p>
      </dgm:t>
    </dgm:pt>
    <dgm:pt modelId="{E6645756-1B9D-41C4-A7CA-AC9120F15F41}" type="sibTrans" cxnId="{17C84163-21F2-4935-BEF1-53CCC4F7B09D}">
      <dgm:prSet/>
      <dgm:spPr/>
      <dgm:t>
        <a:bodyPr/>
        <a:lstStyle/>
        <a:p>
          <a:endParaRPr lang="es-CO"/>
        </a:p>
      </dgm:t>
    </dgm:pt>
    <dgm:pt modelId="{A5770E84-1770-419E-9F49-0072AF1A2288}">
      <dgm:prSet phldrT="[Texto]" custT="1"/>
      <dgm:spPr/>
      <dgm:t>
        <a:bodyPr/>
        <a:lstStyle/>
        <a:p>
          <a:r>
            <a:rPr lang="es-CO" sz="21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REGULATORIO</a:t>
          </a:r>
          <a:endParaRPr lang="es-CO" sz="21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EC22351E-0E82-426F-A8FF-AC884E7E59D1}" type="parTrans" cxnId="{01C32224-02BD-4577-971C-F016C2E6A084}">
      <dgm:prSet/>
      <dgm:spPr/>
      <dgm:t>
        <a:bodyPr/>
        <a:lstStyle/>
        <a:p>
          <a:endParaRPr lang="es-CO"/>
        </a:p>
      </dgm:t>
    </dgm:pt>
    <dgm:pt modelId="{40A20755-F117-43AB-BDE9-E0A01F456639}" type="sibTrans" cxnId="{01C32224-02BD-4577-971C-F016C2E6A084}">
      <dgm:prSet/>
      <dgm:spPr/>
      <dgm:t>
        <a:bodyPr/>
        <a:lstStyle/>
        <a:p>
          <a:endParaRPr lang="es-CO"/>
        </a:p>
      </dgm:t>
    </dgm:pt>
    <dgm:pt modelId="{4F799FD7-1292-46C7-B31F-372B9B5347BF}">
      <dgm:prSet phldrT="[Texto]" custT="1"/>
      <dgm:spPr/>
      <dgm:t>
        <a:bodyPr/>
        <a:lstStyle/>
        <a:p>
          <a:r>
            <a:rPr lang="es-CO" sz="1600" dirty="0" smtClean="0"/>
            <a:t>1.Formato Blueprint.</a:t>
          </a:r>
        </a:p>
        <a:p>
          <a:r>
            <a:rPr lang="es-CO" sz="1600" dirty="0" smtClean="0"/>
            <a:t>2.Regulación expedida por el Gobierno.</a:t>
          </a:r>
        </a:p>
        <a:p>
          <a:r>
            <a:rPr lang="es-CO" sz="1600" dirty="0" smtClean="0"/>
            <a:t>3.Formato Priorización v3.</a:t>
          </a:r>
          <a:endParaRPr lang="es-CO" sz="1600" dirty="0"/>
        </a:p>
      </dgm:t>
    </dgm:pt>
    <dgm:pt modelId="{71EC5CCB-3A51-4D47-ABFF-B7CAA934C5B0}" type="parTrans" cxnId="{4E77E202-8C60-4CF4-B0C8-050978024FDA}">
      <dgm:prSet/>
      <dgm:spPr/>
      <dgm:t>
        <a:bodyPr/>
        <a:lstStyle/>
        <a:p>
          <a:endParaRPr lang="es-CO"/>
        </a:p>
      </dgm:t>
    </dgm:pt>
    <dgm:pt modelId="{E8EB36E2-62E6-4739-BEF1-77B88BA7B58C}" type="sibTrans" cxnId="{4E77E202-8C60-4CF4-B0C8-050978024FDA}">
      <dgm:prSet/>
      <dgm:spPr/>
      <dgm:t>
        <a:bodyPr/>
        <a:lstStyle/>
        <a:p>
          <a:endParaRPr lang="es-CO"/>
        </a:p>
      </dgm:t>
    </dgm:pt>
    <dgm:pt modelId="{F84863E0-CF50-4DFB-A84C-8E3CCAEB401E}">
      <dgm:prSet phldrT="[Texto]" custT="1"/>
      <dgm:spPr/>
      <dgm:t>
        <a:bodyPr/>
        <a:lstStyle/>
        <a:p>
          <a:r>
            <a:rPr lang="es-CO" sz="21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PROYECTO</a:t>
          </a:r>
          <a:endParaRPr lang="es-CO" sz="21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E516AE1C-D109-42C4-9C9D-489AC33AD62C}" type="parTrans" cxnId="{D2D625B5-2730-4D7E-8B83-BCB2013F1E9F}">
      <dgm:prSet/>
      <dgm:spPr/>
      <dgm:t>
        <a:bodyPr/>
        <a:lstStyle/>
        <a:p>
          <a:endParaRPr lang="es-CO"/>
        </a:p>
      </dgm:t>
    </dgm:pt>
    <dgm:pt modelId="{8BE83E94-5CCF-412F-B509-5A29FE09EA5C}" type="sibTrans" cxnId="{D2D625B5-2730-4D7E-8B83-BCB2013F1E9F}">
      <dgm:prSet/>
      <dgm:spPr/>
      <dgm:t>
        <a:bodyPr/>
        <a:lstStyle/>
        <a:p>
          <a:endParaRPr lang="es-CO"/>
        </a:p>
      </dgm:t>
    </dgm:pt>
    <dgm:pt modelId="{B5480D28-AF77-4DFB-875A-48529BFD9F27}">
      <dgm:prSet phldrT="[Texto]" custT="1"/>
      <dgm:spPr/>
      <dgm:t>
        <a:bodyPr/>
        <a:lstStyle/>
        <a:p>
          <a:r>
            <a:rPr lang="es-CO" sz="1600" dirty="0" smtClean="0"/>
            <a:t>1. Formato Blueprint</a:t>
          </a:r>
        </a:p>
        <a:p>
          <a:r>
            <a:rPr lang="es-CO" sz="1600" dirty="0" smtClean="0"/>
            <a:t>2.Business Case.</a:t>
          </a:r>
        </a:p>
        <a:p>
          <a:r>
            <a:rPr lang="es-CO" sz="1600" dirty="0" smtClean="0"/>
            <a:t>3.Pricing (en caso de ser necesario).</a:t>
          </a:r>
        </a:p>
        <a:p>
          <a:r>
            <a:rPr lang="es-CO" sz="1600" dirty="0" smtClean="0"/>
            <a:t>4.Formato Priorización V3</a:t>
          </a:r>
          <a:endParaRPr lang="es-CO" sz="1600" dirty="0"/>
        </a:p>
      </dgm:t>
    </dgm:pt>
    <dgm:pt modelId="{C8DA043F-B88A-448F-A5A5-9DD44859192C}" type="parTrans" cxnId="{F4410AAC-ABD9-4C6D-9A68-3B7E32F82836}">
      <dgm:prSet/>
      <dgm:spPr/>
      <dgm:t>
        <a:bodyPr/>
        <a:lstStyle/>
        <a:p>
          <a:endParaRPr lang="es-CO"/>
        </a:p>
      </dgm:t>
    </dgm:pt>
    <dgm:pt modelId="{A38BFCA4-1E02-462D-8B43-34752F0ED5D2}" type="sibTrans" cxnId="{F4410AAC-ABD9-4C6D-9A68-3B7E32F82836}">
      <dgm:prSet/>
      <dgm:spPr/>
      <dgm:t>
        <a:bodyPr/>
        <a:lstStyle/>
        <a:p>
          <a:endParaRPr lang="es-CO"/>
        </a:p>
      </dgm:t>
    </dgm:pt>
    <dgm:pt modelId="{526EDA79-BF2D-4E40-ACC6-3FB7D332F85F}">
      <dgm:prSet phldrT="[Texto]" custT="1"/>
      <dgm:spPr/>
      <dgm:t>
        <a:bodyPr/>
        <a:lstStyle/>
        <a:p>
          <a:r>
            <a:rPr lang="es-CO" sz="21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KEY</a:t>
          </a:r>
          <a:r>
            <a:rPr lang="es-CO" sz="2700" kern="1200" dirty="0" smtClean="0"/>
            <a:t> </a:t>
          </a:r>
          <a:r>
            <a:rPr lang="es-CO" sz="21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PROJECT</a:t>
          </a:r>
          <a:endParaRPr lang="es-CO" sz="21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2E2B8846-F030-4456-B4D3-14640B572CE5}" type="parTrans" cxnId="{058E5947-CBB5-44EF-AA89-41AECD6B9B09}">
      <dgm:prSet/>
      <dgm:spPr/>
      <dgm:t>
        <a:bodyPr/>
        <a:lstStyle/>
        <a:p>
          <a:endParaRPr lang="es-CO"/>
        </a:p>
      </dgm:t>
    </dgm:pt>
    <dgm:pt modelId="{F278238A-B411-4671-B3CF-655BEF5D7F68}" type="sibTrans" cxnId="{058E5947-CBB5-44EF-AA89-41AECD6B9B09}">
      <dgm:prSet/>
      <dgm:spPr/>
      <dgm:t>
        <a:bodyPr/>
        <a:lstStyle/>
        <a:p>
          <a:endParaRPr lang="es-CO"/>
        </a:p>
      </dgm:t>
    </dgm:pt>
    <dgm:pt modelId="{B030866A-2D97-4DB1-A03B-823FED1C3A4D}">
      <dgm:prSet phldrT="[Texto]" custT="1"/>
      <dgm:spPr/>
      <dgm:t>
        <a:bodyPr/>
        <a:lstStyle/>
        <a:p>
          <a:r>
            <a:rPr lang="es-CO" sz="1600" dirty="0" smtClean="0"/>
            <a:t> 1.Formato Blueprint</a:t>
          </a:r>
        </a:p>
        <a:p>
          <a:r>
            <a:rPr lang="es-CO" sz="1600" dirty="0" smtClean="0"/>
            <a:t>2.Business Case.</a:t>
          </a:r>
        </a:p>
        <a:p>
          <a:r>
            <a:rPr lang="es-CO" sz="1600" dirty="0" smtClean="0"/>
            <a:t>3.Pricing (en caso de ser necesario).</a:t>
          </a:r>
        </a:p>
        <a:p>
          <a:r>
            <a:rPr lang="es-CO" sz="1600" dirty="0" smtClean="0"/>
            <a:t>4.Formato Priorización v3.</a:t>
          </a:r>
          <a:endParaRPr lang="es-CO" sz="1600" dirty="0"/>
        </a:p>
      </dgm:t>
    </dgm:pt>
    <dgm:pt modelId="{472DF43B-3CDF-4848-B8D6-435768AF42D0}" type="parTrans" cxnId="{6EC3EB29-15C7-4B1D-A19E-EA6C820F5603}">
      <dgm:prSet/>
      <dgm:spPr/>
      <dgm:t>
        <a:bodyPr/>
        <a:lstStyle/>
        <a:p>
          <a:endParaRPr lang="es-CO"/>
        </a:p>
      </dgm:t>
    </dgm:pt>
    <dgm:pt modelId="{9BCC4642-1E75-4323-8840-D4D4B596FB94}" type="sibTrans" cxnId="{6EC3EB29-15C7-4B1D-A19E-EA6C820F5603}">
      <dgm:prSet/>
      <dgm:spPr/>
      <dgm:t>
        <a:bodyPr/>
        <a:lstStyle/>
        <a:p>
          <a:endParaRPr lang="es-CO"/>
        </a:p>
      </dgm:t>
    </dgm:pt>
    <dgm:pt modelId="{B0E29F0F-E1E2-4FD1-8A41-0497727D088D}" type="pres">
      <dgm:prSet presAssocID="{37860C75-3B91-40EC-B009-085509646F7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0D65D38E-915E-4456-965A-CCADDBAAF917}" type="pres">
      <dgm:prSet presAssocID="{13DC2631-4491-467A-92CB-FC27D38BF59D}" presName="compNode" presStyleCnt="0"/>
      <dgm:spPr/>
    </dgm:pt>
    <dgm:pt modelId="{1573344B-3B16-47D8-8D24-A0C1E439B1FD}" type="pres">
      <dgm:prSet presAssocID="{13DC2631-4491-467A-92CB-FC27D38BF59D}" presName="aNode" presStyleLbl="bgShp" presStyleIdx="0" presStyleCnt="4"/>
      <dgm:spPr/>
      <dgm:t>
        <a:bodyPr/>
        <a:lstStyle/>
        <a:p>
          <a:endParaRPr lang="es-CO"/>
        </a:p>
      </dgm:t>
    </dgm:pt>
    <dgm:pt modelId="{4B159A1F-E0B8-4054-BAAB-02890E470CFF}" type="pres">
      <dgm:prSet presAssocID="{13DC2631-4491-467A-92CB-FC27D38BF59D}" presName="textNode" presStyleLbl="bgShp" presStyleIdx="0" presStyleCnt="4"/>
      <dgm:spPr/>
      <dgm:t>
        <a:bodyPr/>
        <a:lstStyle/>
        <a:p>
          <a:endParaRPr lang="es-CO"/>
        </a:p>
      </dgm:t>
    </dgm:pt>
    <dgm:pt modelId="{E26F6196-3B5A-4525-9DB4-0BFCC50459F2}" type="pres">
      <dgm:prSet presAssocID="{13DC2631-4491-467A-92CB-FC27D38BF59D}" presName="compChildNode" presStyleCnt="0"/>
      <dgm:spPr/>
    </dgm:pt>
    <dgm:pt modelId="{0764EB7D-2FF0-4345-909F-3435E0F973A0}" type="pres">
      <dgm:prSet presAssocID="{13DC2631-4491-467A-92CB-FC27D38BF59D}" presName="theInnerList" presStyleCnt="0"/>
      <dgm:spPr/>
    </dgm:pt>
    <dgm:pt modelId="{A6ACEC39-9BDF-463F-8A35-EBC20D2668B3}" type="pres">
      <dgm:prSet presAssocID="{B140EF16-3CFC-472F-B8A6-D1C9209334CF}" presName="childNode" presStyleLbl="node1" presStyleIdx="0" presStyleCnt="4" custScaleX="104899" custScaleY="12249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AA09033-5B83-4F88-9EF2-408EE983763F}" type="pres">
      <dgm:prSet presAssocID="{13DC2631-4491-467A-92CB-FC27D38BF59D}" presName="aSpace" presStyleCnt="0"/>
      <dgm:spPr/>
    </dgm:pt>
    <dgm:pt modelId="{444B66EB-83D8-4D80-B966-C17C6B91F320}" type="pres">
      <dgm:prSet presAssocID="{A5770E84-1770-419E-9F49-0072AF1A2288}" presName="compNode" presStyleCnt="0"/>
      <dgm:spPr/>
    </dgm:pt>
    <dgm:pt modelId="{D5E47EE2-A382-4871-A32D-DD410FA7D527}" type="pres">
      <dgm:prSet presAssocID="{A5770E84-1770-419E-9F49-0072AF1A2288}" presName="aNode" presStyleLbl="bgShp" presStyleIdx="1" presStyleCnt="4" custLinFactNeighborY="596"/>
      <dgm:spPr/>
      <dgm:t>
        <a:bodyPr/>
        <a:lstStyle/>
        <a:p>
          <a:endParaRPr lang="es-CO"/>
        </a:p>
      </dgm:t>
    </dgm:pt>
    <dgm:pt modelId="{2E6378BF-86FD-4200-84BE-B3C5279D5379}" type="pres">
      <dgm:prSet presAssocID="{A5770E84-1770-419E-9F49-0072AF1A2288}" presName="textNode" presStyleLbl="bgShp" presStyleIdx="1" presStyleCnt="4"/>
      <dgm:spPr/>
      <dgm:t>
        <a:bodyPr/>
        <a:lstStyle/>
        <a:p>
          <a:endParaRPr lang="es-CO"/>
        </a:p>
      </dgm:t>
    </dgm:pt>
    <dgm:pt modelId="{38E35806-98EF-422C-81F4-B2D7C78661C8}" type="pres">
      <dgm:prSet presAssocID="{A5770E84-1770-419E-9F49-0072AF1A2288}" presName="compChildNode" presStyleCnt="0"/>
      <dgm:spPr/>
    </dgm:pt>
    <dgm:pt modelId="{3D80614B-8FEE-4358-AFE8-79D3D9B83903}" type="pres">
      <dgm:prSet presAssocID="{A5770E84-1770-419E-9F49-0072AF1A2288}" presName="theInnerList" presStyleCnt="0"/>
      <dgm:spPr/>
    </dgm:pt>
    <dgm:pt modelId="{B3994F66-0AE2-4E00-8D78-CCE36853506B}" type="pres">
      <dgm:prSet presAssocID="{4F799FD7-1292-46C7-B31F-372B9B5347BF}" presName="childNode" presStyleLbl="node1" presStyleIdx="1" presStyleCnt="4" custScaleY="117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313A314-2C6D-4819-9745-0F70DD921193}" type="pres">
      <dgm:prSet presAssocID="{A5770E84-1770-419E-9F49-0072AF1A2288}" presName="aSpace" presStyleCnt="0"/>
      <dgm:spPr/>
    </dgm:pt>
    <dgm:pt modelId="{6984A404-9B28-4864-95DC-1E45A6FEE85D}" type="pres">
      <dgm:prSet presAssocID="{F84863E0-CF50-4DFB-A84C-8E3CCAEB401E}" presName="compNode" presStyleCnt="0"/>
      <dgm:spPr/>
    </dgm:pt>
    <dgm:pt modelId="{6BBB07C1-21C4-4F34-A50D-CE4CB619974A}" type="pres">
      <dgm:prSet presAssocID="{F84863E0-CF50-4DFB-A84C-8E3CCAEB401E}" presName="aNode" presStyleLbl="bgShp" presStyleIdx="2" presStyleCnt="4"/>
      <dgm:spPr/>
      <dgm:t>
        <a:bodyPr/>
        <a:lstStyle/>
        <a:p>
          <a:endParaRPr lang="es-CO"/>
        </a:p>
      </dgm:t>
    </dgm:pt>
    <dgm:pt modelId="{0BB4B422-7A25-4A45-9656-01446B66170C}" type="pres">
      <dgm:prSet presAssocID="{F84863E0-CF50-4DFB-A84C-8E3CCAEB401E}" presName="textNode" presStyleLbl="bgShp" presStyleIdx="2" presStyleCnt="4"/>
      <dgm:spPr/>
      <dgm:t>
        <a:bodyPr/>
        <a:lstStyle/>
        <a:p>
          <a:endParaRPr lang="es-CO"/>
        </a:p>
      </dgm:t>
    </dgm:pt>
    <dgm:pt modelId="{1B8427A7-5AE0-438D-A36E-DD6538B3E659}" type="pres">
      <dgm:prSet presAssocID="{F84863E0-CF50-4DFB-A84C-8E3CCAEB401E}" presName="compChildNode" presStyleCnt="0"/>
      <dgm:spPr/>
    </dgm:pt>
    <dgm:pt modelId="{682DE771-2256-4150-A7BF-46B23B2ABF08}" type="pres">
      <dgm:prSet presAssocID="{F84863E0-CF50-4DFB-A84C-8E3CCAEB401E}" presName="theInnerList" presStyleCnt="0"/>
      <dgm:spPr/>
    </dgm:pt>
    <dgm:pt modelId="{C17E7EEE-D767-49FB-99C8-74A8A713FB95}" type="pres">
      <dgm:prSet presAssocID="{B5480D28-AF77-4DFB-875A-48529BFD9F27}" presName="childNode" presStyleLbl="node1" presStyleIdx="2" presStyleCnt="4" custScaleY="11549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701D9D-DCE4-4561-8130-BCE3DCDB3CED}" type="pres">
      <dgm:prSet presAssocID="{F84863E0-CF50-4DFB-A84C-8E3CCAEB401E}" presName="aSpace" presStyleCnt="0"/>
      <dgm:spPr/>
    </dgm:pt>
    <dgm:pt modelId="{5D4D1CE8-9156-4CA0-9690-AC3D21773882}" type="pres">
      <dgm:prSet presAssocID="{526EDA79-BF2D-4E40-ACC6-3FB7D332F85F}" presName="compNode" presStyleCnt="0"/>
      <dgm:spPr/>
    </dgm:pt>
    <dgm:pt modelId="{10A104E4-0CDF-400B-AF23-E405EA95A6D4}" type="pres">
      <dgm:prSet presAssocID="{526EDA79-BF2D-4E40-ACC6-3FB7D332F85F}" presName="aNode" presStyleLbl="bgShp" presStyleIdx="3" presStyleCnt="4"/>
      <dgm:spPr/>
      <dgm:t>
        <a:bodyPr/>
        <a:lstStyle/>
        <a:p>
          <a:endParaRPr lang="es-CO"/>
        </a:p>
      </dgm:t>
    </dgm:pt>
    <dgm:pt modelId="{04A1F15E-CF28-4B59-899E-9EA189DE649D}" type="pres">
      <dgm:prSet presAssocID="{526EDA79-BF2D-4E40-ACC6-3FB7D332F85F}" presName="textNode" presStyleLbl="bgShp" presStyleIdx="3" presStyleCnt="4"/>
      <dgm:spPr/>
      <dgm:t>
        <a:bodyPr/>
        <a:lstStyle/>
        <a:p>
          <a:endParaRPr lang="es-CO"/>
        </a:p>
      </dgm:t>
    </dgm:pt>
    <dgm:pt modelId="{1F236CC4-140C-4E37-806C-EE2CF192FF53}" type="pres">
      <dgm:prSet presAssocID="{526EDA79-BF2D-4E40-ACC6-3FB7D332F85F}" presName="compChildNode" presStyleCnt="0"/>
      <dgm:spPr/>
    </dgm:pt>
    <dgm:pt modelId="{8B935AB5-AE27-43DD-AEDF-AB6F654467BD}" type="pres">
      <dgm:prSet presAssocID="{526EDA79-BF2D-4E40-ACC6-3FB7D332F85F}" presName="theInnerList" presStyleCnt="0"/>
      <dgm:spPr/>
    </dgm:pt>
    <dgm:pt modelId="{6248F9B1-5ADC-40B3-9B7D-4B87AB855C4B}" type="pres">
      <dgm:prSet presAssocID="{B030866A-2D97-4DB1-A03B-823FED1C3A4D}" presName="childNode" presStyleLbl="node1" presStyleIdx="3" presStyleCnt="4" custScaleY="117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7C84163-21F2-4935-BEF1-53CCC4F7B09D}" srcId="{13DC2631-4491-467A-92CB-FC27D38BF59D}" destId="{B140EF16-3CFC-472F-B8A6-D1C9209334CF}" srcOrd="0" destOrd="0" parTransId="{FB583362-02BD-4187-8180-8146D7E53ADD}" sibTransId="{E6645756-1B9D-41C4-A7CA-AC9120F15F41}"/>
    <dgm:cxn modelId="{6EC3EB29-15C7-4B1D-A19E-EA6C820F5603}" srcId="{526EDA79-BF2D-4E40-ACC6-3FB7D332F85F}" destId="{B030866A-2D97-4DB1-A03B-823FED1C3A4D}" srcOrd="0" destOrd="0" parTransId="{472DF43B-3CDF-4848-B8D6-435768AF42D0}" sibTransId="{9BCC4642-1E75-4323-8840-D4D4B596FB94}"/>
    <dgm:cxn modelId="{01C32224-02BD-4577-971C-F016C2E6A084}" srcId="{37860C75-3B91-40EC-B009-085509646F78}" destId="{A5770E84-1770-419E-9F49-0072AF1A2288}" srcOrd="1" destOrd="0" parTransId="{EC22351E-0E82-426F-A8FF-AC884E7E59D1}" sibTransId="{40A20755-F117-43AB-BDE9-E0A01F456639}"/>
    <dgm:cxn modelId="{1C3F0151-9DA2-4B1A-B075-33FFBA555AC4}" type="presOf" srcId="{F84863E0-CF50-4DFB-A84C-8E3CCAEB401E}" destId="{0BB4B422-7A25-4A45-9656-01446B66170C}" srcOrd="1" destOrd="0" presId="urn:microsoft.com/office/officeart/2005/8/layout/lProcess2"/>
    <dgm:cxn modelId="{6A2FA771-EEA8-4527-B82E-E0549D3B008C}" type="presOf" srcId="{A5770E84-1770-419E-9F49-0072AF1A2288}" destId="{2E6378BF-86FD-4200-84BE-B3C5279D5379}" srcOrd="1" destOrd="0" presId="urn:microsoft.com/office/officeart/2005/8/layout/lProcess2"/>
    <dgm:cxn modelId="{7D1C1AA7-B7F4-4129-A05C-1E1BF8A18D61}" type="presOf" srcId="{526EDA79-BF2D-4E40-ACC6-3FB7D332F85F}" destId="{10A104E4-0CDF-400B-AF23-E405EA95A6D4}" srcOrd="0" destOrd="0" presId="urn:microsoft.com/office/officeart/2005/8/layout/lProcess2"/>
    <dgm:cxn modelId="{5601E7E7-62E8-4565-817D-DC356178B7D9}" type="presOf" srcId="{F84863E0-CF50-4DFB-A84C-8E3CCAEB401E}" destId="{6BBB07C1-21C4-4F34-A50D-CE4CB619974A}" srcOrd="0" destOrd="0" presId="urn:microsoft.com/office/officeart/2005/8/layout/lProcess2"/>
    <dgm:cxn modelId="{CFD3F976-BC93-43AF-A629-FCB499C30C3B}" type="presOf" srcId="{B5480D28-AF77-4DFB-875A-48529BFD9F27}" destId="{C17E7EEE-D767-49FB-99C8-74A8A713FB95}" srcOrd="0" destOrd="0" presId="urn:microsoft.com/office/officeart/2005/8/layout/lProcess2"/>
    <dgm:cxn modelId="{F4410AAC-ABD9-4C6D-9A68-3B7E32F82836}" srcId="{F84863E0-CF50-4DFB-A84C-8E3CCAEB401E}" destId="{B5480D28-AF77-4DFB-875A-48529BFD9F27}" srcOrd="0" destOrd="0" parTransId="{C8DA043F-B88A-448F-A5A5-9DD44859192C}" sibTransId="{A38BFCA4-1E02-462D-8B43-34752F0ED5D2}"/>
    <dgm:cxn modelId="{D2D625B5-2730-4D7E-8B83-BCB2013F1E9F}" srcId="{37860C75-3B91-40EC-B009-085509646F78}" destId="{F84863E0-CF50-4DFB-A84C-8E3CCAEB401E}" srcOrd="2" destOrd="0" parTransId="{E516AE1C-D109-42C4-9C9D-489AC33AD62C}" sibTransId="{8BE83E94-5CCF-412F-B509-5A29FE09EA5C}"/>
    <dgm:cxn modelId="{45885D9A-1796-4388-9A2B-78B32A167F13}" srcId="{37860C75-3B91-40EC-B009-085509646F78}" destId="{13DC2631-4491-467A-92CB-FC27D38BF59D}" srcOrd="0" destOrd="0" parTransId="{AC292B95-7F30-4CDD-993D-B931358E3651}" sibTransId="{10013936-FC8B-420E-AD08-B98AF1BE0CA1}"/>
    <dgm:cxn modelId="{4E77E202-8C60-4CF4-B0C8-050978024FDA}" srcId="{A5770E84-1770-419E-9F49-0072AF1A2288}" destId="{4F799FD7-1292-46C7-B31F-372B9B5347BF}" srcOrd="0" destOrd="0" parTransId="{71EC5CCB-3A51-4D47-ABFF-B7CAA934C5B0}" sibTransId="{E8EB36E2-62E6-4739-BEF1-77B88BA7B58C}"/>
    <dgm:cxn modelId="{4B084B2C-BAC4-4F25-B7FE-82F51B8DED59}" type="presOf" srcId="{526EDA79-BF2D-4E40-ACC6-3FB7D332F85F}" destId="{04A1F15E-CF28-4B59-899E-9EA189DE649D}" srcOrd="1" destOrd="0" presId="urn:microsoft.com/office/officeart/2005/8/layout/lProcess2"/>
    <dgm:cxn modelId="{91EB1D34-135D-49D9-BFBE-55D076F3DCAC}" type="presOf" srcId="{13DC2631-4491-467A-92CB-FC27D38BF59D}" destId="{4B159A1F-E0B8-4054-BAAB-02890E470CFF}" srcOrd="1" destOrd="0" presId="urn:microsoft.com/office/officeart/2005/8/layout/lProcess2"/>
    <dgm:cxn modelId="{A732A2DD-CDAB-4E61-800A-67E3323CF12C}" type="presOf" srcId="{B030866A-2D97-4DB1-A03B-823FED1C3A4D}" destId="{6248F9B1-5ADC-40B3-9B7D-4B87AB855C4B}" srcOrd="0" destOrd="0" presId="urn:microsoft.com/office/officeart/2005/8/layout/lProcess2"/>
    <dgm:cxn modelId="{780B5C30-0CB5-41F8-8CB2-BE54CA5774BE}" type="presOf" srcId="{13DC2631-4491-467A-92CB-FC27D38BF59D}" destId="{1573344B-3B16-47D8-8D24-A0C1E439B1FD}" srcOrd="0" destOrd="0" presId="urn:microsoft.com/office/officeart/2005/8/layout/lProcess2"/>
    <dgm:cxn modelId="{4BCE0A3E-D6E8-4BA1-BF57-C4DF889F7258}" type="presOf" srcId="{A5770E84-1770-419E-9F49-0072AF1A2288}" destId="{D5E47EE2-A382-4871-A32D-DD410FA7D527}" srcOrd="0" destOrd="0" presId="urn:microsoft.com/office/officeart/2005/8/layout/lProcess2"/>
    <dgm:cxn modelId="{F8D49FDC-30ED-4869-927B-36494B74944B}" type="presOf" srcId="{37860C75-3B91-40EC-B009-085509646F78}" destId="{B0E29F0F-E1E2-4FD1-8A41-0497727D088D}" srcOrd="0" destOrd="0" presId="urn:microsoft.com/office/officeart/2005/8/layout/lProcess2"/>
    <dgm:cxn modelId="{6888F9AD-6BE3-43DB-8C01-5C6D0C4BDF54}" type="presOf" srcId="{4F799FD7-1292-46C7-B31F-372B9B5347BF}" destId="{B3994F66-0AE2-4E00-8D78-CCE36853506B}" srcOrd="0" destOrd="0" presId="urn:microsoft.com/office/officeart/2005/8/layout/lProcess2"/>
    <dgm:cxn modelId="{F208DACF-7ADD-479F-B68C-0DFF0993B784}" type="presOf" srcId="{B140EF16-3CFC-472F-B8A6-D1C9209334CF}" destId="{A6ACEC39-9BDF-463F-8A35-EBC20D2668B3}" srcOrd="0" destOrd="0" presId="urn:microsoft.com/office/officeart/2005/8/layout/lProcess2"/>
    <dgm:cxn modelId="{058E5947-CBB5-44EF-AA89-41AECD6B9B09}" srcId="{37860C75-3B91-40EC-B009-085509646F78}" destId="{526EDA79-BF2D-4E40-ACC6-3FB7D332F85F}" srcOrd="3" destOrd="0" parTransId="{2E2B8846-F030-4456-B4D3-14640B572CE5}" sibTransId="{F278238A-B411-4671-B3CF-655BEF5D7F68}"/>
    <dgm:cxn modelId="{9D3CDE2D-E2C1-4CFC-96CB-497FA85D63E1}" type="presParOf" srcId="{B0E29F0F-E1E2-4FD1-8A41-0497727D088D}" destId="{0D65D38E-915E-4456-965A-CCADDBAAF917}" srcOrd="0" destOrd="0" presId="urn:microsoft.com/office/officeart/2005/8/layout/lProcess2"/>
    <dgm:cxn modelId="{F91ED4BB-19E6-47D2-B2EE-DBBC82454BD9}" type="presParOf" srcId="{0D65D38E-915E-4456-965A-CCADDBAAF917}" destId="{1573344B-3B16-47D8-8D24-A0C1E439B1FD}" srcOrd="0" destOrd="0" presId="urn:microsoft.com/office/officeart/2005/8/layout/lProcess2"/>
    <dgm:cxn modelId="{7B913148-AE52-4EC0-96AC-9C216A7EF95E}" type="presParOf" srcId="{0D65D38E-915E-4456-965A-CCADDBAAF917}" destId="{4B159A1F-E0B8-4054-BAAB-02890E470CFF}" srcOrd="1" destOrd="0" presId="urn:microsoft.com/office/officeart/2005/8/layout/lProcess2"/>
    <dgm:cxn modelId="{DB38AAB7-A633-4790-8440-4FA1895BE51A}" type="presParOf" srcId="{0D65D38E-915E-4456-965A-CCADDBAAF917}" destId="{E26F6196-3B5A-4525-9DB4-0BFCC50459F2}" srcOrd="2" destOrd="0" presId="urn:microsoft.com/office/officeart/2005/8/layout/lProcess2"/>
    <dgm:cxn modelId="{72F7AB20-7135-436C-9836-0B664D70A672}" type="presParOf" srcId="{E26F6196-3B5A-4525-9DB4-0BFCC50459F2}" destId="{0764EB7D-2FF0-4345-909F-3435E0F973A0}" srcOrd="0" destOrd="0" presId="urn:microsoft.com/office/officeart/2005/8/layout/lProcess2"/>
    <dgm:cxn modelId="{79D4160B-A79E-4B11-8F5F-BFFE5A8EAB5C}" type="presParOf" srcId="{0764EB7D-2FF0-4345-909F-3435E0F973A0}" destId="{A6ACEC39-9BDF-463F-8A35-EBC20D2668B3}" srcOrd="0" destOrd="0" presId="urn:microsoft.com/office/officeart/2005/8/layout/lProcess2"/>
    <dgm:cxn modelId="{DED35F8D-2546-452E-BFC4-C823BAA26E8A}" type="presParOf" srcId="{B0E29F0F-E1E2-4FD1-8A41-0497727D088D}" destId="{4AA09033-5B83-4F88-9EF2-408EE983763F}" srcOrd="1" destOrd="0" presId="urn:microsoft.com/office/officeart/2005/8/layout/lProcess2"/>
    <dgm:cxn modelId="{6D6ACB9A-AFB2-4C93-AB0F-D3545191B48A}" type="presParOf" srcId="{B0E29F0F-E1E2-4FD1-8A41-0497727D088D}" destId="{444B66EB-83D8-4D80-B966-C17C6B91F320}" srcOrd="2" destOrd="0" presId="urn:microsoft.com/office/officeart/2005/8/layout/lProcess2"/>
    <dgm:cxn modelId="{DBF0B46D-9F6F-44D5-926A-96ACAEF1A4A9}" type="presParOf" srcId="{444B66EB-83D8-4D80-B966-C17C6B91F320}" destId="{D5E47EE2-A382-4871-A32D-DD410FA7D527}" srcOrd="0" destOrd="0" presId="urn:microsoft.com/office/officeart/2005/8/layout/lProcess2"/>
    <dgm:cxn modelId="{69DC19A0-F8D5-42CF-B337-5FEA79532367}" type="presParOf" srcId="{444B66EB-83D8-4D80-B966-C17C6B91F320}" destId="{2E6378BF-86FD-4200-84BE-B3C5279D5379}" srcOrd="1" destOrd="0" presId="urn:microsoft.com/office/officeart/2005/8/layout/lProcess2"/>
    <dgm:cxn modelId="{6588920F-1F61-42D5-80FA-C3B4E03CD0E7}" type="presParOf" srcId="{444B66EB-83D8-4D80-B966-C17C6B91F320}" destId="{38E35806-98EF-422C-81F4-B2D7C78661C8}" srcOrd="2" destOrd="0" presId="urn:microsoft.com/office/officeart/2005/8/layout/lProcess2"/>
    <dgm:cxn modelId="{CF7FAE05-8B42-4E20-95C1-F441311817A9}" type="presParOf" srcId="{38E35806-98EF-422C-81F4-B2D7C78661C8}" destId="{3D80614B-8FEE-4358-AFE8-79D3D9B83903}" srcOrd="0" destOrd="0" presId="urn:microsoft.com/office/officeart/2005/8/layout/lProcess2"/>
    <dgm:cxn modelId="{753B04B1-6FAA-4B38-9869-9A69C4CA3E06}" type="presParOf" srcId="{3D80614B-8FEE-4358-AFE8-79D3D9B83903}" destId="{B3994F66-0AE2-4E00-8D78-CCE36853506B}" srcOrd="0" destOrd="0" presId="urn:microsoft.com/office/officeart/2005/8/layout/lProcess2"/>
    <dgm:cxn modelId="{0E0204B7-88AE-4857-9ADB-F959D7459247}" type="presParOf" srcId="{B0E29F0F-E1E2-4FD1-8A41-0497727D088D}" destId="{7313A314-2C6D-4819-9745-0F70DD921193}" srcOrd="3" destOrd="0" presId="urn:microsoft.com/office/officeart/2005/8/layout/lProcess2"/>
    <dgm:cxn modelId="{53F82DE3-2E9D-4363-B350-8C4EFB244CF0}" type="presParOf" srcId="{B0E29F0F-E1E2-4FD1-8A41-0497727D088D}" destId="{6984A404-9B28-4864-95DC-1E45A6FEE85D}" srcOrd="4" destOrd="0" presId="urn:microsoft.com/office/officeart/2005/8/layout/lProcess2"/>
    <dgm:cxn modelId="{720E805F-1D5A-48AE-BE48-3E8C26F8A9D4}" type="presParOf" srcId="{6984A404-9B28-4864-95DC-1E45A6FEE85D}" destId="{6BBB07C1-21C4-4F34-A50D-CE4CB619974A}" srcOrd="0" destOrd="0" presId="urn:microsoft.com/office/officeart/2005/8/layout/lProcess2"/>
    <dgm:cxn modelId="{BBD3A253-A4A4-49C6-A8CB-8453F04BDFE9}" type="presParOf" srcId="{6984A404-9B28-4864-95DC-1E45A6FEE85D}" destId="{0BB4B422-7A25-4A45-9656-01446B66170C}" srcOrd="1" destOrd="0" presId="urn:microsoft.com/office/officeart/2005/8/layout/lProcess2"/>
    <dgm:cxn modelId="{F16B9F2A-4C86-497B-ADCC-8526A9DFEB88}" type="presParOf" srcId="{6984A404-9B28-4864-95DC-1E45A6FEE85D}" destId="{1B8427A7-5AE0-438D-A36E-DD6538B3E659}" srcOrd="2" destOrd="0" presId="urn:microsoft.com/office/officeart/2005/8/layout/lProcess2"/>
    <dgm:cxn modelId="{A65CC7D3-1BD8-4B95-9BB1-3346E51B9FFD}" type="presParOf" srcId="{1B8427A7-5AE0-438D-A36E-DD6538B3E659}" destId="{682DE771-2256-4150-A7BF-46B23B2ABF08}" srcOrd="0" destOrd="0" presId="urn:microsoft.com/office/officeart/2005/8/layout/lProcess2"/>
    <dgm:cxn modelId="{3E057B5E-D469-42D5-845D-E97465D3CE2D}" type="presParOf" srcId="{682DE771-2256-4150-A7BF-46B23B2ABF08}" destId="{C17E7EEE-D767-49FB-99C8-74A8A713FB95}" srcOrd="0" destOrd="0" presId="urn:microsoft.com/office/officeart/2005/8/layout/lProcess2"/>
    <dgm:cxn modelId="{FA844666-0FAF-405E-9546-1886555CEE94}" type="presParOf" srcId="{B0E29F0F-E1E2-4FD1-8A41-0497727D088D}" destId="{39701D9D-DCE4-4561-8130-BCE3DCDB3CED}" srcOrd="5" destOrd="0" presId="urn:microsoft.com/office/officeart/2005/8/layout/lProcess2"/>
    <dgm:cxn modelId="{DE0BC750-E31D-4DDF-9318-55BDAB9618CD}" type="presParOf" srcId="{B0E29F0F-E1E2-4FD1-8A41-0497727D088D}" destId="{5D4D1CE8-9156-4CA0-9690-AC3D21773882}" srcOrd="6" destOrd="0" presId="urn:microsoft.com/office/officeart/2005/8/layout/lProcess2"/>
    <dgm:cxn modelId="{6290EBCF-33BA-4487-A5E8-F52D029A4C4B}" type="presParOf" srcId="{5D4D1CE8-9156-4CA0-9690-AC3D21773882}" destId="{10A104E4-0CDF-400B-AF23-E405EA95A6D4}" srcOrd="0" destOrd="0" presId="urn:microsoft.com/office/officeart/2005/8/layout/lProcess2"/>
    <dgm:cxn modelId="{633C155B-1E72-4793-94DB-BCE72CAB5292}" type="presParOf" srcId="{5D4D1CE8-9156-4CA0-9690-AC3D21773882}" destId="{04A1F15E-CF28-4B59-899E-9EA189DE649D}" srcOrd="1" destOrd="0" presId="urn:microsoft.com/office/officeart/2005/8/layout/lProcess2"/>
    <dgm:cxn modelId="{2BD4F796-ADAC-4263-97F8-657727D24829}" type="presParOf" srcId="{5D4D1CE8-9156-4CA0-9690-AC3D21773882}" destId="{1F236CC4-140C-4E37-806C-EE2CF192FF53}" srcOrd="2" destOrd="0" presId="urn:microsoft.com/office/officeart/2005/8/layout/lProcess2"/>
    <dgm:cxn modelId="{A7D8A997-C215-4583-B4B6-BA800730DCA1}" type="presParOf" srcId="{1F236CC4-140C-4E37-806C-EE2CF192FF53}" destId="{8B935AB5-AE27-43DD-AEDF-AB6F654467BD}" srcOrd="0" destOrd="0" presId="urn:microsoft.com/office/officeart/2005/8/layout/lProcess2"/>
    <dgm:cxn modelId="{914B5AFC-6FA6-47D8-9607-2835CAC04D57}" type="presParOf" srcId="{8B935AB5-AE27-43DD-AEDF-AB6F654467BD}" destId="{6248F9B1-5ADC-40B3-9B7D-4B87AB855C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344B-3B16-47D8-8D24-A0C1E439B1FD}">
      <dsp:nvSpPr>
        <dsp:cNvPr id="0" name=""/>
        <dsp:cNvSpPr/>
      </dsp:nvSpPr>
      <dsp:spPr>
        <a:xfrm>
          <a:off x="2064" y="0"/>
          <a:ext cx="2026278" cy="3367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BAU</a:t>
          </a:r>
          <a:endParaRPr lang="es-CO" sz="21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064" y="0"/>
        <a:ext cx="2026278" cy="1010327"/>
      </dsp:txXfrm>
    </dsp:sp>
    <dsp:sp modelId="{A6ACEC39-9BDF-463F-8A35-EBC20D2668B3}">
      <dsp:nvSpPr>
        <dsp:cNvPr id="0" name=""/>
        <dsp:cNvSpPr/>
      </dsp:nvSpPr>
      <dsp:spPr>
        <a:xfrm>
          <a:off x="164985" y="1011556"/>
          <a:ext cx="1700436" cy="218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1. Formato BAU. 2. Business Case. 3.Pricing (en caso de ser necesario). 4.Formato Priorización v3.</a:t>
          </a:r>
          <a:endParaRPr lang="es-CO" sz="1600" kern="1200" dirty="0"/>
        </a:p>
      </dsp:txBody>
      <dsp:txXfrm>
        <a:off x="214789" y="1061360"/>
        <a:ext cx="1600828" cy="2086975"/>
      </dsp:txXfrm>
    </dsp:sp>
    <dsp:sp modelId="{D5E47EE2-A382-4871-A32D-DD410FA7D527}">
      <dsp:nvSpPr>
        <dsp:cNvPr id="0" name=""/>
        <dsp:cNvSpPr/>
      </dsp:nvSpPr>
      <dsp:spPr>
        <a:xfrm>
          <a:off x="2180314" y="0"/>
          <a:ext cx="2026278" cy="3367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REGULATORIO</a:t>
          </a:r>
          <a:endParaRPr lang="es-CO" sz="21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180314" y="0"/>
        <a:ext cx="2026278" cy="1010327"/>
      </dsp:txXfrm>
    </dsp:sp>
    <dsp:sp modelId="{B3994F66-0AE2-4E00-8D78-CCE36853506B}">
      <dsp:nvSpPr>
        <dsp:cNvPr id="0" name=""/>
        <dsp:cNvSpPr/>
      </dsp:nvSpPr>
      <dsp:spPr>
        <a:xfrm>
          <a:off x="2382942" y="1010850"/>
          <a:ext cx="1621022" cy="2187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1.Formato Blueprint.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2.Regulación expedida por el Gobierno.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3.Formato Priorización v3.</a:t>
          </a:r>
          <a:endParaRPr lang="es-CO" sz="1600" kern="1200" dirty="0"/>
        </a:p>
      </dsp:txBody>
      <dsp:txXfrm>
        <a:off x="2430420" y="1058328"/>
        <a:ext cx="1526066" cy="2093038"/>
      </dsp:txXfrm>
    </dsp:sp>
    <dsp:sp modelId="{6BBB07C1-21C4-4F34-A50D-CE4CB619974A}">
      <dsp:nvSpPr>
        <dsp:cNvPr id="0" name=""/>
        <dsp:cNvSpPr/>
      </dsp:nvSpPr>
      <dsp:spPr>
        <a:xfrm>
          <a:off x="4358563" y="0"/>
          <a:ext cx="2026278" cy="3367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PROYECTO</a:t>
          </a:r>
          <a:endParaRPr lang="es-CO" sz="21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4358563" y="0"/>
        <a:ext cx="2026278" cy="1010327"/>
      </dsp:txXfrm>
    </dsp:sp>
    <dsp:sp modelId="{C17E7EEE-D767-49FB-99C8-74A8A713FB95}">
      <dsp:nvSpPr>
        <dsp:cNvPr id="0" name=""/>
        <dsp:cNvSpPr/>
      </dsp:nvSpPr>
      <dsp:spPr>
        <a:xfrm>
          <a:off x="4561191" y="1011071"/>
          <a:ext cx="1621022" cy="2187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1. Formato Blueprint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2.Business Case.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3.Pricing (en caso de ser necesario).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4.Formato Priorización V3</a:t>
          </a:r>
          <a:endParaRPr lang="es-CO" sz="1600" kern="1200" dirty="0"/>
        </a:p>
      </dsp:txBody>
      <dsp:txXfrm>
        <a:off x="4608669" y="1058549"/>
        <a:ext cx="1526066" cy="2092596"/>
      </dsp:txXfrm>
    </dsp:sp>
    <dsp:sp modelId="{10A104E4-0CDF-400B-AF23-E405EA95A6D4}">
      <dsp:nvSpPr>
        <dsp:cNvPr id="0" name=""/>
        <dsp:cNvSpPr/>
      </dsp:nvSpPr>
      <dsp:spPr>
        <a:xfrm>
          <a:off x="6536813" y="0"/>
          <a:ext cx="2026278" cy="3367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KEY</a:t>
          </a:r>
          <a:r>
            <a:rPr lang="es-CO" sz="2700" kern="1200" dirty="0" smtClean="0"/>
            <a:t> </a:t>
          </a:r>
          <a:r>
            <a:rPr lang="es-CO" sz="21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PROJECT</a:t>
          </a:r>
          <a:endParaRPr lang="es-CO" sz="21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6536813" y="0"/>
        <a:ext cx="2026278" cy="1010327"/>
      </dsp:txXfrm>
    </dsp:sp>
    <dsp:sp modelId="{6248F9B1-5ADC-40B3-9B7D-4B87AB855C4B}">
      <dsp:nvSpPr>
        <dsp:cNvPr id="0" name=""/>
        <dsp:cNvSpPr/>
      </dsp:nvSpPr>
      <dsp:spPr>
        <a:xfrm>
          <a:off x="6739441" y="1010850"/>
          <a:ext cx="1621022" cy="2187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 1.Formato Blueprint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2.Business Case.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3.Pricing (en caso de ser necesario).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4.Formato Priorización v3.</a:t>
          </a:r>
          <a:endParaRPr lang="es-CO" sz="1600" kern="1200" dirty="0"/>
        </a:p>
      </dsp:txBody>
      <dsp:txXfrm>
        <a:off x="6786919" y="1058328"/>
        <a:ext cx="1526066" cy="2093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5563C-B065-42FF-8929-ADD461F03360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5A6E2-3EC7-4695-B1B1-03623E0EDF6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436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A6E2-3EC7-4695-B1B1-03623E0EDF66}" type="slidenum">
              <a:rPr lang="es-CO" smtClean="0"/>
              <a:t>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127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Re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FA06-5570-4191-94E9-49C07A6ADC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064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989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288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4" t="65474" r="2985" b="5870"/>
          <a:stretch/>
        </p:blipFill>
        <p:spPr bwMode="auto">
          <a:xfrm>
            <a:off x="7815777" y="6093295"/>
            <a:ext cx="1258744" cy="67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548680" y="6407614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fld id="{70A2436B-A17B-4FC5-A733-FB26CC889676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460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26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171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129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317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30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52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796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68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0D43-D97F-4B51-BBB7-77329AA376C8}" type="datetimeFigureOut">
              <a:rPr lang="es-CO" smtClean="0"/>
              <a:t>15/01/2015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926F-F14E-4D85-B579-6C927837810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75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9.png"/><Relationship Id="rId7" Type="http://schemas.openxmlformats.org/officeDocument/2006/relationships/image" Target="../media/image2.jpeg"/><Relationship Id="rId12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1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0.pn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Subtítulo"/>
          <p:cNvSpPr txBox="1">
            <a:spLocks/>
          </p:cNvSpPr>
          <p:nvPr/>
        </p:nvSpPr>
        <p:spPr>
          <a:xfrm>
            <a:off x="1371600" y="4191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buNone/>
            </a:pPr>
            <a:r>
              <a:rPr lang="en-US" sz="2400" b="1" dirty="0" smtClean="0">
                <a:solidFill>
                  <a:schemeClr val="tx1">
                    <a:tint val="75000"/>
                  </a:schemeClr>
                </a:solidFill>
              </a:rPr>
              <a:t> 2014</a:t>
            </a:r>
            <a:endParaRPr lang="en-US" sz="2400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28600" y="1905000"/>
            <a:ext cx="8915399" cy="1524265"/>
          </a:xfrm>
          <a:prstGeom prst="rect">
            <a:avLst/>
          </a:prstGeom>
        </p:spPr>
        <p:txBody>
          <a:bodyPr vert="horz" lIns="145152" tIns="72576" rIns="145152" bIns="7257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3869AE"/>
                </a:solidFill>
                <a:latin typeface="Calibri" charset="0"/>
                <a:ea typeface="ＭＳ Ｐゴシック" charset="0"/>
                <a:cs typeface="ＭＳ Ｐゴシック" charset="0"/>
              </a:rPr>
              <a:t>Proceso de Comunicación Priorización </a:t>
            </a:r>
            <a:r>
              <a:rPr lang="en-US" b="1" dirty="0" smtClean="0">
                <a:solidFill>
                  <a:srgbClr val="3869AE"/>
                </a:solidFill>
                <a:latin typeface="Calibri" charset="0"/>
                <a:ea typeface="ＭＳ Ｐゴシック" charset="0"/>
                <a:cs typeface="ＭＳ Ｐゴシック" charset="0"/>
              </a:rPr>
              <a:t>- PMO</a:t>
            </a:r>
            <a:endParaRPr lang="en-US" b="1" dirty="0">
              <a:solidFill>
                <a:srgbClr val="3869AE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2" descr="C:\Users\johan.valbuena\AppData\Local\Microsoft\Windows\Temporary Internet Files\Content.Outlook\Q6SGM2IW\3 logos PMO-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0671" r="14569" b="33117"/>
          <a:stretch/>
        </p:blipFill>
        <p:spPr bwMode="auto">
          <a:xfrm>
            <a:off x="7176655" y="6151417"/>
            <a:ext cx="1939208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9 Grupo"/>
          <p:cNvGrpSpPr/>
          <p:nvPr/>
        </p:nvGrpSpPr>
        <p:grpSpPr>
          <a:xfrm>
            <a:off x="233704" y="6114685"/>
            <a:ext cx="3042896" cy="647960"/>
            <a:chOff x="116505" y="4934163"/>
            <a:chExt cx="3042896" cy="870689"/>
          </a:xfrm>
        </p:grpSpPr>
        <p:pic>
          <p:nvPicPr>
            <p:cNvPr id="12" name="11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05" y="4934163"/>
              <a:ext cx="653130" cy="870689"/>
            </a:xfrm>
            <a:prstGeom prst="rect">
              <a:avLst/>
            </a:prstGeom>
          </p:spPr>
        </p:pic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46" y="4934163"/>
              <a:ext cx="653130" cy="870689"/>
            </a:xfrm>
            <a:prstGeom prst="rect">
              <a:avLst/>
            </a:prstGeom>
          </p:spPr>
        </p:pic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388" y="4934163"/>
              <a:ext cx="653130" cy="870689"/>
            </a:xfrm>
            <a:prstGeom prst="rect">
              <a:avLst/>
            </a:prstGeom>
          </p:spPr>
        </p:pic>
        <p:pic>
          <p:nvPicPr>
            <p:cNvPr id="15" name="14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829" y="4934163"/>
              <a:ext cx="653130" cy="870689"/>
            </a:xfrm>
            <a:prstGeom prst="rect">
              <a:avLst/>
            </a:prstGeom>
          </p:spPr>
        </p:pic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271" y="4934163"/>
              <a:ext cx="653130" cy="870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3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es-CO" dirty="0"/>
          </a:p>
        </p:txBody>
      </p:sp>
      <p:sp>
        <p:nvSpPr>
          <p:cNvPr id="3" name="AutoShape 2" descr="data:image/jpeg;base64,/9j/4AAQSkZJRgABAQAAAQABAAD/2wBDAAkGBwgHBgkIBwgKCgkLDRYPDQwMDRsUFRAWIB0iIiAdHx8kKDQsJCYxJx8fLT0tMTU3Ojo6Iys/RD84QzQ5Ojf/2wBDAQoKCg0MDRoPDxo3JR8lNzc3Nzc3Nzc3Nzc3Nzc3Nzc3Nzc3Nzc3Nzc3Nzc3Nzc3Nzc3Nzc3Nzc3Nzc3Nzc3Nzf/wAARCACDAMUDASIAAhEBAxEB/8QAGwABAAMBAQEBAAAAAAAAAAAAAAEDBAYFBwL/xAA3EAABAgIGBwYEBwEAAAAAAAAAAQQCAwYRFJKh0RUWUlNUVZMxNHFzscEFEjJBEyEiQlFhgUP/xAAaAQEAAwEBAQAAAAAAAAAAAAAAAQMFAgcE/8QAKBEAAQIFAwQDAQEBAAAAAAAAAAECBBEVUVMSE5EDMZLRBSEyMyND/9oADAMBAAIRAxEAPwD6OzatrHIVW8la5UP/ADT+ELrI24aR00DPuTfyofRC48ne92pfs0URJFNkbcNI6aCyNuGkdNC4HO465MkKbI24aR00FkbcNI6aFwG464khTZG3DSOmgsjbhpHTQuA3HXEkKbI24aR00FkbcNI6aFwG464khTZG3DSOmgsjbhpHTQuA3HXEkKbI24aR00FkbcNI6aFwG464khTZG3DSOmgsjbhpHTQuA3HXEkKbI24aR00FkbcNI6aFwG464khTZG3DSOmgsjbhpHTQuA3HXEkKbI24aR00FkbcNI6aFwG464khTZG3DSOmgsjbhpHTQuA3HXEkPCpA2kQo3+WRKStYuyBP6/oFtIuxv4xewNSGcq9JPsqd3PSZ9yb+VB6IXFLPuTfyoPRC4y+p+lLU7AAFYAAAAAAAAAAAAAAAAAAAAAAAAAAAAAAPHpD2N/GL2ApD2N/GL2BrQ38kKndz0mfcm/lQeiFxSz7k38qD0QuM3qfpS1OwABWAAAAAAAAAAAAAAAAAAAAAAAAAAAAAADx6RfS38YvYCkPY38YvYGtDfyQqd3PSZ9yb+VB6IXFLPuTfyofRC0zOp+lLU7EgisVnEwSCKxWJgkEVisTBIIrFYmCQRWKxMEgisViYJBFYrEwSCKxWJgkEVisTBIIrFYmCQRWKxMHkUi+lv4xewFIaqm9a/eL2Brwyf5IVOX7PhkNOqUwQwww/GnCQwoiIiQwflgTr7Srnbm7Bkc4Qe6J8VAL/AMGeKejL1uudJr7Srnbm7BkNfaVc7c3YMjmwTSoDAzxT0NbrnSa+0q525uwZDX2lXO3N2DI5sClQGBninoa3XOk19pVztzdgyGvtKudubsGRzYFKgMDPFPQ1uudJr7Srnbm7BkNfaVc7c3YMjmwKVAYGeKehrfc6TX2lXO3N2DIa+0q525uwZHNgUqAwM8U9DW+50mvtKudubsGQ19pVztzdgyObApUBgZ4p6Gt1zpNfaVc7c3YMhr7Srnbm7Bkc2BSoDAzxT0NbrnSa+0q525uwZDX2lXO3N2DI5sClQGBninoa3XOk19pVztzdgyGvtKudubsGRzYFKgMDPFPQ1uudJr7Srnbm7BkNfaVc7c3YMjmwKVAYGeKehrfc6TX2lXO3N2DIa+0q525uwZHNgUqAwM8U9DW+57zmmtJZ6Q/i/GJ8VVdVcMH5YA8CPsQFbvjYJFknRb4p6J1uufogkg0k7HAABMwAAJgAATAAAmAABMAACYAAEyQABMgAATAAAmAABMER9iAR9iApf+iTo4fhLL5UX8Ja6k/fFmTohlulvxZm2H6YfD2JPOF+Ri5/1dyeqN+LgdKf5N4MOiWW6W+uY0Sy3S31zNwIqMZldydUqBxN4MOiWW6W+uY0Sy3S31zNwFRjMruRSoHE3gw6JZbpb65jRLLdLfXM3AVGMyu5FKgcTeDDollulvrmNEst0t9czcBUYzK7kUqBxN4MOiWW6W+uY0Sy3S31zNwFRjMruRSoHE3gw6JZbpb65jRLLdLfXM3AVGMyu5FKgcTeDDollulvrmNEst0t9czcBUYzK7kUqBxN4MOiWW6W+uY0Sy3S31zNwFRjMruRSoHE3gw6JZbpb65jRLLdLfXM3AVGMyu5FKgcTeDDollulvrmNEst0t9czcBUYzK7kUqBxN4MOiWW6W+uY0Sy3S31zNwFRjMruRSoHE3g8yf8MZwJD8stU7f3KDW77IP99gWJHRKpNeovJ8HWgIVr1ROmnBfD9MPh7EkQ/RD4J6Emevc3GflAACDoAAAAAAAAAAAAAAAAAAAAAAAAAAAAAAzvOyD/AH2BLvsg/wB9gXN7GZEf0UqgnzflT9X2T7ITaJu1ggB1JDlvUfpT7Fom7WCC0TdrBABJBuPuotE3awQWibtYIAJINx91Fom7WCC0TdrBABJBuPuotE3awQWibtYIAJINx91Fom7WCC0TdrBABJBuPuotE3awQWibtYIAJINx91Fom7WCC0TdrBABJBuPuotE3awQWibtYIAJINx91Fom7WCC0TdrBABJBuPuotE3awQWibtYIAJINx91Fom7WCC0TdrBABJBuPupS5nzFSGuL+fsgAO0RJHy9V7ta/Z//9k=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CDAMUDASIAAhEBAxEB/8QAGwABAAMBAQEBAAAAAAAAAAAAAAEDBAYFBwL/xAA3EAABAgIGBwYEBwEAAAAAAAAAAQQCAwYRFJKh0RUWUlNUVZMxNHFzscEFEjJBEyEiQlFhgUP/xAAaAQEAAwEBAQAAAAAAAAAAAAAAAQMFAgcE/8QAKBEAAQIFAwQDAQEBAAAAAAAAAAECBBEVUVMSE5EDMZLRBSEyMyND/9oADAMBAAIRAxEAPwD6OzatrHIVW8la5UP/ADT+ELrI24aR00DPuTfyofRC48ne92pfs0URJFNkbcNI6aCyNuGkdNC4HO465MkKbI24aR00FkbcNI6aFwG464khTZG3DSOmgsjbhpHTQuA3HXEkKbI24aR00FkbcNI6aFwG464khTZG3DSOmgsjbhpHTQuA3HXEkKbI24aR00FkbcNI6aFwG464khTZG3DSOmgsjbhpHTQuA3HXEkKbI24aR00FkbcNI6aFwG464khTZG3DSOmgsjbhpHTQuA3HXEkKbI24aR00FkbcNI6aFwG464khTZG3DSOmgsjbhpHTQuA3HXEkPCpA2kQo3+WRKStYuyBP6/oFtIuxv4xewNSGcq9JPsqd3PSZ9yb+VB6IXFLPuTfyoPRC4y+p+lLU7AAFYAAAAAAAAAAAAAAAAAAAAAAAAAAAAAAPHpD2N/GL2ApD2N/GL2BrQ38kKndz0mfcm/lQeiFxSz7k38qD0QuM3qfpS1OwABWAAAAAAAAAAAAAAAAAAAAAAAAAAAAAADx6RfS38YvYCkPY38YvYGtDfyQqd3PSZ9yb+VB6IXFLPuTfyofRC0zOp+lLU7EgisVnEwSCKxWJgkEVisTBIIrFYmCQRWKxMEgisViYJBFYrEwSCKxWJgkEVisTBIIrFYmCQRWKxMHkUi+lv4xewFIaqm9a/eL2Brwyf5IVOX7PhkNOqUwQwww/GnCQwoiIiQwflgTr7Srnbm7Bkc4Qe6J8VAL/AMGeKejL1uudJr7Srnbm7BkNfaVc7c3YMjmwTSoDAzxT0NbrnSa+0q525uwZDX2lXO3N2DI5sClQGBninoa3XOk19pVztzdgyGvtKudubsGRzYFKgMDPFPQ1uudJr7Srnbm7BkNfaVc7c3YMjmwKVAYGeKehrfc6TX2lXO3N2DIa+0q525uwZHNgUqAwM8U9DW+50mvtKudubsGQ19pVztzdgyObApUBgZ4p6Gt1zpNfaVc7c3YMhr7Srnbm7Bkc2BSoDAzxT0NbrnSa+0q525uwZDX2lXO3N2DI5sClQGBninoa3XOk19pVztzdgyGvtKudubsGRzYFKgMDPFPQ1uudJr7Srnbm7BkNfaVc7c3YMjmwKVAYGeKehrfc6TX2lXO3N2DIa+0q525uwZHNgUqAwM8U9DW+57zmmtJZ6Q/i/GJ8VVdVcMH5YA8CPsQFbvjYJFknRb4p6J1uufogkg0k7HAABMwAAJgAATAAAmAABMAACYAAEyQABMgAATAAAmAABMER9iAR9iApf+iTo4fhLL5UX8Ja6k/fFmTohlulvxZm2H6YfD2JPOF+Ri5/1dyeqN+LgdKf5N4MOiWW6W+uY0Sy3S31zNwIqMZldydUqBxN4MOiWW6W+uY0Sy3S31zNwFRjMruRSoHE3gw6JZbpb65jRLLdLfXM3AVGMyu5FKgcTeDDollulvrmNEst0t9czcBUYzK7kUqBxN4MOiWW6W+uY0Sy3S31zNwFRjMruRSoHE3gw6JZbpb65jRLLdLfXM3AVGMyu5FKgcTeDDollulvrmNEst0t9czcBUYzK7kUqBxN4MOiWW6W+uY0Sy3S31zNwFRjMruRSoHE3gw6JZbpb65jRLLdLfXM3AVGMyu5FKgcTeDDollulvrmNEst0t9czcBUYzK7kUqBxN4MOiWW6W+uY0Sy3S31zNwFRjMruRSoHE3g8yf8MZwJD8stU7f3KDW77IP99gWJHRKpNeovJ8HWgIVr1ROmnBfD9MPh7EkQ/RD4J6Emevc3GflAACDoAAAAAAAAAAAAAAAAAAAAAAAAAAAAAAzvOyD/AH2BLvsg/wB9gXN7GZEf0UqgnzflT9X2T7ITaJu1ggB1JDlvUfpT7Fom7WCC0TdrBABJBuPuotE3awQWibtYIAJINx91Fom7WCC0TdrBABJBuPuotE3awQWibtYIAJINx91Fom7WCC0TdrBABJBuPuotE3awQWibtYIAJINx91Fom7WCC0TdrBABJBuPuotE3awQWibtYIAJINx91Fom7WCC0TdrBABJBuPuotE3awQWibtYIAJINx91Fom7WCC0TdrBABJBuPupS5nzFSGuL+fsgAO0RJHy9V7ta/Z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7701"/>
            <a:ext cx="116386" cy="2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598" tIns="28799" rIns="57598" bIns="28799" numCol="1" anchor="ctr" anchorCtr="0" compatLnSpc="1">
            <a:prstTxWarp prst="textNoShape">
              <a:avLst/>
            </a:prstTxWarp>
            <a:spAutoFit/>
          </a:bodyPr>
          <a:lstStyle/>
          <a:p>
            <a:pPr defTabSz="575981" fontAlgn="base">
              <a:spcBef>
                <a:spcPct val="0"/>
              </a:spcBef>
              <a:spcAft>
                <a:spcPct val="0"/>
              </a:spcAft>
            </a:pPr>
            <a:endParaRPr lang="es-CO" altLang="es-CO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70203" y="40620"/>
            <a:ext cx="7442997" cy="45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587" tIns="28794" rIns="57587" bIns="2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2600" b="1" kern="0" dirty="0" smtClean="0">
                <a:solidFill>
                  <a:schemeClr val="bg1"/>
                </a:solidFill>
                <a:latin typeface="Calibri"/>
              </a:rPr>
              <a:t>Proceso de Comunicación de priorización -PMO</a:t>
            </a:r>
            <a:endParaRPr lang="es-CO" sz="2600" b="1" kern="0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346383" y="6309320"/>
            <a:ext cx="1732545" cy="523711"/>
            <a:chOff x="346383" y="6212553"/>
            <a:chExt cx="1732545" cy="564238"/>
          </a:xfrm>
        </p:grpSpPr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3" y="6212553"/>
              <a:ext cx="423252" cy="564238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212553"/>
              <a:ext cx="423252" cy="564238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4" y="6212553"/>
              <a:ext cx="423252" cy="564238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212553"/>
              <a:ext cx="423252" cy="564238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676" y="6212553"/>
              <a:ext cx="423252" cy="564238"/>
            </a:xfrm>
            <a:prstGeom prst="rect">
              <a:avLst/>
            </a:prstGeom>
          </p:spPr>
        </p:pic>
      </p:grpSp>
      <p:pic>
        <p:nvPicPr>
          <p:cNvPr id="32" name="Picture 2" descr="C:\Users\johan.valbuena\AppData\Local\Microsoft\Windows\Temporary Internet Files\Content.Outlook\Q6SGM2IW\3 logos PMO-0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0671" r="14569" b="33117"/>
          <a:stretch/>
        </p:blipFill>
        <p:spPr bwMode="auto">
          <a:xfrm>
            <a:off x="7176655" y="6151417"/>
            <a:ext cx="1939208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017618" y="1756471"/>
            <a:ext cx="78314" cy="46501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>
            <a:defPPr>
              <a:defRPr lang="es-PY"/>
            </a:defPPr>
            <a:lvl1pPr>
              <a:defRPr sz="3700" b="1" kern="0">
                <a:solidFill>
                  <a:srgbClr val="00206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47325" y="1305846"/>
            <a:ext cx="8649350" cy="123880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68582" tIns="34291" rIns="68582" bIns="34291">
            <a:spAutoFit/>
          </a:bodyPr>
          <a:lstStyle/>
          <a:p>
            <a:endParaRPr lang="es-CO" sz="1300" dirty="0" smtClean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s-CO" sz="2100" dirty="0" smtClean="0">
                <a:solidFill>
                  <a:schemeClr val="tx2"/>
                </a:solidFill>
              </a:rPr>
              <a:t>El modelo de priorización ha ido evolucionando de acuerdo a las necesidades del negocio y por esta razón se estableció un proceso de comunicación frente a las áreas usuarias logrando los siguientes beneficios:</a:t>
            </a:r>
            <a:endParaRPr lang="es-CO" sz="2100" dirty="0">
              <a:solidFill>
                <a:schemeClr val="tx2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57382" y="278092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</a:rPr>
              <a:t>Se establece un canal claro y preciso de comunicación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</a:rPr>
              <a:t>Se logra una contextualización  del proceso de priorización al área usuaria.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</a:rPr>
              <a:t>Se realiza una proceso de verificación  de documentación y clasificación de proyectos.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</a:rPr>
              <a:t>Se establece acuerdos de servicio ante las etapas de asignación y priorización.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</a:rPr>
              <a:t>Se logra retroalimentar al área usuaria durante todo el proceso de priorización.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</a:rPr>
              <a:t>Se  mantiene una constante comunicación con todas las áreas involucradas.</a:t>
            </a:r>
          </a:p>
          <a:p>
            <a:pPr lvl="1"/>
            <a:endParaRPr lang="es-CO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es-CO" dirty="0"/>
          </a:p>
        </p:txBody>
      </p:sp>
      <p:sp>
        <p:nvSpPr>
          <p:cNvPr id="3" name="AutoShape 2" descr="data:image/jpeg;base64,/9j/4AAQSkZJRgABAQAAAQABAAD/2wBDAAkGBwgHBgkIBwgKCgkLDRYPDQwMDRsUFRAWIB0iIiAdHx8kKDQsJCYxJx8fLT0tMTU3Ojo6Iys/RD84QzQ5Ojf/2wBDAQoKCg0MDRoPDxo3JR8lNzc3Nzc3Nzc3Nzc3Nzc3Nzc3Nzc3Nzc3Nzc3Nzc3Nzc3Nzc3Nzc3Nzc3Nzc3Nzc3Nzf/wAARCACDAMUDASIAAhEBAxEB/8QAGwABAAMBAQEBAAAAAAAAAAAAAAEDBAYFBwL/xAA3EAABAgIGBwYEBwEAAAAAAAAAAQQCAwYRFJKh0RUWUlNUVZMxNHFzscEFEjJBEyEiQlFhgUP/xAAaAQEAAwEBAQAAAAAAAAAAAAAAAQMFAgcE/8QAKBEAAQIFAwQDAQEBAAAAAAAAAAECBBEVUVMSE5EDMZLRBSEyMyND/9oADAMBAAIRAxEAPwD6OzatrHIVW8la5UP/ADT+ELrI24aR00DPuTfyofRC48ne92pfs0URJFNkbcNI6aCyNuGkdNC4HO465MkKbI24aR00FkbcNI6aFwG464khTZG3DSOmgsjbhpHTQuA3HXEkKbI24aR00FkbcNI6aFwG464khTZG3DSOmgsjbhpHTQuA3HXEkKbI24aR00FkbcNI6aFwG464khTZG3DSOmgsjbhpHTQuA3HXEkKbI24aR00FkbcNI6aFwG464khTZG3DSOmgsjbhpHTQuA3HXEkKbI24aR00FkbcNI6aFwG464khTZG3DSOmgsjbhpHTQuA3HXEkPCpA2kQo3+WRKStYuyBP6/oFtIuxv4xewNSGcq9JPsqd3PSZ9yb+VB6IXFLPuTfyoPRC4y+p+lLU7AAFYAAAAAAAAAAAAAAAAAAAAAAAAAAAAAAPHpD2N/GL2ApD2N/GL2BrQ38kKndz0mfcm/lQeiFxSz7k38qD0QuM3qfpS1OwABWAAAAAAAAAAAAAAAAAAAAAAAAAAAAAADx6RfS38YvYCkPY38YvYGtDfyQqd3PSZ9yb+VB6IXFLPuTfyofRC0zOp+lLU7EgisVnEwSCKxWJgkEVisTBIIrFYmCQRWKxMEgisViYJBFYrEwSCKxWJgkEVisTBIIrFYmCQRWKxMHkUi+lv4xewFIaqm9a/eL2Brwyf5IVOX7PhkNOqUwQwww/GnCQwoiIiQwflgTr7Srnbm7Bkc4Qe6J8VAL/AMGeKejL1uudJr7Srnbm7BkNfaVc7c3YMjmwTSoDAzxT0NbrnSa+0q525uwZDX2lXO3N2DI5sClQGBninoa3XOk19pVztzdgyGvtKudubsGRzYFKgMDPFPQ1uudJr7Srnbm7BkNfaVc7c3YMjmwKVAYGeKehrfc6TX2lXO3N2DIa+0q525uwZHNgUqAwM8U9DW+50mvtKudubsGQ19pVztzdgyObApUBgZ4p6Gt1zpNfaVc7c3YMhr7Srnbm7Bkc2BSoDAzxT0NbrnSa+0q525uwZDX2lXO3N2DI5sClQGBninoa3XOk19pVztzdgyGvtKudubsGRzYFKgMDPFPQ1uudJr7Srnbm7BkNfaVc7c3YMjmwKVAYGeKehrfc6TX2lXO3N2DIa+0q525uwZHNgUqAwM8U9DW+57zmmtJZ6Q/i/GJ8VVdVcMH5YA8CPsQFbvjYJFknRb4p6J1uufogkg0k7HAABMwAAJgAATAAAmAABMAACYAAEyQABMgAATAAAmAABMER9iAR9iApf+iTo4fhLL5UX8Ja6k/fFmTohlulvxZm2H6YfD2JPOF+Ri5/1dyeqN+LgdKf5N4MOiWW6W+uY0Sy3S31zNwIqMZldydUqBxN4MOiWW6W+uY0Sy3S31zNwFRjMruRSoHE3gw6JZbpb65jRLLdLfXM3AVGMyu5FKgcTeDDollulvrmNEst0t9czcBUYzK7kUqBxN4MOiWW6W+uY0Sy3S31zNwFRjMruRSoHE3gw6JZbpb65jRLLdLfXM3AVGMyu5FKgcTeDDollulvrmNEst0t9czcBUYzK7kUqBxN4MOiWW6W+uY0Sy3S31zNwFRjMruRSoHE3gw6JZbpb65jRLLdLfXM3AVGMyu5FKgcTeDDollulvrmNEst0t9czcBUYzK7kUqBxN4MOiWW6W+uY0Sy3S31zNwFRjMruRSoHE3g8yf8MZwJD8stU7f3KDW77IP99gWJHRKpNeovJ8HWgIVr1ROmnBfD9MPh7EkQ/RD4J6Emevc3GflAACDoAAAAAAAAAAAAAAAAAAAAAAAAAAAAAAzvOyD/AH2BLvsg/wB9gXN7GZEf0UqgnzflT9X2T7ITaJu1ggB1JDlvUfpT7Fom7WCC0TdrBABJBuPuotE3awQWibtYIAJINx91Fom7WCC0TdrBABJBuPuotE3awQWibtYIAJINx91Fom7WCC0TdrBABJBuPuotE3awQWibtYIAJINx91Fom7WCC0TdrBABJBuPuotE3awQWibtYIAJINx91Fom7WCC0TdrBABJBuPuotE3awQWibtYIAJINx91Fom7WCC0TdrBABJBuPupS5nzFSGuL+fsgAO0RJHy9V7ta/Z//9k=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CDAMUDASIAAhEBAxEB/8QAGwABAAMBAQEBAAAAAAAAAAAAAAEDBAYFBwL/xAA3EAABAgIGBwYEBwEAAAAAAAAAAQQCAwYRFJKh0RUWUlNUVZMxNHFzscEFEjJBEyEiQlFhgUP/xAAaAQEAAwEBAQAAAAAAAAAAAAAAAQMFAgcE/8QAKBEAAQIFAwQDAQEBAAAAAAAAAAECBBEVUVMSE5EDMZLRBSEyMyND/9oADAMBAAIRAxEAPwD6OzatrHIVW8la5UP/ADT+ELrI24aR00DPuTfyofRC48ne92pfs0URJFNkbcNI6aCyNuGkdNC4HO465MkKbI24aR00FkbcNI6aFwG464khTZG3DSOmgsjbhpHTQuA3HXEkKbI24aR00FkbcNI6aFwG464khTZG3DSOmgsjbhpHTQuA3HXEkKbI24aR00FkbcNI6aFwG464khTZG3DSOmgsjbhpHTQuA3HXEkKbI24aR00FkbcNI6aFwG464khTZG3DSOmgsjbhpHTQuA3HXEkKbI24aR00FkbcNI6aFwG464khTZG3DSOmgsjbhpHTQuA3HXEkPCpA2kQo3+WRKStYuyBP6/oFtIuxv4xewNSGcq9JPsqd3PSZ9yb+VB6IXFLPuTfyoPRC4y+p+lLU7AAFYAAAAAAAAAAAAAAAAAAAAAAAAAAAAAAPHpD2N/GL2ApD2N/GL2BrQ38kKndz0mfcm/lQeiFxSz7k38qD0QuM3qfpS1OwABWAAAAAAAAAAAAAAAAAAAAAAAAAAAAAADx6RfS38YvYCkPY38YvYGtDfyQqd3PSZ9yb+VB6IXFLPuTfyofRC0zOp+lLU7EgisVnEwSCKxWJgkEVisTBIIrFYmCQRWKxMEgisViYJBFYrEwSCKxWJgkEVisTBIIrFYmCQRWKxMHkUi+lv4xewFIaqm9a/eL2Brwyf5IVOX7PhkNOqUwQwww/GnCQwoiIiQwflgTr7Srnbm7Bkc4Qe6J8VAL/AMGeKejL1uudJr7Srnbm7BkNfaVc7c3YMjmwTSoDAzxT0NbrnSa+0q525uwZDX2lXO3N2DI5sClQGBninoa3XOk19pVztzdgyGvtKudubsGRzYFKgMDPFPQ1uudJr7Srnbm7BkNfaVc7c3YMjmwKVAYGeKehrfc6TX2lXO3N2DIa+0q525uwZHNgUqAwM8U9DW+50mvtKudubsGQ19pVztzdgyObApUBgZ4p6Gt1zpNfaVc7c3YMhr7Srnbm7Bkc2BSoDAzxT0NbrnSa+0q525uwZDX2lXO3N2DI5sClQGBninoa3XOk19pVztzdgyGvtKudubsGRzYFKgMDPFPQ1uudJr7Srnbm7BkNfaVc7c3YMjmwKVAYGeKehrfc6TX2lXO3N2DIa+0q525uwZHNgUqAwM8U9DW+57zmmtJZ6Q/i/GJ8VVdVcMH5YA8CPsQFbvjYJFknRb4p6J1uufogkg0k7HAABMwAAJgAATAAAmAABMAACYAAEyQABMgAATAAAmAABMER9iAR9iApf+iTo4fhLL5UX8Ja6k/fFmTohlulvxZm2H6YfD2JPOF+Ri5/1dyeqN+LgdKf5N4MOiWW6W+uY0Sy3S31zNwIqMZldydUqBxN4MOiWW6W+uY0Sy3S31zNwFRjMruRSoHE3gw6JZbpb65jRLLdLfXM3AVGMyu5FKgcTeDDollulvrmNEst0t9czcBUYzK7kUqBxN4MOiWW6W+uY0Sy3S31zNwFRjMruRSoHE3gw6JZbpb65jRLLdLfXM3AVGMyu5FKgcTeDDollulvrmNEst0t9czcBUYzK7kUqBxN4MOiWW6W+uY0Sy3S31zNwFRjMruRSoHE3gw6JZbpb65jRLLdLfXM3AVGMyu5FKgcTeDDollulvrmNEst0t9czcBUYzK7kUqBxN4MOiWW6W+uY0Sy3S31zNwFRjMruRSoHE3g8yf8MZwJD8stU7f3KDW77IP99gWJHRKpNeovJ8HWgIVr1ROmnBfD9MPh7EkQ/RD4J6Emevc3GflAACDoAAAAAAAAAAAAAAAAAAAAAAAAAAAAAAzvOyD/AH2BLvsg/wB9gXN7GZEf0UqgnzflT9X2T7ITaJu1ggB1JDlvUfpT7Fom7WCC0TdrBABJBuPuotE3awQWibtYIAJINx91Fom7WCC0TdrBABJBuPuotE3awQWibtYIAJINx91Fom7WCC0TdrBABJBuPuotE3awQWibtYIAJINx91Fom7WCC0TdrBABJBuPuotE3awQWibtYIAJINx91Fom7WCC0TdrBABJBuPuotE3awQWibtYIAJINx91Fom7WCC0TdrBABJBuPupS5nzFSGuL+fsgAO0RJHy9V7ta/Z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7701"/>
            <a:ext cx="116386" cy="2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598" tIns="28799" rIns="57598" bIns="28799" numCol="1" anchor="ctr" anchorCtr="0" compatLnSpc="1">
            <a:prstTxWarp prst="textNoShape">
              <a:avLst/>
            </a:prstTxWarp>
            <a:spAutoFit/>
          </a:bodyPr>
          <a:lstStyle/>
          <a:p>
            <a:pPr defTabSz="575981" fontAlgn="base">
              <a:spcBef>
                <a:spcPct val="0"/>
              </a:spcBef>
              <a:spcAft>
                <a:spcPct val="0"/>
              </a:spcAft>
            </a:pPr>
            <a:endParaRPr lang="es-CO" altLang="es-CO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70203" y="40620"/>
            <a:ext cx="7442997" cy="45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587" tIns="28794" rIns="57587" bIns="2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2600" b="1" kern="0" dirty="0" smtClean="0">
                <a:solidFill>
                  <a:schemeClr val="bg1"/>
                </a:solidFill>
                <a:latin typeface="Calibri"/>
              </a:rPr>
              <a:t>Proceso de Comunicación de priorización -PMO</a:t>
            </a:r>
            <a:endParaRPr lang="es-CO" sz="2600" b="1" kern="0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346383" y="6309320"/>
            <a:ext cx="1732545" cy="523711"/>
            <a:chOff x="346383" y="6212553"/>
            <a:chExt cx="1732545" cy="564238"/>
          </a:xfrm>
        </p:grpSpPr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3" y="6212553"/>
              <a:ext cx="423252" cy="564238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212553"/>
              <a:ext cx="423252" cy="564238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4" y="6212553"/>
              <a:ext cx="423252" cy="564238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212553"/>
              <a:ext cx="423252" cy="564238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676" y="6212553"/>
              <a:ext cx="423252" cy="564238"/>
            </a:xfrm>
            <a:prstGeom prst="rect">
              <a:avLst/>
            </a:prstGeom>
          </p:spPr>
        </p:pic>
      </p:grpSp>
      <p:pic>
        <p:nvPicPr>
          <p:cNvPr id="32" name="Picture 2" descr="C:\Users\johan.valbuena\AppData\Local\Microsoft\Windows\Temporary Internet Files\Content.Outlook\Q6SGM2IW\3 logos PMO-0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0671" r="14569" b="33117"/>
          <a:stretch/>
        </p:blipFill>
        <p:spPr bwMode="auto">
          <a:xfrm>
            <a:off x="7176655" y="6151417"/>
            <a:ext cx="1939208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017618" y="1756471"/>
            <a:ext cx="78314" cy="46501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>
            <a:defPPr>
              <a:defRPr lang="es-PY"/>
            </a:defPPr>
            <a:lvl1pPr>
              <a:defRPr sz="3700" b="1" kern="0">
                <a:solidFill>
                  <a:srgbClr val="00206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47325" y="639940"/>
            <a:ext cx="8649350" cy="123880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68582" tIns="34291" rIns="68582" bIns="34291">
            <a:spAutoFit/>
          </a:bodyPr>
          <a:lstStyle/>
          <a:p>
            <a:endParaRPr lang="es-CO" sz="1300" dirty="0" smtClean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s-CO" sz="2100" dirty="0" smtClean="0">
                <a:solidFill>
                  <a:schemeClr val="tx2"/>
                </a:solidFill>
              </a:rPr>
              <a:t>Se establecen 5 plantillas  para realizar la comunicación durante todo el flujo de priorización hasta la asignación del PM por parte de la PMO</a:t>
            </a:r>
            <a:r>
              <a:rPr lang="es-CO" sz="2100" dirty="0">
                <a:solidFill>
                  <a:schemeClr val="tx2"/>
                </a:solidFill>
              </a:rPr>
              <a:t> </a:t>
            </a:r>
            <a:r>
              <a:rPr lang="es-CO" sz="2100" dirty="0" smtClean="0">
                <a:solidFill>
                  <a:schemeClr val="tx2"/>
                </a:solidFill>
              </a:rPr>
              <a:t>o Gestión de la demanda</a:t>
            </a:r>
            <a:endParaRPr lang="es-CO" sz="2100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07975" y="5570656"/>
            <a:ext cx="84991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100" dirty="0" smtClean="0">
                <a:solidFill>
                  <a:schemeClr val="tx2"/>
                </a:solidFill>
              </a:rPr>
              <a:t>Toda comunicación se realizará por el medio oficial PMO@TIGO.COM.CO</a:t>
            </a:r>
            <a:endParaRPr lang="es-CO" sz="21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6" y="1913230"/>
            <a:ext cx="8856294" cy="345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9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es-CO" dirty="0"/>
          </a:p>
        </p:txBody>
      </p:sp>
      <p:sp>
        <p:nvSpPr>
          <p:cNvPr id="3" name="AutoShape 2" descr="data:image/jpeg;base64,/9j/4AAQSkZJRgABAQAAAQABAAD/2wBDAAkGBwgHBgkIBwgKCgkLDRYPDQwMDRsUFRAWIB0iIiAdHx8kKDQsJCYxJx8fLT0tMTU3Ojo6Iys/RD84QzQ5Ojf/2wBDAQoKCg0MDRoPDxo3JR8lNzc3Nzc3Nzc3Nzc3Nzc3Nzc3Nzc3Nzc3Nzc3Nzc3Nzc3Nzc3Nzc3Nzc3Nzc3Nzc3Nzf/wAARCACDAMUDASIAAhEBAxEB/8QAGwABAAMBAQEBAAAAAAAAAAAAAAEDBAYFBwL/xAA3EAABAgIGBwYEBwEAAAAAAAAAAQQCAwYRFJKh0RUWUlNUVZMxNHFzscEFEjJBEyEiQlFhgUP/xAAaAQEAAwEBAQAAAAAAAAAAAAAAAQMFAgcE/8QAKBEAAQIFAwQDAQEBAAAAAAAAAAECBBEVUVMSE5EDMZLRBSEyMyND/9oADAMBAAIRAxEAPwD6OzatrHIVW8la5UP/ADT+ELrI24aR00DPuTfyofRC48ne92pfs0URJFNkbcNI6aCyNuGkdNC4HO465MkKbI24aR00FkbcNI6aFwG464khTZG3DSOmgsjbhpHTQuA3HXEkKbI24aR00FkbcNI6aFwG464khTZG3DSOmgsjbhpHTQuA3HXEkKbI24aR00FkbcNI6aFwG464khTZG3DSOmgsjbhpHTQuA3HXEkKbI24aR00FkbcNI6aFwG464khTZG3DSOmgsjbhpHTQuA3HXEkKbI24aR00FkbcNI6aFwG464khTZG3DSOmgsjbhpHTQuA3HXEkPCpA2kQo3+WRKStYuyBP6/oFtIuxv4xewNSGcq9JPsqd3PSZ9yb+VB6IXFLPuTfyoPRC4y+p+lLU7AAFYAAAAAAAAAAAAAAAAAAAAAAAAAAAAAAPHpD2N/GL2ApD2N/GL2BrQ38kKndz0mfcm/lQeiFxSz7k38qD0QuM3qfpS1OwABWAAAAAAAAAAAAAAAAAAAAAAAAAAAAAADx6RfS38YvYCkPY38YvYGtDfyQqd3PSZ9yb+VB6IXFLPuTfyofRC0zOp+lLU7EgisVnEwSCKxWJgkEVisTBIIrFYmCQRWKxMEgisViYJBFYrEwSCKxWJgkEVisTBIIrFYmCQRWKxMHkUi+lv4xewFIaqm9a/eL2Brwyf5IVOX7PhkNOqUwQwww/GnCQwoiIiQwflgTr7Srnbm7Bkc4Qe6J8VAL/AMGeKejL1uudJr7Srnbm7BkNfaVc7c3YMjmwTSoDAzxT0NbrnSa+0q525uwZDX2lXO3N2DI5sClQGBninoa3XOk19pVztzdgyGvtKudubsGRzYFKgMDPFPQ1uudJr7Srnbm7BkNfaVc7c3YMjmwKVAYGeKehrfc6TX2lXO3N2DIa+0q525uwZHNgUqAwM8U9DW+50mvtKudubsGQ19pVztzdgyObApUBgZ4p6Gt1zpNfaVc7c3YMhr7Srnbm7Bkc2BSoDAzxT0NbrnSa+0q525uwZDX2lXO3N2DI5sClQGBninoa3XOk19pVztzdgyGvtKudubsGRzYFKgMDPFPQ1uudJr7Srnbm7BkNfaVc7c3YMjmwKVAYGeKehrfc6TX2lXO3N2DIa+0q525uwZHNgUqAwM8U9DW+57zmmtJZ6Q/i/GJ8VVdVcMH5YA8CPsQFbvjYJFknRb4p6J1uufogkg0k7HAABMwAAJgAATAAAmAABMAACYAAEyQABMgAATAAAmAABMER9iAR9iApf+iTo4fhLL5UX8Ja6k/fFmTohlulvxZm2H6YfD2JPOF+Ri5/1dyeqN+LgdKf5N4MOiWW6W+uY0Sy3S31zNwIqMZldydUqBxN4MOiWW6W+uY0Sy3S31zNwFRjMruRSoHE3gw6JZbpb65jRLLdLfXM3AVGMyu5FKgcTeDDollulvrmNEst0t9czcBUYzK7kUqBxN4MOiWW6W+uY0Sy3S31zNwFRjMruRSoHE3gw6JZbpb65jRLLdLfXM3AVGMyu5FKgcTeDDollulvrmNEst0t9czcBUYzK7kUqBxN4MOiWW6W+uY0Sy3S31zNwFRjMruRSoHE3gw6JZbpb65jRLLdLfXM3AVGMyu5FKgcTeDDollulvrmNEst0t9czcBUYzK7kUqBxN4MOiWW6W+uY0Sy3S31zNwFRjMruRSoHE3g8yf8MZwJD8stU7f3KDW77IP99gWJHRKpNeovJ8HWgIVr1ROmnBfD9MPh7EkQ/RD4J6Emevc3GflAACDoAAAAAAAAAAAAAAAAAAAAAAAAAAAAAAzvOyD/AH2BLvsg/wB9gXN7GZEf0UqgnzflT9X2T7ITaJu1ggB1JDlvUfpT7Fom7WCC0TdrBABJBuPuotE3awQWibtYIAJINx91Fom7WCC0TdrBABJBuPuotE3awQWibtYIAJINx91Fom7WCC0TdrBABJBuPuotE3awQWibtYIAJINx91Fom7WCC0TdrBABJBuPuotE3awQWibtYIAJINx91Fom7WCC0TdrBABJBuPuotE3awQWibtYIAJINx91Fom7WCC0TdrBABJBuPupS5nzFSGuL+fsgAO0RJHy9V7ta/Z//9k=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CDAMUDASIAAhEBAxEB/8QAGwABAAMBAQEBAAAAAAAAAAAAAAEDBAYFBwL/xAA3EAABAgIGBwYEBwEAAAAAAAAAAQQCAwYRFJKh0RUWUlNUVZMxNHFzscEFEjJBEyEiQlFhgUP/xAAaAQEAAwEBAQAAAAAAAAAAAAAAAQMFAgcE/8QAKBEAAQIFAwQDAQEBAAAAAAAAAAECBBEVUVMSE5EDMZLRBSEyMyND/9oADAMBAAIRAxEAPwD6OzatrHIVW8la5UP/ADT+ELrI24aR00DPuTfyofRC48ne92pfs0URJFNkbcNI6aCyNuGkdNC4HO465MkKbI24aR00FkbcNI6aFwG464khTZG3DSOmgsjbhpHTQuA3HXEkKbI24aR00FkbcNI6aFwG464khTZG3DSOmgsjbhpHTQuA3HXEkKbI24aR00FkbcNI6aFwG464khTZG3DSOmgsjbhpHTQuA3HXEkKbI24aR00FkbcNI6aFwG464khTZG3DSOmgsjbhpHTQuA3HXEkKbI24aR00FkbcNI6aFwG464khTZG3DSOmgsjbhpHTQuA3HXEkPCpA2kQo3+WRKStYuyBP6/oFtIuxv4xewNSGcq9JPsqd3PSZ9yb+VB6IXFLPuTfyoPRC4y+p+lLU7AAFYAAAAAAAAAAAAAAAAAAAAAAAAAAAAAAPHpD2N/GL2ApD2N/GL2BrQ38kKndz0mfcm/lQeiFxSz7k38qD0QuM3qfpS1OwABWAAAAAAAAAAAAAAAAAAAAAAAAAAAAAADx6RfS38YvYCkPY38YvYGtDfyQqd3PSZ9yb+VB6IXFLPuTfyofRC0zOp+lLU7EgisVnEwSCKxWJgkEVisTBIIrFYmCQRWKxMEgisViYJBFYrEwSCKxWJgkEVisTBIIrFYmCQRWKxMHkUi+lv4xewFIaqm9a/eL2Brwyf5IVOX7PhkNOqUwQwww/GnCQwoiIiQwflgTr7Srnbm7Bkc4Qe6J8VAL/AMGeKejL1uudJr7Srnbm7BkNfaVc7c3YMjmwTSoDAzxT0NbrnSa+0q525uwZDX2lXO3N2DI5sClQGBninoa3XOk19pVztzdgyGvtKudubsGRzYFKgMDPFPQ1uudJr7Srnbm7BkNfaVc7c3YMjmwKVAYGeKehrfc6TX2lXO3N2DIa+0q525uwZHNgUqAwM8U9DW+50mvtKudubsGQ19pVztzdgyObApUBgZ4p6Gt1zpNfaVc7c3YMhr7Srnbm7Bkc2BSoDAzxT0NbrnSa+0q525uwZDX2lXO3N2DI5sClQGBninoa3XOk19pVztzdgyGvtKudubsGRzYFKgMDPFPQ1uudJr7Srnbm7BkNfaVc7c3YMjmwKVAYGeKehrfc6TX2lXO3N2DIa+0q525uwZHNgUqAwM8U9DW+57zmmtJZ6Q/i/GJ8VVdVcMH5YA8CPsQFbvjYJFknRb4p6J1uufogkg0k7HAABMwAAJgAATAAAmAABMAACYAAEyQABMgAATAAAmAABMER9iAR9iApf+iTo4fhLL5UX8Ja6k/fFmTohlulvxZm2H6YfD2JPOF+Ri5/1dyeqN+LgdKf5N4MOiWW6W+uY0Sy3S31zNwIqMZldydUqBxN4MOiWW6W+uY0Sy3S31zNwFRjMruRSoHE3gw6JZbpb65jRLLdLfXM3AVGMyu5FKgcTeDDollulvrmNEst0t9czcBUYzK7kUqBxN4MOiWW6W+uY0Sy3S31zNwFRjMruRSoHE3gw6JZbpb65jRLLdLfXM3AVGMyu5FKgcTeDDollulvrmNEst0t9czcBUYzK7kUqBxN4MOiWW6W+uY0Sy3S31zNwFRjMruRSoHE3gw6JZbpb65jRLLdLfXM3AVGMyu5FKgcTeDDollulvrmNEst0t9czcBUYzK7kUqBxN4MOiWW6W+uY0Sy3S31zNwFRjMruRSoHE3g8yf8MZwJD8stU7f3KDW77IP99gWJHRKpNeovJ8HWgIVr1ROmnBfD9MPh7EkQ/RD4J6Emevc3GflAACDoAAAAAAAAAAAAAAAAAAAAAAAAAAAAAAzvOyD/AH2BLvsg/wB9gXN7GZEf0UqgnzflT9X2T7ITaJu1ggB1JDlvUfpT7Fom7WCC0TdrBABJBuPuotE3awQWibtYIAJINx91Fom7WCC0TdrBABJBuPuotE3awQWibtYIAJINx91Fom7WCC0TdrBABJBuPuotE3awQWibtYIAJINx91Fom7WCC0TdrBABJBuPuotE3awQWibtYIAJINx91Fom7WCC0TdrBABJBuPuotE3awQWibtYIAJINx91Fom7WCC0TdrBABJBuPupS5nzFSGuL+fsgAO0RJHy9V7ta/Z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7701"/>
            <a:ext cx="116386" cy="2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598" tIns="28799" rIns="57598" bIns="28799" numCol="1" anchor="ctr" anchorCtr="0" compatLnSpc="1">
            <a:prstTxWarp prst="textNoShape">
              <a:avLst/>
            </a:prstTxWarp>
            <a:spAutoFit/>
          </a:bodyPr>
          <a:lstStyle/>
          <a:p>
            <a:pPr defTabSz="575981" fontAlgn="base">
              <a:spcBef>
                <a:spcPct val="0"/>
              </a:spcBef>
              <a:spcAft>
                <a:spcPct val="0"/>
              </a:spcAft>
            </a:pPr>
            <a:endParaRPr lang="es-CO" altLang="es-CO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70203" y="40620"/>
            <a:ext cx="7442997" cy="45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587" tIns="28794" rIns="57587" bIns="2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2600" b="1" kern="0" dirty="0" smtClean="0">
                <a:solidFill>
                  <a:schemeClr val="bg1"/>
                </a:solidFill>
                <a:latin typeface="Calibri"/>
              </a:rPr>
              <a:t>Notificación de recepción de Solicitud -PMO</a:t>
            </a:r>
            <a:endParaRPr lang="es-CO" sz="2600" b="1" kern="0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346383" y="6309320"/>
            <a:ext cx="1732545" cy="523711"/>
            <a:chOff x="346383" y="6212553"/>
            <a:chExt cx="1732545" cy="564238"/>
          </a:xfrm>
        </p:grpSpPr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3" y="6212553"/>
              <a:ext cx="423252" cy="564238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212553"/>
              <a:ext cx="423252" cy="564238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4" y="6212553"/>
              <a:ext cx="423252" cy="564238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212553"/>
              <a:ext cx="423252" cy="564238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676" y="6212553"/>
              <a:ext cx="423252" cy="564238"/>
            </a:xfrm>
            <a:prstGeom prst="rect">
              <a:avLst/>
            </a:prstGeom>
          </p:spPr>
        </p:pic>
      </p:grpSp>
      <p:pic>
        <p:nvPicPr>
          <p:cNvPr id="32" name="Picture 2" descr="C:\Users\johan.valbuena\AppData\Local\Microsoft\Windows\Temporary Internet Files\Content.Outlook\Q6SGM2IW\3 logos PMO-0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0671" r="14569" b="33117"/>
          <a:stretch/>
        </p:blipFill>
        <p:spPr bwMode="auto">
          <a:xfrm>
            <a:off x="7176655" y="6151417"/>
            <a:ext cx="1939208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017618" y="1756471"/>
            <a:ext cx="78314" cy="46501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>
            <a:defPPr>
              <a:defRPr lang="es-PY"/>
            </a:defPPr>
            <a:lvl1pPr>
              <a:defRPr sz="3700" b="1" kern="0">
                <a:solidFill>
                  <a:srgbClr val="00206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315138" y="757039"/>
            <a:ext cx="8649350" cy="13619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68582" tIns="34291" rIns="68582" bIns="34291">
            <a:spAutoFit/>
          </a:bodyPr>
          <a:lstStyle/>
          <a:p>
            <a:r>
              <a:rPr lang="es-CO" sz="2100" dirty="0" smtClean="0">
                <a:solidFill>
                  <a:schemeClr val="tx2"/>
                </a:solidFill>
              </a:rPr>
              <a:t>Su </a:t>
            </a:r>
            <a:r>
              <a:rPr lang="es-CO" sz="2100" dirty="0">
                <a:solidFill>
                  <a:schemeClr val="tx2"/>
                </a:solidFill>
              </a:rPr>
              <a:t>solicitud  </a:t>
            </a:r>
            <a:r>
              <a:rPr lang="es-CO" sz="2100" dirty="0" smtClean="0">
                <a:solidFill>
                  <a:schemeClr val="tx2"/>
                </a:solidFill>
              </a:rPr>
              <a:t>ha </a:t>
            </a:r>
            <a:r>
              <a:rPr lang="es-CO" sz="2100" dirty="0">
                <a:solidFill>
                  <a:schemeClr val="tx2"/>
                </a:solidFill>
              </a:rPr>
              <a:t>sido recibida con éxito,  </a:t>
            </a:r>
            <a:r>
              <a:rPr lang="es-CO" sz="2100" dirty="0" smtClean="0">
                <a:solidFill>
                  <a:schemeClr val="tx2"/>
                </a:solidFill>
              </a:rPr>
              <a:t>de acuerdo al tipo de requerimiento será verificada la información necesaria para el ingreso al modelo de priorización.  </a:t>
            </a:r>
          </a:p>
          <a:p>
            <a:r>
              <a:rPr lang="es-CO" sz="2100" dirty="0" smtClean="0">
                <a:solidFill>
                  <a:schemeClr val="tx2"/>
                </a:solidFill>
              </a:rPr>
              <a:t>Se recuerda la documentación necesaria de acuerdo al tipo de requerimiento:</a:t>
            </a:r>
            <a:endParaRPr lang="es-CO" sz="2100" dirty="0">
              <a:solidFill>
                <a:schemeClr val="tx2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07975" y="5570656"/>
            <a:ext cx="8499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100" dirty="0" smtClean="0">
                <a:solidFill>
                  <a:schemeClr val="tx2"/>
                </a:solidFill>
              </a:rPr>
              <a:t>Se notificará la aprobación o rechazo de su solicitud máximo en 4 días hábiles por este mismo medio..</a:t>
            </a:r>
            <a:endParaRPr lang="es-CO" sz="2100" dirty="0">
              <a:solidFill>
                <a:schemeClr val="tx2"/>
              </a:solidFill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113028715"/>
              </p:ext>
            </p:extLst>
          </p:nvPr>
        </p:nvGraphicFramePr>
        <p:xfrm>
          <a:off x="241964" y="2221483"/>
          <a:ext cx="8565157" cy="336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931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17755" y="63036"/>
            <a:ext cx="7442997" cy="2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587" tIns="28794" rIns="57587" bIns="2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1200" b="1" kern="0" dirty="0" smtClean="0">
                <a:solidFill>
                  <a:sysClr val="windowText" lastClr="000000"/>
                </a:solidFill>
                <a:latin typeface="Calibri"/>
              </a:rPr>
              <a:t>PMO - </a:t>
            </a:r>
            <a:r>
              <a:rPr lang="pt-BR" sz="1200" b="1" kern="0" dirty="0" err="1" smtClean="0">
                <a:solidFill>
                  <a:sysClr val="windowText" lastClr="000000"/>
                </a:solidFill>
                <a:latin typeface="Calibri"/>
              </a:rPr>
              <a:t>Aprobación</a:t>
            </a:r>
            <a:r>
              <a:rPr lang="pt-BR" sz="1200" b="1" kern="0" dirty="0" smtClean="0">
                <a:solidFill>
                  <a:sysClr val="windowText" lastClr="000000"/>
                </a:solidFill>
                <a:latin typeface="Calibri"/>
              </a:rPr>
              <a:t> de </a:t>
            </a:r>
            <a:r>
              <a:rPr lang="pt-BR" sz="1200" b="1" kern="0" dirty="0" err="1" smtClean="0">
                <a:solidFill>
                  <a:sysClr val="windowText" lastClr="000000"/>
                </a:solidFill>
                <a:latin typeface="Calibri"/>
              </a:rPr>
              <a:t>Solicitud</a:t>
            </a:r>
            <a:endParaRPr lang="es-CO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2433" y="335507"/>
            <a:ext cx="2352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1200" dirty="0">
                <a:solidFill>
                  <a:srgbClr val="1F497D"/>
                </a:solidFill>
                <a:latin typeface="Calibri" pitchFamily="34" charset="0"/>
              </a:rPr>
              <a:t>La </a:t>
            </a:r>
            <a:r>
              <a:rPr lang="es-CO" sz="1200" b="1" dirty="0">
                <a:solidFill>
                  <a:srgbClr val="1F497D"/>
                </a:solidFill>
                <a:latin typeface="Calibri" pitchFamily="34" charset="0"/>
              </a:rPr>
              <a:t>PMO</a:t>
            </a:r>
            <a:r>
              <a:rPr lang="es-CO" sz="1200" dirty="0">
                <a:solidFill>
                  <a:srgbClr val="1F497D"/>
                </a:solidFill>
                <a:latin typeface="Calibri" pitchFamily="34" charset="0"/>
              </a:rPr>
              <a:t> informa que la </a:t>
            </a:r>
            <a:r>
              <a:rPr lang="es-CO" sz="1200" dirty="0" smtClean="0">
                <a:solidFill>
                  <a:srgbClr val="1F497D"/>
                </a:solidFill>
                <a:latin typeface="Calibri" pitchFamily="34" charset="0"/>
              </a:rPr>
              <a:t>solicitud: </a:t>
            </a:r>
            <a:endParaRPr lang="es-CO" sz="12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405059" y="335517"/>
            <a:ext cx="2094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>
                <a:solidFill>
                  <a:srgbClr val="1F497D"/>
                </a:solidFill>
                <a:latin typeface="Calibri" pitchFamily="34" charset="0"/>
              </a:rPr>
              <a:t>“NOMBRE DE LA SOLICITUD” </a:t>
            </a:r>
            <a:endParaRPr lang="es-CO" sz="1200" dirty="0"/>
          </a:p>
        </p:txBody>
      </p:sp>
      <p:sp>
        <p:nvSpPr>
          <p:cNvPr id="10" name="9 Rectángulo"/>
          <p:cNvSpPr/>
          <p:nvPr/>
        </p:nvSpPr>
        <p:spPr>
          <a:xfrm>
            <a:off x="4465329" y="335517"/>
            <a:ext cx="42835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1200" dirty="0" smtClean="0">
                <a:solidFill>
                  <a:srgbClr val="1F497D"/>
                </a:solidFill>
                <a:latin typeface="Calibri" pitchFamily="34" charset="0"/>
              </a:rPr>
              <a:t> cumple </a:t>
            </a:r>
            <a:r>
              <a:rPr lang="es-CO" sz="1200" dirty="0">
                <a:solidFill>
                  <a:srgbClr val="1F497D"/>
                </a:solidFill>
                <a:latin typeface="Calibri" pitchFamily="34" charset="0"/>
              </a:rPr>
              <a:t>con los parámetros establecidos y se cataloga como un: </a:t>
            </a:r>
            <a:endParaRPr lang="es-CO" sz="12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6369" y="612506"/>
            <a:ext cx="35114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1200" b="1" dirty="0">
                <a:solidFill>
                  <a:srgbClr val="1F497D"/>
                </a:solidFill>
                <a:latin typeface="Calibri" pitchFamily="34" charset="0"/>
              </a:rPr>
              <a:t>BAU/PROYECTO/KEY PROJECT</a:t>
            </a:r>
            <a:r>
              <a:rPr lang="es-CO" sz="1200" dirty="0">
                <a:solidFill>
                  <a:srgbClr val="1F497D"/>
                </a:solidFill>
                <a:latin typeface="Calibri" pitchFamily="34" charset="0"/>
              </a:rPr>
              <a:t>.</a:t>
            </a:r>
            <a:endParaRPr lang="es-CO" sz="12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7227" y="889505"/>
            <a:ext cx="27245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>
                <a:solidFill>
                  <a:srgbClr val="1F497D"/>
                </a:solidFill>
              </a:rPr>
              <a:t>La fecha de la próxima Priorización </a:t>
            </a:r>
            <a:r>
              <a:rPr lang="es-CO" sz="1200" b="1" dirty="0" smtClean="0">
                <a:solidFill>
                  <a:srgbClr val="1F497D"/>
                </a:solidFill>
              </a:rPr>
              <a:t>es: </a:t>
            </a:r>
            <a:endParaRPr lang="es-CO" sz="1200" dirty="0"/>
          </a:p>
        </p:txBody>
      </p:sp>
      <p:sp>
        <p:nvSpPr>
          <p:cNvPr id="13" name="12 Rectángulo"/>
          <p:cNvSpPr/>
          <p:nvPr/>
        </p:nvSpPr>
        <p:spPr>
          <a:xfrm>
            <a:off x="2939582" y="908153"/>
            <a:ext cx="869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b="1" dirty="0" smtClean="0">
                <a:solidFill>
                  <a:srgbClr val="1F497D"/>
                </a:solidFill>
              </a:rPr>
              <a:t>  “FECHA”  </a:t>
            </a:r>
            <a:endParaRPr lang="es-CO" sz="1200" dirty="0"/>
          </a:p>
        </p:txBody>
      </p:sp>
      <p:sp>
        <p:nvSpPr>
          <p:cNvPr id="14" name="13 Rectángulo"/>
          <p:cNvSpPr/>
          <p:nvPr/>
        </p:nvSpPr>
        <p:spPr>
          <a:xfrm>
            <a:off x="3855518" y="889505"/>
            <a:ext cx="475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 smtClean="0">
                <a:solidFill>
                  <a:srgbClr val="1F497D"/>
                </a:solidFill>
              </a:rPr>
              <a:t> en </a:t>
            </a:r>
            <a:r>
              <a:rPr lang="es-CO" sz="1200" b="1" dirty="0">
                <a:solidFill>
                  <a:srgbClr val="1F497D"/>
                </a:solidFill>
              </a:rPr>
              <a:t>la cual se realizara la notificación  del Project Manager y la priorización correspondiente</a:t>
            </a:r>
            <a:endParaRPr lang="es-CO" sz="1200" dirty="0"/>
          </a:p>
        </p:txBody>
      </p:sp>
      <p:sp>
        <p:nvSpPr>
          <p:cNvPr id="11" name="10 Rectángulo"/>
          <p:cNvSpPr/>
          <p:nvPr/>
        </p:nvSpPr>
        <p:spPr>
          <a:xfrm>
            <a:off x="69454" y="1436898"/>
            <a:ext cx="1363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 smtClean="0">
                <a:solidFill>
                  <a:srgbClr val="1F497D"/>
                </a:solidFill>
              </a:rPr>
              <a:t>Tipo de Solicitud</a:t>
            </a:r>
            <a:endParaRPr lang="es-CO" sz="1200" dirty="0"/>
          </a:p>
        </p:txBody>
      </p:sp>
      <p:sp>
        <p:nvSpPr>
          <p:cNvPr id="16" name="15 Rectángulo"/>
          <p:cNvSpPr/>
          <p:nvPr/>
        </p:nvSpPr>
        <p:spPr>
          <a:xfrm>
            <a:off x="1576526" y="1508905"/>
            <a:ext cx="1363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 smtClean="0">
                <a:solidFill>
                  <a:srgbClr val="1F497D"/>
                </a:solidFill>
              </a:rPr>
              <a:t>Descripción</a:t>
            </a:r>
            <a:endParaRPr lang="es-CO" sz="1200" dirty="0"/>
          </a:p>
        </p:txBody>
      </p:sp>
      <p:sp>
        <p:nvSpPr>
          <p:cNvPr id="26" name="25 Rectángulo"/>
          <p:cNvSpPr/>
          <p:nvPr/>
        </p:nvSpPr>
        <p:spPr>
          <a:xfrm>
            <a:off x="69454" y="1724930"/>
            <a:ext cx="10813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 smtClean="0">
                <a:solidFill>
                  <a:srgbClr val="1F497D"/>
                </a:solidFill>
              </a:rPr>
              <a:t>Regulatorio</a:t>
            </a:r>
            <a:endParaRPr lang="es-CO" sz="1200" dirty="0"/>
          </a:p>
        </p:txBody>
      </p:sp>
      <p:sp>
        <p:nvSpPr>
          <p:cNvPr id="27" name="26 Rectángulo"/>
          <p:cNvSpPr/>
          <p:nvPr/>
        </p:nvSpPr>
        <p:spPr>
          <a:xfrm>
            <a:off x="1150775" y="1724930"/>
            <a:ext cx="2617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 smtClean="0">
                <a:solidFill>
                  <a:srgbClr val="1F497D"/>
                </a:solidFill>
              </a:rPr>
              <a:t>Regulación expedida por el gobierno.</a:t>
            </a:r>
            <a:endParaRPr lang="es-CO" sz="1200" dirty="0"/>
          </a:p>
        </p:txBody>
      </p:sp>
      <p:sp>
        <p:nvSpPr>
          <p:cNvPr id="17" name="16 Rectángulo"/>
          <p:cNvSpPr/>
          <p:nvPr/>
        </p:nvSpPr>
        <p:spPr>
          <a:xfrm>
            <a:off x="69454" y="2156979"/>
            <a:ext cx="1363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 smtClean="0">
                <a:solidFill>
                  <a:srgbClr val="1F497D"/>
                </a:solidFill>
              </a:rPr>
              <a:t>Key Project</a:t>
            </a:r>
            <a:endParaRPr lang="es-CO" sz="1200" dirty="0"/>
          </a:p>
        </p:txBody>
      </p:sp>
      <p:sp>
        <p:nvSpPr>
          <p:cNvPr id="19" name="18 Rectángulo"/>
          <p:cNvSpPr/>
          <p:nvPr/>
        </p:nvSpPr>
        <p:spPr>
          <a:xfrm>
            <a:off x="1067374" y="2156978"/>
            <a:ext cx="7853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Son todos aquellos proyectos ESTRATÉGICOS y que van con los lineamientos locales y/o globales de TIGO, estos pueden ser locales o regionales o que pueden o no involucrar presupuesto, varias áreas de la compañía e involucrar infraestructura. Su alcance puede ser definido por varias regionales e involucrar recursos de otras operaciones. Su prioridad la define la PMO bajo las variables definidas en el modelo de priorización.</a:t>
            </a:r>
            <a:endParaRPr lang="es-CO" sz="1200" dirty="0"/>
          </a:p>
        </p:txBody>
      </p:sp>
      <p:sp>
        <p:nvSpPr>
          <p:cNvPr id="20" name="19 Rectángulo"/>
          <p:cNvSpPr/>
          <p:nvPr/>
        </p:nvSpPr>
        <p:spPr>
          <a:xfrm>
            <a:off x="74550" y="3021075"/>
            <a:ext cx="1363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 smtClean="0">
                <a:solidFill>
                  <a:srgbClr val="1F497D"/>
                </a:solidFill>
              </a:rPr>
              <a:t>Proyecto</a:t>
            </a:r>
            <a:endParaRPr lang="es-CO" sz="1200" dirty="0"/>
          </a:p>
        </p:txBody>
      </p:sp>
      <p:sp>
        <p:nvSpPr>
          <p:cNvPr id="21" name="20 Rectángulo"/>
          <p:cNvSpPr/>
          <p:nvPr/>
        </p:nvSpPr>
        <p:spPr>
          <a:xfrm>
            <a:off x="1067374" y="3004231"/>
            <a:ext cx="7853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Se clasifican así, todos aquellos proyectos (esfuerzo temporal que se lleva a cabo parar crear un producto, servicio o  resultado único) que no son </a:t>
            </a:r>
            <a:r>
              <a:rPr lang="es-CO" sz="1200" b="1" dirty="0" err="1" smtClean="0">
                <a:solidFill>
                  <a:srgbClr val="1F497D"/>
                </a:solidFill>
              </a:rPr>
              <a:t>BAUs</a:t>
            </a:r>
            <a:r>
              <a:rPr lang="es-CO" sz="1200" b="1" dirty="0" smtClean="0">
                <a:solidFill>
                  <a:srgbClr val="1F497D"/>
                </a:solidFill>
              </a:rPr>
              <a:t>, Key </a:t>
            </a:r>
            <a:r>
              <a:rPr lang="es-CO" sz="1200" b="1" dirty="0" err="1" smtClean="0">
                <a:solidFill>
                  <a:srgbClr val="1F497D"/>
                </a:solidFill>
              </a:rPr>
              <a:t>Proyect</a:t>
            </a:r>
            <a:r>
              <a:rPr lang="es-CO" sz="1200" b="1" dirty="0" smtClean="0">
                <a:solidFill>
                  <a:srgbClr val="1F497D"/>
                </a:solidFill>
              </a:rPr>
              <a:t> o Regulatorio, que pueden involucrar presupuesto, varias áreas de la compañía, generar o mejorar ingreso, mejorar la experiencia de los clientes, facilitar trámites internos y externos, su naturaleza puede ser de complejidad madia o alta y de impacto alto parar los procesos de la compañía. También son aquellos proyectos que buscan crear herramientas para el beneficio interno y que  permiten facilitar la operación del día a día. Se tipifica cuando requiere un ciclo de vida completo Iniciación, Planeación, Ejecución y Cierre y asignación de PM </a:t>
            </a:r>
            <a:r>
              <a:rPr lang="es-CO" sz="1200" b="1" dirty="0" err="1" smtClean="0">
                <a:solidFill>
                  <a:srgbClr val="1F497D"/>
                </a:solidFill>
              </a:rPr>
              <a:t>end</a:t>
            </a:r>
            <a:r>
              <a:rPr lang="es-CO" sz="1200" b="1" dirty="0" smtClean="0">
                <a:solidFill>
                  <a:srgbClr val="1F497D"/>
                </a:solidFill>
              </a:rPr>
              <a:t> to </a:t>
            </a:r>
            <a:r>
              <a:rPr lang="es-CO" sz="1200" b="1" dirty="0" err="1" smtClean="0">
                <a:solidFill>
                  <a:srgbClr val="1F497D"/>
                </a:solidFill>
              </a:rPr>
              <a:t>end</a:t>
            </a:r>
            <a:r>
              <a:rPr lang="es-CO" sz="1200" b="1" dirty="0" smtClean="0">
                <a:solidFill>
                  <a:srgbClr val="1F497D"/>
                </a:solidFill>
              </a:rPr>
              <a:t>.</a:t>
            </a:r>
            <a:endParaRPr lang="es-CO" sz="1200" dirty="0"/>
          </a:p>
        </p:txBody>
      </p:sp>
      <p:sp>
        <p:nvSpPr>
          <p:cNvPr id="22" name="21 Rectángulo"/>
          <p:cNvSpPr/>
          <p:nvPr/>
        </p:nvSpPr>
        <p:spPr>
          <a:xfrm>
            <a:off x="74550" y="4414398"/>
            <a:ext cx="1363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 smtClean="0">
                <a:solidFill>
                  <a:srgbClr val="1F497D"/>
                </a:solidFill>
              </a:rPr>
              <a:t>BAU</a:t>
            </a:r>
            <a:endParaRPr lang="es-CO" sz="1200" dirty="0"/>
          </a:p>
        </p:txBody>
      </p:sp>
      <p:sp>
        <p:nvSpPr>
          <p:cNvPr id="23" name="22 Rectángulo"/>
          <p:cNvSpPr/>
          <p:nvPr/>
        </p:nvSpPr>
        <p:spPr>
          <a:xfrm>
            <a:off x="1067374" y="4403742"/>
            <a:ext cx="2813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Son todos aquellos requerimientos funcionales cuya condición o necesidad es atender una solicitud del día a día o alcanzar un objetivo a corto plazo orientado a la estrategia de negocio. Los requerimientos que hacen parte de un Proyecto o </a:t>
            </a:r>
            <a:r>
              <a:rPr lang="es-CO" sz="1200" b="1" smtClean="0">
                <a:solidFill>
                  <a:srgbClr val="1F497D"/>
                </a:solidFill>
              </a:rPr>
              <a:t>Key NO se </a:t>
            </a:r>
            <a:r>
              <a:rPr lang="es-CO" sz="1200" b="1" dirty="0" smtClean="0">
                <a:solidFill>
                  <a:srgbClr val="1F497D"/>
                </a:solidFill>
              </a:rPr>
              <a:t>consideran </a:t>
            </a:r>
            <a:r>
              <a:rPr lang="es-CO" sz="1200" b="1" dirty="0" err="1" smtClean="0">
                <a:solidFill>
                  <a:srgbClr val="1F497D"/>
                </a:solidFill>
              </a:rPr>
              <a:t>BAUs</a:t>
            </a:r>
            <a:r>
              <a:rPr lang="es-CO" sz="1200" b="1" dirty="0" smtClean="0">
                <a:solidFill>
                  <a:srgbClr val="1F497D"/>
                </a:solidFill>
              </a:rPr>
              <a:t>, independiente de las fases que maneje el Proyecto.</a:t>
            </a:r>
            <a:endParaRPr lang="es-CO" sz="1200" dirty="0"/>
          </a:p>
        </p:txBody>
      </p:sp>
      <p:sp>
        <p:nvSpPr>
          <p:cNvPr id="24" name="23 Rectángulo"/>
          <p:cNvSpPr/>
          <p:nvPr/>
        </p:nvSpPr>
        <p:spPr>
          <a:xfrm>
            <a:off x="4052291" y="4414398"/>
            <a:ext cx="1075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Nueva oferta o cambios de precio</a:t>
            </a:r>
            <a:endParaRPr lang="es-CO" sz="1200" dirty="0"/>
          </a:p>
        </p:txBody>
      </p:sp>
      <p:sp>
        <p:nvSpPr>
          <p:cNvPr id="25" name="24 Rectángulo"/>
          <p:cNvSpPr/>
          <p:nvPr/>
        </p:nvSpPr>
        <p:spPr>
          <a:xfrm>
            <a:off x="5394903" y="4221088"/>
            <a:ext cx="3382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Este tipo de requerimiento incluye la creación de:</a:t>
            </a:r>
          </a:p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Planes/ Paquetes/ Combos/ Suscripciones/ </a:t>
            </a:r>
            <a:r>
              <a:rPr lang="es-CO" sz="1200" b="1" dirty="0" err="1" smtClean="0">
                <a:solidFill>
                  <a:srgbClr val="1F497D"/>
                </a:solidFill>
              </a:rPr>
              <a:t>Entitlements</a:t>
            </a:r>
            <a:r>
              <a:rPr lang="es-CO" sz="1200" b="1" dirty="0" smtClean="0">
                <a:solidFill>
                  <a:srgbClr val="1F497D"/>
                </a:solidFill>
              </a:rPr>
              <a:t> en el DPI. Promociones bajo esquemas existentes</a:t>
            </a:r>
            <a:endParaRPr lang="es-CO" sz="1200" dirty="0"/>
          </a:p>
        </p:txBody>
      </p:sp>
      <p:sp>
        <p:nvSpPr>
          <p:cNvPr id="28" name="27 Rectángulo"/>
          <p:cNvSpPr/>
          <p:nvPr/>
        </p:nvSpPr>
        <p:spPr>
          <a:xfrm>
            <a:off x="3896256" y="5280905"/>
            <a:ext cx="1387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Cambios o mejoras sobre una funcionalidad (no involucra precios u ofertas)</a:t>
            </a:r>
            <a:endParaRPr lang="es-CO" sz="1200" dirty="0"/>
          </a:p>
        </p:txBody>
      </p:sp>
      <p:sp>
        <p:nvSpPr>
          <p:cNvPr id="29" name="28 Rectángulo"/>
          <p:cNvSpPr/>
          <p:nvPr/>
        </p:nvSpPr>
        <p:spPr>
          <a:xfrm>
            <a:off x="5400268" y="5323379"/>
            <a:ext cx="3382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Este tipo de requerimiento incluye la modificación de:</a:t>
            </a:r>
          </a:p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Posventas /activador</a:t>
            </a:r>
          </a:p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Herramientas existentes: </a:t>
            </a:r>
          </a:p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Ajustes/ descuentos/ </a:t>
            </a:r>
            <a:r>
              <a:rPr lang="es-CO" sz="1200" b="1" dirty="0" err="1" smtClean="0">
                <a:solidFill>
                  <a:srgbClr val="1F497D"/>
                </a:solidFill>
              </a:rPr>
              <a:t>PQRs</a:t>
            </a:r>
            <a:r>
              <a:rPr lang="es-CO" sz="1200" b="1" dirty="0" smtClean="0">
                <a:solidFill>
                  <a:srgbClr val="1F497D"/>
                </a:solidFill>
              </a:rPr>
              <a:t>/ Pantalla 360.</a:t>
            </a:r>
          </a:p>
          <a:p>
            <a:pPr algn="just"/>
            <a:r>
              <a:rPr lang="es-CO" sz="1200" b="1" dirty="0" smtClean="0">
                <a:solidFill>
                  <a:srgbClr val="1F497D"/>
                </a:solidFill>
              </a:rPr>
              <a:t>Vistas en el CRM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1022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es-CO" dirty="0"/>
          </a:p>
        </p:txBody>
      </p:sp>
      <p:sp>
        <p:nvSpPr>
          <p:cNvPr id="3" name="AutoShape 2" descr="data:image/jpeg;base64,/9j/4AAQSkZJRgABAQAAAQABAAD/2wBDAAkGBwgHBgkIBwgKCgkLDRYPDQwMDRsUFRAWIB0iIiAdHx8kKDQsJCYxJx8fLT0tMTU3Ojo6Iys/RD84QzQ5Ojf/2wBDAQoKCg0MDRoPDxo3JR8lNzc3Nzc3Nzc3Nzc3Nzc3Nzc3Nzc3Nzc3Nzc3Nzc3Nzc3Nzc3Nzc3Nzc3Nzc3Nzc3Nzf/wAARCACDAMUDASIAAhEBAxEB/8QAGwABAAMBAQEBAAAAAAAAAAAAAAEDBAYFBwL/xAA3EAABAgIGBwYEBwEAAAAAAAAAAQQCAwYRFJKh0RUWUlNUVZMxNHFzscEFEjJBEyEiQlFhgUP/xAAaAQEAAwEBAQAAAAAAAAAAAAAAAQMFAgcE/8QAKBEAAQIFAwQDAQEBAAAAAAAAAAECBBEVUVMSE5EDMZLRBSEyMyND/9oADAMBAAIRAxEAPwD6OzatrHIVW8la5UP/ADT+ELrI24aR00DPuTfyofRC48ne92pfs0URJFNkbcNI6aCyNuGkdNC4HO465MkKbI24aR00FkbcNI6aFwG464khTZG3DSOmgsjbhpHTQuA3HXEkKbI24aR00FkbcNI6aFwG464khTZG3DSOmgsjbhpHTQuA3HXEkKbI24aR00FkbcNI6aFwG464khTZG3DSOmgsjbhpHTQuA3HXEkKbI24aR00FkbcNI6aFwG464khTZG3DSOmgsjbhpHTQuA3HXEkKbI24aR00FkbcNI6aFwG464khTZG3DSOmgsjbhpHTQuA3HXEkPCpA2kQo3+WRKStYuyBP6/oFtIuxv4xewNSGcq9JPsqd3PSZ9yb+VB6IXFLPuTfyoPRC4y+p+lLU7AAFYAAAAAAAAAAAAAAAAAAAAAAAAAAAAAAPHpD2N/GL2ApD2N/GL2BrQ38kKndz0mfcm/lQeiFxSz7k38qD0QuM3qfpS1OwABWAAAAAAAAAAAAAAAAAAAAAAAAAAAAAADx6RfS38YvYCkPY38YvYGtDfyQqd3PSZ9yb+VB6IXFLPuTfyofRC0zOp+lLU7EgisVnEwSCKxWJgkEVisTBIIrFYmCQRWKxMEgisViYJBFYrEwSCKxWJgkEVisTBIIrFYmCQRWKxMHkUi+lv4xewFIaqm9a/eL2Brwyf5IVOX7PhkNOqUwQwww/GnCQwoiIiQwflgTr7Srnbm7Bkc4Qe6J8VAL/AMGeKejL1uudJr7Srnbm7BkNfaVc7c3YMjmwTSoDAzxT0NbrnSa+0q525uwZDX2lXO3N2DI5sClQGBninoa3XOk19pVztzdgyGvtKudubsGRzYFKgMDPFPQ1uudJr7Srnbm7BkNfaVc7c3YMjmwKVAYGeKehrfc6TX2lXO3N2DIa+0q525uwZHNgUqAwM8U9DW+50mvtKudubsGQ19pVztzdgyObApUBgZ4p6Gt1zpNfaVc7c3YMhr7Srnbm7Bkc2BSoDAzxT0NbrnSa+0q525uwZDX2lXO3N2DI5sClQGBninoa3XOk19pVztzdgyGvtKudubsGRzYFKgMDPFPQ1uudJr7Srnbm7BkNfaVc7c3YMjmwKVAYGeKehrfc6TX2lXO3N2DIa+0q525uwZHNgUqAwM8U9DW+57zmmtJZ6Q/i/GJ8VVdVcMH5YA8CPsQFbvjYJFknRb4p6J1uufogkg0k7HAABMwAAJgAATAAAmAABMAACYAAEyQABMgAATAAAmAABMER9iAR9iApf+iTo4fhLL5UX8Ja6k/fFmTohlulvxZm2H6YfD2JPOF+Ri5/1dyeqN+LgdKf5N4MOiWW6W+uY0Sy3S31zNwIqMZldydUqBxN4MOiWW6W+uY0Sy3S31zNwFRjMruRSoHE3gw6JZbpb65jRLLdLfXM3AVGMyu5FKgcTeDDollulvrmNEst0t9czcBUYzK7kUqBxN4MOiWW6W+uY0Sy3S31zNwFRjMruRSoHE3gw6JZbpb65jRLLdLfXM3AVGMyu5FKgcTeDDollulvrmNEst0t9czcBUYzK7kUqBxN4MOiWW6W+uY0Sy3S31zNwFRjMruRSoHE3gw6JZbpb65jRLLdLfXM3AVGMyu5FKgcTeDDollulvrmNEst0t9czcBUYzK7kUqBxN4MOiWW6W+uY0Sy3S31zNwFRjMruRSoHE3g8yf8MZwJD8stU7f3KDW77IP99gWJHRKpNeovJ8HWgIVr1ROmnBfD9MPh7EkQ/RD4J6Emevc3GflAACDoAAAAAAAAAAAAAAAAAAAAAAAAAAAAAAzvOyD/AH2BLvsg/wB9gXN7GZEf0UqgnzflT9X2T7ITaJu1ggB1JDlvUfpT7Fom7WCC0TdrBABJBuPuotE3awQWibtYIAJINx91Fom7WCC0TdrBABJBuPuotE3awQWibtYIAJINx91Fom7WCC0TdrBABJBuPuotE3awQWibtYIAJINx91Fom7WCC0TdrBABJBuPuotE3awQWibtYIAJINx91Fom7WCC0TdrBABJBuPuotE3awQWibtYIAJINx91Fom7WCC0TdrBABJBuPupS5nzFSGuL+fsgAO0RJHy9V7ta/Z//9k=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CDAMUDASIAAhEBAxEB/8QAGwABAAMBAQEBAAAAAAAAAAAAAAEDBAYFBwL/xAA3EAABAgIGBwYEBwEAAAAAAAAAAQQCAwYRFJKh0RUWUlNUVZMxNHFzscEFEjJBEyEiQlFhgUP/xAAaAQEAAwEBAQAAAAAAAAAAAAAAAQMFAgcE/8QAKBEAAQIFAwQDAQEBAAAAAAAAAAECBBEVUVMSE5EDMZLRBSEyMyND/9oADAMBAAIRAxEAPwD6OzatrHIVW8la5UP/ADT+ELrI24aR00DPuTfyofRC48ne92pfs0URJFNkbcNI6aCyNuGkdNC4HO465MkKbI24aR00FkbcNI6aFwG464khTZG3DSOmgsjbhpHTQuA3HXEkKbI24aR00FkbcNI6aFwG464khTZG3DSOmgsjbhpHTQuA3HXEkKbI24aR00FkbcNI6aFwG464khTZG3DSOmgsjbhpHTQuA3HXEkKbI24aR00FkbcNI6aFwG464khTZG3DSOmgsjbhpHTQuA3HXEkKbI24aR00FkbcNI6aFwG464khTZG3DSOmgsjbhpHTQuA3HXEkPCpA2kQo3+WRKStYuyBP6/oFtIuxv4xewNSGcq9JPsqd3PSZ9yb+VB6IXFLPuTfyoPRC4y+p+lLU7AAFYAAAAAAAAAAAAAAAAAAAAAAAAAAAAAAPHpD2N/GL2ApD2N/GL2BrQ38kKndz0mfcm/lQeiFxSz7k38qD0QuM3qfpS1OwABWAAAAAAAAAAAAAAAAAAAAAAAAAAAAAADx6RfS38YvYCkPY38YvYGtDfyQqd3PSZ9yb+VB6IXFLPuTfyofRC0zOp+lLU7EgisVnEwSCKxWJgkEVisTBIIrFYmCQRWKxMEgisViYJBFYrEwSCKxWJgkEVisTBIIrFYmCQRWKxMHkUi+lv4xewFIaqm9a/eL2Brwyf5IVOX7PhkNOqUwQwww/GnCQwoiIiQwflgTr7Srnbm7Bkc4Qe6J8VAL/AMGeKejL1uudJr7Srnbm7BkNfaVc7c3YMjmwTSoDAzxT0NbrnSa+0q525uwZDX2lXO3N2DI5sClQGBninoa3XOk19pVztzdgyGvtKudubsGRzYFKgMDPFPQ1uudJr7Srnbm7BkNfaVc7c3YMjmwKVAYGeKehrfc6TX2lXO3N2DIa+0q525uwZHNgUqAwM8U9DW+50mvtKudubsGQ19pVztzdgyObApUBgZ4p6Gt1zpNfaVc7c3YMhr7Srnbm7Bkc2BSoDAzxT0NbrnSa+0q525uwZDX2lXO3N2DI5sClQGBninoa3XOk19pVztzdgyGvtKudubsGRzYFKgMDPFPQ1uudJr7Srnbm7BkNfaVc7c3YMjmwKVAYGeKehrfc6TX2lXO3N2DIa+0q525uwZHNgUqAwM8U9DW+57zmmtJZ6Q/i/GJ8VVdVcMH5YA8CPsQFbvjYJFknRb4p6J1uufogkg0k7HAABMwAAJgAATAAAmAABMAACYAAEyQABMgAATAAAmAABMER9iAR9iApf+iTo4fhLL5UX8Ja6k/fFmTohlulvxZm2H6YfD2JPOF+Ri5/1dyeqN+LgdKf5N4MOiWW6W+uY0Sy3S31zNwIqMZldydUqBxN4MOiWW6W+uY0Sy3S31zNwFRjMruRSoHE3gw6JZbpb65jRLLdLfXM3AVGMyu5FKgcTeDDollulvrmNEst0t9czcBUYzK7kUqBxN4MOiWW6W+uY0Sy3S31zNwFRjMruRSoHE3gw6JZbpb65jRLLdLfXM3AVGMyu5FKgcTeDDollulvrmNEst0t9czcBUYzK7kUqBxN4MOiWW6W+uY0Sy3S31zNwFRjMruRSoHE3gw6JZbpb65jRLLdLfXM3AVGMyu5FKgcTeDDollulvrmNEst0t9czcBUYzK7kUqBxN4MOiWW6W+uY0Sy3S31zNwFRjMruRSoHE3g8yf8MZwJD8stU7f3KDW77IP99gWJHRKpNeovJ8HWgIVr1ROmnBfD9MPh7EkQ/RD4J6Emevc3GflAACDoAAAAAAAAAAAAAAAAAAAAAAAAAAAAAAzvOyD/AH2BLvsg/wB9gXN7GZEf0UqgnzflT9X2T7ITaJu1ggB1JDlvUfpT7Fom7WCC0TdrBABJBuPuotE3awQWibtYIAJINx91Fom7WCC0TdrBABJBuPuotE3awQWibtYIAJINx91Fom7WCC0TdrBABJBuPuotE3awQWibtYIAJINx91Fom7WCC0TdrBABJBuPuotE3awQWibtYIAJINx91Fom7WCC0TdrBABJBuPuotE3awQWibtYIAJINx91Fom7WCC0TdrBABJBuPupS5nzFSGuL+fsgAO0RJHy9V7ta/Z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7701"/>
            <a:ext cx="116386" cy="2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598" tIns="28799" rIns="57598" bIns="28799" numCol="1" anchor="ctr" anchorCtr="0" compatLnSpc="1">
            <a:prstTxWarp prst="textNoShape">
              <a:avLst/>
            </a:prstTxWarp>
            <a:spAutoFit/>
          </a:bodyPr>
          <a:lstStyle/>
          <a:p>
            <a:pPr defTabSz="575981" fontAlgn="base">
              <a:spcBef>
                <a:spcPct val="0"/>
              </a:spcBef>
              <a:spcAft>
                <a:spcPct val="0"/>
              </a:spcAft>
            </a:pPr>
            <a:endParaRPr lang="es-CO" altLang="es-CO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70203" y="40620"/>
            <a:ext cx="8894285" cy="45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587" tIns="28794" rIns="57587" bIns="2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CO" sz="2600" b="1" kern="0" dirty="0" smtClean="0">
                <a:solidFill>
                  <a:schemeClr val="bg1"/>
                </a:solidFill>
                <a:latin typeface="Calibri"/>
              </a:rPr>
              <a:t>Notificación de Rechazo </a:t>
            </a:r>
            <a:r>
              <a:rPr lang="es-CO" sz="2600" b="1" kern="0" dirty="0">
                <a:solidFill>
                  <a:schemeClr val="bg1"/>
                </a:solidFill>
                <a:latin typeface="Calibri"/>
              </a:rPr>
              <a:t>de </a:t>
            </a:r>
            <a:r>
              <a:rPr lang="es-CO" sz="2600" b="1" kern="0" dirty="0" smtClean="0">
                <a:solidFill>
                  <a:schemeClr val="bg1"/>
                </a:solidFill>
                <a:latin typeface="Calibri"/>
              </a:rPr>
              <a:t>Solicitud</a:t>
            </a:r>
            <a:endParaRPr lang="es-CO" sz="2600" b="1" kern="0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346383" y="6309320"/>
            <a:ext cx="1732545" cy="523711"/>
            <a:chOff x="346383" y="6212553"/>
            <a:chExt cx="1732545" cy="564238"/>
          </a:xfrm>
        </p:grpSpPr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3" y="6212553"/>
              <a:ext cx="423252" cy="564238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212553"/>
              <a:ext cx="423252" cy="564238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4" y="6212553"/>
              <a:ext cx="423252" cy="564238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212553"/>
              <a:ext cx="423252" cy="564238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676" y="6212553"/>
              <a:ext cx="423252" cy="564238"/>
            </a:xfrm>
            <a:prstGeom prst="rect">
              <a:avLst/>
            </a:prstGeom>
          </p:spPr>
        </p:pic>
      </p:grpSp>
      <p:pic>
        <p:nvPicPr>
          <p:cNvPr id="32" name="Picture 2" descr="C:\Users\johan.valbuena\AppData\Local\Microsoft\Windows\Temporary Internet Files\Content.Outlook\Q6SGM2IW\3 logos PMO-0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0671" r="14569" b="33117"/>
          <a:stretch/>
        </p:blipFill>
        <p:spPr bwMode="auto">
          <a:xfrm>
            <a:off x="7176655" y="6151417"/>
            <a:ext cx="1939208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017618" y="1756471"/>
            <a:ext cx="78314" cy="46501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>
            <a:defPPr>
              <a:defRPr lang="es-PY"/>
            </a:defPPr>
            <a:lvl1pPr>
              <a:defRPr sz="3700" b="1" kern="0">
                <a:solidFill>
                  <a:srgbClr val="00206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51520" y="836712"/>
            <a:ext cx="8640960" cy="84792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68582" tIns="34291" rIns="68582" bIns="34291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s-CO" sz="2200" dirty="0" smtClean="0">
                <a:solidFill>
                  <a:schemeClr val="tx2"/>
                </a:solidFill>
                <a:latin typeface="Calibri" pitchFamily="34" charset="0"/>
              </a:rPr>
              <a:t>Su </a:t>
            </a:r>
            <a:r>
              <a:rPr lang="es-CO" sz="2200" dirty="0">
                <a:solidFill>
                  <a:schemeClr val="tx2"/>
                </a:solidFill>
                <a:latin typeface="Calibri" pitchFamily="34" charset="0"/>
              </a:rPr>
              <a:t>solicitud ha sido </a:t>
            </a:r>
            <a:r>
              <a:rPr lang="es-CO" sz="2200" dirty="0" smtClean="0">
                <a:solidFill>
                  <a:schemeClr val="tx2"/>
                </a:solidFill>
                <a:latin typeface="Calibri" pitchFamily="34" charset="0"/>
              </a:rPr>
              <a:t>rechazada, se han encontrado las siguientes inconsistencias:</a:t>
            </a:r>
            <a:endParaRPr lang="es-CO" sz="22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0654"/>
              </p:ext>
            </p:extLst>
          </p:nvPr>
        </p:nvGraphicFramePr>
        <p:xfrm>
          <a:off x="643832" y="1900416"/>
          <a:ext cx="7816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080"/>
                <a:gridCol w="46805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DOCUMENTOS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INCONSISTENCIA</a:t>
                      </a:r>
                      <a:r>
                        <a:rPr lang="es-CO" baseline="0" dirty="0" smtClean="0"/>
                        <a:t> ENCONTRADAS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BluePrint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Bussines</a:t>
                      </a:r>
                      <a:r>
                        <a:rPr lang="es-CO" baseline="0" dirty="0" smtClean="0"/>
                        <a:t> Case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Matriz de Priorización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s-CO" baseline="0" dirty="0" smtClean="0"/>
                        <a:t>Falta diligenciar el campo “No. Requerimiento padre”.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s-CO" dirty="0" smtClean="0"/>
                        <a:t>Falta</a:t>
                      </a:r>
                      <a:r>
                        <a:rPr lang="es-CO" baseline="0" dirty="0" smtClean="0"/>
                        <a:t> diligenciar el campo “solicitante”.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Regulación</a:t>
                      </a:r>
                      <a:r>
                        <a:rPr lang="es-CO" baseline="0" dirty="0" smtClean="0"/>
                        <a:t> (Casos regulatorios)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No</a:t>
                      </a:r>
                      <a:r>
                        <a:rPr lang="es-CO" baseline="0" dirty="0" smtClean="0"/>
                        <a:t> adjuntó regulación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51520" y="4653136"/>
            <a:ext cx="8640960" cy="84792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68582" tIns="34291" rIns="68582" bIns="34291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s-CO" sz="2200" dirty="0" smtClean="0">
                <a:solidFill>
                  <a:schemeClr val="tx2"/>
                </a:solidFill>
                <a:latin typeface="Calibri" pitchFamily="34" charset="0"/>
              </a:rPr>
              <a:t>Deberá enviar nuevamente la solicitud a la PMO, una vez haya sido </a:t>
            </a:r>
            <a:r>
              <a:rPr lang="es-CO" sz="2200" dirty="0">
                <a:solidFill>
                  <a:schemeClr val="tx2"/>
                </a:solidFill>
                <a:latin typeface="Calibri" pitchFamily="34" charset="0"/>
              </a:rPr>
              <a:t>corregida </a:t>
            </a:r>
            <a:r>
              <a:rPr lang="es-CO" sz="2200" dirty="0" smtClean="0">
                <a:solidFill>
                  <a:schemeClr val="tx2"/>
                </a:solidFill>
                <a:latin typeface="Calibri" pitchFamily="34" charset="0"/>
              </a:rPr>
              <a:t>la documentación  para una nueva validación. </a:t>
            </a:r>
            <a:endParaRPr lang="es-CO" sz="22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161944" y="28284"/>
            <a:ext cx="2024117" cy="30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587" tIns="28794" rIns="57587" bIns="2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1600" b="1" kern="0" dirty="0">
                <a:solidFill>
                  <a:srgbClr val="1F497D"/>
                </a:solidFill>
                <a:latin typeface="Calibri"/>
              </a:rPr>
              <a:t>PMO -</a:t>
            </a:r>
            <a:r>
              <a:rPr lang="pt-BR" sz="1600" b="1" kern="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pt-BR" sz="1600" b="1" kern="0" dirty="0" err="1" smtClean="0">
                <a:solidFill>
                  <a:srgbClr val="1F497D"/>
                </a:solidFill>
                <a:latin typeface="Calibri"/>
              </a:rPr>
              <a:t>PRIORIZACION</a:t>
            </a:r>
            <a:r>
              <a:rPr lang="pt-BR" sz="1600" b="1" kern="0" dirty="0" smtClean="0">
                <a:solidFill>
                  <a:srgbClr val="1F497D"/>
                </a:solidFill>
                <a:latin typeface="Calibri"/>
              </a:rPr>
              <a:t> </a:t>
            </a:r>
            <a:endParaRPr lang="es-CO" sz="1600" b="1" kern="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61944" y="461212"/>
            <a:ext cx="4048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600" b="1" kern="0" dirty="0" smtClean="0">
                <a:solidFill>
                  <a:srgbClr val="1F497D"/>
                </a:solidFill>
              </a:rPr>
              <a:t>“</a:t>
            </a:r>
            <a:r>
              <a:rPr lang="pt-BR" sz="1600" b="1" kern="0" dirty="0" err="1" smtClean="0">
                <a:solidFill>
                  <a:srgbClr val="1F497D"/>
                </a:solidFill>
              </a:rPr>
              <a:t>Nombre</a:t>
            </a:r>
            <a:r>
              <a:rPr lang="pt-BR" sz="1600" b="1" kern="0" dirty="0" smtClean="0">
                <a:solidFill>
                  <a:srgbClr val="1F497D"/>
                </a:solidFill>
              </a:rPr>
              <a:t> </a:t>
            </a:r>
            <a:r>
              <a:rPr lang="pt-BR" sz="1600" b="1" kern="0" dirty="0" err="1">
                <a:solidFill>
                  <a:srgbClr val="1F497D"/>
                </a:solidFill>
              </a:rPr>
              <a:t>del</a:t>
            </a:r>
            <a:r>
              <a:rPr lang="pt-BR" sz="1600" b="1" kern="0" dirty="0">
                <a:solidFill>
                  <a:srgbClr val="1F497D"/>
                </a:solidFill>
              </a:rPr>
              <a:t> </a:t>
            </a:r>
            <a:r>
              <a:rPr lang="pt-BR" sz="1600" b="1" kern="0" dirty="0" err="1" smtClean="0">
                <a:solidFill>
                  <a:srgbClr val="1F497D"/>
                </a:solidFill>
              </a:rPr>
              <a:t>Proyecto</a:t>
            </a:r>
            <a:r>
              <a:rPr lang="pt-BR" sz="1600" b="1" kern="0" dirty="0" smtClean="0">
                <a:solidFill>
                  <a:srgbClr val="1F497D"/>
                </a:solidFill>
              </a:rPr>
              <a:t>”</a:t>
            </a:r>
            <a:endParaRPr lang="es-CO" sz="1600" b="1" kern="0" dirty="0">
              <a:solidFill>
                <a:srgbClr val="1F497D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88527" y="864134"/>
            <a:ext cx="8732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1F497D"/>
                </a:solidFill>
                <a:latin typeface="Calibri" pitchFamily="34" charset="0"/>
              </a:rPr>
              <a:t>La PMO informa que a partir de la fecha para este proyecto se asigna el Project Manager</a:t>
            </a:r>
            <a:r>
              <a:rPr lang="es-CO" sz="1600" dirty="0" smtClean="0">
                <a:solidFill>
                  <a:srgbClr val="1F497D"/>
                </a:solidFill>
                <a:latin typeface="Calibri" pitchFamily="34" charset="0"/>
              </a:rPr>
              <a:t>:  </a:t>
            </a:r>
            <a:endParaRPr lang="es-CO" sz="1600" dirty="0"/>
          </a:p>
        </p:txBody>
      </p:sp>
      <p:sp>
        <p:nvSpPr>
          <p:cNvPr id="11" name="10 Rectángulo"/>
          <p:cNvSpPr/>
          <p:nvPr/>
        </p:nvSpPr>
        <p:spPr>
          <a:xfrm>
            <a:off x="161944" y="1299150"/>
            <a:ext cx="1861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smtClean="0">
                <a:solidFill>
                  <a:srgbClr val="1F497D"/>
                </a:solidFill>
                <a:latin typeface="Calibri" pitchFamily="34" charset="0"/>
              </a:rPr>
              <a:t>“NOMBRE </a:t>
            </a:r>
            <a:r>
              <a:rPr lang="es-CO" sz="1600" dirty="0">
                <a:solidFill>
                  <a:srgbClr val="1F497D"/>
                </a:solidFill>
                <a:latin typeface="Calibri" pitchFamily="34" charset="0"/>
              </a:rPr>
              <a:t>DEL </a:t>
            </a:r>
            <a:r>
              <a:rPr lang="es-CO" sz="1600" dirty="0" smtClean="0">
                <a:solidFill>
                  <a:srgbClr val="1F497D"/>
                </a:solidFill>
                <a:latin typeface="Calibri" pitchFamily="34" charset="0"/>
              </a:rPr>
              <a:t>PM” </a:t>
            </a:r>
            <a:endParaRPr lang="es-CO" sz="1600" dirty="0"/>
          </a:p>
        </p:txBody>
      </p:sp>
      <p:sp>
        <p:nvSpPr>
          <p:cNvPr id="12" name="11 Rectángulo"/>
          <p:cNvSpPr/>
          <p:nvPr/>
        </p:nvSpPr>
        <p:spPr>
          <a:xfrm>
            <a:off x="161944" y="1734166"/>
            <a:ext cx="4410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smtClean="0">
                <a:solidFill>
                  <a:srgbClr val="1F497D"/>
                </a:solidFill>
                <a:latin typeface="Calibri" pitchFamily="34" charset="0"/>
              </a:rPr>
              <a:t> del </a:t>
            </a:r>
            <a:r>
              <a:rPr lang="es-CO" sz="1600" dirty="0">
                <a:solidFill>
                  <a:srgbClr val="1F497D"/>
                </a:solidFill>
                <a:latin typeface="Calibri" pitchFamily="34" charset="0"/>
              </a:rPr>
              <a:t>área de la PMO y la prioridad asignada </a:t>
            </a:r>
            <a:r>
              <a:rPr lang="es-CO" sz="1600" dirty="0" smtClean="0">
                <a:solidFill>
                  <a:srgbClr val="1F497D"/>
                </a:solidFill>
                <a:latin typeface="Calibri" pitchFamily="34" charset="0"/>
              </a:rPr>
              <a:t>fue </a:t>
            </a:r>
            <a:endParaRPr lang="es-CO" sz="1600" dirty="0"/>
          </a:p>
        </p:txBody>
      </p:sp>
      <p:sp>
        <p:nvSpPr>
          <p:cNvPr id="13" name="12 Rectángulo"/>
          <p:cNvSpPr/>
          <p:nvPr/>
        </p:nvSpPr>
        <p:spPr>
          <a:xfrm>
            <a:off x="161944" y="2169182"/>
            <a:ext cx="1584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smtClean="0">
                <a:solidFill>
                  <a:srgbClr val="1F497D"/>
                </a:solidFill>
                <a:latin typeface="Calibri" pitchFamily="34" charset="0"/>
              </a:rPr>
              <a:t>“No PRIORIDAD”</a:t>
            </a:r>
            <a:endParaRPr lang="es-CO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61944" y="2604198"/>
            <a:ext cx="6508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tx2"/>
                </a:solidFill>
              </a:rPr>
              <a:t>Se programará una reunión de inicio de proyecto con la siguiente agenda:</a:t>
            </a:r>
            <a:endParaRPr lang="es-CO" sz="1600" dirty="0">
              <a:solidFill>
                <a:schemeClr val="tx2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61944" y="3039214"/>
            <a:ext cx="5783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rgbClr val="1F497D"/>
                </a:solidFill>
              </a:rPr>
              <a:t>Presentación de Stakeholders y PM del proyecto.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61944" y="3474230"/>
            <a:ext cx="6391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rgbClr val="1F497D"/>
                </a:solidFill>
              </a:rPr>
              <a:t>Contextualización del BluePrint </a:t>
            </a:r>
            <a:r>
              <a:rPr lang="es-CO" sz="1600" dirty="0" smtClean="0">
                <a:solidFill>
                  <a:srgbClr val="1F497D"/>
                </a:solidFill>
              </a:rPr>
              <a:t>1 - Desarrollo </a:t>
            </a:r>
            <a:r>
              <a:rPr lang="es-CO" sz="1600" dirty="0">
                <a:solidFill>
                  <a:srgbClr val="1F497D"/>
                </a:solidFill>
              </a:rPr>
              <a:t>de la idea.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61944" y="3909246"/>
            <a:ext cx="5040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rgbClr val="1F497D"/>
                </a:solidFill>
              </a:rPr>
              <a:t>Validar Business Case(si es necesario)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61944" y="4344262"/>
            <a:ext cx="526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sz="1600" dirty="0" smtClean="0">
                <a:solidFill>
                  <a:schemeClr val="tx2"/>
                </a:solidFill>
              </a:rPr>
              <a:t>Informar próximas actividades.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8176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242161" y="294831"/>
            <a:ext cx="2313615" cy="27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587" tIns="28794" rIns="57587" bIns="2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1400" b="1" kern="0" dirty="0" smtClean="0">
                <a:solidFill>
                  <a:srgbClr val="1F497D"/>
                </a:solidFill>
                <a:latin typeface="Calibri"/>
              </a:rPr>
              <a:t>PMO </a:t>
            </a:r>
            <a:r>
              <a:rPr lang="pt-BR" sz="1400" b="1" kern="0" smtClean="0">
                <a:solidFill>
                  <a:srgbClr val="1F497D"/>
                </a:solidFill>
                <a:latin typeface="Calibri"/>
              </a:rPr>
              <a:t>- </a:t>
            </a:r>
            <a:r>
              <a:rPr lang="pt-BR" sz="1400" b="1" kern="0" smtClean="0">
                <a:solidFill>
                  <a:srgbClr val="1F497D"/>
                </a:solidFill>
                <a:latin typeface="Calibri"/>
              </a:rPr>
              <a:t>PRIORIZACIÓN </a:t>
            </a:r>
            <a:r>
              <a:rPr lang="pt-BR" sz="1400" b="1" kern="0" dirty="0" smtClean="0">
                <a:solidFill>
                  <a:srgbClr val="1F497D"/>
                </a:solidFill>
                <a:latin typeface="Calibri"/>
              </a:rPr>
              <a:t>BAU: </a:t>
            </a:r>
            <a:endParaRPr lang="es-CO" sz="1400" b="1" kern="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301900" y="260648"/>
            <a:ext cx="4831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400" b="1" kern="0" dirty="0" smtClean="0">
                <a:solidFill>
                  <a:srgbClr val="1F497D"/>
                </a:solidFill>
              </a:rPr>
              <a:t>“</a:t>
            </a:r>
            <a:r>
              <a:rPr lang="pt-BR" sz="1400" b="1" kern="0" dirty="0" err="1" smtClean="0">
                <a:solidFill>
                  <a:srgbClr val="1F497D"/>
                </a:solidFill>
              </a:rPr>
              <a:t>Nombre</a:t>
            </a:r>
            <a:r>
              <a:rPr lang="pt-BR" sz="1400" b="1" kern="0" dirty="0" smtClean="0">
                <a:solidFill>
                  <a:srgbClr val="1F497D"/>
                </a:solidFill>
              </a:rPr>
              <a:t> </a:t>
            </a:r>
            <a:r>
              <a:rPr lang="pt-BR" sz="1400" b="1" kern="0" dirty="0" err="1">
                <a:solidFill>
                  <a:srgbClr val="1F497D"/>
                </a:solidFill>
              </a:rPr>
              <a:t>del</a:t>
            </a:r>
            <a:r>
              <a:rPr lang="pt-BR" sz="1400" b="1" kern="0" dirty="0">
                <a:solidFill>
                  <a:srgbClr val="1F497D"/>
                </a:solidFill>
              </a:rPr>
              <a:t> </a:t>
            </a:r>
            <a:r>
              <a:rPr lang="pt-BR" sz="1400" b="1" kern="0" dirty="0" smtClean="0">
                <a:solidFill>
                  <a:srgbClr val="1F497D"/>
                </a:solidFill>
              </a:rPr>
              <a:t>BAU”</a:t>
            </a:r>
            <a:endParaRPr lang="es-CO" sz="1400" b="1" kern="0" dirty="0">
              <a:solidFill>
                <a:srgbClr val="1F497D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48350" y="719545"/>
            <a:ext cx="8744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rgbClr val="1F497D"/>
                </a:solidFill>
                <a:latin typeface="Calibri" pitchFamily="34" charset="0"/>
              </a:rPr>
              <a:t>La PMO informa que de acuerdo a la valoración de las variables, se ejecuto el modelo de priorización y fue asignada la  Prioridad </a:t>
            </a:r>
            <a:r>
              <a:rPr lang="es-CO" sz="1400" dirty="0" smtClean="0">
                <a:solidFill>
                  <a:srgbClr val="1F497D"/>
                </a:solidFill>
                <a:latin typeface="Calibri" pitchFamily="34" charset="0"/>
              </a:rPr>
              <a:t>No </a:t>
            </a:r>
            <a:endParaRPr lang="es-CO" sz="1400" dirty="0"/>
          </a:p>
        </p:txBody>
      </p:sp>
      <p:sp>
        <p:nvSpPr>
          <p:cNvPr id="9" name="8 Rectángulo"/>
          <p:cNvSpPr/>
          <p:nvPr/>
        </p:nvSpPr>
        <p:spPr>
          <a:xfrm>
            <a:off x="160976" y="1393885"/>
            <a:ext cx="3519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1400" dirty="0" smtClean="0">
                <a:solidFill>
                  <a:srgbClr val="1F497D"/>
                </a:solidFill>
                <a:latin typeface="Calibri" pitchFamily="34" charset="0"/>
              </a:rPr>
              <a:t>“NO </a:t>
            </a:r>
            <a:r>
              <a:rPr lang="es-CO" sz="1400" dirty="0">
                <a:solidFill>
                  <a:srgbClr val="1F497D"/>
                </a:solidFill>
                <a:latin typeface="Calibri" pitchFamily="34" charset="0"/>
              </a:rPr>
              <a:t>DE </a:t>
            </a:r>
            <a:r>
              <a:rPr lang="es-CO" sz="1400" dirty="0" smtClean="0">
                <a:solidFill>
                  <a:srgbClr val="1F497D"/>
                </a:solidFill>
                <a:latin typeface="Calibri" pitchFamily="34" charset="0"/>
              </a:rPr>
              <a:t>PRIORIDAD”</a:t>
            </a:r>
            <a:endParaRPr lang="es-CO" sz="14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60350" y="1852782"/>
            <a:ext cx="833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chemeClr val="tx2"/>
                </a:solidFill>
                <a:latin typeface="Calibri" pitchFamily="34" charset="0"/>
              </a:rPr>
              <a:t>A partir </a:t>
            </a:r>
            <a:r>
              <a:rPr lang="es-CO" sz="1400" dirty="0">
                <a:solidFill>
                  <a:schemeClr val="tx2"/>
                </a:solidFill>
                <a:latin typeface="Calibri" pitchFamily="34" charset="0"/>
              </a:rPr>
              <a:t>de la fecha </a:t>
            </a:r>
            <a:r>
              <a:rPr lang="es-CO" sz="1400" dirty="0" smtClean="0">
                <a:solidFill>
                  <a:schemeClr val="tx2"/>
                </a:solidFill>
                <a:latin typeface="Calibri" pitchFamily="34" charset="0"/>
              </a:rPr>
              <a:t>y de acuerdo a la tipificación asignada al requerimiento, el área encargada de realizar el acompañamiento y seguimiento es Gestión de la Demanda GD: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60350" y="2527122"/>
            <a:ext cx="8339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1400" dirty="0" smtClean="0">
                <a:solidFill>
                  <a:srgbClr val="1F497D"/>
                </a:solidFill>
                <a:latin typeface="Calibri" pitchFamily="34" charset="0"/>
              </a:rPr>
              <a:t>GD </a:t>
            </a:r>
            <a:r>
              <a:rPr lang="es-MX" sz="1400" dirty="0">
                <a:solidFill>
                  <a:srgbClr val="1F497D"/>
                </a:solidFill>
                <a:latin typeface="Calibri" pitchFamily="34" charset="0"/>
              </a:rPr>
              <a:t>validará si el flujo está en Fabrica: Gd o director  de Factory, para proceder asignar el PM.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60350" y="2986019"/>
            <a:ext cx="8488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1400" dirty="0">
                <a:solidFill>
                  <a:srgbClr val="1F497D"/>
                </a:solidFill>
                <a:latin typeface="Calibri" pitchFamily="34" charset="0"/>
              </a:rPr>
              <a:t>El PM de GD Validará las direcciones afectadas del requerimiento y validará si existe capacidad en Fabrica.  </a:t>
            </a:r>
            <a:endParaRPr lang="es-MX" sz="1400" dirty="0" smtClean="0">
              <a:solidFill>
                <a:srgbClr val="1F497D"/>
              </a:solidFill>
              <a:latin typeface="Calibri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43950" y="3293796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1400" dirty="0">
                <a:solidFill>
                  <a:srgbClr val="1F497D"/>
                </a:solidFill>
                <a:latin typeface="Calibri" pitchFamily="34" charset="0"/>
              </a:rPr>
              <a:t>Si existe capacidad queda estado EN CURSO, de lo contrario queda en estado POR PROGRAMAR hasta que se tenga capacidad de fabrica y se notificará por e-mail el estado del requerimiento.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60350" y="3875803"/>
            <a:ext cx="8488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1400" b="1" u="sng" dirty="0">
                <a:solidFill>
                  <a:srgbClr val="1F497D"/>
                </a:solidFill>
                <a:latin typeface="Calibri" pitchFamily="34" charset="0"/>
              </a:rPr>
              <a:t>La capacidad se asigna según la matriz de priorización Global tanto para proyectos regulatorios, Key </a:t>
            </a:r>
            <a:r>
              <a:rPr lang="es-MX" sz="1400" b="1" u="sng" dirty="0" err="1">
                <a:solidFill>
                  <a:srgbClr val="1F497D"/>
                </a:solidFill>
                <a:latin typeface="Calibri" pitchFamily="34" charset="0"/>
              </a:rPr>
              <a:t>Projects</a:t>
            </a:r>
            <a:r>
              <a:rPr lang="es-MX" sz="1400" b="1" u="sng" dirty="0">
                <a:solidFill>
                  <a:srgbClr val="1F497D"/>
                </a:solidFill>
                <a:latin typeface="Calibri" pitchFamily="34" charset="0"/>
              </a:rPr>
              <a:t>, proyectos y </a:t>
            </a:r>
            <a:r>
              <a:rPr lang="es-MX" sz="1400" b="1" u="sng" dirty="0" err="1">
                <a:solidFill>
                  <a:srgbClr val="1F497D"/>
                </a:solidFill>
                <a:latin typeface="Calibri" pitchFamily="34" charset="0"/>
              </a:rPr>
              <a:t>BAUS</a:t>
            </a:r>
            <a:endParaRPr lang="es-MX" sz="1400" b="1" u="sng" dirty="0">
              <a:solidFill>
                <a:srgbClr val="1F497D"/>
              </a:solidFill>
              <a:latin typeface="Calibri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60350" y="4550143"/>
            <a:ext cx="8488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1400" dirty="0">
                <a:solidFill>
                  <a:srgbClr val="1F497D"/>
                </a:solidFill>
                <a:latin typeface="Calibri" pitchFamily="34" charset="0"/>
              </a:rPr>
              <a:t>Si queda EN CURSO, GD enviará por correo el PM asignado  al requerimiento  y solicitará la información correspondiente  para complementar el alcance.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266706" y="5224483"/>
            <a:ext cx="8481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1400" dirty="0">
                <a:solidFill>
                  <a:srgbClr val="1F497D"/>
                </a:solidFill>
                <a:latin typeface="Calibri" pitchFamily="34" charset="0"/>
              </a:rPr>
              <a:t>Una vez este cerrado el alcance, y se asigne capacidad de fabrica, se procederá a hacer el análisis y diseño técnico, el cual contiene las fechas de cada etapa. 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395535" y="5898823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1400" dirty="0">
                <a:solidFill>
                  <a:srgbClr val="1F497D"/>
                </a:solidFill>
                <a:latin typeface="Calibri" pitchFamily="34" charset="0"/>
              </a:rPr>
              <a:t>El Project Manager se encargará del seguimiento de las etapas del proyecto y de la comunicación.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43949" y="6357723"/>
            <a:ext cx="8352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1400" dirty="0">
                <a:solidFill>
                  <a:srgbClr val="1F497D"/>
                </a:solidFill>
                <a:latin typeface="Calibri" pitchFamily="34" charset="0"/>
              </a:rPr>
              <a:t>Es responsabilidad del área usuaria mover los flujos de Bizflow para completar cada etapa.</a:t>
            </a:r>
            <a:endParaRPr lang="es-CO" sz="1400" dirty="0">
              <a:solidFill>
                <a:srgbClr val="1F497D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161721" y="409244"/>
            <a:ext cx="1407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smtClean="0">
                <a:cs typeface="Arial" panose="020B0604020202020204" pitchFamily="34" charset="0"/>
              </a:rPr>
              <a:t>PMO - STATUS </a:t>
            </a:r>
            <a:endParaRPr lang="es-CO" sz="1600" dirty="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125179" y="751086"/>
            <a:ext cx="1566501" cy="30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587" tIns="28794" rIns="57587" bIns="28794">
            <a:spAutoFit/>
          </a:bodyPr>
          <a:lstStyle>
            <a:defPPr>
              <a:defRPr lang="es-PY"/>
            </a:defPPr>
            <a:lvl1pPr eaLnBrk="0" hangingPunct="0">
              <a:defRPr sz="4400" b="1" kern="0">
                <a:solidFill>
                  <a:srgbClr val="002060"/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s-CO" sz="1600" b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CO" sz="16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M2M – FASE </a:t>
            </a:r>
            <a:r>
              <a:rPr lang="es-CO" sz="1600" b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</a:t>
            </a:r>
            <a:endParaRPr lang="es-CO" sz="1600" b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48342" y="1064638"/>
            <a:ext cx="130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1600" dirty="0" smtClean="0">
                <a:cs typeface="Arial" panose="020B0604020202020204" pitchFamily="34" charset="0"/>
              </a:rPr>
              <a:t>“descripción”</a:t>
            </a:r>
            <a:endParaRPr lang="es-CO" sz="1600" dirty="0"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8342" y="1392335"/>
            <a:ext cx="712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/>
              <a:t>Status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48342" y="1720032"/>
            <a:ext cx="1714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err="1"/>
              <a:t>Fase</a:t>
            </a:r>
            <a:r>
              <a:rPr lang="en-US" sz="1600" dirty="0"/>
              <a:t> del  Proyecto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48342" y="2047729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Soft Launch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48342" y="2375426"/>
            <a:ext cx="1850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600" dirty="0" smtClean="0"/>
              <a:t>Commercial Launch</a:t>
            </a:r>
            <a:endParaRPr lang="en-US" sz="1600" dirty="0"/>
          </a:p>
        </p:txBody>
      </p:sp>
      <p:sp>
        <p:nvSpPr>
          <p:cNvPr id="15" name="14 Rectángulo"/>
          <p:cNvSpPr/>
          <p:nvPr/>
        </p:nvSpPr>
        <p:spPr>
          <a:xfrm>
            <a:off x="141545" y="2756947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600" dirty="0" err="1" smtClean="0"/>
              <a:t>Tiempo</a:t>
            </a:r>
            <a:endParaRPr lang="en-US" sz="1600" dirty="0"/>
          </a:p>
        </p:txBody>
      </p:sp>
      <p:sp>
        <p:nvSpPr>
          <p:cNvPr id="11" name="10 Rectángulo"/>
          <p:cNvSpPr/>
          <p:nvPr/>
        </p:nvSpPr>
        <p:spPr>
          <a:xfrm>
            <a:off x="148342" y="3147806"/>
            <a:ext cx="2259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err="1"/>
              <a:t>Retrasos</a:t>
            </a:r>
            <a:r>
              <a:rPr lang="en-US" sz="1600" dirty="0"/>
              <a:t> y </a:t>
            </a:r>
            <a:r>
              <a:rPr lang="en-US" sz="1600" dirty="0" err="1"/>
              <a:t>Responsables</a:t>
            </a:r>
            <a:endParaRPr lang="en-US" sz="1600" dirty="0"/>
          </a:p>
        </p:txBody>
      </p:sp>
      <p:sp>
        <p:nvSpPr>
          <p:cNvPr id="13" name="12 Rectángulo"/>
          <p:cNvSpPr/>
          <p:nvPr/>
        </p:nvSpPr>
        <p:spPr>
          <a:xfrm>
            <a:off x="148342" y="3475503"/>
            <a:ext cx="1302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Status Actual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8342" y="3803200"/>
            <a:ext cx="7318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err="1" smtClean="0">
                <a:cs typeface="Arial" panose="020B0604020202020204" pitchFamily="34" charset="0"/>
              </a:rPr>
              <a:t>PROXIMAS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ACTIVIDADES</a:t>
            </a:r>
            <a:r>
              <a:rPr lang="en-US" sz="1600" dirty="0" smtClean="0">
                <a:cs typeface="Arial" panose="020B0604020202020204" pitchFamily="34" charset="0"/>
              </a:rPr>
              <a:t> CLAVES / PLAN DE </a:t>
            </a:r>
            <a:r>
              <a:rPr lang="en-US" sz="1600" dirty="0" err="1" smtClean="0">
                <a:cs typeface="Arial" panose="020B0604020202020204" pitchFamily="34" charset="0"/>
              </a:rPr>
              <a:t>ACCION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SOBRE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RETRASO</a:t>
            </a:r>
            <a:endParaRPr lang="es-CO" sz="1600" dirty="0">
              <a:cs typeface="Arial" panose="020B0604020202020204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48342" y="4130897"/>
            <a:ext cx="2014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600" dirty="0" err="1"/>
              <a:t>PRINCIPALES</a:t>
            </a:r>
            <a:r>
              <a:rPr lang="en-US" sz="1600" dirty="0"/>
              <a:t> </a:t>
            </a:r>
            <a:r>
              <a:rPr lang="en-US" sz="1600" dirty="0" err="1"/>
              <a:t>LOGROS</a:t>
            </a:r>
            <a:endParaRPr lang="en-U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148342" y="4458598"/>
            <a:ext cx="918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600" dirty="0" err="1"/>
              <a:t>RIESGOS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6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9">
      <a:dk1>
        <a:srgbClr val="1F497D"/>
      </a:dk1>
      <a:lt1>
        <a:srgbClr val="FFFFFF"/>
      </a:lt1>
      <a:dk2>
        <a:srgbClr val="1F497D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9058</TotalTime>
  <Words>1167</Words>
  <Application>Microsoft Office PowerPoint</Application>
  <PresentationFormat>Presentación en pantalla (4:3)</PresentationFormat>
  <Paragraphs>116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Milena Santafe Parada</dc:creator>
  <cp:lastModifiedBy>Quintero, Marcel</cp:lastModifiedBy>
  <cp:revision>224</cp:revision>
  <dcterms:created xsi:type="dcterms:W3CDTF">2014-04-15T16:48:03Z</dcterms:created>
  <dcterms:modified xsi:type="dcterms:W3CDTF">2015-01-15T20:08:02Z</dcterms:modified>
</cp:coreProperties>
</file>