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slides/slide1.xml" Type="http://schemas.openxmlformats.org/officeDocument/2006/relationships/slide"/>
<Relationship Id="rId3" Target="presProps.xml" Type="http://schemas.openxmlformats.org/officeDocument/2006/relationships/presProps"/>
<Relationship Id="rId4" Target="viewProps.xml" Type="http://schemas.openxmlformats.org/officeDocument/2006/relationships/viewProps"/>
<Relationship Id="rId5" Target="theme/theme1.xml" Type="http://schemas.openxmlformats.org/officeDocument/2006/relationships/theme"/>
<Relationship Id="rId6" Target="tableStyles.xml" Type="http://schemas.openxmlformats.org/officeDocument/2006/relationships/tableStyles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489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974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30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793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665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29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380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135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29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731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3824025"/>
      </p:ext>
    </p:extLst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185E-63FE-4FF7-9115-F604EE77BEFA}" type="datetimeFigureOut">
              <a:rPr lang="es-CO" smtClean="0"/>
              <a:t>07/01/2015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DCFC-D2D9-4E65-AB95-87F7BF149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670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jpeg" Type="http://schemas.openxmlformats.org/officeDocument/2006/relationships/image"/>
<Relationship Id="rId3" Target="../media/image2.png" Type="http://schemas.openxmlformats.org/officeDocument/2006/relationships/image"/>
<Relationship Id="rId4" Target="../media/image3.png" Type="http://schemas.openxmlformats.org/officeDocument/2006/relationships/image"/>
<Relationship Id="rId5" Target="../media/image4.png" Type="http://schemas.openxmlformats.org/officeDocument/2006/relationships/image"/>
<Relationship Id="rId6" Target="../media/image5.png" Type="http://schemas.openxmlformats.org/officeDocument/2006/relationships/image"/>
<Relationship Id="rId7" Target="../media/image6.png" Type="http://schemas.openxmlformats.org/officeDocument/2006/relationships/image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4E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r>
              <a:rPr lang="en-US"/>
              <a:t>PMO - PRIORIZACION BAU: REPORTE EN TARIFAS PLATAFORMA DE ROAMING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272943" y="704008"/>
            <a:ext cx="8491985" cy="1284969"/>
          </a:xfrm>
          <a:prstGeom prst="rect">
            <a:avLst/>
          </a:prstGeom>
          <a:noFill/>
          <a:ln w="28575">
            <a:solidFill>
              <a:srgbClr val="4E70B4"/>
            </a:solidFill>
            <a:miter lim="800000"/>
            <a:headEnd/>
            <a:tailEnd/>
          </a:ln>
        </p:spPr>
        <p:txBody>
          <a:bodyPr wrap="square" lIns="68582" tIns="34291" rIns="68582" bIns="34291">
            <a:spAutoFit/>
          </a:bodyPr>
          <a:lstStyle/>
          <a:p>
            <a:r>
              <a:rPr lang="en-US"/>
              <a:t>La PMO informa que de acuerdo a la valoracion de las variables, se ejecuto el modelo de priorizacion y fue asignada la  Prioridad No null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60350" y="2132856"/>
            <a:ext cx="83395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>
                <a:solidFill>
                  <a:schemeClr val="tx2"/>
                </a:solidFill>
                <a:latin typeface="Calibri" pitchFamily="34" charset="0"/>
              </a:rPr>
              <a:t>A partir </a:t>
            </a:r>
            <a:r>
              <a:rPr lang="es-CO" dirty="0">
                <a:solidFill>
                  <a:schemeClr val="tx2"/>
                </a:solidFill>
                <a:latin typeface="Calibri" pitchFamily="34" charset="0"/>
              </a:rPr>
              <a:t>de la fecha </a:t>
            </a:r>
            <a:r>
              <a:rPr lang="es-CO" dirty="0" smtClean="0">
                <a:solidFill>
                  <a:schemeClr val="tx2"/>
                </a:solidFill>
                <a:latin typeface="Calibri" pitchFamily="34" charset="0"/>
              </a:rPr>
              <a:t>y de acuerdo a la tipificación asignada al requerimiento, el área encargada de realizar el acompañamiento y seguimiento es Gestión de la Demanda GD:</a:t>
            </a:r>
          </a:p>
          <a:p>
            <a:pPr algn="just"/>
            <a:r>
              <a:rPr lang="es-CO" sz="2000" dirty="0" smtClean="0">
                <a:solidFill>
                  <a:schemeClr val="tx2"/>
                </a:solidFill>
                <a:latin typeface="Calibri" pitchFamily="34" charset="0"/>
              </a:rPr>
              <a:t>1.  </a:t>
            </a:r>
            <a:r>
              <a:rPr lang="es-MX" sz="1600" dirty="0">
                <a:solidFill>
                  <a:schemeClr val="tx2"/>
                </a:solidFill>
                <a:latin typeface="Calibri" pitchFamily="34" charset="0"/>
              </a:rPr>
              <a:t>GD validará si el flujo está en </a:t>
            </a: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Fabrica: </a:t>
            </a:r>
            <a:r>
              <a:rPr lang="es-MX" sz="1600" dirty="0">
                <a:solidFill>
                  <a:schemeClr val="tx2"/>
                </a:solidFill>
                <a:latin typeface="Calibri" pitchFamily="34" charset="0"/>
              </a:rPr>
              <a:t>Gd o director  de Factory, para proceder asignar el PM.</a:t>
            </a:r>
          </a:p>
          <a:p>
            <a:pPr marL="342900" indent="-342900" algn="just">
              <a:buAutoNum type="arabicPeriod" startAt="2"/>
            </a:pP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El PM de GD Validará las direcciones afectadas del requerimiento y validará si existe capacidad en Fabrica.  Si existe capacidad queda estado EN CURSO, de lo contrario queda en estado POR PROGRAMAR hasta que se tenga capacidad de fabrica</a:t>
            </a:r>
            <a:r>
              <a:rPr lang="es-MX" sz="16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y se notificará por e-mail el estado del requerimiento.</a:t>
            </a:r>
          </a:p>
          <a:p>
            <a:pPr marL="342900" indent="-342900" algn="just">
              <a:buAutoNum type="arabicPeriod" startAt="2"/>
            </a:pPr>
            <a:r>
              <a:rPr lang="es-MX" sz="1600" b="1" u="sng" dirty="0" smtClean="0">
                <a:solidFill>
                  <a:schemeClr val="tx2"/>
                </a:solidFill>
                <a:latin typeface="Calibri" pitchFamily="34" charset="0"/>
              </a:rPr>
              <a:t>La capacidad se asigna según la matriz de priorización Global tanto para proyectos regulatorios, Key </a:t>
            </a:r>
            <a:r>
              <a:rPr lang="es-MX" sz="1600" b="1" u="sng" dirty="0" err="1">
                <a:solidFill>
                  <a:schemeClr val="tx2"/>
                </a:solidFill>
                <a:latin typeface="Calibri" pitchFamily="34" charset="0"/>
              </a:rPr>
              <a:t>P</a:t>
            </a:r>
            <a:r>
              <a:rPr lang="es-MX" sz="1600" b="1" u="sng" dirty="0" err="1" smtClean="0">
                <a:solidFill>
                  <a:schemeClr val="tx2"/>
                </a:solidFill>
                <a:latin typeface="Calibri" pitchFamily="34" charset="0"/>
              </a:rPr>
              <a:t>rojects</a:t>
            </a:r>
            <a:r>
              <a:rPr lang="es-MX" sz="1600" b="1" u="sng" dirty="0" smtClean="0">
                <a:solidFill>
                  <a:schemeClr val="tx2"/>
                </a:solidFill>
                <a:latin typeface="Calibri" pitchFamily="34" charset="0"/>
              </a:rPr>
              <a:t>, proyectos y BAUS</a:t>
            </a:r>
          </a:p>
          <a:p>
            <a:pPr marL="342900" indent="-342900" algn="just">
              <a:buAutoNum type="arabicPeriod" startAt="2"/>
            </a:pP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Si queda EN CURSO, GD </a:t>
            </a:r>
            <a:r>
              <a:rPr lang="es-MX" sz="1600" dirty="0">
                <a:solidFill>
                  <a:schemeClr val="tx2"/>
                </a:solidFill>
                <a:latin typeface="Calibri" pitchFamily="34" charset="0"/>
              </a:rPr>
              <a:t>enviará por correo el PM asignado  al requerimiento  y solicitará la información correspondiente  para complementar el alcance</a:t>
            </a: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. </a:t>
            </a:r>
            <a:endParaRPr lang="es-MX" sz="1600" dirty="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 algn="just">
              <a:buAutoNum type="arabicPeriod" startAt="2"/>
            </a:pP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Una </a:t>
            </a:r>
            <a:r>
              <a:rPr lang="es-MX" sz="1600" dirty="0">
                <a:solidFill>
                  <a:schemeClr val="tx2"/>
                </a:solidFill>
                <a:latin typeface="Calibri" pitchFamily="34" charset="0"/>
              </a:rPr>
              <a:t>vez </a:t>
            </a: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este cerrado el alcance, y se asigne capacidad de fabrica, </a:t>
            </a:r>
            <a:r>
              <a:rPr lang="es-MX" sz="1600" dirty="0">
                <a:solidFill>
                  <a:schemeClr val="tx2"/>
                </a:solidFill>
                <a:latin typeface="Calibri" pitchFamily="34" charset="0"/>
              </a:rPr>
              <a:t>se procederá a hacer el análisis y diseño técnico, el cual contiene las fechas de cada etapa. </a:t>
            </a:r>
          </a:p>
          <a:p>
            <a:pPr marL="342900" indent="-342900" algn="just">
              <a:buAutoNum type="arabicPeriod" startAt="2"/>
            </a:pP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El </a:t>
            </a:r>
            <a:r>
              <a:rPr lang="es-MX" sz="1600" dirty="0">
                <a:solidFill>
                  <a:schemeClr val="tx2"/>
                </a:solidFill>
                <a:latin typeface="Calibri" pitchFamily="34" charset="0"/>
              </a:rPr>
              <a:t>Project Manager se encargará </a:t>
            </a: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del seguimiento de las etapas del proyecto y de la comunicación.</a:t>
            </a:r>
          </a:p>
          <a:p>
            <a:pPr marL="342900" indent="-342900" algn="just">
              <a:buAutoNum type="arabicPeriod" startAt="2"/>
            </a:pP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Es responsabilidad del área usuaria mover los flujos de </a:t>
            </a:r>
            <a:r>
              <a:rPr lang="es-MX" sz="1600" dirty="0" err="1">
                <a:solidFill>
                  <a:schemeClr val="tx2"/>
                </a:solidFill>
                <a:latin typeface="Calibri" pitchFamily="34" charset="0"/>
              </a:rPr>
              <a:t>B</a:t>
            </a:r>
            <a:r>
              <a:rPr lang="es-MX" sz="1600" dirty="0" err="1" smtClean="0">
                <a:solidFill>
                  <a:schemeClr val="tx2"/>
                </a:solidFill>
                <a:latin typeface="Calibri" pitchFamily="34" charset="0"/>
              </a:rPr>
              <a:t>izflow</a:t>
            </a:r>
            <a:r>
              <a:rPr lang="es-MX" sz="1600" dirty="0" smtClean="0">
                <a:solidFill>
                  <a:schemeClr val="tx2"/>
                </a:solidFill>
                <a:latin typeface="Calibri" pitchFamily="34" charset="0"/>
              </a:rPr>
              <a:t> para completar cada etapa.</a:t>
            </a:r>
            <a:endParaRPr lang="es-CO" sz="1600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32" name="Picture 2" descr="C:\Users\johan.valbuena\AppData\Local\Microsoft\Windows\Temporary Internet Files\Content.Outlook\Q6SGM2IW\3 logos PMO-0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30671" r="14569" b="33117"/>
          <a:stretch/>
        </p:blipFill>
        <p:spPr bwMode="auto">
          <a:xfrm>
            <a:off x="7176655" y="6151417"/>
            <a:ext cx="1939208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1 Grupo"/>
          <p:cNvGrpSpPr/>
          <p:nvPr/>
        </p:nvGrpSpPr>
        <p:grpSpPr>
          <a:xfrm>
            <a:off x="346383" y="6309320"/>
            <a:ext cx="1732545" cy="523711"/>
            <a:chOff x="346383" y="6212553"/>
            <a:chExt cx="1732545" cy="564238"/>
          </a:xfrm>
        </p:grpSpPr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383" y="6212553"/>
              <a:ext cx="423252" cy="564238"/>
            </a:xfrm>
            <a:prstGeom prst="rect">
              <a:avLst/>
            </a:prstGeom>
          </p:spPr>
        </p:pic>
        <p:pic>
          <p:nvPicPr>
            <p:cNvPr id="24" name="23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6212553"/>
              <a:ext cx="423252" cy="564238"/>
            </a:xfrm>
            <a:prstGeom prst="rect">
              <a:avLst/>
            </a:prstGeom>
          </p:spPr>
        </p:pic>
        <p:pic>
          <p:nvPicPr>
            <p:cNvPr id="25" name="24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4" y="6212553"/>
              <a:ext cx="423252" cy="564238"/>
            </a:xfrm>
            <a:prstGeom prst="rect">
              <a:avLst/>
            </a:prstGeom>
          </p:spPr>
        </p:pic>
        <p:pic>
          <p:nvPicPr>
            <p:cNvPr id="26" name="25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6212553"/>
              <a:ext cx="423252" cy="564238"/>
            </a:xfrm>
            <a:prstGeom prst="rect">
              <a:avLst/>
            </a:prstGeom>
          </p:spPr>
        </p:pic>
        <p:pic>
          <p:nvPicPr>
            <p:cNvPr id="27" name="26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676" y="6212553"/>
              <a:ext cx="423252" cy="564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62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2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260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2014-10-31T16:28:14Z</dcterms:created>
  <dc:creator>Quintero, Marcel</dc:creator>
  <cp:lastModifiedBy>Quintero, Marcel</cp:lastModifiedBy>
  <dcterms:modified xsi:type="dcterms:W3CDTF">2015-01-07T14:26:35Z</dcterms:modified>
  <cp:revision>1</cp:revision>
  <dc:title>Presentación de PowerPoint</dc:title>
</cp:coreProperties>
</file>