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Mac_OS_X" TargetMode="External"/><Relationship Id="rId3" Type="http://schemas.openxmlformats.org/officeDocument/2006/relationships/hyperlink" Target="https://es.wikipedia.org/wiki/Paquete_de_datos" TargetMode="External"/><Relationship Id="rId7" Type="http://schemas.openxmlformats.org/officeDocument/2006/relationships/hyperlink" Target="https://es.wikipedia.org/wiki/BSD" TargetMode="External"/><Relationship Id="rId2" Type="http://schemas.openxmlformats.org/officeDocument/2006/relationships/hyperlink" Target="https://es.wikipedia.org/wiki/L%C3%ADnea_de_comando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s.wikipedia.org/wiki/Solaris_(sistema_operativo)" TargetMode="External"/><Relationship Id="rId5" Type="http://schemas.openxmlformats.org/officeDocument/2006/relationships/hyperlink" Target="https://es.wikipedia.org/wiki/Linux" TargetMode="External"/><Relationship Id="rId10" Type="http://schemas.openxmlformats.org/officeDocument/2006/relationships/hyperlink" Target="https://es.wikipedia.org/wiki/Biblioteca_(inform%C3%A1tica)" TargetMode="External"/><Relationship Id="rId4" Type="http://schemas.openxmlformats.org/officeDocument/2006/relationships/hyperlink" Target="https://es.wikipedia.org/wiki/UNIX" TargetMode="External"/><Relationship Id="rId9" Type="http://schemas.openxmlformats.org/officeDocument/2006/relationships/hyperlink" Target="https://es.wikipedia.org/wiki/HP-U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w="28575" cap="flat" cmpd="sng">
              <a:solidFill>
                <a:srgbClr val="A1C3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sz="1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656757" y="2005725"/>
            <a:ext cx="1797432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latin typeface="Roboto"/>
                <a:ea typeface="Roboto"/>
                <a:cs typeface="Roboto"/>
                <a:sym typeface="Roboto"/>
              </a:rPr>
              <a:t>-Necesita permisos de super usuario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latin typeface="Roboto"/>
                <a:ea typeface="Roboto"/>
                <a:cs typeface="Roboto"/>
                <a:sym typeface="Roboto"/>
              </a:rPr>
              <a:t>-Es de código abierto</a:t>
            </a:r>
          </a:p>
        </p:txBody>
      </p:sp>
      <p:sp>
        <p:nvSpPr>
          <p:cNvPr id="61" name="Google Shape;61;p13"/>
          <p:cNvSpPr txBox="1"/>
          <p:nvPr/>
        </p:nvSpPr>
        <p:spPr>
          <a:xfrm>
            <a:off x="1084463" y="1149752"/>
            <a:ext cx="2777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40200" y="1836375"/>
            <a:ext cx="107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998288" y="1149752"/>
            <a:ext cx="2777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60;p13">
            <a:extLst>
              <a:ext uri="{FF2B5EF4-FFF2-40B4-BE49-F238E27FC236}">
                <a16:creationId xmlns:a16="http://schemas.microsoft.com/office/drawing/2014/main" id="{8C1761EC-402D-92C3-4FFA-EFB97C8CC884}"/>
              </a:ext>
            </a:extLst>
          </p:cNvPr>
          <p:cNvSpPr txBox="1"/>
          <p:nvPr/>
        </p:nvSpPr>
        <p:spPr>
          <a:xfrm>
            <a:off x="731129" y="1495584"/>
            <a:ext cx="27777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latin typeface="Roboto"/>
                <a:ea typeface="Roboto"/>
                <a:cs typeface="Roboto"/>
                <a:sym typeface="Roboto"/>
              </a:rPr>
              <a:t>-Tiene interfaz grafica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latin typeface="Roboto"/>
                <a:ea typeface="Roboto"/>
                <a:cs typeface="Roboto"/>
                <a:sym typeface="Roboto"/>
              </a:rPr>
              <a:t>-Permite seguir el rastro a los paquetes TCP </a:t>
            </a:r>
            <a:r>
              <a:rPr lang="es-ES" sz="900" dirty="0" err="1">
                <a:latin typeface="Roboto"/>
                <a:ea typeface="Roboto"/>
                <a:cs typeface="Roboto"/>
                <a:sym typeface="Roboto"/>
              </a:rPr>
              <a:t>stream</a:t>
            </a:r>
            <a:r>
              <a:rPr lang="es-ES" sz="900" dirty="0">
                <a:latin typeface="Roboto"/>
                <a:ea typeface="Roboto"/>
                <a:cs typeface="Roboto"/>
                <a:sym typeface="Roboto"/>
              </a:rPr>
              <a:t>, podemos ver todo lo relacionado con dicho paquete, el antes y el después, pudiendo aplicarles filtros personalizados a estos mismos sin perder el flujo.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latin typeface="Roboto"/>
                <a:ea typeface="Roboto"/>
                <a:cs typeface="Roboto"/>
                <a:sym typeface="Roboto"/>
              </a:rPr>
              <a:t>-Se puede decodificar los paquetes y exportar en formatos específicos y guardar dichos objetos.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latin typeface="Roboto"/>
                <a:ea typeface="Roboto"/>
                <a:cs typeface="Roboto"/>
                <a:sym typeface="Roboto"/>
              </a:rPr>
              <a:t>Permite ver estadísticas de los paquetes capturados incluyendo un resumen, jerarquía de protocolos, conversaciones, puntos finales y gráfica de flujos entre otros.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latin typeface="Roboto"/>
                <a:ea typeface="Roboto"/>
                <a:cs typeface="Roboto"/>
                <a:sym typeface="Roboto"/>
              </a:rPr>
              <a:t>-Análisis fácil e informativo mediante resolución de nombres por </a:t>
            </a:r>
            <a:r>
              <a:rPr lang="es-ES" sz="900" dirty="0" err="1">
                <a:latin typeface="Roboto"/>
                <a:ea typeface="Roboto"/>
                <a:cs typeface="Roboto"/>
                <a:sym typeface="Roboto"/>
              </a:rPr>
              <a:t>mac</a:t>
            </a:r>
            <a:r>
              <a:rPr lang="es-ES" sz="900" dirty="0">
                <a:latin typeface="Roboto"/>
                <a:ea typeface="Roboto"/>
                <a:cs typeface="Roboto"/>
                <a:sym typeface="Roboto"/>
              </a:rPr>
              <a:t>, por red, </a:t>
            </a:r>
            <a:r>
              <a:rPr lang="es-ES" sz="900" dirty="0" err="1">
                <a:latin typeface="Roboto"/>
                <a:ea typeface="Roboto"/>
                <a:cs typeface="Roboto"/>
                <a:sym typeface="Roboto"/>
              </a:rPr>
              <a:t>etc</a:t>
            </a:r>
            <a:r>
              <a:rPr lang="es-ES" sz="900" dirty="0">
                <a:latin typeface="Roboto"/>
                <a:ea typeface="Roboto"/>
                <a:cs typeface="Roboto"/>
                <a:sym typeface="Roboto"/>
              </a:rPr>
              <a:t>… y reensamblaje de paquetes.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latin typeface="Roboto"/>
                <a:ea typeface="Roboto"/>
                <a:cs typeface="Roboto"/>
                <a:sym typeface="Roboto"/>
              </a:rPr>
              <a:t>-Cuenta con una herramienta de líneas de comandos para ejecutar funcionalidades llamada </a:t>
            </a:r>
            <a:r>
              <a:rPr lang="es-ES" sz="900" dirty="0" err="1">
                <a:latin typeface="Roboto"/>
                <a:ea typeface="Roboto"/>
                <a:cs typeface="Roboto"/>
                <a:sym typeface="Roboto"/>
              </a:rPr>
              <a:t>TShark</a:t>
            </a:r>
            <a:r>
              <a:rPr lang="es-ES" sz="900" dirty="0">
                <a:latin typeface="Roboto"/>
                <a:ea typeface="Roboto"/>
                <a:cs typeface="Roboto"/>
                <a:sym typeface="Roboto"/>
              </a:rPr>
              <a:t>, similar al terminal de </a:t>
            </a:r>
            <a:r>
              <a:rPr lang="es-ES" sz="900" dirty="0" err="1">
                <a:latin typeface="Roboto"/>
                <a:ea typeface="Roboto"/>
                <a:cs typeface="Roboto"/>
                <a:sym typeface="Roboto"/>
              </a:rPr>
              <a:t>linux</a:t>
            </a:r>
            <a:r>
              <a:rPr lang="es-ES" sz="900" dirty="0">
                <a:latin typeface="Roboto"/>
                <a:ea typeface="Roboto"/>
                <a:cs typeface="Roboto"/>
                <a:sym typeface="Roboto"/>
              </a:rPr>
              <a:t>. Entre los comandos más destacados, podemos mencionar </a:t>
            </a:r>
            <a:r>
              <a:rPr lang="es-ES" sz="900" dirty="0" err="1">
                <a:latin typeface="Roboto"/>
                <a:ea typeface="Roboto"/>
                <a:cs typeface="Roboto"/>
                <a:sym typeface="Roboto"/>
              </a:rPr>
              <a:t>rawshark</a:t>
            </a:r>
            <a:r>
              <a:rPr lang="es-ES" sz="900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ES" sz="900" dirty="0" err="1">
                <a:latin typeface="Roboto"/>
                <a:ea typeface="Roboto"/>
                <a:cs typeface="Roboto"/>
                <a:sym typeface="Roboto"/>
              </a:rPr>
              <a:t>editcap</a:t>
            </a:r>
            <a:r>
              <a:rPr lang="es-ES" sz="900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ES" sz="900" dirty="0" err="1">
                <a:latin typeface="Roboto"/>
                <a:ea typeface="Roboto"/>
                <a:cs typeface="Roboto"/>
                <a:sym typeface="Roboto"/>
              </a:rPr>
              <a:t>mergecap</a:t>
            </a:r>
            <a:r>
              <a:rPr lang="es-ES" sz="900" dirty="0">
                <a:latin typeface="Roboto"/>
                <a:ea typeface="Roboto"/>
                <a:cs typeface="Roboto"/>
                <a:sym typeface="Roboto"/>
              </a:rPr>
              <a:t>, text2pcap.</a:t>
            </a:r>
          </a:p>
        </p:txBody>
      </p:sp>
      <p:sp>
        <p:nvSpPr>
          <p:cNvPr id="3" name="Google Shape;60;p13">
            <a:extLst>
              <a:ext uri="{FF2B5EF4-FFF2-40B4-BE49-F238E27FC236}">
                <a16:creationId xmlns:a16="http://schemas.microsoft.com/office/drawing/2014/main" id="{DE8F02D6-2C0F-5E95-B9F3-C671F4979338}"/>
              </a:ext>
            </a:extLst>
          </p:cNvPr>
          <p:cNvSpPr txBox="1"/>
          <p:nvPr/>
        </p:nvSpPr>
        <p:spPr>
          <a:xfrm>
            <a:off x="5579550" y="1390202"/>
            <a:ext cx="277770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latin typeface="Roboto"/>
                <a:ea typeface="Roboto"/>
                <a:cs typeface="Roboto"/>
                <a:sym typeface="Roboto"/>
              </a:rPr>
              <a:t>-Usa línea de comandos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latin typeface="Roboto"/>
                <a:ea typeface="Roboto"/>
                <a:cs typeface="Roboto"/>
                <a:sym typeface="Roboto"/>
              </a:rPr>
              <a:t>-Capturar toda la información y almacenarla para su posterior estudio.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latin typeface="Roboto"/>
                <a:ea typeface="Roboto"/>
                <a:cs typeface="Roboto"/>
                <a:sym typeface="Roboto"/>
              </a:rPr>
              <a:t>-Depurar aplicaciones en tiempo real que usan la red para comunicarse.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latin typeface="Roboto"/>
                <a:ea typeface="Roboto"/>
                <a:cs typeface="Roboto"/>
                <a:sym typeface="Roboto"/>
              </a:rPr>
              <a:t>-Comprobar que el tráfico de red es el esperado teniendo en cuenta su uso. Por lo que es realmente útil si quieres gestionar tus redes y conocer cuál es el tráfico en el caso de que quieres identificar posibles problemas de conexión.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latin typeface="Roboto"/>
                <a:ea typeface="Roboto"/>
                <a:cs typeface="Roboto"/>
                <a:sym typeface="Roboto"/>
              </a:rPr>
              <a:t>-Capturar y leer los datos de otros equipos de la red, aunque en este caso tendríamos que hacer técnicas como el ARP </a:t>
            </a:r>
            <a:r>
              <a:rPr lang="es-ES" sz="900" dirty="0" err="1">
                <a:latin typeface="Roboto"/>
                <a:ea typeface="Roboto"/>
                <a:cs typeface="Roboto"/>
                <a:sym typeface="Roboto"/>
              </a:rPr>
              <a:t>Spoofing</a:t>
            </a:r>
            <a:r>
              <a:rPr lang="es-ES" sz="900" dirty="0">
                <a:latin typeface="Roboto"/>
                <a:ea typeface="Roboto"/>
                <a:cs typeface="Roboto"/>
                <a:sym typeface="Roboto"/>
              </a:rPr>
              <a:t> o similar si estamos en un entorno conmutado y no estamos usando </a:t>
            </a:r>
            <a:r>
              <a:rPr lang="es-ES" sz="900" dirty="0" err="1">
                <a:latin typeface="Roboto"/>
                <a:ea typeface="Roboto"/>
                <a:cs typeface="Roboto"/>
                <a:sym typeface="Roboto"/>
              </a:rPr>
              <a:t>tcpdump</a:t>
            </a:r>
            <a:r>
              <a:rPr lang="es-ES" sz="900" dirty="0">
                <a:latin typeface="Roboto"/>
                <a:ea typeface="Roboto"/>
                <a:cs typeface="Roboto"/>
                <a:sym typeface="Roboto"/>
              </a:rPr>
              <a:t> en el </a:t>
            </a:r>
            <a:r>
              <a:rPr lang="es-ES" sz="900" dirty="0" err="1">
                <a:latin typeface="Roboto"/>
                <a:ea typeface="Roboto"/>
                <a:cs typeface="Roboto"/>
                <a:sym typeface="Roboto"/>
              </a:rPr>
              <a:t>router</a:t>
            </a:r>
            <a:r>
              <a:rPr lang="es-ES" sz="900" dirty="0">
                <a:latin typeface="Roboto"/>
                <a:ea typeface="Roboto"/>
                <a:cs typeface="Roboto"/>
                <a:sym typeface="Roboto"/>
              </a:rPr>
              <a:t>. Permite conocer de manera más detallada los paquetes que se generan.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D5906-1846-FE7E-A012-1644DAA8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528D44-A243-F8C5-77AB-51128A337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3- Wireshark: Herramienta de </a:t>
            </a:r>
            <a:r>
              <a:rPr lang="es-ES" dirty="0" err="1"/>
              <a:t>sniffing</a:t>
            </a:r>
            <a:r>
              <a:rPr lang="es-ES" dirty="0"/>
              <a:t> y analizador de protocolos Un </a:t>
            </a:r>
            <a:r>
              <a:rPr lang="es-ES" dirty="0" err="1"/>
              <a:t>sniffer</a:t>
            </a:r>
            <a:r>
              <a:rPr lang="es-ES" dirty="0"/>
              <a:t> es una herramienta que se emplea para observar los mensajes que intercambian dos entidades en comunicación a través de una red. El </a:t>
            </a:r>
            <a:r>
              <a:rPr lang="es-ES" dirty="0" err="1"/>
              <a:t>sniffer</a:t>
            </a:r>
            <a:r>
              <a:rPr lang="es-ES" dirty="0"/>
              <a:t> (literalmente "olfateador") captura las tramas a nivel de enlace que se envían/reciben a través de los interfaces de red de nuestra computadora.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0C00F3-E963-EB9B-E426-CC53428B21C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s-E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Tcpdump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es una herramienta para </a:t>
            </a:r>
            <a:r>
              <a:rPr lang="es-E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2" tooltip="Línea de comandos"/>
              </a:rPr>
              <a:t>línea de comandos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cuya utilidad principal es analizar el tráfico que circula por la red.</a:t>
            </a:r>
          </a:p>
          <a:p>
            <a:pPr algn="l"/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Permite al usuario capturar y mostrar en tiempo real los </a:t>
            </a:r>
            <a:r>
              <a:rPr lang="es-E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3" tooltip="Paquete de datos"/>
              </a:rPr>
              <a:t>paquetes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transmitidos y recibidos por la red a la cual el ordenador está conectado. </a:t>
            </a:r>
          </a:p>
          <a:p>
            <a:r>
              <a:rPr lang="es-E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Tcpdump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funciona en la mayoría de los sistemas operativos </a:t>
            </a:r>
            <a:r>
              <a:rPr lang="es-ES" b="0" i="0" u="none" strike="noStrike" dirty="0">
                <a:effectLst/>
                <a:latin typeface="Arial" panose="020B0604020202020204" pitchFamily="34" charset="0"/>
                <a:hlinkClick r:id="rId4" tooltip="UNIX"/>
              </a:rPr>
              <a:t>UNIX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s-ES" b="0" i="0" u="none" strike="noStrike" dirty="0">
                <a:effectLst/>
                <a:latin typeface="Arial" panose="020B0604020202020204" pitchFamily="34" charset="0"/>
                <a:hlinkClick r:id="rId5" tooltip="Linux"/>
              </a:rPr>
              <a:t>Linux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ES" b="0" i="0" u="none" strike="noStrike" dirty="0">
                <a:effectLst/>
                <a:latin typeface="Arial" panose="020B0604020202020204" pitchFamily="34" charset="0"/>
                <a:hlinkClick r:id="rId6" tooltip="Solaris (sistema operativo)"/>
              </a:rPr>
              <a:t>Solaris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ES" b="0" i="0" u="none" strike="noStrike" dirty="0">
                <a:effectLst/>
                <a:latin typeface="Arial" panose="020B0604020202020204" pitchFamily="34" charset="0"/>
                <a:hlinkClick r:id="rId7" tooltip="BSD"/>
              </a:rPr>
              <a:t>BSD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ES" b="0" i="0" u="none" strike="noStrike" dirty="0">
                <a:effectLst/>
                <a:latin typeface="Arial" panose="020B0604020202020204" pitchFamily="34" charset="0"/>
                <a:hlinkClick r:id="rId8" tooltip="Mac OS X"/>
              </a:rPr>
              <a:t>Mac OS X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ES" b="0" i="0" u="none" strike="noStrike" dirty="0">
                <a:effectLst/>
                <a:latin typeface="Arial" panose="020B0604020202020204" pitchFamily="34" charset="0"/>
                <a:hlinkClick r:id="rId9" tooltip="HP-UX"/>
              </a:rPr>
              <a:t>HP-UX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y AIX entre otros. En esos sistemas, </a:t>
            </a:r>
            <a:r>
              <a:rPr lang="es-E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tcpdump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hace uso de la </a:t>
            </a:r>
            <a:r>
              <a:rPr lang="es-ES" b="0" i="0" u="none" strike="noStrike" dirty="0">
                <a:effectLst/>
                <a:latin typeface="Arial" panose="020B0604020202020204" pitchFamily="34" charset="0"/>
                <a:hlinkClick r:id="rId10" tooltip="Biblioteca (informática)"/>
              </a:rPr>
              <a:t>biblioteca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E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libpcap</a:t>
            </a:r>
            <a:r>
              <a:rPr lang="es-E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para capturar los paquetes que circulan por la red.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69578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444</Words>
  <Application>Microsoft Office PowerPoint</Application>
  <PresentationFormat>Presentación en pantalla (16:9)</PresentationFormat>
  <Paragraphs>20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Google Sans</vt:lpstr>
      <vt:lpstr>Roboto</vt:lpstr>
      <vt:lpstr>Arial</vt:lpstr>
      <vt:lpstr>Simple Light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Gutiérrez Sajché</cp:lastModifiedBy>
  <cp:revision>4</cp:revision>
  <dcterms:modified xsi:type="dcterms:W3CDTF">2024-10-31T10:25:19Z</dcterms:modified>
</cp:coreProperties>
</file>