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62" r:id="rId6"/>
    <p:sldId id="275" r:id="rId7"/>
    <p:sldId id="277" r:id="rId8"/>
    <p:sldId id="263" r:id="rId9"/>
    <p:sldId id="264" r:id="rId10"/>
    <p:sldId id="265" r:id="rId11"/>
    <p:sldId id="266" r:id="rId12"/>
    <p:sldId id="279" r:id="rId13"/>
    <p:sldId id="274" r:id="rId14"/>
    <p:sldId id="271" r:id="rId15"/>
    <p:sldId id="272" r:id="rId16"/>
    <p:sldId id="278" r:id="rId17"/>
    <p:sldId id="280" r:id="rId18"/>
    <p:sldId id="27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Electrolize" panose="020B0604020202020204" charset="0"/>
      <p:regular r:id="rId25"/>
    </p:embeddedFont>
    <p:embeddedFont>
      <p:font typeface="Montserrat" panose="00000500000000000000" pitchFamily="2"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Titillium Web"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ukJy23/vAzukeo3bVufSVwTP9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AF0"/>
    <a:srgbClr val="000000"/>
    <a:srgbClr val="DFF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45"/>
  </p:normalViewPr>
  <p:slideViewPr>
    <p:cSldViewPr snapToGrid="0">
      <p:cViewPr varScale="1">
        <p:scale>
          <a:sx n="48" d="100"/>
          <a:sy n="48" d="100"/>
        </p:scale>
        <p:origin x="53"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59" Type="http://customschemas.google.com/relationships/presentationmetadata" Target="metadata"/></Relationships>
</file>

<file path=ppt/diagrams/_rels/data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_rels/drawing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A27DE7-4AA5-412B-A873-82C0058AC8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A5EAB1DD-403B-48AD-81A6-308C0FDC0639}">
      <dgm:prSet phldrT="[Text]"/>
      <dgm:spPr/>
      <dgm:t>
        <a:bodyPr/>
        <a:lstStyle/>
        <a:p>
          <a:r>
            <a:rPr lang="en-US" dirty="0"/>
            <a:t>Router RTR-1</a:t>
          </a:r>
        </a:p>
      </dgm:t>
    </dgm:pt>
    <dgm:pt modelId="{2F203FE9-DD40-40E2-9BAF-95142EB248F9}" type="parTrans" cxnId="{C49322FB-FD75-4B04-B16C-D77F830E95DD}">
      <dgm:prSet/>
      <dgm:spPr/>
      <dgm:t>
        <a:bodyPr/>
        <a:lstStyle/>
        <a:p>
          <a:endParaRPr lang="en-US"/>
        </a:p>
      </dgm:t>
    </dgm:pt>
    <dgm:pt modelId="{9F540AFF-CDAA-4810-99C6-BB50C0EFA1C0}" type="sibTrans" cxnId="{C49322FB-FD75-4B04-B16C-D77F830E95DD}">
      <dgm:prSet/>
      <dgm:spPr/>
      <dgm:t>
        <a:bodyPr/>
        <a:lstStyle/>
        <a:p>
          <a:endParaRPr lang="en-US"/>
        </a:p>
      </dgm:t>
    </dgm:pt>
    <dgm:pt modelId="{EBE653F6-ACE5-460B-B37F-F6CF1FBE1989}">
      <dgm:prSet phldrT="[Text]"/>
      <dgm:spPr/>
      <dgm:t>
        <a:bodyPr/>
        <a:lstStyle/>
        <a:p>
          <a:r>
            <a:rPr lang="en-US" dirty="0"/>
            <a:t>WEB-Server</a:t>
          </a:r>
        </a:p>
      </dgm:t>
    </dgm:pt>
    <dgm:pt modelId="{28907EBC-248B-42E7-9F07-3A5A1A96C8E2}" type="parTrans" cxnId="{7E59215B-6EFC-41C5-A240-21BD992F6DF6}">
      <dgm:prSet/>
      <dgm:spPr/>
      <dgm:t>
        <a:bodyPr/>
        <a:lstStyle/>
        <a:p>
          <a:endParaRPr lang="en-US"/>
        </a:p>
      </dgm:t>
    </dgm:pt>
    <dgm:pt modelId="{F131176D-C4B0-4379-B287-A44B49D50810}" type="sibTrans" cxnId="{7E59215B-6EFC-41C5-A240-21BD992F6DF6}">
      <dgm:prSet/>
      <dgm:spPr/>
      <dgm:t>
        <a:bodyPr/>
        <a:lstStyle/>
        <a:p>
          <a:endParaRPr lang="en-US"/>
        </a:p>
      </dgm:t>
    </dgm:pt>
    <dgm:pt modelId="{9B03926C-3333-4E63-BABA-B8C66F581B2E}">
      <dgm:prSet phldrT="[Text]"/>
      <dgm:spPr/>
      <dgm:t>
        <a:bodyPr/>
        <a:lstStyle/>
        <a:p>
          <a:r>
            <a:rPr lang="de-DE" b="1" dirty="0"/>
            <a:t>DHCP-Server</a:t>
          </a:r>
          <a:endParaRPr lang="en-US" dirty="0"/>
        </a:p>
      </dgm:t>
    </dgm:pt>
    <dgm:pt modelId="{DCD7D6FF-8231-48FD-B585-DD23CA8B4DDF}" type="parTrans" cxnId="{9F492A1A-301F-4659-A9DD-E4385BA778E9}">
      <dgm:prSet/>
      <dgm:spPr/>
      <dgm:t>
        <a:bodyPr/>
        <a:lstStyle/>
        <a:p>
          <a:endParaRPr lang="en-US"/>
        </a:p>
      </dgm:t>
    </dgm:pt>
    <dgm:pt modelId="{E129FD52-8DE8-4779-ACF8-0284B24C89E3}" type="sibTrans" cxnId="{9F492A1A-301F-4659-A9DD-E4385BA778E9}">
      <dgm:prSet/>
      <dgm:spPr/>
      <dgm:t>
        <a:bodyPr/>
        <a:lstStyle/>
        <a:p>
          <a:endParaRPr lang="en-US"/>
        </a:p>
      </dgm:t>
    </dgm:pt>
    <dgm:pt modelId="{DC58A08C-00D5-4A9C-8B5E-4A8B9F293D4C}">
      <dgm:prSet phldrT="[Text]"/>
      <dgm:spPr/>
      <dgm:t>
        <a:bodyPr/>
        <a:lstStyle/>
        <a:p>
          <a:r>
            <a:rPr lang="de-DE" b="1" dirty="0"/>
            <a:t>Subnetze und IP-Adressen</a:t>
          </a:r>
          <a:endParaRPr lang="en-US" dirty="0"/>
        </a:p>
      </dgm:t>
    </dgm:pt>
    <dgm:pt modelId="{1BDCB84B-2241-4FDE-9DCD-D5F78BAACFE3}" type="parTrans" cxnId="{69A95BFD-74C1-43E9-B7A0-7F61F27D035C}">
      <dgm:prSet/>
      <dgm:spPr/>
      <dgm:t>
        <a:bodyPr/>
        <a:lstStyle/>
        <a:p>
          <a:endParaRPr lang="en-US"/>
        </a:p>
      </dgm:t>
    </dgm:pt>
    <dgm:pt modelId="{A06009BE-50C8-414F-A3EE-4E7D4EA32DB2}" type="sibTrans" cxnId="{69A95BFD-74C1-43E9-B7A0-7F61F27D035C}">
      <dgm:prSet/>
      <dgm:spPr/>
      <dgm:t>
        <a:bodyPr/>
        <a:lstStyle/>
        <a:p>
          <a:endParaRPr lang="en-US"/>
        </a:p>
      </dgm:t>
    </dgm:pt>
    <dgm:pt modelId="{FB6378EC-3F6D-427B-B01F-734110BFB5CF}">
      <dgm:prSet phldrT="[Text]"/>
      <dgm:spPr/>
      <dgm:t>
        <a:bodyPr/>
        <a:lstStyle/>
        <a:p>
          <a:r>
            <a:rPr lang="de-DE" b="1" dirty="0"/>
            <a:t>Geräte, die mit dem HUB-Switch verbunden sind</a:t>
          </a:r>
          <a:endParaRPr lang="en-US" dirty="0"/>
        </a:p>
      </dgm:t>
    </dgm:pt>
    <dgm:pt modelId="{B2FE944F-D172-4EA9-9B42-50104258984C}" type="parTrans" cxnId="{887FB21B-3D3C-4D86-BE70-1DFB80F4C26E}">
      <dgm:prSet/>
      <dgm:spPr/>
      <dgm:t>
        <a:bodyPr/>
        <a:lstStyle/>
        <a:p>
          <a:endParaRPr lang="en-US"/>
        </a:p>
      </dgm:t>
    </dgm:pt>
    <dgm:pt modelId="{F99B4878-918B-4870-862A-C4B25B30FB37}" type="sibTrans" cxnId="{887FB21B-3D3C-4D86-BE70-1DFB80F4C26E}">
      <dgm:prSet/>
      <dgm:spPr/>
      <dgm:t>
        <a:bodyPr/>
        <a:lstStyle/>
        <a:p>
          <a:endParaRPr lang="en-US"/>
        </a:p>
      </dgm:t>
    </dgm:pt>
    <dgm:pt modelId="{15B4C101-F06B-4C33-8C38-080E6DFFF9EF}" type="pres">
      <dgm:prSet presAssocID="{9BA27DE7-4AA5-412B-A873-82C0058AC86A}" presName="Name0" presStyleCnt="0">
        <dgm:presLayoutVars>
          <dgm:dir/>
          <dgm:resizeHandles val="exact"/>
        </dgm:presLayoutVars>
      </dgm:prSet>
      <dgm:spPr/>
    </dgm:pt>
    <dgm:pt modelId="{ABC9CB97-3813-468B-9713-E22A9345B859}" type="pres">
      <dgm:prSet presAssocID="{9BA27DE7-4AA5-412B-A873-82C0058AC86A}" presName="cycle" presStyleCnt="0"/>
      <dgm:spPr/>
    </dgm:pt>
    <dgm:pt modelId="{43046A9E-83DF-4BE5-8855-BE109D9C6296}" type="pres">
      <dgm:prSet presAssocID="{A5EAB1DD-403B-48AD-81A6-308C0FDC0639}" presName="nodeFirstNode" presStyleLbl="node1" presStyleIdx="0" presStyleCnt="5" custRadScaleRad="100324" custRadScaleInc="-6982">
        <dgm:presLayoutVars>
          <dgm:bulletEnabled val="1"/>
        </dgm:presLayoutVars>
      </dgm:prSet>
      <dgm:spPr/>
    </dgm:pt>
    <dgm:pt modelId="{8070ED26-BE61-4F13-8B45-FAE57DB892D1}" type="pres">
      <dgm:prSet presAssocID="{9F540AFF-CDAA-4810-99C6-BB50C0EFA1C0}" presName="sibTransFirstNode" presStyleLbl="bgShp" presStyleIdx="0" presStyleCnt="1"/>
      <dgm:spPr/>
    </dgm:pt>
    <dgm:pt modelId="{D38D6A3F-A40B-478C-BC39-B4E88F099049}" type="pres">
      <dgm:prSet presAssocID="{EBE653F6-ACE5-460B-B37F-F6CF1FBE1989}" presName="nodeFollowingNodes" presStyleLbl="node1" presStyleIdx="1" presStyleCnt="5" custRadScaleRad="146988" custRadScaleInc="9317">
        <dgm:presLayoutVars>
          <dgm:bulletEnabled val="1"/>
        </dgm:presLayoutVars>
      </dgm:prSet>
      <dgm:spPr/>
    </dgm:pt>
    <dgm:pt modelId="{3F987E75-8D3B-4403-A274-6D0C6D0CDEEB}" type="pres">
      <dgm:prSet presAssocID="{9B03926C-3333-4E63-BABA-B8C66F581B2E}" presName="nodeFollowingNodes" presStyleLbl="node1" presStyleIdx="2" presStyleCnt="5">
        <dgm:presLayoutVars>
          <dgm:bulletEnabled val="1"/>
        </dgm:presLayoutVars>
      </dgm:prSet>
      <dgm:spPr/>
    </dgm:pt>
    <dgm:pt modelId="{EA66209F-ED05-450B-9599-5D45BD27E245}" type="pres">
      <dgm:prSet presAssocID="{DC58A08C-00D5-4A9C-8B5E-4A8B9F293D4C}" presName="nodeFollowingNodes" presStyleLbl="node1" presStyleIdx="3" presStyleCnt="5">
        <dgm:presLayoutVars>
          <dgm:bulletEnabled val="1"/>
        </dgm:presLayoutVars>
      </dgm:prSet>
      <dgm:spPr/>
    </dgm:pt>
    <dgm:pt modelId="{DFA27AB3-1514-4797-86F1-23FA63D1F6F1}" type="pres">
      <dgm:prSet presAssocID="{FB6378EC-3F6D-427B-B01F-734110BFB5CF}" presName="nodeFollowingNodes" presStyleLbl="node1" presStyleIdx="4" presStyleCnt="5" custRadScaleRad="152688" custRadScaleInc="-14580">
        <dgm:presLayoutVars>
          <dgm:bulletEnabled val="1"/>
        </dgm:presLayoutVars>
      </dgm:prSet>
      <dgm:spPr/>
    </dgm:pt>
  </dgm:ptLst>
  <dgm:cxnLst>
    <dgm:cxn modelId="{6673B413-ADB2-4F4F-B067-239237CBF5F1}" type="presOf" srcId="{9BA27DE7-4AA5-412B-A873-82C0058AC86A}" destId="{15B4C101-F06B-4C33-8C38-080E6DFFF9EF}" srcOrd="0" destOrd="0" presId="urn:microsoft.com/office/officeart/2005/8/layout/cycle3"/>
    <dgm:cxn modelId="{9F492A1A-301F-4659-A9DD-E4385BA778E9}" srcId="{9BA27DE7-4AA5-412B-A873-82C0058AC86A}" destId="{9B03926C-3333-4E63-BABA-B8C66F581B2E}" srcOrd="2" destOrd="0" parTransId="{DCD7D6FF-8231-48FD-B585-DD23CA8B4DDF}" sibTransId="{E129FD52-8DE8-4779-ACF8-0284B24C89E3}"/>
    <dgm:cxn modelId="{887FB21B-3D3C-4D86-BE70-1DFB80F4C26E}" srcId="{9BA27DE7-4AA5-412B-A873-82C0058AC86A}" destId="{FB6378EC-3F6D-427B-B01F-734110BFB5CF}" srcOrd="4" destOrd="0" parTransId="{B2FE944F-D172-4EA9-9B42-50104258984C}" sibTransId="{F99B4878-918B-4870-862A-C4B25B30FB37}"/>
    <dgm:cxn modelId="{07D9BA23-BDE8-437F-94CB-96AA0A9048BF}" type="presOf" srcId="{DC58A08C-00D5-4A9C-8B5E-4A8B9F293D4C}" destId="{EA66209F-ED05-450B-9599-5D45BD27E245}" srcOrd="0" destOrd="0" presId="urn:microsoft.com/office/officeart/2005/8/layout/cycle3"/>
    <dgm:cxn modelId="{275CD935-54A2-4834-8ABD-7290148E6244}" type="presOf" srcId="{9B03926C-3333-4E63-BABA-B8C66F581B2E}" destId="{3F987E75-8D3B-4403-A274-6D0C6D0CDEEB}" srcOrd="0" destOrd="0" presId="urn:microsoft.com/office/officeart/2005/8/layout/cycle3"/>
    <dgm:cxn modelId="{7E59215B-6EFC-41C5-A240-21BD992F6DF6}" srcId="{9BA27DE7-4AA5-412B-A873-82C0058AC86A}" destId="{EBE653F6-ACE5-460B-B37F-F6CF1FBE1989}" srcOrd="1" destOrd="0" parTransId="{28907EBC-248B-42E7-9F07-3A5A1A96C8E2}" sibTransId="{F131176D-C4B0-4379-B287-A44B49D50810}"/>
    <dgm:cxn modelId="{1C786455-D7A5-4326-8C93-85E19BFF4728}" type="presOf" srcId="{9F540AFF-CDAA-4810-99C6-BB50C0EFA1C0}" destId="{8070ED26-BE61-4F13-8B45-FAE57DB892D1}" srcOrd="0" destOrd="0" presId="urn:microsoft.com/office/officeart/2005/8/layout/cycle3"/>
    <dgm:cxn modelId="{DA7B197C-3A3A-42CE-AD24-66BB79C02735}" type="presOf" srcId="{FB6378EC-3F6D-427B-B01F-734110BFB5CF}" destId="{DFA27AB3-1514-4797-86F1-23FA63D1F6F1}" srcOrd="0" destOrd="0" presId="urn:microsoft.com/office/officeart/2005/8/layout/cycle3"/>
    <dgm:cxn modelId="{4A4120B8-749E-4B7D-9432-171C8A86824F}" type="presOf" srcId="{A5EAB1DD-403B-48AD-81A6-308C0FDC0639}" destId="{43046A9E-83DF-4BE5-8855-BE109D9C6296}" srcOrd="0" destOrd="0" presId="urn:microsoft.com/office/officeart/2005/8/layout/cycle3"/>
    <dgm:cxn modelId="{F16EBCF6-EAB0-4A1F-895D-EDCFBFAF2331}" type="presOf" srcId="{EBE653F6-ACE5-460B-B37F-F6CF1FBE1989}" destId="{D38D6A3F-A40B-478C-BC39-B4E88F099049}" srcOrd="0" destOrd="0" presId="urn:microsoft.com/office/officeart/2005/8/layout/cycle3"/>
    <dgm:cxn modelId="{C49322FB-FD75-4B04-B16C-D77F830E95DD}" srcId="{9BA27DE7-4AA5-412B-A873-82C0058AC86A}" destId="{A5EAB1DD-403B-48AD-81A6-308C0FDC0639}" srcOrd="0" destOrd="0" parTransId="{2F203FE9-DD40-40E2-9BAF-95142EB248F9}" sibTransId="{9F540AFF-CDAA-4810-99C6-BB50C0EFA1C0}"/>
    <dgm:cxn modelId="{69A95BFD-74C1-43E9-B7A0-7F61F27D035C}" srcId="{9BA27DE7-4AA5-412B-A873-82C0058AC86A}" destId="{DC58A08C-00D5-4A9C-8B5E-4A8B9F293D4C}" srcOrd="3" destOrd="0" parTransId="{1BDCB84B-2241-4FDE-9DCD-D5F78BAACFE3}" sibTransId="{A06009BE-50C8-414F-A3EE-4E7D4EA32DB2}"/>
    <dgm:cxn modelId="{D6EFC39E-5D65-45C2-8540-C0999909F1B5}" type="presParOf" srcId="{15B4C101-F06B-4C33-8C38-080E6DFFF9EF}" destId="{ABC9CB97-3813-468B-9713-E22A9345B859}" srcOrd="0" destOrd="0" presId="urn:microsoft.com/office/officeart/2005/8/layout/cycle3"/>
    <dgm:cxn modelId="{03275210-21D9-4FD1-BA9F-AC18D424ED1E}" type="presParOf" srcId="{ABC9CB97-3813-468B-9713-E22A9345B859}" destId="{43046A9E-83DF-4BE5-8855-BE109D9C6296}" srcOrd="0" destOrd="0" presId="urn:microsoft.com/office/officeart/2005/8/layout/cycle3"/>
    <dgm:cxn modelId="{05A06DCE-36B8-4A34-98AC-6335976E5FDD}" type="presParOf" srcId="{ABC9CB97-3813-468B-9713-E22A9345B859}" destId="{8070ED26-BE61-4F13-8B45-FAE57DB892D1}" srcOrd="1" destOrd="0" presId="urn:microsoft.com/office/officeart/2005/8/layout/cycle3"/>
    <dgm:cxn modelId="{AD2001EC-3D82-45F6-BFFF-16D19A660804}" type="presParOf" srcId="{ABC9CB97-3813-468B-9713-E22A9345B859}" destId="{D38D6A3F-A40B-478C-BC39-B4E88F099049}" srcOrd="2" destOrd="0" presId="urn:microsoft.com/office/officeart/2005/8/layout/cycle3"/>
    <dgm:cxn modelId="{05B328C8-7F3D-4B5E-A52B-2646C7215CEE}" type="presParOf" srcId="{ABC9CB97-3813-468B-9713-E22A9345B859}" destId="{3F987E75-8D3B-4403-A274-6D0C6D0CDEEB}" srcOrd="3" destOrd="0" presId="urn:microsoft.com/office/officeart/2005/8/layout/cycle3"/>
    <dgm:cxn modelId="{5025405D-380E-45F7-BEA1-7D55132CB73F}" type="presParOf" srcId="{ABC9CB97-3813-468B-9713-E22A9345B859}" destId="{EA66209F-ED05-450B-9599-5D45BD27E245}" srcOrd="4" destOrd="0" presId="urn:microsoft.com/office/officeart/2005/8/layout/cycle3"/>
    <dgm:cxn modelId="{88573D67-4098-4DC9-89C0-029121980E30}" type="presParOf" srcId="{ABC9CB97-3813-468B-9713-E22A9345B859}" destId="{DFA27AB3-1514-4797-86F1-23FA63D1F6F1}" srcOrd="5"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E537DF-3857-4F10-980C-714BABD22C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E0FEC12-C4EA-4377-AAD5-5CC8A75C42FA}">
      <dgm:prSet phldrT="[Text]"/>
      <dgm:spPr/>
      <dgm:t>
        <a:bodyPr/>
        <a:lstStyle/>
        <a:p>
          <a:r>
            <a:rPr lang="de-DE" dirty="0">
              <a:latin typeface="Poppins" panose="00000500000000000000" pitchFamily="2" charset="0"/>
              <a:cs typeface="Poppins" panose="00000500000000000000" pitchFamily="2" charset="0"/>
            </a:rPr>
            <a:t>Die erste Etage konzentriert sich auf die grundlegende Netzwerktopologie, einschließlich der Einrichtung von PCs, Laptops, einem Hub und einem Server</a:t>
          </a:r>
          <a:endParaRPr lang="en-US" dirty="0">
            <a:latin typeface="Poppins" panose="00000500000000000000" pitchFamily="2" charset="0"/>
            <a:cs typeface="Poppins" panose="00000500000000000000" pitchFamily="2" charset="0"/>
          </a:endParaRPr>
        </a:p>
      </dgm:t>
    </dgm:pt>
    <dgm:pt modelId="{6C93D4AC-5884-4BDF-B41D-C8C28A925A1C}" type="parTrans" cxnId="{9E5F2FC7-8141-4CB0-91D7-55AF8FC67370}">
      <dgm:prSet/>
      <dgm:spPr/>
      <dgm:t>
        <a:bodyPr/>
        <a:lstStyle/>
        <a:p>
          <a:endParaRPr lang="en-US"/>
        </a:p>
      </dgm:t>
    </dgm:pt>
    <dgm:pt modelId="{16DD5EE4-8920-4F93-8A52-FDBB388CAFE6}" type="sibTrans" cxnId="{9E5F2FC7-8141-4CB0-91D7-55AF8FC67370}">
      <dgm:prSet/>
      <dgm:spPr/>
      <dgm:t>
        <a:bodyPr/>
        <a:lstStyle/>
        <a:p>
          <a:endParaRPr lang="en-US"/>
        </a:p>
      </dgm:t>
    </dgm:pt>
    <dgm:pt modelId="{3AA73C04-9AED-4304-92DB-88DD214E4766}">
      <dgm:prSet phldrT="[Text]"/>
      <dgm:spPr/>
      <dgm:t>
        <a:bodyPr/>
        <a:lstStyle/>
        <a:p>
          <a:r>
            <a:rPr lang="de-DE" dirty="0">
              <a:latin typeface="Poppins" panose="00000500000000000000" pitchFamily="2" charset="0"/>
              <a:cs typeface="Poppins" panose="00000500000000000000" pitchFamily="2" charset="0"/>
            </a:rPr>
            <a:t>-Die zweite Etage konzentriert sich auf fortgeschrittene Netzwerk-Routing-Techniken, einschließlich statischem Routing und der Implementierung</a:t>
          </a:r>
          <a:endParaRPr lang="en-US" dirty="0">
            <a:latin typeface="Poppins" panose="00000500000000000000" pitchFamily="2" charset="0"/>
            <a:cs typeface="Poppins" panose="00000500000000000000" pitchFamily="2" charset="0"/>
          </a:endParaRPr>
        </a:p>
      </dgm:t>
    </dgm:pt>
    <dgm:pt modelId="{8B15C8FE-2D26-4FC0-B432-4373368E23DE}" type="parTrans" cxnId="{8764DEA9-123C-444E-8782-707FC58EEB9C}">
      <dgm:prSet/>
      <dgm:spPr/>
      <dgm:t>
        <a:bodyPr/>
        <a:lstStyle/>
        <a:p>
          <a:endParaRPr lang="en-US"/>
        </a:p>
      </dgm:t>
    </dgm:pt>
    <dgm:pt modelId="{E3C09E85-91D0-4141-B835-366B6DED303E}" type="sibTrans" cxnId="{8764DEA9-123C-444E-8782-707FC58EEB9C}">
      <dgm:prSet/>
      <dgm:spPr/>
      <dgm:t>
        <a:bodyPr/>
        <a:lstStyle/>
        <a:p>
          <a:endParaRPr lang="en-US"/>
        </a:p>
      </dgm:t>
    </dgm:pt>
    <dgm:pt modelId="{6E2EF3D0-602D-45C2-AE4E-93C27E2E239A}">
      <dgm:prSet phldrT="[Text]"/>
      <dgm:spPr/>
      <dgm:t>
        <a:bodyPr/>
        <a:lstStyle/>
        <a:p>
          <a:r>
            <a:rPr lang="de-DE" dirty="0">
              <a:latin typeface="Poppins" panose="00000500000000000000" pitchFamily="2" charset="0"/>
              <a:cs typeface="Poppins" panose="00000500000000000000" pitchFamily="2" charset="0"/>
            </a:rPr>
            <a:t>Die dritte und letzte Etage ist der Implementierung und Konfiguration von Virtual Local Area Networks (VLANs) gewidmet.</a:t>
          </a:r>
          <a:endParaRPr lang="en-US" dirty="0">
            <a:latin typeface="Poppins" panose="00000500000000000000" pitchFamily="2" charset="0"/>
            <a:cs typeface="Poppins" panose="00000500000000000000" pitchFamily="2" charset="0"/>
          </a:endParaRPr>
        </a:p>
      </dgm:t>
    </dgm:pt>
    <dgm:pt modelId="{F8CC5F1B-6746-4801-AF39-1F67E9687004}" type="parTrans" cxnId="{DACB0458-7A3A-45B2-8E39-FEFBF7CBA667}">
      <dgm:prSet/>
      <dgm:spPr/>
      <dgm:t>
        <a:bodyPr/>
        <a:lstStyle/>
        <a:p>
          <a:endParaRPr lang="en-US"/>
        </a:p>
      </dgm:t>
    </dgm:pt>
    <dgm:pt modelId="{C135EDBA-A794-4C65-8BB5-F0D3D90A2E06}" type="sibTrans" cxnId="{DACB0458-7A3A-45B2-8E39-FEFBF7CBA667}">
      <dgm:prSet/>
      <dgm:spPr/>
      <dgm:t>
        <a:bodyPr/>
        <a:lstStyle/>
        <a:p>
          <a:endParaRPr lang="en-US"/>
        </a:p>
      </dgm:t>
    </dgm:pt>
    <dgm:pt modelId="{39C77B95-B47E-4F7D-B0CD-EA2C082E4EF3}" type="pres">
      <dgm:prSet presAssocID="{B3E537DF-3857-4F10-980C-714BABD22CD9}" presName="Name0" presStyleCnt="0">
        <dgm:presLayoutVars>
          <dgm:chMax val="7"/>
          <dgm:chPref val="7"/>
          <dgm:dir/>
        </dgm:presLayoutVars>
      </dgm:prSet>
      <dgm:spPr/>
    </dgm:pt>
    <dgm:pt modelId="{FC88E47A-5E6A-446D-8802-447691DDE0A2}" type="pres">
      <dgm:prSet presAssocID="{B3E537DF-3857-4F10-980C-714BABD22CD9}" presName="Name1" presStyleCnt="0"/>
      <dgm:spPr/>
    </dgm:pt>
    <dgm:pt modelId="{E450FF95-1A67-4691-90A6-886E94251AD2}" type="pres">
      <dgm:prSet presAssocID="{B3E537DF-3857-4F10-980C-714BABD22CD9}" presName="cycle" presStyleCnt="0"/>
      <dgm:spPr/>
    </dgm:pt>
    <dgm:pt modelId="{34AF28E8-BCD4-4E42-B33B-17DAB310D9DD}" type="pres">
      <dgm:prSet presAssocID="{B3E537DF-3857-4F10-980C-714BABD22CD9}" presName="srcNode" presStyleLbl="node1" presStyleIdx="0" presStyleCnt="3"/>
      <dgm:spPr/>
    </dgm:pt>
    <dgm:pt modelId="{02C5EE88-2D4A-4455-99A9-E643F2ED7BC0}" type="pres">
      <dgm:prSet presAssocID="{B3E537DF-3857-4F10-980C-714BABD22CD9}" presName="conn" presStyleLbl="parChTrans1D2" presStyleIdx="0" presStyleCnt="1"/>
      <dgm:spPr/>
    </dgm:pt>
    <dgm:pt modelId="{5A31CF45-FA11-4FDF-AE05-E7C702E94560}" type="pres">
      <dgm:prSet presAssocID="{B3E537DF-3857-4F10-980C-714BABD22CD9}" presName="extraNode" presStyleLbl="node1" presStyleIdx="0" presStyleCnt="3"/>
      <dgm:spPr/>
    </dgm:pt>
    <dgm:pt modelId="{0DB11D45-E726-419D-A23D-F6C34E30E29D}" type="pres">
      <dgm:prSet presAssocID="{B3E537DF-3857-4F10-980C-714BABD22CD9}" presName="dstNode" presStyleLbl="node1" presStyleIdx="0" presStyleCnt="3"/>
      <dgm:spPr/>
    </dgm:pt>
    <dgm:pt modelId="{63D21FDB-D4AD-4AD7-A483-4B1EEAC55BF9}" type="pres">
      <dgm:prSet presAssocID="{6E0FEC12-C4EA-4377-AAD5-5CC8A75C42FA}" presName="text_1" presStyleLbl="node1" presStyleIdx="0" presStyleCnt="3">
        <dgm:presLayoutVars>
          <dgm:bulletEnabled val="1"/>
        </dgm:presLayoutVars>
      </dgm:prSet>
      <dgm:spPr/>
    </dgm:pt>
    <dgm:pt modelId="{D0DCCBE2-3754-4BAD-B1FD-9C5985FECA96}" type="pres">
      <dgm:prSet presAssocID="{6E0FEC12-C4EA-4377-AAD5-5CC8A75C42FA}" presName="accent_1" presStyleCnt="0"/>
      <dgm:spPr/>
    </dgm:pt>
    <dgm:pt modelId="{7D43C1A0-670D-4445-9F27-E57BEFDEBD9A}" type="pres">
      <dgm:prSet presAssocID="{6E0FEC12-C4EA-4377-AAD5-5CC8A75C42FA}" presName="accentRepeatNode" presStyleLbl="solidFgAcc1" presStyleIdx="0" presStyleCnt="3"/>
      <dgm:spPr>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dgm:spPr>
    </dgm:pt>
    <dgm:pt modelId="{FF9A2D8E-4312-4F0F-899F-2B5E46870F74}" type="pres">
      <dgm:prSet presAssocID="{3AA73C04-9AED-4304-92DB-88DD214E4766}" presName="text_2" presStyleLbl="node1" presStyleIdx="1" presStyleCnt="3">
        <dgm:presLayoutVars>
          <dgm:bulletEnabled val="1"/>
        </dgm:presLayoutVars>
      </dgm:prSet>
      <dgm:spPr/>
    </dgm:pt>
    <dgm:pt modelId="{206E9D3F-FC18-430D-96B7-A4D2FF857D08}" type="pres">
      <dgm:prSet presAssocID="{3AA73C04-9AED-4304-92DB-88DD214E4766}" presName="accent_2" presStyleCnt="0"/>
      <dgm:spPr/>
    </dgm:pt>
    <dgm:pt modelId="{6764376F-3088-40A7-AEB0-D4C9517A1D9A}" type="pres">
      <dgm:prSet presAssocID="{3AA73C04-9AED-4304-92DB-88DD214E4766}" presName="accentRepeatNode" presStyleLbl="solidFgAcc1" presStyleIdx="1" presStyleCnt="3"/>
      <dgm: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pt>
    <dgm:pt modelId="{9ADE022A-A13C-4C60-8649-0DB17C81D359}" type="pres">
      <dgm:prSet presAssocID="{6E2EF3D0-602D-45C2-AE4E-93C27E2E239A}" presName="text_3" presStyleLbl="node1" presStyleIdx="2" presStyleCnt="3">
        <dgm:presLayoutVars>
          <dgm:bulletEnabled val="1"/>
        </dgm:presLayoutVars>
      </dgm:prSet>
      <dgm:spPr/>
    </dgm:pt>
    <dgm:pt modelId="{684F7B0F-C7E3-4076-8EAA-98BB32E60D68}" type="pres">
      <dgm:prSet presAssocID="{6E2EF3D0-602D-45C2-AE4E-93C27E2E239A}" presName="accent_3" presStyleCnt="0"/>
      <dgm:spPr/>
    </dgm:pt>
    <dgm:pt modelId="{14579AA7-4307-40A3-9929-3023FAE78908}" type="pres">
      <dgm:prSet presAssocID="{6E2EF3D0-602D-45C2-AE4E-93C27E2E239A}" presName="accentRepeatNode" presStyleLbl="solidFgAcc1" presStyleIdx="2" presStyleCnt="3"/>
      <dgm:spPr>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dgm:spPr>
    </dgm:pt>
  </dgm:ptLst>
  <dgm:cxnLst>
    <dgm:cxn modelId="{7DAAEC0A-C525-4054-88F7-5DC8A9EE304A}" type="presOf" srcId="{6E2EF3D0-602D-45C2-AE4E-93C27E2E239A}" destId="{9ADE022A-A13C-4C60-8649-0DB17C81D359}" srcOrd="0" destOrd="0" presId="urn:microsoft.com/office/officeart/2008/layout/VerticalCurvedList"/>
    <dgm:cxn modelId="{C7785F69-FA40-4DEE-9565-335BC9703C47}" type="presOf" srcId="{16DD5EE4-8920-4F93-8A52-FDBB388CAFE6}" destId="{02C5EE88-2D4A-4455-99A9-E643F2ED7BC0}" srcOrd="0" destOrd="0" presId="urn:microsoft.com/office/officeart/2008/layout/VerticalCurvedList"/>
    <dgm:cxn modelId="{DACB0458-7A3A-45B2-8E39-FEFBF7CBA667}" srcId="{B3E537DF-3857-4F10-980C-714BABD22CD9}" destId="{6E2EF3D0-602D-45C2-AE4E-93C27E2E239A}" srcOrd="2" destOrd="0" parTransId="{F8CC5F1B-6746-4801-AF39-1F67E9687004}" sibTransId="{C135EDBA-A794-4C65-8BB5-F0D3D90A2E06}"/>
    <dgm:cxn modelId="{3F310C9C-82B2-41AF-9CCF-FAC36834B115}" type="presOf" srcId="{B3E537DF-3857-4F10-980C-714BABD22CD9}" destId="{39C77B95-B47E-4F7D-B0CD-EA2C082E4EF3}" srcOrd="0" destOrd="0" presId="urn:microsoft.com/office/officeart/2008/layout/VerticalCurvedList"/>
    <dgm:cxn modelId="{131C6C9C-974D-41C6-98A7-51A11114011F}" type="presOf" srcId="{6E0FEC12-C4EA-4377-AAD5-5CC8A75C42FA}" destId="{63D21FDB-D4AD-4AD7-A483-4B1EEAC55BF9}" srcOrd="0" destOrd="0" presId="urn:microsoft.com/office/officeart/2008/layout/VerticalCurvedList"/>
    <dgm:cxn modelId="{8764DEA9-123C-444E-8782-707FC58EEB9C}" srcId="{B3E537DF-3857-4F10-980C-714BABD22CD9}" destId="{3AA73C04-9AED-4304-92DB-88DD214E4766}" srcOrd="1" destOrd="0" parTransId="{8B15C8FE-2D26-4FC0-B432-4373368E23DE}" sibTransId="{E3C09E85-91D0-4141-B835-366B6DED303E}"/>
    <dgm:cxn modelId="{2EC10DB9-E3B9-42F6-BB81-09A578B13A81}" type="presOf" srcId="{3AA73C04-9AED-4304-92DB-88DD214E4766}" destId="{FF9A2D8E-4312-4F0F-899F-2B5E46870F74}" srcOrd="0" destOrd="0" presId="urn:microsoft.com/office/officeart/2008/layout/VerticalCurvedList"/>
    <dgm:cxn modelId="{9E5F2FC7-8141-4CB0-91D7-55AF8FC67370}" srcId="{B3E537DF-3857-4F10-980C-714BABD22CD9}" destId="{6E0FEC12-C4EA-4377-AAD5-5CC8A75C42FA}" srcOrd="0" destOrd="0" parTransId="{6C93D4AC-5884-4BDF-B41D-C8C28A925A1C}" sibTransId="{16DD5EE4-8920-4F93-8A52-FDBB388CAFE6}"/>
    <dgm:cxn modelId="{A5E8AF9C-A5D3-4F7C-A62D-97AE60FD5932}" type="presParOf" srcId="{39C77B95-B47E-4F7D-B0CD-EA2C082E4EF3}" destId="{FC88E47A-5E6A-446D-8802-447691DDE0A2}" srcOrd="0" destOrd="0" presId="urn:microsoft.com/office/officeart/2008/layout/VerticalCurvedList"/>
    <dgm:cxn modelId="{FF5E315E-07A2-4C58-AD01-A661D3768BD2}" type="presParOf" srcId="{FC88E47A-5E6A-446D-8802-447691DDE0A2}" destId="{E450FF95-1A67-4691-90A6-886E94251AD2}" srcOrd="0" destOrd="0" presId="urn:microsoft.com/office/officeart/2008/layout/VerticalCurvedList"/>
    <dgm:cxn modelId="{A7676615-D805-46D2-89F9-5DFAFFDA8E95}" type="presParOf" srcId="{E450FF95-1A67-4691-90A6-886E94251AD2}" destId="{34AF28E8-BCD4-4E42-B33B-17DAB310D9DD}" srcOrd="0" destOrd="0" presId="urn:microsoft.com/office/officeart/2008/layout/VerticalCurvedList"/>
    <dgm:cxn modelId="{636345E3-04DC-409D-8848-6A6A4B527118}" type="presParOf" srcId="{E450FF95-1A67-4691-90A6-886E94251AD2}" destId="{02C5EE88-2D4A-4455-99A9-E643F2ED7BC0}" srcOrd="1" destOrd="0" presId="urn:microsoft.com/office/officeart/2008/layout/VerticalCurvedList"/>
    <dgm:cxn modelId="{0073407E-D1CA-4565-86B3-57582FB8BB3A}" type="presParOf" srcId="{E450FF95-1A67-4691-90A6-886E94251AD2}" destId="{5A31CF45-FA11-4FDF-AE05-E7C702E94560}" srcOrd="2" destOrd="0" presId="urn:microsoft.com/office/officeart/2008/layout/VerticalCurvedList"/>
    <dgm:cxn modelId="{968E513D-C3EE-4654-8684-0B0E0B6697E3}" type="presParOf" srcId="{E450FF95-1A67-4691-90A6-886E94251AD2}" destId="{0DB11D45-E726-419D-A23D-F6C34E30E29D}" srcOrd="3" destOrd="0" presId="urn:microsoft.com/office/officeart/2008/layout/VerticalCurvedList"/>
    <dgm:cxn modelId="{1D4169A9-934D-4EF5-9671-01757BDEA70D}" type="presParOf" srcId="{FC88E47A-5E6A-446D-8802-447691DDE0A2}" destId="{63D21FDB-D4AD-4AD7-A483-4B1EEAC55BF9}" srcOrd="1" destOrd="0" presId="urn:microsoft.com/office/officeart/2008/layout/VerticalCurvedList"/>
    <dgm:cxn modelId="{5E94D03B-40CB-43A8-8F25-2A5AABB2E632}" type="presParOf" srcId="{FC88E47A-5E6A-446D-8802-447691DDE0A2}" destId="{D0DCCBE2-3754-4BAD-B1FD-9C5985FECA96}" srcOrd="2" destOrd="0" presId="urn:microsoft.com/office/officeart/2008/layout/VerticalCurvedList"/>
    <dgm:cxn modelId="{605E3C5F-4BEB-4792-A147-8D460382919A}" type="presParOf" srcId="{D0DCCBE2-3754-4BAD-B1FD-9C5985FECA96}" destId="{7D43C1A0-670D-4445-9F27-E57BEFDEBD9A}" srcOrd="0" destOrd="0" presId="urn:microsoft.com/office/officeart/2008/layout/VerticalCurvedList"/>
    <dgm:cxn modelId="{8BEB9D9B-D5E5-4DA6-A371-643A85194945}" type="presParOf" srcId="{FC88E47A-5E6A-446D-8802-447691DDE0A2}" destId="{FF9A2D8E-4312-4F0F-899F-2B5E46870F74}" srcOrd="3" destOrd="0" presId="urn:microsoft.com/office/officeart/2008/layout/VerticalCurvedList"/>
    <dgm:cxn modelId="{6A52519E-BB3C-4E00-B09D-3DAE07971F97}" type="presParOf" srcId="{FC88E47A-5E6A-446D-8802-447691DDE0A2}" destId="{206E9D3F-FC18-430D-96B7-A4D2FF857D08}" srcOrd="4" destOrd="0" presId="urn:microsoft.com/office/officeart/2008/layout/VerticalCurvedList"/>
    <dgm:cxn modelId="{316C0D04-5532-4A68-BE01-3E329695911F}" type="presParOf" srcId="{206E9D3F-FC18-430D-96B7-A4D2FF857D08}" destId="{6764376F-3088-40A7-AEB0-D4C9517A1D9A}" srcOrd="0" destOrd="0" presId="urn:microsoft.com/office/officeart/2008/layout/VerticalCurvedList"/>
    <dgm:cxn modelId="{5C189773-85EF-42B3-A589-E3F054FE1F63}" type="presParOf" srcId="{FC88E47A-5E6A-446D-8802-447691DDE0A2}" destId="{9ADE022A-A13C-4C60-8649-0DB17C81D359}" srcOrd="5" destOrd="0" presId="urn:microsoft.com/office/officeart/2008/layout/VerticalCurvedList"/>
    <dgm:cxn modelId="{F6B8F3A3-D569-4509-920A-9BC158553E66}" type="presParOf" srcId="{FC88E47A-5E6A-446D-8802-447691DDE0A2}" destId="{684F7B0F-C7E3-4076-8EAA-98BB32E60D68}" srcOrd="6" destOrd="0" presId="urn:microsoft.com/office/officeart/2008/layout/VerticalCurvedList"/>
    <dgm:cxn modelId="{937AF07D-C3B0-4D4F-8805-7D419FD9CB6E}" type="presParOf" srcId="{684F7B0F-C7E3-4076-8EAA-98BB32E60D68}" destId="{14579AA7-4307-40A3-9929-3023FAE7890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4DA087-CF8C-411F-95E2-61B5ACD8D32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1FC1289-5A74-4734-9C90-F86627F48310}">
      <dgm:prSet phldrT="[Text]" custT="1"/>
      <dgm:spPr/>
      <dgm:t>
        <a:bodyPr anchor="ctr"/>
        <a:lstStyle/>
        <a:p>
          <a:pPr algn="l"/>
          <a:r>
            <a:rPr lang="de-DE" sz="2000" b="1" dirty="0">
              <a:latin typeface="Poppins" panose="00000500000000000000" pitchFamily="2" charset="0"/>
              <a:cs typeface="Poppins" panose="00000500000000000000" pitchFamily="2" charset="0"/>
            </a:rPr>
            <a:t>PC und Laptop: </a:t>
          </a:r>
          <a:r>
            <a:rPr lang="de-DE" sz="2000" dirty="0">
              <a:latin typeface="Poppins" panose="00000500000000000000" pitchFamily="2" charset="0"/>
              <a:cs typeface="Poppins" panose="00000500000000000000" pitchFamily="2" charset="0"/>
            </a:rPr>
            <a:t>Der Topologie wurden zwei primäre Endbenutzergeräte hinzugefügt.</a:t>
          </a:r>
          <a:endParaRPr lang="en-US" sz="2000" dirty="0">
            <a:latin typeface="Poppins" panose="00000500000000000000" pitchFamily="2" charset="0"/>
            <a:cs typeface="Poppins" panose="00000500000000000000" pitchFamily="2" charset="0"/>
          </a:endParaRPr>
        </a:p>
      </dgm:t>
    </dgm:pt>
    <dgm:pt modelId="{64738885-DD0F-494D-A85A-A0829A2B898A}" type="parTrans" cxnId="{5ECBAAE1-7BAA-4DA5-8C72-2CCDD41B164D}">
      <dgm:prSet/>
      <dgm:spPr/>
      <dgm:t>
        <a:bodyPr/>
        <a:lstStyle/>
        <a:p>
          <a:endParaRPr lang="en-US"/>
        </a:p>
      </dgm:t>
    </dgm:pt>
    <dgm:pt modelId="{CB55ABB2-8E4E-44DA-B37C-E946361FB0CE}" type="sibTrans" cxnId="{5ECBAAE1-7BAA-4DA5-8C72-2CCDD41B164D}">
      <dgm:prSet/>
      <dgm:spPr/>
      <dgm:t>
        <a:bodyPr/>
        <a:lstStyle/>
        <a:p>
          <a:endParaRPr lang="en-US"/>
        </a:p>
      </dgm:t>
    </dgm:pt>
    <dgm:pt modelId="{B09DA960-6DE4-41F9-9D61-5837D827663A}">
      <dgm:prSet phldrT="[Text]" custT="1"/>
      <dgm:spPr/>
      <dgm:t>
        <a:bodyPr anchor="t"/>
        <a:lstStyle/>
        <a:p>
          <a:pPr algn="l">
            <a:lnSpc>
              <a:spcPct val="100000"/>
            </a:lnSpc>
          </a:pPr>
          <a:r>
            <a:rPr lang="de-DE" sz="2000" b="1" dirty="0">
              <a:latin typeface="Poppins" panose="00000500000000000000" pitchFamily="2" charset="0"/>
              <a:cs typeface="Poppins" panose="00000500000000000000" pitchFamily="2" charset="0"/>
            </a:rPr>
            <a:t>Hub-PT</a:t>
          </a:r>
          <a:r>
            <a:rPr lang="de-DE" sz="3400" b="1" dirty="0"/>
            <a:t>: </a:t>
          </a:r>
          <a:r>
            <a:rPr lang="de-DE" sz="2000" b="0" dirty="0">
              <a:latin typeface="Poppins" panose="00000500000000000000" pitchFamily="2" charset="0"/>
              <a:cs typeface="Poppins" panose="00000500000000000000" pitchFamily="2" charset="0"/>
            </a:rPr>
            <a:t>In dieser Topologie dient der Hub als zentrale Verbindungseinheit, die den Datenverkehr</a:t>
          </a:r>
          <a:endParaRPr lang="en-US" sz="2000" b="0" dirty="0">
            <a:latin typeface="Poppins" panose="00000500000000000000" pitchFamily="2" charset="0"/>
            <a:cs typeface="Poppins" panose="00000500000000000000" pitchFamily="2" charset="0"/>
          </a:endParaRPr>
        </a:p>
        <a:p>
          <a:pPr algn="just">
            <a:lnSpc>
              <a:spcPct val="100000"/>
            </a:lnSpc>
          </a:pPr>
          <a:r>
            <a:rPr lang="de-DE" sz="3400" b="1" dirty="0"/>
            <a:t> </a:t>
          </a:r>
          <a:endParaRPr lang="en-US" sz="2000" b="0" dirty="0">
            <a:latin typeface="Poppins" panose="00000500000000000000" pitchFamily="2" charset="0"/>
            <a:cs typeface="Poppins" panose="00000500000000000000" pitchFamily="2" charset="0"/>
          </a:endParaRPr>
        </a:p>
      </dgm:t>
    </dgm:pt>
    <dgm:pt modelId="{426E2221-5736-46BB-BFC5-D43EBB7A2799}" type="parTrans" cxnId="{229B929D-2F13-4337-B5E0-698985DC23E3}">
      <dgm:prSet/>
      <dgm:spPr/>
      <dgm:t>
        <a:bodyPr/>
        <a:lstStyle/>
        <a:p>
          <a:endParaRPr lang="en-US"/>
        </a:p>
      </dgm:t>
    </dgm:pt>
    <dgm:pt modelId="{FE29EFF8-143A-405E-BB9F-A5A503C79208}" type="sibTrans" cxnId="{229B929D-2F13-4337-B5E0-698985DC23E3}">
      <dgm:prSet/>
      <dgm:spPr/>
      <dgm:t>
        <a:bodyPr/>
        <a:lstStyle/>
        <a:p>
          <a:endParaRPr lang="en-US"/>
        </a:p>
      </dgm:t>
    </dgm:pt>
    <dgm:pt modelId="{A0F13BE0-6DEB-4889-876D-48DFD572B65C}">
      <dgm:prSet phldrT="[Text]" custT="1"/>
      <dgm:spPr/>
      <dgm:t>
        <a:bodyPr anchor="t"/>
        <a:lstStyle/>
        <a:p>
          <a:pPr algn="l"/>
          <a:r>
            <a:rPr lang="de-DE" sz="2000" b="1" dirty="0">
              <a:latin typeface="Poppins" panose="00000500000000000000" pitchFamily="2" charset="0"/>
              <a:cs typeface="Poppins" panose="00000500000000000000" pitchFamily="2" charset="0"/>
            </a:rPr>
            <a:t>Server-PT : </a:t>
          </a:r>
          <a:r>
            <a:rPr lang="de-DE" sz="2000" dirty="0">
              <a:latin typeface="Poppins" panose="00000500000000000000" pitchFamily="2" charset="0"/>
              <a:cs typeface="Poppins" panose="00000500000000000000" pitchFamily="2" charset="0"/>
            </a:rPr>
            <a:t>Ein zentraler Server wurde hinzugefügt, um Netzwerkdienste wie Datei- und Druckerfreigabe</a:t>
          </a:r>
          <a:endParaRPr lang="en-US" sz="2000" dirty="0">
            <a:latin typeface="Poppins" panose="00000500000000000000" pitchFamily="2" charset="0"/>
            <a:cs typeface="Poppins" panose="00000500000000000000" pitchFamily="2" charset="0"/>
          </a:endParaRPr>
        </a:p>
      </dgm:t>
    </dgm:pt>
    <dgm:pt modelId="{754C78EC-239D-4B48-9131-8AC247C125F4}" type="parTrans" cxnId="{F684B45E-B574-4ED9-8DB0-CBF5D0C8A082}">
      <dgm:prSet/>
      <dgm:spPr/>
      <dgm:t>
        <a:bodyPr/>
        <a:lstStyle/>
        <a:p>
          <a:endParaRPr lang="en-US"/>
        </a:p>
      </dgm:t>
    </dgm:pt>
    <dgm:pt modelId="{8BED5174-9241-45E8-95E5-4A3056FB827B}" type="sibTrans" cxnId="{F684B45E-B574-4ED9-8DB0-CBF5D0C8A082}">
      <dgm:prSet/>
      <dgm:spPr/>
      <dgm:t>
        <a:bodyPr/>
        <a:lstStyle/>
        <a:p>
          <a:endParaRPr lang="en-US"/>
        </a:p>
      </dgm:t>
    </dgm:pt>
    <dgm:pt modelId="{79E86191-5689-44B2-9E77-058AD03484EC}" type="pres">
      <dgm:prSet presAssocID="{CC4DA087-CF8C-411F-95E2-61B5ACD8D324}" presName="linearFlow" presStyleCnt="0">
        <dgm:presLayoutVars>
          <dgm:dir/>
          <dgm:resizeHandles val="exact"/>
        </dgm:presLayoutVars>
      </dgm:prSet>
      <dgm:spPr/>
    </dgm:pt>
    <dgm:pt modelId="{6510A6D4-692F-4174-977A-97862CACA6E1}" type="pres">
      <dgm:prSet presAssocID="{41FC1289-5A74-4734-9C90-F86627F48310}" presName="composite" presStyleCnt="0"/>
      <dgm:spPr/>
    </dgm:pt>
    <dgm:pt modelId="{A4039E1A-0259-4BDD-B18E-390F21D52290}" type="pres">
      <dgm:prSet presAssocID="{41FC1289-5A74-4734-9C90-F86627F48310}" presName="imgShp" presStyleLbl="fgImgPlace1" presStyleIdx="0" presStyleCnt="3" custLinFactNeighborX="-38235" custLinFactNeighborY="-365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6EBDFFF8-A1E4-4B79-8BB0-A968A262CFAE}" type="pres">
      <dgm:prSet presAssocID="{41FC1289-5A74-4734-9C90-F86627F48310}" presName="txShp" presStyleLbl="node1" presStyleIdx="0" presStyleCnt="3" custScaleX="103545" custScaleY="128701">
        <dgm:presLayoutVars>
          <dgm:bulletEnabled val="1"/>
        </dgm:presLayoutVars>
      </dgm:prSet>
      <dgm:spPr/>
    </dgm:pt>
    <dgm:pt modelId="{7AE29AAA-E7F2-4E7D-AB3F-E30292309828}" type="pres">
      <dgm:prSet presAssocID="{CB55ABB2-8E4E-44DA-B37C-E946361FB0CE}" presName="spacing" presStyleCnt="0"/>
      <dgm:spPr/>
    </dgm:pt>
    <dgm:pt modelId="{9D1B41F6-9003-4DA0-895E-451C07FA6F7D}" type="pres">
      <dgm:prSet presAssocID="{B09DA960-6DE4-41F9-9D61-5837D827663A}" presName="composite" presStyleCnt="0"/>
      <dgm:spPr/>
    </dgm:pt>
    <dgm:pt modelId="{686BEC4E-6C3C-4DAF-90C0-977AB5849B1F}" type="pres">
      <dgm:prSet presAssocID="{B09DA960-6DE4-41F9-9D61-5837D827663A}" presName="imgShp" presStyleLbl="fgImgPlace1" presStyleIdx="1" presStyleCnt="3" custLinFactNeighborX="-38235" custLinFactNeighborY="-365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BA3D1E3-72D1-40E1-A5B0-A97D23F85294}" type="pres">
      <dgm:prSet presAssocID="{B09DA960-6DE4-41F9-9D61-5837D827663A}" presName="txShp" presStyleLbl="node1" presStyleIdx="1" presStyleCnt="3" custScaleX="102737" custScaleY="112922">
        <dgm:presLayoutVars>
          <dgm:bulletEnabled val="1"/>
        </dgm:presLayoutVars>
      </dgm:prSet>
      <dgm:spPr/>
    </dgm:pt>
    <dgm:pt modelId="{92DCA423-0827-4336-8999-CF246F8A4A17}" type="pres">
      <dgm:prSet presAssocID="{FE29EFF8-143A-405E-BB9F-A5A503C79208}" presName="spacing" presStyleCnt="0"/>
      <dgm:spPr/>
    </dgm:pt>
    <dgm:pt modelId="{B10D0600-0C7E-47EC-99E5-A4A9EE601A56}" type="pres">
      <dgm:prSet presAssocID="{A0F13BE0-6DEB-4889-876D-48DFD572B65C}" presName="composite" presStyleCnt="0"/>
      <dgm:spPr/>
    </dgm:pt>
    <dgm:pt modelId="{5D68486C-9C16-4940-A89F-689F3EA6BDFE}" type="pres">
      <dgm:prSet presAssocID="{A0F13BE0-6DEB-4889-876D-48DFD572B65C}" presName="imgShp" presStyleLbl="fgImgPlace1" presStyleIdx="2" presStyleCnt="3" custLinFactNeighborX="-38235" custLinFactNeighborY="-3653"/>
      <dgm:spPr>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dgm:spPr>
    </dgm:pt>
    <dgm:pt modelId="{64746700-DED9-469B-9D24-A96D12F32147}" type="pres">
      <dgm:prSet presAssocID="{A0F13BE0-6DEB-4889-876D-48DFD572B65C}" presName="txShp" presStyleLbl="node1" presStyleIdx="2" presStyleCnt="3" custScaleX="102421" custScaleY="100340">
        <dgm:presLayoutVars>
          <dgm:bulletEnabled val="1"/>
        </dgm:presLayoutVars>
      </dgm:prSet>
      <dgm:spPr/>
    </dgm:pt>
  </dgm:ptLst>
  <dgm:cxnLst>
    <dgm:cxn modelId="{32B66802-E968-4788-AB1F-B2E769A3E6D5}" type="presOf" srcId="{41FC1289-5A74-4734-9C90-F86627F48310}" destId="{6EBDFFF8-A1E4-4B79-8BB0-A968A262CFAE}" srcOrd="0" destOrd="0" presId="urn:microsoft.com/office/officeart/2005/8/layout/vList3"/>
    <dgm:cxn modelId="{0070FC15-645A-4E4B-B2F6-4EF67C78C7F9}" type="presOf" srcId="{CC4DA087-CF8C-411F-95E2-61B5ACD8D324}" destId="{79E86191-5689-44B2-9E77-058AD03484EC}" srcOrd="0" destOrd="0" presId="urn:microsoft.com/office/officeart/2005/8/layout/vList3"/>
    <dgm:cxn modelId="{1627CE39-84B7-4D99-853C-17E1F6FBC3DF}" type="presOf" srcId="{A0F13BE0-6DEB-4889-876D-48DFD572B65C}" destId="{64746700-DED9-469B-9D24-A96D12F32147}" srcOrd="0" destOrd="0" presId="urn:microsoft.com/office/officeart/2005/8/layout/vList3"/>
    <dgm:cxn modelId="{F684B45E-B574-4ED9-8DB0-CBF5D0C8A082}" srcId="{CC4DA087-CF8C-411F-95E2-61B5ACD8D324}" destId="{A0F13BE0-6DEB-4889-876D-48DFD572B65C}" srcOrd="2" destOrd="0" parTransId="{754C78EC-239D-4B48-9131-8AC247C125F4}" sibTransId="{8BED5174-9241-45E8-95E5-4A3056FB827B}"/>
    <dgm:cxn modelId="{D00B1560-11DE-45B4-8023-38B91B21CDCA}" type="presOf" srcId="{B09DA960-6DE4-41F9-9D61-5837D827663A}" destId="{DBA3D1E3-72D1-40E1-A5B0-A97D23F85294}" srcOrd="0" destOrd="0" presId="urn:microsoft.com/office/officeart/2005/8/layout/vList3"/>
    <dgm:cxn modelId="{229B929D-2F13-4337-B5E0-698985DC23E3}" srcId="{CC4DA087-CF8C-411F-95E2-61B5ACD8D324}" destId="{B09DA960-6DE4-41F9-9D61-5837D827663A}" srcOrd="1" destOrd="0" parTransId="{426E2221-5736-46BB-BFC5-D43EBB7A2799}" sibTransId="{FE29EFF8-143A-405E-BB9F-A5A503C79208}"/>
    <dgm:cxn modelId="{5ECBAAE1-7BAA-4DA5-8C72-2CCDD41B164D}" srcId="{CC4DA087-CF8C-411F-95E2-61B5ACD8D324}" destId="{41FC1289-5A74-4734-9C90-F86627F48310}" srcOrd="0" destOrd="0" parTransId="{64738885-DD0F-494D-A85A-A0829A2B898A}" sibTransId="{CB55ABB2-8E4E-44DA-B37C-E946361FB0CE}"/>
    <dgm:cxn modelId="{C4E02BAB-FBA8-43B3-9DC8-B5D93A330A7C}" type="presParOf" srcId="{79E86191-5689-44B2-9E77-058AD03484EC}" destId="{6510A6D4-692F-4174-977A-97862CACA6E1}" srcOrd="0" destOrd="0" presId="urn:microsoft.com/office/officeart/2005/8/layout/vList3"/>
    <dgm:cxn modelId="{4B3A5F81-0F95-45E0-A6C4-F5C94A49B4E9}" type="presParOf" srcId="{6510A6D4-692F-4174-977A-97862CACA6E1}" destId="{A4039E1A-0259-4BDD-B18E-390F21D52290}" srcOrd="0" destOrd="0" presId="urn:microsoft.com/office/officeart/2005/8/layout/vList3"/>
    <dgm:cxn modelId="{A54ACAAC-0A9A-475E-B639-0B6AC34B3825}" type="presParOf" srcId="{6510A6D4-692F-4174-977A-97862CACA6E1}" destId="{6EBDFFF8-A1E4-4B79-8BB0-A968A262CFAE}" srcOrd="1" destOrd="0" presId="urn:microsoft.com/office/officeart/2005/8/layout/vList3"/>
    <dgm:cxn modelId="{4AD2A0E7-05DD-4901-A324-3F7A45F49708}" type="presParOf" srcId="{79E86191-5689-44B2-9E77-058AD03484EC}" destId="{7AE29AAA-E7F2-4E7D-AB3F-E30292309828}" srcOrd="1" destOrd="0" presId="urn:microsoft.com/office/officeart/2005/8/layout/vList3"/>
    <dgm:cxn modelId="{37C4C70E-36D3-44D6-A5FB-0C9B05826550}" type="presParOf" srcId="{79E86191-5689-44B2-9E77-058AD03484EC}" destId="{9D1B41F6-9003-4DA0-895E-451C07FA6F7D}" srcOrd="2" destOrd="0" presId="urn:microsoft.com/office/officeart/2005/8/layout/vList3"/>
    <dgm:cxn modelId="{F0E46D17-1563-432D-B3CF-6EF9EA2A9948}" type="presParOf" srcId="{9D1B41F6-9003-4DA0-895E-451C07FA6F7D}" destId="{686BEC4E-6C3C-4DAF-90C0-977AB5849B1F}" srcOrd="0" destOrd="0" presId="urn:microsoft.com/office/officeart/2005/8/layout/vList3"/>
    <dgm:cxn modelId="{9A78E418-C1A0-48F7-8BE5-F9C62BDC5F51}" type="presParOf" srcId="{9D1B41F6-9003-4DA0-895E-451C07FA6F7D}" destId="{DBA3D1E3-72D1-40E1-A5B0-A97D23F85294}" srcOrd="1" destOrd="0" presId="urn:microsoft.com/office/officeart/2005/8/layout/vList3"/>
    <dgm:cxn modelId="{34D5569C-3B8C-4B73-84A1-83FCE3C9CB47}" type="presParOf" srcId="{79E86191-5689-44B2-9E77-058AD03484EC}" destId="{92DCA423-0827-4336-8999-CF246F8A4A17}" srcOrd="3" destOrd="0" presId="urn:microsoft.com/office/officeart/2005/8/layout/vList3"/>
    <dgm:cxn modelId="{FB36FF9F-82F1-487B-9F71-BB6A6AC54442}" type="presParOf" srcId="{79E86191-5689-44B2-9E77-058AD03484EC}" destId="{B10D0600-0C7E-47EC-99E5-A4A9EE601A56}" srcOrd="4" destOrd="0" presId="urn:microsoft.com/office/officeart/2005/8/layout/vList3"/>
    <dgm:cxn modelId="{169CA9F5-0706-45B4-95D0-AC2232457328}" type="presParOf" srcId="{B10D0600-0C7E-47EC-99E5-A4A9EE601A56}" destId="{5D68486C-9C16-4940-A89F-689F3EA6BDFE}" srcOrd="0" destOrd="0" presId="urn:microsoft.com/office/officeart/2005/8/layout/vList3"/>
    <dgm:cxn modelId="{8BD45376-5243-46DC-843C-41B964249EC2}" type="presParOf" srcId="{B10D0600-0C7E-47EC-99E5-A4A9EE601A56}" destId="{64746700-DED9-469B-9D24-A96D12F32147}"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0ED26-BE61-4F13-8B45-FAE57DB892D1}">
      <dsp:nvSpPr>
        <dsp:cNvPr id="0" name=""/>
        <dsp:cNvSpPr/>
      </dsp:nvSpPr>
      <dsp:spPr>
        <a:xfrm>
          <a:off x="2179272" y="-32306"/>
          <a:ext cx="4876867" cy="4876867"/>
        </a:xfrm>
        <a:prstGeom prst="circularArrow">
          <a:avLst>
            <a:gd name="adj1" fmla="val 5544"/>
            <a:gd name="adj2" fmla="val 330680"/>
            <a:gd name="adj3" fmla="val 13748590"/>
            <a:gd name="adj4" fmla="val 1740262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46A9E-83DF-4BE5-8855-BE109D9C6296}">
      <dsp:nvSpPr>
        <dsp:cNvPr id="0" name=""/>
        <dsp:cNvSpPr/>
      </dsp:nvSpPr>
      <dsp:spPr>
        <a:xfrm>
          <a:off x="3462442" y="0"/>
          <a:ext cx="2310526" cy="11552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Router RTR-1</a:t>
          </a:r>
        </a:p>
      </dsp:txBody>
      <dsp:txXfrm>
        <a:off x="3518837" y="56395"/>
        <a:ext cx="2197736" cy="1042473"/>
      </dsp:txXfrm>
    </dsp:sp>
    <dsp:sp modelId="{D38D6A3F-A40B-478C-BC39-B4E88F099049}">
      <dsp:nvSpPr>
        <dsp:cNvPr id="0" name=""/>
        <dsp:cNvSpPr/>
      </dsp:nvSpPr>
      <dsp:spPr>
        <a:xfrm>
          <a:off x="6600325" y="1423911"/>
          <a:ext cx="2310526" cy="11552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WEB-Server</a:t>
          </a:r>
        </a:p>
      </dsp:txBody>
      <dsp:txXfrm>
        <a:off x="6656720" y="1480306"/>
        <a:ext cx="2197736" cy="1042473"/>
      </dsp:txXfrm>
    </dsp:sp>
    <dsp:sp modelId="{3F987E75-8D3B-4403-A274-6D0C6D0CDEEB}">
      <dsp:nvSpPr>
        <dsp:cNvPr id="0" name=""/>
        <dsp:cNvSpPr/>
      </dsp:nvSpPr>
      <dsp:spPr>
        <a:xfrm>
          <a:off x="4837266" y="3763346"/>
          <a:ext cx="2310526" cy="11552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b="1" kern="1200" dirty="0"/>
            <a:t>DHCP-Server</a:t>
          </a:r>
          <a:endParaRPr lang="en-US" sz="1900" kern="1200" dirty="0"/>
        </a:p>
      </dsp:txBody>
      <dsp:txXfrm>
        <a:off x="4893661" y="3819741"/>
        <a:ext cx="2197736" cy="1042473"/>
      </dsp:txXfrm>
    </dsp:sp>
    <dsp:sp modelId="{EA66209F-ED05-450B-9599-5D45BD27E245}">
      <dsp:nvSpPr>
        <dsp:cNvPr id="0" name=""/>
        <dsp:cNvSpPr/>
      </dsp:nvSpPr>
      <dsp:spPr>
        <a:xfrm>
          <a:off x="2392446" y="3763346"/>
          <a:ext cx="2310526" cy="11552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b="1" kern="1200" dirty="0"/>
            <a:t>Subnetze und IP-Adressen</a:t>
          </a:r>
          <a:endParaRPr lang="en-US" sz="1900" kern="1200" dirty="0"/>
        </a:p>
      </dsp:txBody>
      <dsp:txXfrm>
        <a:off x="2448841" y="3819741"/>
        <a:ext cx="2197736" cy="1042473"/>
      </dsp:txXfrm>
    </dsp:sp>
    <dsp:sp modelId="{DFA27AB3-1514-4797-86F1-23FA63D1F6F1}">
      <dsp:nvSpPr>
        <dsp:cNvPr id="0" name=""/>
        <dsp:cNvSpPr/>
      </dsp:nvSpPr>
      <dsp:spPr>
        <a:xfrm>
          <a:off x="480733" y="1570307"/>
          <a:ext cx="2310526" cy="11552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b="1" kern="1200" dirty="0"/>
            <a:t>Geräte, die mit dem HUB-Switch verbunden sind</a:t>
          </a:r>
          <a:endParaRPr lang="en-US" sz="1900" kern="1200" dirty="0"/>
        </a:p>
      </dsp:txBody>
      <dsp:txXfrm>
        <a:off x="537128" y="1626702"/>
        <a:ext cx="2197736" cy="1042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5EE88-2D4A-4455-99A9-E643F2ED7BC0}">
      <dsp:nvSpPr>
        <dsp:cNvPr id="0" name=""/>
        <dsp:cNvSpPr/>
      </dsp:nvSpPr>
      <dsp:spPr>
        <a:xfrm>
          <a:off x="-5796239" y="-887315"/>
          <a:ext cx="6902044" cy="6902044"/>
        </a:xfrm>
        <a:prstGeom prst="blockArc">
          <a:avLst>
            <a:gd name="adj1" fmla="val 18900000"/>
            <a:gd name="adj2" fmla="val 2700000"/>
            <a:gd name="adj3" fmla="val 3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D21FDB-D4AD-4AD7-A483-4B1EEAC55BF9}">
      <dsp:nvSpPr>
        <dsp:cNvPr id="0" name=""/>
        <dsp:cNvSpPr/>
      </dsp:nvSpPr>
      <dsp:spPr>
        <a:xfrm>
          <a:off x="711685" y="512741"/>
          <a:ext cx="6908676" cy="1025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3977" tIns="40640" rIns="40640" bIns="40640" numCol="1" spcCol="1270" anchor="ctr" anchorCtr="0">
          <a:noAutofit/>
        </a:bodyPr>
        <a:lstStyle/>
        <a:p>
          <a:pPr marL="0" lvl="0" indent="0" algn="l" defTabSz="711200">
            <a:lnSpc>
              <a:spcPct val="90000"/>
            </a:lnSpc>
            <a:spcBef>
              <a:spcPct val="0"/>
            </a:spcBef>
            <a:spcAft>
              <a:spcPct val="35000"/>
            </a:spcAft>
            <a:buNone/>
          </a:pPr>
          <a:r>
            <a:rPr lang="de-DE" sz="1600" kern="1200" dirty="0">
              <a:latin typeface="Poppins" panose="00000500000000000000" pitchFamily="2" charset="0"/>
              <a:cs typeface="Poppins" panose="00000500000000000000" pitchFamily="2" charset="0"/>
            </a:rPr>
            <a:t>Die erste Etage konzentriert sich auf die grundlegende Netzwerktopologie, einschließlich der Einrichtung von PCs, Laptops, einem Hub und einem Server</a:t>
          </a:r>
          <a:endParaRPr lang="en-US" sz="1600" kern="1200" dirty="0">
            <a:latin typeface="Poppins" panose="00000500000000000000" pitchFamily="2" charset="0"/>
            <a:cs typeface="Poppins" panose="00000500000000000000" pitchFamily="2" charset="0"/>
          </a:endParaRPr>
        </a:p>
      </dsp:txBody>
      <dsp:txXfrm>
        <a:off x="711685" y="512741"/>
        <a:ext cx="6908676" cy="1025482"/>
      </dsp:txXfrm>
    </dsp:sp>
    <dsp:sp modelId="{7D43C1A0-670D-4445-9F27-E57BEFDEBD9A}">
      <dsp:nvSpPr>
        <dsp:cNvPr id="0" name=""/>
        <dsp:cNvSpPr/>
      </dsp:nvSpPr>
      <dsp:spPr>
        <a:xfrm>
          <a:off x="70758" y="384556"/>
          <a:ext cx="1281853" cy="1281853"/>
        </a:xfrm>
        <a:prstGeom prst="ellipse">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9A2D8E-4312-4F0F-899F-2B5E46870F74}">
      <dsp:nvSpPr>
        <dsp:cNvPr id="0" name=""/>
        <dsp:cNvSpPr/>
      </dsp:nvSpPr>
      <dsp:spPr>
        <a:xfrm>
          <a:off x="1084448" y="2050965"/>
          <a:ext cx="6535913" cy="1025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3977" tIns="40640" rIns="40640" bIns="40640" numCol="1" spcCol="1270" anchor="ctr" anchorCtr="0">
          <a:noAutofit/>
        </a:bodyPr>
        <a:lstStyle/>
        <a:p>
          <a:pPr marL="0" lvl="0" indent="0" algn="l" defTabSz="711200">
            <a:lnSpc>
              <a:spcPct val="90000"/>
            </a:lnSpc>
            <a:spcBef>
              <a:spcPct val="0"/>
            </a:spcBef>
            <a:spcAft>
              <a:spcPct val="35000"/>
            </a:spcAft>
            <a:buNone/>
          </a:pPr>
          <a:r>
            <a:rPr lang="de-DE" sz="1600" kern="1200" dirty="0">
              <a:latin typeface="Poppins" panose="00000500000000000000" pitchFamily="2" charset="0"/>
              <a:cs typeface="Poppins" panose="00000500000000000000" pitchFamily="2" charset="0"/>
            </a:rPr>
            <a:t>-Die zweite Etage konzentriert sich auf fortgeschrittene Netzwerk-Routing-Techniken, einschließlich statischem Routing und der Implementierung</a:t>
          </a:r>
          <a:endParaRPr lang="en-US" sz="1600" kern="1200" dirty="0">
            <a:latin typeface="Poppins" panose="00000500000000000000" pitchFamily="2" charset="0"/>
            <a:cs typeface="Poppins" panose="00000500000000000000" pitchFamily="2" charset="0"/>
          </a:endParaRPr>
        </a:p>
      </dsp:txBody>
      <dsp:txXfrm>
        <a:off x="1084448" y="2050965"/>
        <a:ext cx="6535913" cy="1025482"/>
      </dsp:txXfrm>
    </dsp:sp>
    <dsp:sp modelId="{6764376F-3088-40A7-AEB0-D4C9517A1D9A}">
      <dsp:nvSpPr>
        <dsp:cNvPr id="0" name=""/>
        <dsp:cNvSpPr/>
      </dsp:nvSpPr>
      <dsp:spPr>
        <a:xfrm>
          <a:off x="443521" y="1922780"/>
          <a:ext cx="1281853" cy="1281853"/>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DE022A-A13C-4C60-8649-0DB17C81D359}">
      <dsp:nvSpPr>
        <dsp:cNvPr id="0" name=""/>
        <dsp:cNvSpPr/>
      </dsp:nvSpPr>
      <dsp:spPr>
        <a:xfrm>
          <a:off x="711685" y="3589189"/>
          <a:ext cx="6908676" cy="10254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3977" tIns="40640" rIns="40640" bIns="40640" numCol="1" spcCol="1270" anchor="ctr" anchorCtr="0">
          <a:noAutofit/>
        </a:bodyPr>
        <a:lstStyle/>
        <a:p>
          <a:pPr marL="0" lvl="0" indent="0" algn="l" defTabSz="711200">
            <a:lnSpc>
              <a:spcPct val="90000"/>
            </a:lnSpc>
            <a:spcBef>
              <a:spcPct val="0"/>
            </a:spcBef>
            <a:spcAft>
              <a:spcPct val="35000"/>
            </a:spcAft>
            <a:buNone/>
          </a:pPr>
          <a:r>
            <a:rPr lang="de-DE" sz="1600" kern="1200" dirty="0">
              <a:latin typeface="Poppins" panose="00000500000000000000" pitchFamily="2" charset="0"/>
              <a:cs typeface="Poppins" panose="00000500000000000000" pitchFamily="2" charset="0"/>
            </a:rPr>
            <a:t>Die dritte und letzte Etage ist der Implementierung und Konfiguration von Virtual Local Area Networks (VLANs) gewidmet.</a:t>
          </a:r>
          <a:endParaRPr lang="en-US" sz="1600" kern="1200" dirty="0">
            <a:latin typeface="Poppins" panose="00000500000000000000" pitchFamily="2" charset="0"/>
            <a:cs typeface="Poppins" panose="00000500000000000000" pitchFamily="2" charset="0"/>
          </a:endParaRPr>
        </a:p>
      </dsp:txBody>
      <dsp:txXfrm>
        <a:off x="711685" y="3589189"/>
        <a:ext cx="6908676" cy="1025482"/>
      </dsp:txXfrm>
    </dsp:sp>
    <dsp:sp modelId="{14579AA7-4307-40A3-9929-3023FAE78908}">
      <dsp:nvSpPr>
        <dsp:cNvPr id="0" name=""/>
        <dsp:cNvSpPr/>
      </dsp:nvSpPr>
      <dsp:spPr>
        <a:xfrm>
          <a:off x="70758" y="3461004"/>
          <a:ext cx="1281853" cy="1281853"/>
        </a:xfrm>
        <a:prstGeom prst="ellipse">
          <a:avLst/>
        </a:prstGeom>
        <a:gradFill rotWithShape="0">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DFFF8-A1E4-4B79-8BB0-A968A262CFAE}">
      <dsp:nvSpPr>
        <dsp:cNvPr id="0" name=""/>
        <dsp:cNvSpPr/>
      </dsp:nvSpPr>
      <dsp:spPr>
        <a:xfrm rot="10800000">
          <a:off x="1840839" y="1611"/>
          <a:ext cx="7471047" cy="110835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9758" tIns="76200" rIns="142240" bIns="76200" numCol="1" spcCol="1270" anchor="ctr" anchorCtr="0">
          <a:noAutofit/>
        </a:bodyPr>
        <a:lstStyle/>
        <a:p>
          <a:pPr marL="0" lvl="0" indent="0" algn="l" defTabSz="889000">
            <a:lnSpc>
              <a:spcPct val="90000"/>
            </a:lnSpc>
            <a:spcBef>
              <a:spcPct val="0"/>
            </a:spcBef>
            <a:spcAft>
              <a:spcPct val="35000"/>
            </a:spcAft>
            <a:buNone/>
          </a:pPr>
          <a:r>
            <a:rPr lang="de-DE" sz="2000" b="1" kern="1200" dirty="0">
              <a:latin typeface="Poppins" panose="00000500000000000000" pitchFamily="2" charset="0"/>
              <a:cs typeface="Poppins" panose="00000500000000000000" pitchFamily="2" charset="0"/>
            </a:rPr>
            <a:t>PC und Laptop: </a:t>
          </a:r>
          <a:r>
            <a:rPr lang="de-DE" sz="2000" kern="1200" dirty="0">
              <a:latin typeface="Poppins" panose="00000500000000000000" pitchFamily="2" charset="0"/>
              <a:cs typeface="Poppins" panose="00000500000000000000" pitchFamily="2" charset="0"/>
            </a:rPr>
            <a:t>Der Topologie wurden zwei primäre Endbenutzergeräte hinzugefügt.</a:t>
          </a:r>
          <a:endParaRPr lang="en-US" sz="2000" kern="1200" dirty="0">
            <a:latin typeface="Poppins" panose="00000500000000000000" pitchFamily="2" charset="0"/>
            <a:cs typeface="Poppins" panose="00000500000000000000" pitchFamily="2" charset="0"/>
          </a:endParaRPr>
        </a:p>
      </dsp:txBody>
      <dsp:txXfrm rot="10800000">
        <a:off x="2117927" y="1611"/>
        <a:ext cx="7193959" cy="1108352"/>
      </dsp:txXfrm>
    </dsp:sp>
    <dsp:sp modelId="{A4039E1A-0259-4BDD-B18E-390F21D52290}">
      <dsp:nvSpPr>
        <dsp:cNvPr id="0" name=""/>
        <dsp:cNvSpPr/>
      </dsp:nvSpPr>
      <dsp:spPr>
        <a:xfrm>
          <a:off x="1208864" y="93736"/>
          <a:ext cx="861183" cy="8611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A3D1E3-72D1-40E1-A5B0-A97D23F85294}">
      <dsp:nvSpPr>
        <dsp:cNvPr id="0" name=""/>
        <dsp:cNvSpPr/>
      </dsp:nvSpPr>
      <dsp:spPr>
        <a:xfrm rot="10800000">
          <a:off x="1884563" y="1325259"/>
          <a:ext cx="7412747" cy="972465"/>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9758" tIns="76200" rIns="142240" bIns="76200" numCol="1" spcCol="1270" anchor="t" anchorCtr="0">
          <a:noAutofit/>
        </a:bodyPr>
        <a:lstStyle/>
        <a:p>
          <a:pPr marL="0" lvl="0" indent="0" algn="l" defTabSz="889000">
            <a:lnSpc>
              <a:spcPct val="100000"/>
            </a:lnSpc>
            <a:spcBef>
              <a:spcPct val="0"/>
            </a:spcBef>
            <a:spcAft>
              <a:spcPct val="35000"/>
            </a:spcAft>
            <a:buNone/>
          </a:pPr>
          <a:r>
            <a:rPr lang="de-DE" sz="2000" b="1" kern="1200" dirty="0">
              <a:latin typeface="Poppins" panose="00000500000000000000" pitchFamily="2" charset="0"/>
              <a:cs typeface="Poppins" panose="00000500000000000000" pitchFamily="2" charset="0"/>
            </a:rPr>
            <a:t>Hub-PT</a:t>
          </a:r>
          <a:r>
            <a:rPr lang="de-DE" sz="3400" b="1" kern="1200" dirty="0"/>
            <a:t>: </a:t>
          </a:r>
          <a:r>
            <a:rPr lang="de-DE" sz="2000" b="0" kern="1200" dirty="0">
              <a:latin typeface="Poppins" panose="00000500000000000000" pitchFamily="2" charset="0"/>
              <a:cs typeface="Poppins" panose="00000500000000000000" pitchFamily="2" charset="0"/>
            </a:rPr>
            <a:t>In dieser Topologie dient der Hub als zentrale Verbindungseinheit, die den Datenverkehr</a:t>
          </a:r>
          <a:endParaRPr lang="en-US" sz="2000" b="0" kern="1200" dirty="0">
            <a:latin typeface="Poppins" panose="00000500000000000000" pitchFamily="2" charset="0"/>
            <a:cs typeface="Poppins" panose="00000500000000000000" pitchFamily="2" charset="0"/>
          </a:endParaRPr>
        </a:p>
        <a:p>
          <a:pPr marL="0" lvl="0" indent="0" algn="just" defTabSz="889000">
            <a:lnSpc>
              <a:spcPct val="100000"/>
            </a:lnSpc>
            <a:spcBef>
              <a:spcPct val="0"/>
            </a:spcBef>
            <a:spcAft>
              <a:spcPct val="35000"/>
            </a:spcAft>
            <a:buNone/>
          </a:pPr>
          <a:r>
            <a:rPr lang="de-DE" sz="3400" b="1" kern="1200" dirty="0"/>
            <a:t> </a:t>
          </a:r>
          <a:endParaRPr lang="en-US" sz="2000" b="0" kern="1200" dirty="0">
            <a:latin typeface="Poppins" panose="00000500000000000000" pitchFamily="2" charset="0"/>
            <a:cs typeface="Poppins" panose="00000500000000000000" pitchFamily="2" charset="0"/>
          </a:endParaRPr>
        </a:p>
      </dsp:txBody>
      <dsp:txXfrm rot="10800000">
        <a:off x="2127679" y="1325259"/>
        <a:ext cx="7169631" cy="972465"/>
      </dsp:txXfrm>
    </dsp:sp>
    <dsp:sp modelId="{686BEC4E-6C3C-4DAF-90C0-977AB5849B1F}">
      <dsp:nvSpPr>
        <dsp:cNvPr id="0" name=""/>
        <dsp:cNvSpPr/>
      </dsp:nvSpPr>
      <dsp:spPr>
        <a:xfrm>
          <a:off x="1223439" y="1349441"/>
          <a:ext cx="861183" cy="86118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746700-DED9-469B-9D24-A96D12F32147}">
      <dsp:nvSpPr>
        <dsp:cNvPr id="0" name=""/>
        <dsp:cNvSpPr/>
      </dsp:nvSpPr>
      <dsp:spPr>
        <a:xfrm rot="10800000">
          <a:off x="1901663" y="2513021"/>
          <a:ext cx="7389947" cy="86411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9758" tIns="76200" rIns="142240" bIns="76200" numCol="1" spcCol="1270" anchor="t" anchorCtr="0">
          <a:noAutofit/>
        </a:bodyPr>
        <a:lstStyle/>
        <a:p>
          <a:pPr marL="0" lvl="0" indent="0" algn="l" defTabSz="889000">
            <a:lnSpc>
              <a:spcPct val="90000"/>
            </a:lnSpc>
            <a:spcBef>
              <a:spcPct val="0"/>
            </a:spcBef>
            <a:spcAft>
              <a:spcPct val="35000"/>
            </a:spcAft>
            <a:buNone/>
          </a:pPr>
          <a:r>
            <a:rPr lang="de-DE" sz="2000" b="1" kern="1200" dirty="0">
              <a:latin typeface="Poppins" panose="00000500000000000000" pitchFamily="2" charset="0"/>
              <a:cs typeface="Poppins" panose="00000500000000000000" pitchFamily="2" charset="0"/>
            </a:rPr>
            <a:t>Server-PT : </a:t>
          </a:r>
          <a:r>
            <a:rPr lang="de-DE" sz="2000" kern="1200" dirty="0">
              <a:latin typeface="Poppins" panose="00000500000000000000" pitchFamily="2" charset="0"/>
              <a:cs typeface="Poppins" panose="00000500000000000000" pitchFamily="2" charset="0"/>
            </a:rPr>
            <a:t>Ein zentraler Server wurde hinzugefügt, um Netzwerkdienste wie Datei- und Druckerfreigabe</a:t>
          </a:r>
          <a:endParaRPr lang="en-US" sz="2000" kern="1200" dirty="0">
            <a:latin typeface="Poppins" panose="00000500000000000000" pitchFamily="2" charset="0"/>
            <a:cs typeface="Poppins" panose="00000500000000000000" pitchFamily="2" charset="0"/>
          </a:endParaRPr>
        </a:p>
      </dsp:txBody>
      <dsp:txXfrm rot="10800000">
        <a:off x="2117691" y="2513021"/>
        <a:ext cx="7173919" cy="864111"/>
      </dsp:txXfrm>
    </dsp:sp>
    <dsp:sp modelId="{5D68486C-9C16-4940-A89F-689F3EA6BDFE}">
      <dsp:nvSpPr>
        <dsp:cNvPr id="0" name=""/>
        <dsp:cNvSpPr/>
      </dsp:nvSpPr>
      <dsp:spPr>
        <a:xfrm>
          <a:off x="1229139" y="2483026"/>
          <a:ext cx="861183" cy="86118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1632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963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1008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988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664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699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163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79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773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289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625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231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6459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42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80"/>
        <p:cNvGrpSpPr/>
        <p:nvPr/>
      </p:nvGrpSpPr>
      <p:grpSpPr>
        <a:xfrm>
          <a:off x="0" y="0"/>
          <a:ext cx="0" cy="0"/>
          <a:chOff x="0" y="0"/>
          <a:chExt cx="0" cy="0"/>
        </a:xfrm>
      </p:grpSpPr>
      <p:sp>
        <p:nvSpPr>
          <p:cNvPr id="81" name="Google Shape;8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1">
  <p:cSld name="Title slide 1 1">
    <p:bg>
      <p:bgPr>
        <a:solidFill>
          <a:srgbClr val="000000"/>
        </a:solidFill>
        <a:effectLst/>
      </p:bgPr>
    </p:bg>
    <p:spTree>
      <p:nvGrpSpPr>
        <p:cNvPr id="1" name="Shape 34"/>
        <p:cNvGrpSpPr/>
        <p:nvPr/>
      </p:nvGrpSpPr>
      <p:grpSpPr>
        <a:xfrm>
          <a:off x="0" y="0"/>
          <a:ext cx="0" cy="0"/>
          <a:chOff x="0" y="0"/>
          <a:chExt cx="0" cy="0"/>
        </a:xfrm>
      </p:grpSpPr>
      <p:sp>
        <p:nvSpPr>
          <p:cNvPr id="35" name="Google Shape;35;p38"/>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6" name="Google Shape;36;p38"/>
          <p:cNvSpPr/>
          <p:nvPr/>
        </p:nvSpPr>
        <p:spPr>
          <a:xfrm flipH="1">
            <a:off x="10995200" y="5661167"/>
            <a:ext cx="1196800" cy="1196800"/>
          </a:xfrm>
          <a:prstGeom prst="round1Rect">
            <a:avLst>
              <a:gd name="adj" fmla="val 16667"/>
            </a:avLst>
          </a:prstGeom>
          <a:solidFill>
            <a:schemeClr val="lt1">
              <a:alpha val="67843"/>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37" name="Google Shape;37;p38"/>
          <p:cNvSpPr txBox="1">
            <a:spLocks noGrp="1"/>
          </p:cNvSpPr>
          <p:nvPr>
            <p:ph type="ctrTitle"/>
          </p:nvPr>
        </p:nvSpPr>
        <p:spPr>
          <a:xfrm>
            <a:off x="520700" y="2425700"/>
            <a:ext cx="10962800" cy="1244800"/>
          </a:xfrm>
          <a:prstGeom prst="rect">
            <a:avLst/>
          </a:prstGeom>
          <a:noFill/>
          <a:ln>
            <a:noFill/>
          </a:ln>
        </p:spPr>
        <p:txBody>
          <a:bodyPr spcFirstLastPara="1" wrap="square" lIns="91425" tIns="91425" rIns="91425" bIns="91425" anchor="b" anchorCtr="0">
            <a:normAutofit/>
          </a:bodyPr>
          <a:lstStyle>
            <a:lvl1pPr lvl="0" algn="l">
              <a:lnSpc>
                <a:spcPct val="90000"/>
              </a:lnSpc>
              <a:spcBef>
                <a:spcPts val="0"/>
              </a:spcBef>
              <a:spcAft>
                <a:spcPts val="0"/>
              </a:spcAft>
              <a:buClr>
                <a:srgbClr val="FFFFFF"/>
              </a:buClr>
              <a:buSzPts val="4800"/>
              <a:buNone/>
              <a:defRPr sz="6400">
                <a:solidFill>
                  <a:srgbClr val="FFFFFF"/>
                </a:solidFill>
                <a:latin typeface="Titillium Web"/>
                <a:ea typeface="Titillium Web"/>
                <a:cs typeface="Titillium Web"/>
                <a:sym typeface="Titillium Web"/>
              </a:defRPr>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8" name="Google Shape;38;p38"/>
          <p:cNvSpPr txBox="1">
            <a:spLocks noGrp="1"/>
          </p:cNvSpPr>
          <p:nvPr>
            <p:ph type="subTitle" idx="1"/>
          </p:nvPr>
        </p:nvSpPr>
        <p:spPr>
          <a:xfrm>
            <a:off x="520700" y="3718840"/>
            <a:ext cx="10962800" cy="57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l">
              <a:lnSpc>
                <a:spcPct val="100000"/>
              </a:lnSpc>
              <a:spcBef>
                <a:spcPts val="0"/>
              </a:spcBef>
              <a:spcAft>
                <a:spcPts val="0"/>
              </a:spcAft>
              <a:buClr>
                <a:schemeClr val="dk1"/>
              </a:buClr>
              <a:buSzPts val="1800"/>
              <a:buNone/>
              <a:defRPr sz="2400">
                <a:solidFill>
                  <a:schemeClr val="dk1"/>
                </a:solidFill>
              </a:defRPr>
            </a:lvl2pPr>
            <a:lvl3pPr lvl="2" algn="l">
              <a:lnSpc>
                <a:spcPct val="100000"/>
              </a:lnSpc>
              <a:spcBef>
                <a:spcPts val="0"/>
              </a:spcBef>
              <a:spcAft>
                <a:spcPts val="0"/>
              </a:spcAft>
              <a:buClr>
                <a:schemeClr val="dk1"/>
              </a:buClr>
              <a:buSzPts val="1800"/>
              <a:buNone/>
              <a:defRPr sz="2400">
                <a:solidFill>
                  <a:schemeClr val="dk1"/>
                </a:solidFill>
              </a:defRPr>
            </a:lvl3pPr>
            <a:lvl4pPr lvl="3" algn="l">
              <a:lnSpc>
                <a:spcPct val="100000"/>
              </a:lnSpc>
              <a:spcBef>
                <a:spcPts val="0"/>
              </a:spcBef>
              <a:spcAft>
                <a:spcPts val="0"/>
              </a:spcAft>
              <a:buClr>
                <a:schemeClr val="dk1"/>
              </a:buClr>
              <a:buSzPts val="1800"/>
              <a:buNone/>
              <a:defRPr sz="2400">
                <a:solidFill>
                  <a:schemeClr val="dk1"/>
                </a:solidFill>
              </a:defRPr>
            </a:lvl4pPr>
            <a:lvl5pPr lvl="4" algn="l">
              <a:lnSpc>
                <a:spcPct val="100000"/>
              </a:lnSpc>
              <a:spcBef>
                <a:spcPts val="0"/>
              </a:spcBef>
              <a:spcAft>
                <a:spcPts val="0"/>
              </a:spcAft>
              <a:buClr>
                <a:schemeClr val="dk1"/>
              </a:buClr>
              <a:buSzPts val="1800"/>
              <a:buNone/>
              <a:defRPr sz="2400">
                <a:solidFill>
                  <a:schemeClr val="dk1"/>
                </a:solidFill>
              </a:defRPr>
            </a:lvl5pPr>
            <a:lvl6pPr lvl="5" algn="l">
              <a:lnSpc>
                <a:spcPct val="100000"/>
              </a:lnSpc>
              <a:spcBef>
                <a:spcPts val="0"/>
              </a:spcBef>
              <a:spcAft>
                <a:spcPts val="0"/>
              </a:spcAft>
              <a:buClr>
                <a:schemeClr val="dk1"/>
              </a:buClr>
              <a:buSzPts val="1800"/>
              <a:buNone/>
              <a:defRPr sz="2400">
                <a:solidFill>
                  <a:schemeClr val="dk1"/>
                </a:solidFill>
              </a:defRPr>
            </a:lvl6pPr>
            <a:lvl7pPr lvl="6" algn="l">
              <a:lnSpc>
                <a:spcPct val="100000"/>
              </a:lnSpc>
              <a:spcBef>
                <a:spcPts val="0"/>
              </a:spcBef>
              <a:spcAft>
                <a:spcPts val="0"/>
              </a:spcAft>
              <a:buClr>
                <a:schemeClr val="dk1"/>
              </a:buClr>
              <a:buSzPts val="1800"/>
              <a:buNone/>
              <a:defRPr sz="2400">
                <a:solidFill>
                  <a:schemeClr val="dk1"/>
                </a:solidFill>
              </a:defRPr>
            </a:lvl7pPr>
            <a:lvl8pPr lvl="7" algn="l">
              <a:lnSpc>
                <a:spcPct val="100000"/>
              </a:lnSpc>
              <a:spcBef>
                <a:spcPts val="0"/>
              </a:spcBef>
              <a:spcAft>
                <a:spcPts val="0"/>
              </a:spcAft>
              <a:buClr>
                <a:schemeClr val="dk1"/>
              </a:buClr>
              <a:buSzPts val="1800"/>
              <a:buNone/>
              <a:defRPr sz="2400">
                <a:solidFill>
                  <a:schemeClr val="dk1"/>
                </a:solidFill>
              </a:defRPr>
            </a:lvl8pPr>
            <a:lvl9pPr lvl="8" algn="l">
              <a:lnSpc>
                <a:spcPct val="100000"/>
              </a:lnSpc>
              <a:spcBef>
                <a:spcPts val="0"/>
              </a:spcBef>
              <a:spcAft>
                <a:spcPts val="0"/>
              </a:spcAft>
              <a:buClr>
                <a:schemeClr val="dk1"/>
              </a:buClr>
              <a:buSzPts val="1800"/>
              <a:buNone/>
              <a:defRPr sz="2400">
                <a:solidFill>
                  <a:schemeClr val="dk1"/>
                </a:solidFill>
              </a:defRPr>
            </a:lvl9pPr>
          </a:lstStyle>
          <a:p>
            <a:endParaRPr/>
          </a:p>
        </p:txBody>
      </p:sp>
      <p:sp>
        <p:nvSpPr>
          <p:cNvPr id="39" name="Google Shape;39;p38"/>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1pPr>
            <a:lvl2pPr marL="0" lvl="1"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2pPr>
            <a:lvl3pPr marL="0" lvl="2"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3pPr>
            <a:lvl4pPr marL="0" lvl="3"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4pPr>
            <a:lvl5pPr marL="0" lvl="4"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5pPr>
            <a:lvl6pPr marL="0" lvl="5"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6pPr>
            <a:lvl7pPr marL="0" lvl="6"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7pPr>
            <a:lvl8pPr marL="0" lvl="7"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8pPr>
            <a:lvl9pPr marL="0" lvl="8" indent="0" algn="r">
              <a:lnSpc>
                <a:spcPct val="100000"/>
              </a:lnSpc>
              <a:spcBef>
                <a:spcPts val="0"/>
              </a:spcBef>
              <a:spcAft>
                <a:spcPts val="0"/>
              </a:spcAft>
              <a:buSzPts val="1200"/>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pic>
        <p:nvPicPr>
          <p:cNvPr id="40" name="Google Shape;40;p38"/>
          <p:cNvPicPr preferRelativeResize="0"/>
          <p:nvPr/>
        </p:nvPicPr>
        <p:blipFill rotWithShape="1">
          <a:blip r:embed="rId2">
            <a:alphaModFix/>
          </a:blip>
          <a:srcRect/>
          <a:stretch/>
        </p:blipFill>
        <p:spPr>
          <a:xfrm>
            <a:off x="240380" y="153138"/>
            <a:ext cx="1177603" cy="1116953"/>
          </a:xfrm>
          <a:prstGeom prst="rect">
            <a:avLst/>
          </a:prstGeom>
          <a:noFill/>
          <a:ln>
            <a:noFill/>
          </a:ln>
        </p:spPr>
      </p:pic>
      <p:sp>
        <p:nvSpPr>
          <p:cNvPr id="41" name="Google Shape;41;p38"/>
          <p:cNvSpPr txBox="1"/>
          <p:nvPr/>
        </p:nvSpPr>
        <p:spPr>
          <a:xfrm>
            <a:off x="3086100" y="971550"/>
            <a:ext cx="184731" cy="307777"/>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42"/>
        <p:cNvGrpSpPr/>
        <p:nvPr/>
      </p:nvGrpSpPr>
      <p:grpSpPr>
        <a:xfrm>
          <a:off x="0" y="0"/>
          <a:ext cx="0" cy="0"/>
          <a:chOff x="0" y="0"/>
          <a:chExt cx="0" cy="0"/>
        </a:xfrm>
      </p:grpSpPr>
      <p:sp>
        <p:nvSpPr>
          <p:cNvPr id="43" name="Google Shape;43;p3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B92F2"/>
              </a:buClr>
              <a:buSzPts val="2400"/>
              <a:buNone/>
              <a:defRPr sz="2400">
                <a:solidFill>
                  <a:srgbClr val="8B92F2"/>
                </a:solidFill>
              </a:defRPr>
            </a:lvl1pPr>
            <a:lvl2pPr marL="914400" lvl="1" indent="-228600" algn="l">
              <a:lnSpc>
                <a:spcPct val="90000"/>
              </a:lnSpc>
              <a:spcBef>
                <a:spcPts val="500"/>
              </a:spcBef>
              <a:spcAft>
                <a:spcPts val="0"/>
              </a:spcAft>
              <a:buClr>
                <a:srgbClr val="8B92F2"/>
              </a:buClr>
              <a:buSzPts val="2000"/>
              <a:buNone/>
              <a:defRPr sz="2000">
                <a:solidFill>
                  <a:srgbClr val="8B92F2"/>
                </a:solidFill>
              </a:defRPr>
            </a:lvl2pPr>
            <a:lvl3pPr marL="1371600" lvl="2" indent="-228600" algn="l">
              <a:lnSpc>
                <a:spcPct val="90000"/>
              </a:lnSpc>
              <a:spcBef>
                <a:spcPts val="500"/>
              </a:spcBef>
              <a:spcAft>
                <a:spcPts val="0"/>
              </a:spcAft>
              <a:buClr>
                <a:srgbClr val="8B92F2"/>
              </a:buClr>
              <a:buSzPts val="1800"/>
              <a:buNone/>
              <a:defRPr sz="1800">
                <a:solidFill>
                  <a:srgbClr val="8B92F2"/>
                </a:solidFill>
              </a:defRPr>
            </a:lvl3pPr>
            <a:lvl4pPr marL="1828800" lvl="3" indent="-228600" algn="l">
              <a:lnSpc>
                <a:spcPct val="90000"/>
              </a:lnSpc>
              <a:spcBef>
                <a:spcPts val="500"/>
              </a:spcBef>
              <a:spcAft>
                <a:spcPts val="0"/>
              </a:spcAft>
              <a:buClr>
                <a:srgbClr val="8B92F2"/>
              </a:buClr>
              <a:buSzPts val="1600"/>
              <a:buNone/>
              <a:defRPr sz="1600">
                <a:solidFill>
                  <a:srgbClr val="8B92F2"/>
                </a:solidFill>
              </a:defRPr>
            </a:lvl4pPr>
            <a:lvl5pPr marL="2286000" lvl="4" indent="-228600" algn="l">
              <a:lnSpc>
                <a:spcPct val="90000"/>
              </a:lnSpc>
              <a:spcBef>
                <a:spcPts val="500"/>
              </a:spcBef>
              <a:spcAft>
                <a:spcPts val="0"/>
              </a:spcAft>
              <a:buClr>
                <a:srgbClr val="8B92F2"/>
              </a:buClr>
              <a:buSzPts val="1600"/>
              <a:buNone/>
              <a:defRPr sz="1600">
                <a:solidFill>
                  <a:srgbClr val="8B92F2"/>
                </a:solidFill>
              </a:defRPr>
            </a:lvl5pPr>
            <a:lvl6pPr marL="2743200" lvl="5" indent="-228600" algn="l">
              <a:lnSpc>
                <a:spcPct val="90000"/>
              </a:lnSpc>
              <a:spcBef>
                <a:spcPts val="500"/>
              </a:spcBef>
              <a:spcAft>
                <a:spcPts val="0"/>
              </a:spcAft>
              <a:buClr>
                <a:srgbClr val="8B92F2"/>
              </a:buClr>
              <a:buSzPts val="1600"/>
              <a:buNone/>
              <a:defRPr sz="1600">
                <a:solidFill>
                  <a:srgbClr val="8B92F2"/>
                </a:solidFill>
              </a:defRPr>
            </a:lvl6pPr>
            <a:lvl7pPr marL="3200400" lvl="6" indent="-228600" algn="l">
              <a:lnSpc>
                <a:spcPct val="90000"/>
              </a:lnSpc>
              <a:spcBef>
                <a:spcPts val="500"/>
              </a:spcBef>
              <a:spcAft>
                <a:spcPts val="0"/>
              </a:spcAft>
              <a:buClr>
                <a:srgbClr val="8B92F2"/>
              </a:buClr>
              <a:buSzPts val="1600"/>
              <a:buNone/>
              <a:defRPr sz="1600">
                <a:solidFill>
                  <a:srgbClr val="8B92F2"/>
                </a:solidFill>
              </a:defRPr>
            </a:lvl7pPr>
            <a:lvl8pPr marL="3657600" lvl="7" indent="-228600" algn="l">
              <a:lnSpc>
                <a:spcPct val="90000"/>
              </a:lnSpc>
              <a:spcBef>
                <a:spcPts val="500"/>
              </a:spcBef>
              <a:spcAft>
                <a:spcPts val="0"/>
              </a:spcAft>
              <a:buClr>
                <a:srgbClr val="8B92F2"/>
              </a:buClr>
              <a:buSzPts val="1600"/>
              <a:buNone/>
              <a:defRPr sz="1600">
                <a:solidFill>
                  <a:srgbClr val="8B92F2"/>
                </a:solidFill>
              </a:defRPr>
            </a:lvl8pPr>
            <a:lvl9pPr marL="4114800" lvl="8" indent="-228600" algn="l">
              <a:lnSpc>
                <a:spcPct val="90000"/>
              </a:lnSpc>
              <a:spcBef>
                <a:spcPts val="500"/>
              </a:spcBef>
              <a:spcAft>
                <a:spcPts val="0"/>
              </a:spcAft>
              <a:buClr>
                <a:srgbClr val="8B92F2"/>
              </a:buClr>
              <a:buSzPts val="1600"/>
              <a:buNone/>
              <a:defRPr sz="1600">
                <a:solidFill>
                  <a:srgbClr val="8B92F2"/>
                </a:solidFill>
              </a:defRPr>
            </a:lvl9pPr>
          </a:lstStyle>
          <a:p>
            <a:endParaRPr/>
          </a:p>
        </p:txBody>
      </p:sp>
      <p:sp>
        <p:nvSpPr>
          <p:cNvPr id="45" name="Google Shape;4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48"/>
        <p:cNvGrpSpPr/>
        <p:nvPr/>
      </p:nvGrpSpPr>
      <p:grpSpPr>
        <a:xfrm>
          <a:off x="0" y="0"/>
          <a:ext cx="0" cy="0"/>
          <a:chOff x="0" y="0"/>
          <a:chExt cx="0" cy="0"/>
        </a:xfrm>
      </p:grpSpPr>
      <p:sp>
        <p:nvSpPr>
          <p:cNvPr id="49" name="Google Shape;4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69"/>
        <p:cNvGrpSpPr/>
        <p:nvPr/>
      </p:nvGrpSpPr>
      <p:grpSpPr>
        <a:xfrm>
          <a:off x="0" y="0"/>
          <a:ext cx="0" cy="0"/>
          <a:chOff x="0" y="0"/>
          <a:chExt cx="0" cy="0"/>
        </a:xfrm>
      </p:grpSpPr>
      <p:sp>
        <p:nvSpPr>
          <p:cNvPr id="70" name="Google Shape;7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73"/>
        <p:cNvGrpSpPr/>
        <p:nvPr/>
      </p:nvGrpSpPr>
      <p:grpSpPr>
        <a:xfrm>
          <a:off x="0" y="0"/>
          <a:ext cx="0" cy="0"/>
          <a:chOff x="0" y="0"/>
          <a:chExt cx="0" cy="0"/>
        </a:xfrm>
      </p:grpSpPr>
      <p:sp>
        <p:nvSpPr>
          <p:cNvPr id="74" name="Google Shape;74;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4"/>
          <p:cNvSpPr>
            <a:spLocks noGrp="1"/>
          </p:cNvSpPr>
          <p:nvPr>
            <p:ph type="pic" idx="2"/>
          </p:nvPr>
        </p:nvSpPr>
        <p:spPr>
          <a:xfrm>
            <a:off x="5183188" y="987425"/>
            <a:ext cx="6172200" cy="4873625"/>
          </a:xfrm>
          <a:prstGeom prst="rect">
            <a:avLst/>
          </a:prstGeom>
          <a:noFill/>
          <a:ln>
            <a:noFill/>
          </a:ln>
        </p:spPr>
      </p:sp>
      <p:sp>
        <p:nvSpPr>
          <p:cNvPr id="76" name="Google Shape;76;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Electrolize"/>
              <a:buNone/>
              <a:defRPr sz="4400" b="0"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Montserrat"/>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Montserrat"/>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Montserrat"/>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B92F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B92F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B9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publicdomainpictures.net/view-image.php?image=93744&amp;picture=networki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hyperlink" Target="https://open.lib.umn.edu/principlesmanagement/chapter/9-1-social-networ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ngall.com/target-png/"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hyperlink" Target="http://com-ace.blogspot.com/2015/11/network-topology.html" TargetMode="External"/><Relationship Id="rId4" Type="http://schemas.openxmlformats.org/officeDocument/2006/relationships/diagramData" Target="../diagrams/data3.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0" y="3659109"/>
            <a:ext cx="12192000" cy="3198892"/>
          </a:xfrm>
          <a:prstGeom prst="rect">
            <a:avLst/>
          </a:prstGeom>
          <a:solidFill>
            <a:srgbClr val="D7FA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tillium Web"/>
              <a:ea typeface="Titillium Web"/>
              <a:cs typeface="Titillium Web"/>
              <a:sym typeface="Titillium Web"/>
            </a:endParaRPr>
          </a:p>
        </p:txBody>
      </p:sp>
      <p:sp>
        <p:nvSpPr>
          <p:cNvPr id="97" name="Google Shape;97;p1"/>
          <p:cNvSpPr/>
          <p:nvPr/>
        </p:nvSpPr>
        <p:spPr>
          <a:xfrm>
            <a:off x="0" y="0"/>
            <a:ext cx="12192000" cy="3659109"/>
          </a:xfrm>
          <a:prstGeom prst="rect">
            <a:avLst/>
          </a:prstGeom>
          <a:solidFill>
            <a:srgbClr val="0F0F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tillium Web"/>
              <a:ea typeface="Titillium Web"/>
              <a:cs typeface="Titillium Web"/>
              <a:sym typeface="Titillium Web"/>
            </a:endParaRPr>
          </a:p>
        </p:txBody>
      </p:sp>
      <p:sp>
        <p:nvSpPr>
          <p:cNvPr id="98" name="Google Shape;98;p1"/>
          <p:cNvSpPr txBox="1">
            <a:spLocks noGrp="1"/>
          </p:cNvSpPr>
          <p:nvPr>
            <p:ph type="ctrTitle"/>
          </p:nvPr>
        </p:nvSpPr>
        <p:spPr>
          <a:xfrm>
            <a:off x="319618" y="1057917"/>
            <a:ext cx="7681382" cy="183190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947ED"/>
              </a:buClr>
              <a:buSzPts val="4000"/>
              <a:buFont typeface="Arial"/>
              <a:buNone/>
            </a:pPr>
            <a:r>
              <a:rPr lang="en-US" sz="4800" dirty="0">
                <a:solidFill>
                  <a:srgbClr val="D7FAF0"/>
                </a:solidFill>
                <a:latin typeface="Titillium Web"/>
                <a:ea typeface="Titillium Web"/>
                <a:cs typeface="Titillium Web"/>
                <a:sym typeface="Titillium Web"/>
              </a:rPr>
              <a:t>BÜRO NETZWERK +         KOMPLEX</a:t>
            </a:r>
            <a:br>
              <a:rPr lang="en-US" sz="4800" dirty="0">
                <a:solidFill>
                  <a:srgbClr val="D7FAF0"/>
                </a:solidFill>
                <a:latin typeface="Titillium Web"/>
                <a:ea typeface="Titillium Web"/>
                <a:cs typeface="Titillium Web"/>
                <a:sym typeface="Titillium Web"/>
              </a:rPr>
            </a:br>
            <a:br>
              <a:rPr lang="en-US" sz="4800" dirty="0">
                <a:solidFill>
                  <a:srgbClr val="D7FAF0"/>
                </a:solidFill>
                <a:latin typeface="Titillium Web"/>
                <a:ea typeface="Titillium Web"/>
                <a:cs typeface="Titillium Web"/>
                <a:sym typeface="Titillium Web"/>
              </a:rPr>
            </a:br>
            <a:endParaRPr sz="4800" b="1" dirty="0">
              <a:solidFill>
                <a:srgbClr val="D7FAF0"/>
              </a:solidFill>
              <a:latin typeface="Titillium Web"/>
              <a:ea typeface="Titillium Web"/>
              <a:cs typeface="Titillium Web"/>
              <a:sym typeface="Titillium Web"/>
            </a:endParaRPr>
          </a:p>
        </p:txBody>
      </p:sp>
      <p:sp>
        <p:nvSpPr>
          <p:cNvPr id="99" name="Google Shape;99;p1"/>
          <p:cNvSpPr txBox="1"/>
          <p:nvPr/>
        </p:nvSpPr>
        <p:spPr>
          <a:xfrm>
            <a:off x="0" y="3548750"/>
            <a:ext cx="6096000" cy="319889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D6FF2B"/>
              </a:buClr>
              <a:buSzPts val="3600"/>
              <a:buFont typeface="Arial"/>
              <a:buNone/>
            </a:pPr>
            <a:r>
              <a:rPr lang="en-US" sz="2400" i="0" u="none" strike="noStrike" cap="none" dirty="0">
                <a:solidFill>
                  <a:srgbClr val="000000"/>
                </a:solidFill>
                <a:latin typeface="Titillium Web"/>
                <a:ea typeface="Titillium Web"/>
                <a:cs typeface="Titillium Web"/>
                <a:sym typeface="Titillium Web"/>
              </a:rPr>
              <a:t>Name Teilnehmer</a:t>
            </a:r>
            <a:r>
              <a:rPr lang="en-US" sz="2400" b="1" i="0" u="none" strike="noStrike" cap="none" dirty="0">
                <a:solidFill>
                  <a:srgbClr val="000000"/>
                </a:solidFill>
                <a:latin typeface="Titillium Web"/>
                <a:ea typeface="Titillium Web"/>
                <a:cs typeface="Titillium Web"/>
                <a:sym typeface="Titillium Web"/>
              </a:rPr>
              <a:t>: Marius Arpad Szilagyi</a:t>
            </a:r>
          </a:p>
          <a:p>
            <a:pPr marL="0" marR="0" lvl="0" indent="0" algn="l" rtl="0">
              <a:lnSpc>
                <a:spcPct val="90000"/>
              </a:lnSpc>
              <a:spcBef>
                <a:spcPts val="0"/>
              </a:spcBef>
              <a:spcAft>
                <a:spcPts val="0"/>
              </a:spcAft>
              <a:buClr>
                <a:srgbClr val="D6FF2B"/>
              </a:buClr>
              <a:buSzPts val="3600"/>
              <a:buFont typeface="Arial"/>
              <a:buNone/>
            </a:pPr>
            <a:endParaRPr lang="en-US" sz="2400" b="1" i="0" u="none" strike="noStrike" cap="none" dirty="0">
              <a:solidFill>
                <a:srgbClr val="000000"/>
              </a:solidFill>
              <a:latin typeface="Titillium Web"/>
              <a:ea typeface="Titillium Web"/>
              <a:cs typeface="Titillium Web"/>
              <a:sym typeface="Titillium Web"/>
            </a:endParaRPr>
          </a:p>
          <a:p>
            <a:pPr>
              <a:lnSpc>
                <a:spcPct val="90000"/>
              </a:lnSpc>
              <a:buClr>
                <a:srgbClr val="D6FF2B"/>
              </a:buClr>
              <a:buSzPts val="3600"/>
            </a:pPr>
            <a:r>
              <a:rPr lang="en-US" sz="2400" dirty="0">
                <a:latin typeface="Titillium Web"/>
                <a:ea typeface="Titillium Web"/>
                <a:cs typeface="Titillium Web"/>
                <a:sym typeface="Titillium Web"/>
              </a:rPr>
              <a:t>Titel Projekt</a:t>
            </a:r>
            <a:r>
              <a:rPr lang="en-US" sz="2400" b="1" dirty="0">
                <a:latin typeface="Titillium Web"/>
                <a:ea typeface="Titillium Web"/>
                <a:cs typeface="Titillium Web"/>
                <a:sym typeface="Titillium Web"/>
              </a:rPr>
              <a:t>: </a:t>
            </a:r>
            <a:r>
              <a:rPr lang="de-DE" sz="2400" b="1" dirty="0">
                <a:effectLst/>
                <a:latin typeface="Titillium Web" panose="00000500000000000000" pitchFamily="2" charset="0"/>
                <a:cs typeface="Times New Roman" panose="02020603050405020304" pitchFamily="18" charset="0"/>
              </a:rPr>
              <a:t>Büronetzwerk + Komplex</a:t>
            </a:r>
          </a:p>
        </p:txBody>
      </p:sp>
      <p:pic>
        <p:nvPicPr>
          <p:cNvPr id="100" name="Google Shape;100;p1"/>
          <p:cNvPicPr preferRelativeResize="0"/>
          <p:nvPr/>
        </p:nvPicPr>
        <p:blipFill>
          <a:blip r:embed="rId3">
            <a:extLst>
              <a:ext uri="{837473B0-CC2E-450A-ABE3-18F120FF3D39}">
                <a1611:picAttrSrcUrl xmlns:a1611="http://schemas.microsoft.com/office/drawing/2016/11/main" r:id="rId4"/>
              </a:ext>
            </a:extLst>
          </a:blip>
          <a:srcRect/>
          <a:stretch/>
        </p:blipFill>
        <p:spPr>
          <a:xfrm>
            <a:off x="6096001" y="1977456"/>
            <a:ext cx="5882700" cy="4331904"/>
          </a:xfrm>
          <a:prstGeom prst="rect">
            <a:avLst/>
          </a:prstGeom>
          <a:noFill/>
          <a:ln>
            <a:noFill/>
          </a:ln>
        </p:spPr>
      </p:pic>
      <p:pic>
        <p:nvPicPr>
          <p:cNvPr id="101" name="Google Shape;101;p1"/>
          <p:cNvPicPr preferRelativeResize="0"/>
          <p:nvPr/>
        </p:nvPicPr>
        <p:blipFill rotWithShape="1">
          <a:blip r:embed="rId5">
            <a:alphaModFix/>
          </a:blip>
          <a:srcRect/>
          <a:stretch/>
        </p:blipFill>
        <p:spPr>
          <a:xfrm>
            <a:off x="10718971" y="162020"/>
            <a:ext cx="1269657" cy="12042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533700" y="1748272"/>
            <a:ext cx="11658300" cy="4897453"/>
          </a:xfrm>
          <a:prstGeom prst="rect">
            <a:avLst/>
          </a:prstGeom>
          <a:no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err="1">
                <a:solidFill>
                  <a:srgbClr val="000000"/>
                </a:solidFill>
                <a:latin typeface="Arial"/>
                <a:ea typeface="Arial"/>
                <a:cs typeface="Arial"/>
                <a:sym typeface="Arial"/>
              </a:rPr>
              <a:t>Abbildung</a:t>
            </a:r>
            <a:r>
              <a:rPr lang="en-US" sz="1400" b="0" i="0" u="none" strike="noStrike" cap="none" dirty="0">
                <a:solidFill>
                  <a:srgbClr val="000000"/>
                </a:solidFill>
                <a:latin typeface="Arial"/>
                <a:ea typeface="Arial"/>
                <a:cs typeface="Arial"/>
                <a:sym typeface="Arial"/>
              </a:rPr>
              <a:t> </a:t>
            </a:r>
            <a:r>
              <a:rPr lang="en-US" sz="1400" b="0" i="0" u="none" strike="noStrike" cap="none" dirty="0" err="1">
                <a:solidFill>
                  <a:srgbClr val="000000"/>
                </a:solidFill>
                <a:latin typeface="Arial"/>
                <a:ea typeface="Arial"/>
                <a:cs typeface="Arial"/>
                <a:sym typeface="Arial"/>
              </a:rPr>
              <a:t>Gesamt</a:t>
            </a:r>
            <a:r>
              <a:rPr lang="en-US" sz="1400" b="0" i="0" u="none" strike="noStrike" cap="none" dirty="0">
                <a:solidFill>
                  <a:srgbClr val="000000"/>
                </a:solidFill>
                <a:latin typeface="Arial"/>
                <a:ea typeface="Arial"/>
                <a:cs typeface="Arial"/>
                <a:sym typeface="Arial"/>
              </a:rPr>
              <a:t> </a:t>
            </a:r>
            <a:r>
              <a:rPr lang="en-US" sz="1400" b="0" i="0" u="none" strike="noStrike" cap="none" dirty="0" err="1">
                <a:solidFill>
                  <a:srgbClr val="000000"/>
                </a:solidFill>
                <a:latin typeface="Arial"/>
                <a:ea typeface="Arial"/>
                <a:cs typeface="Arial"/>
                <a:sym typeface="Arial"/>
              </a:rPr>
              <a:t>Erste</a:t>
            </a:r>
            <a:r>
              <a:rPr lang="en-US" sz="1400" b="0" i="0" u="none" strike="noStrike" cap="none" dirty="0">
                <a:solidFill>
                  <a:srgbClr val="000000"/>
                </a:solidFill>
                <a:latin typeface="Arial"/>
                <a:ea typeface="Arial"/>
                <a:cs typeface="Arial"/>
                <a:sym typeface="Arial"/>
              </a:rPr>
              <a:t> </a:t>
            </a:r>
            <a:r>
              <a:rPr lang="en-US" sz="1400" b="0" i="0" u="none" strike="noStrike" cap="none" dirty="0" err="1">
                <a:solidFill>
                  <a:srgbClr val="000000"/>
                </a:solidFill>
                <a:latin typeface="Arial"/>
                <a:ea typeface="Arial"/>
                <a:cs typeface="Arial"/>
                <a:sym typeface="Arial"/>
              </a:rPr>
              <a:t>Etage</a:t>
            </a: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en-US" b="1" dirty="0" err="1">
                <a:solidFill>
                  <a:srgbClr val="D7FAF0"/>
                </a:solidFill>
                <a:latin typeface="Titillium Web"/>
                <a:ea typeface="Titillium Web"/>
                <a:cs typeface="Titillium Web"/>
                <a:sym typeface="Titillium Web"/>
              </a:rPr>
              <a:t>Abbildung</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Gesamt</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Netzwerk</a:t>
            </a:r>
            <a:r>
              <a:rPr lang="en-US" b="1" dirty="0">
                <a:solidFill>
                  <a:srgbClr val="D7FAF0"/>
                </a:solidFill>
                <a:latin typeface="Titillium Web"/>
                <a:ea typeface="Titillium Web"/>
                <a:cs typeface="Titillium Web"/>
                <a:sym typeface="Titillium Web"/>
              </a:rPr>
              <a:t> Projekt</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pic>
        <p:nvPicPr>
          <p:cNvPr id="2" name="Grafik 7">
            <a:extLst>
              <a:ext uri="{FF2B5EF4-FFF2-40B4-BE49-F238E27FC236}">
                <a16:creationId xmlns:a16="http://schemas.microsoft.com/office/drawing/2014/main" id="{F8E21037-AABF-39FC-D6F3-073BC4B65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75" y="1765055"/>
            <a:ext cx="11903250" cy="48806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8655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533699" y="1748272"/>
            <a:ext cx="12743181" cy="5353193"/>
          </a:xfrm>
          <a:prstGeom prst="rect">
            <a:avLst/>
          </a:prstGeom>
          <a:no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en-US" b="1" dirty="0" err="1">
                <a:solidFill>
                  <a:srgbClr val="D7FAF0"/>
                </a:solidFill>
                <a:latin typeface="Titillium Web"/>
                <a:ea typeface="Titillium Web"/>
                <a:cs typeface="Titillium Web"/>
                <a:sym typeface="Titillium Web"/>
              </a:rPr>
              <a:t>Abbildung</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Gesamt</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Erste</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Etage</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pic>
        <p:nvPicPr>
          <p:cNvPr id="2" name="Grafik 8">
            <a:extLst>
              <a:ext uri="{FF2B5EF4-FFF2-40B4-BE49-F238E27FC236}">
                <a16:creationId xmlns:a16="http://schemas.microsoft.com/office/drawing/2014/main" id="{6EE93917-B642-1C4C-45D7-B8DFC2641F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097" y="2005745"/>
            <a:ext cx="11809487" cy="44490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743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533700" y="1748272"/>
            <a:ext cx="11658300" cy="4897453"/>
          </a:xfrm>
          <a:prstGeom prst="rect">
            <a:avLst/>
          </a:prstGeom>
          <a:no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en-US" b="1" dirty="0" err="1">
                <a:solidFill>
                  <a:srgbClr val="D7FAF0"/>
                </a:solidFill>
                <a:latin typeface="Times New Roman" panose="02020603050405020304" pitchFamily="18" charset="0"/>
                <a:ea typeface="Titillium Web"/>
                <a:cs typeface="Times New Roman" panose="02020603050405020304" pitchFamily="18" charset="0"/>
                <a:sym typeface="Titillium Web"/>
              </a:rPr>
              <a:t>Abbildung</a:t>
            </a:r>
            <a:r>
              <a:rPr lang="en-US" b="1" dirty="0">
                <a:solidFill>
                  <a:srgbClr val="D7FAF0"/>
                </a:solidFill>
                <a:latin typeface="Times New Roman" panose="02020603050405020304" pitchFamily="18" charset="0"/>
                <a:ea typeface="Titillium Web"/>
                <a:cs typeface="Times New Roman" panose="02020603050405020304" pitchFamily="18" charset="0"/>
                <a:sym typeface="Titillium Web"/>
              </a:rPr>
              <a:t> </a:t>
            </a:r>
            <a:r>
              <a:rPr lang="en-US" b="1" dirty="0" err="1">
                <a:solidFill>
                  <a:srgbClr val="D7FAF0"/>
                </a:solidFill>
                <a:latin typeface="Times New Roman" panose="02020603050405020304" pitchFamily="18" charset="0"/>
                <a:ea typeface="Titillium Web"/>
                <a:cs typeface="Times New Roman" panose="02020603050405020304" pitchFamily="18" charset="0"/>
                <a:sym typeface="Titillium Web"/>
              </a:rPr>
              <a:t>Gesamt</a:t>
            </a:r>
            <a:r>
              <a:rPr lang="en-US" b="1" dirty="0">
                <a:solidFill>
                  <a:srgbClr val="D7FAF0"/>
                </a:solidFill>
                <a:latin typeface="Times New Roman" panose="02020603050405020304" pitchFamily="18" charset="0"/>
                <a:ea typeface="Titillium Web"/>
                <a:cs typeface="Times New Roman" panose="02020603050405020304" pitchFamily="18" charset="0"/>
                <a:sym typeface="Titillium Web"/>
              </a:rPr>
              <a:t> </a:t>
            </a:r>
            <a:r>
              <a:rPr lang="en-US" b="1" dirty="0" err="1">
                <a:solidFill>
                  <a:srgbClr val="D7FAF0"/>
                </a:solidFill>
                <a:latin typeface="Times New Roman" panose="02020603050405020304" pitchFamily="18" charset="0"/>
                <a:ea typeface="Titillium Web"/>
                <a:cs typeface="Times New Roman" panose="02020603050405020304" pitchFamily="18" charset="0"/>
                <a:sym typeface="Titillium Web"/>
              </a:rPr>
              <a:t>Zweite</a:t>
            </a:r>
            <a:r>
              <a:rPr lang="en-US" b="1" dirty="0">
                <a:solidFill>
                  <a:srgbClr val="D7FAF0"/>
                </a:solidFill>
                <a:latin typeface="Times New Roman" panose="02020603050405020304" pitchFamily="18" charset="0"/>
                <a:ea typeface="Titillium Web"/>
                <a:cs typeface="Times New Roman" panose="02020603050405020304" pitchFamily="18" charset="0"/>
                <a:sym typeface="Titillium Web"/>
              </a:rPr>
              <a:t> </a:t>
            </a:r>
            <a:r>
              <a:rPr lang="en-US" b="1" dirty="0" err="1">
                <a:solidFill>
                  <a:srgbClr val="D7FAF0"/>
                </a:solidFill>
                <a:latin typeface="Times New Roman" panose="02020603050405020304" pitchFamily="18" charset="0"/>
                <a:ea typeface="Titillium Web"/>
                <a:cs typeface="Times New Roman" panose="02020603050405020304" pitchFamily="18" charset="0"/>
                <a:sym typeface="Titillium Web"/>
              </a:rPr>
              <a:t>Etage</a:t>
            </a:r>
            <a:r>
              <a:rPr lang="en-US" b="1" dirty="0">
                <a:solidFill>
                  <a:srgbClr val="D7FAF0"/>
                </a:solidFill>
                <a:latin typeface="Times New Roman" panose="02020603050405020304" pitchFamily="18" charset="0"/>
                <a:ea typeface="Titillium Web"/>
                <a:cs typeface="Times New Roman" panose="02020603050405020304" pitchFamily="18" charset="0"/>
                <a:sym typeface="Titillium Web"/>
              </a:rPr>
              <a:t>:</a:t>
            </a: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pic>
        <p:nvPicPr>
          <p:cNvPr id="3" name="Grafik 30">
            <a:extLst>
              <a:ext uri="{FF2B5EF4-FFF2-40B4-BE49-F238E27FC236}">
                <a16:creationId xmlns:a16="http://schemas.microsoft.com/office/drawing/2014/main" id="{90A8ED01-98B0-95FF-99BE-1DE5AEEA46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 y="1381991"/>
            <a:ext cx="12155424" cy="5448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935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533700" y="1748272"/>
            <a:ext cx="11658300" cy="4897453"/>
          </a:xfrm>
          <a:prstGeom prst="rect">
            <a:avLst/>
          </a:prstGeom>
          <a:no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en-US" b="1" dirty="0" err="1">
                <a:solidFill>
                  <a:srgbClr val="D7FAF0"/>
                </a:solidFill>
                <a:latin typeface="Titillium Web"/>
                <a:ea typeface="Titillium Web"/>
                <a:cs typeface="Titillium Web"/>
                <a:sym typeface="Titillium Web"/>
              </a:rPr>
              <a:t>Abbildung</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Gesamt</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Dritte</a:t>
            </a:r>
            <a:r>
              <a:rPr lang="en-US" b="1" dirty="0">
                <a:solidFill>
                  <a:srgbClr val="D7FAF0"/>
                </a:solidFill>
                <a:latin typeface="Titillium Web"/>
                <a:ea typeface="Titillium Web"/>
                <a:cs typeface="Titillium Web"/>
                <a:sym typeface="Titillium Web"/>
              </a:rPr>
              <a:t> </a:t>
            </a:r>
            <a:r>
              <a:rPr lang="en-US" b="1" dirty="0" err="1">
                <a:solidFill>
                  <a:srgbClr val="D7FAF0"/>
                </a:solidFill>
                <a:latin typeface="Titillium Web"/>
                <a:ea typeface="Titillium Web"/>
                <a:cs typeface="Titillium Web"/>
                <a:sym typeface="Titillium Web"/>
              </a:rPr>
              <a:t>Etage</a:t>
            </a:r>
            <a:endParaRPr lang="en-US"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pic>
        <p:nvPicPr>
          <p:cNvPr id="2" name="Grafik 1">
            <a:extLst>
              <a:ext uri="{FF2B5EF4-FFF2-40B4-BE49-F238E27FC236}">
                <a16:creationId xmlns:a16="http://schemas.microsoft.com/office/drawing/2014/main" id="{B7BF4A58-079C-DB70-61BC-F439D848E025}"/>
              </a:ext>
            </a:extLst>
          </p:cNvPr>
          <p:cNvPicPr>
            <a:picLocks noChangeAspect="1"/>
          </p:cNvPicPr>
          <p:nvPr/>
        </p:nvPicPr>
        <p:blipFill>
          <a:blip r:embed="rId4"/>
          <a:stretch>
            <a:fillRect/>
          </a:stretch>
        </p:blipFill>
        <p:spPr>
          <a:xfrm>
            <a:off x="301753" y="1837944"/>
            <a:ext cx="11521440" cy="4889611"/>
          </a:xfrm>
          <a:prstGeom prst="rect">
            <a:avLst/>
          </a:prstGeom>
        </p:spPr>
      </p:pic>
    </p:spTree>
    <p:extLst>
      <p:ext uri="{BB962C8B-B14F-4D97-AF65-F5344CB8AC3E}">
        <p14:creationId xmlns:p14="http://schemas.microsoft.com/office/powerpoint/2010/main" val="259038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266850" y="1719592"/>
            <a:ext cx="11658300" cy="4897453"/>
          </a:xfrm>
          <a:prstGeom prst="rect">
            <a:avLst/>
          </a:prstGeom>
          <a:noFill/>
          <a:ln>
            <a:solidFill>
              <a:srgbClr val="00B0F0"/>
            </a:solidFill>
          </a:ln>
        </p:spPr>
        <p:txBody>
          <a:bodyPr spcFirstLastPara="1" wrap="square" lIns="91425" tIns="45700" rIns="91425" bIns="45700" anchor="t" anchorCtr="0">
            <a:noAutofit/>
          </a:bodyPr>
          <a:lstStyle/>
          <a:p>
            <a:pPr marL="91303" lvl="0">
              <a:lnSpc>
                <a:spcPct val="150000"/>
              </a:lnSpc>
              <a:buSzPct val="116864"/>
            </a:pPr>
            <a:r>
              <a:rPr lang="de-DE" sz="2400" dirty="0">
                <a:latin typeface="Times New Roman" panose="02020603050405020304" pitchFamily="18" charset="0"/>
                <a:cs typeface="Times New Roman" panose="02020603050405020304" pitchFamily="18" charset="0"/>
                <a:sym typeface="Titillium Web"/>
              </a:rPr>
              <a:t>In diesem Projekt wurde erfolgreich ein mehrstöckiges Bürokomplex-Netzwerk aus verschiedenen Elementen und Topologien eingerichtet und konfiguriert. 
	Die erste Etage verwendet eine Sterntopologie, was eine gute Wahl für ein kleines Netzwerk mit einer begrenzten Anzahl von Geräten ist. 
	Die zweite Etage verwendet eine 1-zu-1-Topologie für Punkt-zu-Punkt-Verbindungen. 
	Die dritte Etage verwendet VLANs, um die Netzwerkstruktur weiter zu differenzieren. </a:t>
            </a:r>
            <a:r>
              <a:rPr lang="de-DE" sz="2400" dirty="0">
                <a:latin typeface="Poppins" panose="00000500000000000000" pitchFamily="2" charset="0"/>
                <a:cs typeface="Poppins" panose="00000500000000000000" pitchFamily="2" charset="0"/>
                <a:sym typeface="Titillium Web"/>
              </a:rPr>
              <a:t>
</a:t>
            </a: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54007"/>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lvl="0">
              <a:buClr>
                <a:srgbClr val="D6FF2B"/>
              </a:buClr>
              <a:buSzPts val="4400"/>
            </a:pPr>
            <a:r>
              <a:rPr lang="en-US" b="1" dirty="0" err="1">
                <a:solidFill>
                  <a:srgbClr val="D7FAF0"/>
                </a:solidFill>
                <a:latin typeface="Times New Roman" panose="02020603050405020304" pitchFamily="18" charset="0"/>
                <a:ea typeface="Titillium Web"/>
                <a:cs typeface="Times New Roman" panose="02020603050405020304" pitchFamily="18" charset="0"/>
                <a:sym typeface="Titillium Web"/>
              </a:rPr>
              <a:t>Schlussfolgerung</a:t>
            </a:r>
            <a:endParaRPr lang="en-US" b="1" dirty="0">
              <a:solidFill>
                <a:srgbClr val="D7FAF0"/>
              </a:solidFill>
              <a:latin typeface="Times New Roman" panose="02020603050405020304" pitchFamily="18" charset="0"/>
              <a:ea typeface="Titillium Web"/>
              <a:cs typeface="Times New Roman" panose="02020603050405020304" pitchFamily="18" charset="0"/>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spTree>
    <p:extLst>
      <p:ext uri="{BB962C8B-B14F-4D97-AF65-F5344CB8AC3E}">
        <p14:creationId xmlns:p14="http://schemas.microsoft.com/office/powerpoint/2010/main" val="342123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10050" y="1627162"/>
            <a:ext cx="12192000" cy="5262411"/>
          </a:xfrm>
          <a:prstGeom prst="rect">
            <a:avLst/>
          </a:prstGeom>
          <a:blipFill dpi="0" rotWithShape="1">
            <a:blip r:embed="rId3">
              <a:alphaModFix amt="30000"/>
              <a:extLst>
                <a:ext uri="{837473B0-CC2E-450A-ABE3-18F120FF3D39}">
                  <a1611:picAttrSrcUrl xmlns:a1611="http://schemas.microsoft.com/office/drawing/2016/11/main" r:id="rId4"/>
                </a:ext>
              </a:extLst>
            </a:blip>
            <a:srcRect/>
            <a:stretch>
              <a:fillRect/>
            </a:stretch>
          </a:blip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5">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34" name="Google Shape;134;p4"/>
          <p:cNvPicPr preferRelativeResize="0"/>
          <p:nvPr/>
        </p:nvPicPr>
        <p:blipFill rotWithShape="1">
          <a:blip r:embed="rId5">
            <a:alphaModFix/>
          </a:blip>
          <a:srcRect/>
          <a:stretch/>
        </p:blipFill>
        <p:spPr>
          <a:xfrm>
            <a:off x="10718971" y="162020"/>
            <a:ext cx="1269657" cy="1204267"/>
          </a:xfrm>
          <a:prstGeom prst="rect">
            <a:avLst/>
          </a:prstGeom>
          <a:noFill/>
          <a:ln>
            <a:noFill/>
          </a:ln>
        </p:spPr>
      </p:pic>
      <p:sp>
        <p:nvSpPr>
          <p:cNvPr id="2" name="Half Frame 1">
            <a:extLst>
              <a:ext uri="{FF2B5EF4-FFF2-40B4-BE49-F238E27FC236}">
                <a16:creationId xmlns:a16="http://schemas.microsoft.com/office/drawing/2014/main" id="{C93E3ECD-D489-3E71-1631-579C6457D226}"/>
              </a:ext>
            </a:extLst>
          </p:cNvPr>
          <p:cNvSpPr/>
          <p:nvPr/>
        </p:nvSpPr>
        <p:spPr>
          <a:xfrm>
            <a:off x="2726267" y="2751667"/>
            <a:ext cx="880533" cy="1049866"/>
          </a:xfrm>
          <a:prstGeom prst="halfFrame">
            <a:avLst>
              <a:gd name="adj1" fmla="val 8333"/>
              <a:gd name="adj2" fmla="val 8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Half Frame 2">
            <a:extLst>
              <a:ext uri="{FF2B5EF4-FFF2-40B4-BE49-F238E27FC236}">
                <a16:creationId xmlns:a16="http://schemas.microsoft.com/office/drawing/2014/main" id="{EF5B7A1A-AE61-0CE9-A9F2-1A2797F080E0}"/>
              </a:ext>
            </a:extLst>
          </p:cNvPr>
          <p:cNvSpPr/>
          <p:nvPr/>
        </p:nvSpPr>
        <p:spPr>
          <a:xfrm rot="10800000">
            <a:off x="7925142" y="4563851"/>
            <a:ext cx="880533" cy="1049866"/>
          </a:xfrm>
          <a:prstGeom prst="halfFrame">
            <a:avLst>
              <a:gd name="adj1" fmla="val 8333"/>
              <a:gd name="adj2" fmla="val 8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8AD76A77-4258-443A-6065-661C97FE8FAF}"/>
              </a:ext>
            </a:extLst>
          </p:cNvPr>
          <p:cNvSpPr txBox="1"/>
          <p:nvPr/>
        </p:nvSpPr>
        <p:spPr>
          <a:xfrm>
            <a:off x="4415195" y="3059173"/>
            <a:ext cx="3361609" cy="2554545"/>
          </a:xfrm>
          <a:prstGeom prst="rect">
            <a:avLst/>
          </a:prstGeom>
          <a:noFill/>
        </p:spPr>
        <p:txBody>
          <a:bodyPr wrap="square" rtlCol="0">
            <a:spAutoFit/>
          </a:bodyPr>
          <a:lstStyle/>
          <a:p>
            <a:r>
              <a:rPr lang="de-DE" sz="8000" dirty="0">
                <a:effectLst/>
                <a:latin typeface="Segoe UI Web (West European)"/>
              </a:rPr>
              <a:t>VIELEN DANK</a:t>
            </a:r>
          </a:p>
        </p:txBody>
      </p:sp>
    </p:spTree>
    <p:extLst>
      <p:ext uri="{BB962C8B-B14F-4D97-AF65-F5344CB8AC3E}">
        <p14:creationId xmlns:p14="http://schemas.microsoft.com/office/powerpoint/2010/main" val="366555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0" y="1445013"/>
            <a:ext cx="12018553" cy="5250967"/>
          </a:xfrm>
          <a:prstGeom prst="rect">
            <a:avLst/>
          </a:prstGeom>
          <a:noFill/>
          <a:ln>
            <a:noFill/>
          </a:ln>
        </p:spPr>
        <p:txBody>
          <a:bodyPr spcFirstLastPara="1" wrap="square" lIns="91425" tIns="45700" rIns="91425" bIns="45700" anchor="t" anchorCtr="0">
            <a:noAutofit/>
          </a:bodyPr>
          <a:lstStyle/>
          <a:p>
            <a:pPr marL="91303">
              <a:buSzPct val="116864"/>
            </a:pPr>
            <a:r>
              <a:rPr lang="de-DE" sz="2000" dirty="0">
                <a:latin typeface="Times New Roman" panose="02020603050405020304" pitchFamily="18" charset="0"/>
                <a:cs typeface="Times New Roman" panose="02020603050405020304" pitchFamily="18" charset="0"/>
              </a:rPr>
              <a:t>Die Netzwerk-Topologie ist in drei Stockwerke unterteilt: Ebene 1, Ebene 2 und Ebene 3. 
In diesem Vortrag konzentrieren wir uns auf die Netzwerkkomponenten von Floor 1 und deren Konnektivität.</a:t>
            </a:r>
          </a:p>
          <a:p>
            <a:pPr marL="91303" algn="ctr">
              <a:buSzPct val="116864"/>
            </a:pPr>
            <a:r>
              <a:rPr lang="de-DE" sz="2000" b="1" dirty="0">
                <a:latin typeface="Times New Roman" panose="02020603050405020304" pitchFamily="18" charset="0"/>
                <a:cs typeface="Times New Roman" panose="02020603050405020304" pitchFamily="18" charset="0"/>
              </a:rPr>
              <a:t>Etage 1 Komponenten </a:t>
            </a:r>
            <a:r>
              <a:rPr lang="de-DE" sz="2000" dirty="0">
                <a:latin typeface="Times New Roman" panose="02020603050405020304" pitchFamily="18" charset="0"/>
                <a:cs typeface="Times New Roman" panose="02020603050405020304" pitchFamily="18" charset="0"/>
              </a:rPr>
              <a:t>
</a:t>
            </a:r>
            <a:endParaRPr lang="de-DE" sz="2000" dirty="0">
              <a:latin typeface="Times New Roman" panose="02020603050405020304" pitchFamily="18" charset="0"/>
              <a:cs typeface="Times New Roman" panose="02020603050405020304" pitchFamily="18" charset="0"/>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471587"/>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7924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6FF2B"/>
              </a:buClr>
              <a:buSzPts val="4400"/>
              <a:buFont typeface="Arial"/>
              <a:buNone/>
            </a:pPr>
            <a:r>
              <a:rPr lang="en-US" sz="5400" b="1" dirty="0">
                <a:solidFill>
                  <a:srgbClr val="D7FAF0"/>
                </a:solidFill>
                <a:latin typeface="Titillium Web"/>
                <a:ea typeface="Titillium Web"/>
                <a:cs typeface="Titillium Web"/>
                <a:sym typeface="Titillium Web"/>
              </a:rPr>
              <a:t>Projekt Kurzbeschreibung</a:t>
            </a:r>
          </a:p>
        </p:txBody>
      </p:sp>
      <p:pic>
        <p:nvPicPr>
          <p:cNvPr id="134" name="Google Shape;134;p4"/>
          <p:cNvPicPr preferRelativeResize="0"/>
          <p:nvPr/>
        </p:nvPicPr>
        <p:blipFill rotWithShape="1">
          <a:blip r:embed="rId3">
            <a:alphaModFix/>
          </a:blip>
          <a:srcRect/>
          <a:stretch/>
        </p:blipFill>
        <p:spPr>
          <a:xfrm>
            <a:off x="10575450" y="20144"/>
            <a:ext cx="1433054" cy="1157547"/>
          </a:xfrm>
          <a:prstGeom prst="rect">
            <a:avLst/>
          </a:prstGeom>
          <a:noFill/>
          <a:ln>
            <a:noFill/>
          </a:ln>
        </p:spPr>
      </p:pic>
      <p:sp>
        <p:nvSpPr>
          <p:cNvPr id="2" name="Rectangle 1">
            <a:extLst>
              <a:ext uri="{FF2B5EF4-FFF2-40B4-BE49-F238E27FC236}">
                <a16:creationId xmlns:a16="http://schemas.microsoft.com/office/drawing/2014/main" id="{CBFF1958-BFAE-9320-0282-1F7A4E3EBB5E}"/>
              </a:ext>
            </a:extLst>
          </p:cNvPr>
          <p:cNvSpPr/>
          <p:nvPr/>
        </p:nvSpPr>
        <p:spPr>
          <a:xfrm>
            <a:off x="0" y="3145586"/>
            <a:ext cx="12192000" cy="3692270"/>
          </a:xfrm>
          <a:prstGeom prst="rect">
            <a:avLst/>
          </a:prstGeom>
          <a:solidFill>
            <a:srgbClr val="D7FA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Pentagon 2">
            <a:extLst>
              <a:ext uri="{FF2B5EF4-FFF2-40B4-BE49-F238E27FC236}">
                <a16:creationId xmlns:a16="http://schemas.microsoft.com/office/drawing/2014/main" id="{C73A5FD0-9A27-03F6-97D7-1C2D5E10EB06}"/>
              </a:ext>
            </a:extLst>
          </p:cNvPr>
          <p:cNvSpPr/>
          <p:nvPr/>
        </p:nvSpPr>
        <p:spPr>
          <a:xfrm rot="5400000">
            <a:off x="-221572"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Pentagon 3">
            <a:extLst>
              <a:ext uri="{FF2B5EF4-FFF2-40B4-BE49-F238E27FC236}">
                <a16:creationId xmlns:a16="http://schemas.microsoft.com/office/drawing/2014/main" id="{19D35097-6B44-167D-82B5-B3D2F91ED63C}"/>
              </a:ext>
            </a:extLst>
          </p:cNvPr>
          <p:cNvSpPr/>
          <p:nvPr/>
        </p:nvSpPr>
        <p:spPr>
          <a:xfrm rot="5400000">
            <a:off x="2764423"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EE00A1D7-9D5D-7DB7-2AA9-D4100B7CE73D}"/>
              </a:ext>
            </a:extLst>
          </p:cNvPr>
          <p:cNvSpPr/>
          <p:nvPr/>
        </p:nvSpPr>
        <p:spPr>
          <a:xfrm rot="5400000">
            <a:off x="5719326"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9B3A11B9-6D0A-BD26-AE58-737E7452E820}"/>
              </a:ext>
            </a:extLst>
          </p:cNvPr>
          <p:cNvSpPr/>
          <p:nvPr/>
        </p:nvSpPr>
        <p:spPr>
          <a:xfrm rot="5400000">
            <a:off x="8721302"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50AAD8-7B4E-C41D-4C53-33A9420C6B85}"/>
              </a:ext>
            </a:extLst>
          </p:cNvPr>
          <p:cNvSpPr txBox="1"/>
          <p:nvPr/>
        </p:nvSpPr>
        <p:spPr>
          <a:xfrm>
            <a:off x="464351" y="3235237"/>
            <a:ext cx="2179184"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Router RTR-1</a:t>
            </a:r>
          </a:p>
        </p:txBody>
      </p:sp>
      <p:sp>
        <p:nvSpPr>
          <p:cNvPr id="8" name="TextBox 7">
            <a:extLst>
              <a:ext uri="{FF2B5EF4-FFF2-40B4-BE49-F238E27FC236}">
                <a16:creationId xmlns:a16="http://schemas.microsoft.com/office/drawing/2014/main" id="{BFF4BAF7-871A-135C-C8D3-649EFAFF60BE}"/>
              </a:ext>
            </a:extLst>
          </p:cNvPr>
          <p:cNvSpPr txBox="1"/>
          <p:nvPr/>
        </p:nvSpPr>
        <p:spPr>
          <a:xfrm>
            <a:off x="196240" y="3927735"/>
            <a:ext cx="2715407" cy="1754326"/>
          </a:xfrm>
          <a:prstGeom prst="rect">
            <a:avLst/>
          </a:prstGeom>
          <a:noFill/>
        </p:spPr>
        <p:txBody>
          <a:bodyPr wrap="square" rtlCol="0">
            <a:spAutoFit/>
          </a:bodyPr>
          <a:lstStyle/>
          <a:p>
            <a:pPr algn="ctr"/>
            <a:r>
              <a:rPr lang="de-DE" sz="1800" b="1">
                <a:solidFill>
                  <a:schemeClr val="bg1"/>
                </a:solidFill>
                <a:latin typeface="Times New Roman" panose="02020603050405020304" pitchFamily="18" charset="0"/>
                <a:cs typeface="Times New Roman" panose="02020603050405020304" pitchFamily="18" charset="0"/>
              </a:rPr>
              <a:t>Der RTR-1-Router ist ein zentrales Netzwerkgerät, das als Gateway zwischen dem lokalen Netzwerk und externen Netzwerken dient.</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D9B2A9B-CA4D-D582-6864-C24E9351E2C6}"/>
              </a:ext>
            </a:extLst>
          </p:cNvPr>
          <p:cNvSpPr txBox="1"/>
          <p:nvPr/>
        </p:nvSpPr>
        <p:spPr>
          <a:xfrm>
            <a:off x="3520965" y="3198164"/>
            <a:ext cx="2179184"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WEB-Server</a:t>
            </a:r>
          </a:p>
        </p:txBody>
      </p:sp>
      <p:sp>
        <p:nvSpPr>
          <p:cNvPr id="10" name="TextBox 9">
            <a:extLst>
              <a:ext uri="{FF2B5EF4-FFF2-40B4-BE49-F238E27FC236}">
                <a16:creationId xmlns:a16="http://schemas.microsoft.com/office/drawing/2014/main" id="{329DC548-0CEC-0D95-8B6B-EA9C614B5626}"/>
              </a:ext>
            </a:extLst>
          </p:cNvPr>
          <p:cNvSpPr txBox="1"/>
          <p:nvPr/>
        </p:nvSpPr>
        <p:spPr>
          <a:xfrm>
            <a:off x="6475868" y="3198165"/>
            <a:ext cx="2179184" cy="461665"/>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DHCP-Server</a:t>
            </a:r>
          </a:p>
        </p:txBody>
      </p:sp>
      <p:sp>
        <p:nvSpPr>
          <p:cNvPr id="11" name="TextBox 10">
            <a:extLst>
              <a:ext uri="{FF2B5EF4-FFF2-40B4-BE49-F238E27FC236}">
                <a16:creationId xmlns:a16="http://schemas.microsoft.com/office/drawing/2014/main" id="{1829DBC1-00F8-6BFE-B7AA-21D3782DDC6E}"/>
              </a:ext>
            </a:extLst>
          </p:cNvPr>
          <p:cNvSpPr txBox="1"/>
          <p:nvPr/>
        </p:nvSpPr>
        <p:spPr>
          <a:xfrm>
            <a:off x="9305250" y="3140886"/>
            <a:ext cx="2465508" cy="769441"/>
          </a:xfrm>
          <a:prstGeom prst="rect">
            <a:avLst/>
          </a:prstGeom>
          <a:noFill/>
        </p:spPr>
        <p:txBody>
          <a:bodyPr wrap="square" rtlCol="0">
            <a:spAutoFit/>
          </a:bodyPr>
          <a:lstStyle/>
          <a:p>
            <a:pPr algn="ctr"/>
            <a:r>
              <a:rPr lang="en-US" sz="2200" b="1" dirty="0" err="1">
                <a:solidFill>
                  <a:schemeClr val="bg1"/>
                </a:solidFill>
                <a:latin typeface="Times New Roman" panose="02020603050405020304" pitchFamily="18" charset="0"/>
                <a:cs typeface="Times New Roman" panose="02020603050405020304" pitchFamily="18" charset="0"/>
              </a:rPr>
              <a:t>Subnetze</a:t>
            </a:r>
            <a:r>
              <a:rPr lang="en-US" sz="2200" b="1" dirty="0">
                <a:solidFill>
                  <a:schemeClr val="bg1"/>
                </a:solidFill>
                <a:latin typeface="Times New Roman" panose="02020603050405020304" pitchFamily="18" charset="0"/>
                <a:cs typeface="Times New Roman" panose="02020603050405020304" pitchFamily="18" charset="0"/>
              </a:rPr>
              <a:t> und IP-</a:t>
            </a:r>
            <a:r>
              <a:rPr lang="en-US" sz="2200" b="1" dirty="0" err="1">
                <a:solidFill>
                  <a:schemeClr val="bg1"/>
                </a:solidFill>
                <a:latin typeface="Times New Roman" panose="02020603050405020304" pitchFamily="18" charset="0"/>
                <a:cs typeface="Times New Roman" panose="02020603050405020304" pitchFamily="18" charset="0"/>
              </a:rPr>
              <a:t>Adressen</a:t>
            </a:r>
            <a:endParaRPr lang="en-US" sz="2200" b="1"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6C2B123-2976-8819-7BC5-451E61637015}"/>
              </a:ext>
            </a:extLst>
          </p:cNvPr>
          <p:cNvSpPr txBox="1"/>
          <p:nvPr/>
        </p:nvSpPr>
        <p:spPr>
          <a:xfrm>
            <a:off x="3249126" y="3927735"/>
            <a:ext cx="2715407" cy="1754326"/>
          </a:xfrm>
          <a:prstGeom prst="rect">
            <a:avLst/>
          </a:prstGeom>
          <a:noFill/>
        </p:spPr>
        <p:txBody>
          <a:bodyPr wrap="square" rtlCol="0">
            <a:spAutoFit/>
          </a:bodyPr>
          <a:lstStyle/>
          <a:p>
            <a:pPr algn="ctr"/>
            <a:r>
              <a:rPr lang="de-DE" sz="1800" b="1" dirty="0">
                <a:solidFill>
                  <a:schemeClr val="bg1"/>
                </a:solidFill>
                <a:effectLst/>
                <a:latin typeface="Times New Roman" panose="02020603050405020304" pitchFamily="18" charset="0"/>
                <a:cs typeface="Times New Roman" panose="02020603050405020304" pitchFamily="18" charset="0"/>
              </a:rPr>
              <a:t>Ein Webserver ist mit dem HUB-Switch verbunden. Es hostet Webanwendungen   oder Websites und reagiert auf Kundenanfragen</a:t>
            </a:r>
            <a:endParaRPr lang="en-US" sz="1800"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B4C14B3-6AEE-0DA9-2D4A-5B52379976D9}"/>
              </a:ext>
            </a:extLst>
          </p:cNvPr>
          <p:cNvSpPr txBox="1"/>
          <p:nvPr/>
        </p:nvSpPr>
        <p:spPr>
          <a:xfrm>
            <a:off x="6207756" y="3910327"/>
            <a:ext cx="2715407" cy="1323439"/>
          </a:xfrm>
          <a:prstGeom prst="rect">
            <a:avLst/>
          </a:prstGeom>
          <a:noFill/>
        </p:spPr>
        <p:txBody>
          <a:bodyPr wrap="square" rtlCol="0">
            <a:spAutoFit/>
          </a:bodyPr>
          <a:lstStyle/>
          <a:p>
            <a:pPr algn="ctr"/>
            <a:r>
              <a:rPr lang="de-DE" sz="2000" b="1" dirty="0">
                <a:solidFill>
                  <a:schemeClr val="bg1"/>
                </a:solidFill>
                <a:effectLst/>
                <a:latin typeface="Times New Roman" panose="02020603050405020304" pitchFamily="18" charset="0"/>
                <a:cs typeface="Times New Roman" panose="02020603050405020304" pitchFamily="18" charset="0"/>
              </a:rPr>
              <a:t>Zuweisung von IP-Adressen zu Geräten im Netzwerk verantwortlich.</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20BBCA0-D5CE-962E-1871-A75A8F2C0D7F}"/>
              </a:ext>
            </a:extLst>
          </p:cNvPr>
          <p:cNvSpPr txBox="1"/>
          <p:nvPr/>
        </p:nvSpPr>
        <p:spPr>
          <a:xfrm>
            <a:off x="9163141" y="3910327"/>
            <a:ext cx="2813127" cy="1477328"/>
          </a:xfrm>
          <a:prstGeom prst="rect">
            <a:avLst/>
          </a:prstGeom>
          <a:noFill/>
        </p:spPr>
        <p:txBody>
          <a:bodyPr wrap="square" rtlCol="0">
            <a:spAutoFit/>
          </a:bodyPr>
          <a:lstStyle/>
          <a:p>
            <a:pPr algn="ctr"/>
            <a:r>
              <a:rPr lang="de-DE" sz="1800" b="1" dirty="0">
                <a:solidFill>
                  <a:schemeClr val="bg1"/>
                </a:solidFill>
                <a:effectLst/>
                <a:latin typeface="Times New Roman" panose="02020603050405020304" pitchFamily="18" charset="0"/>
                <a:cs typeface="Times New Roman" panose="02020603050405020304" pitchFamily="18" charset="0"/>
              </a:rPr>
              <a:t>Netzwerk 192.168.1.1/24: </a:t>
            </a:r>
          </a:p>
          <a:p>
            <a:pPr algn="ctr"/>
            <a:r>
              <a:rPr lang="de-DE" sz="1800" b="1" dirty="0">
                <a:solidFill>
                  <a:schemeClr val="bg1"/>
                </a:solidFill>
                <a:effectLst/>
                <a:latin typeface="Times New Roman" panose="02020603050405020304" pitchFamily="18" charset="0"/>
                <a:cs typeface="Times New Roman" panose="02020603050405020304" pitchFamily="18" charset="0"/>
              </a:rPr>
              <a:t>Dieses Netzwerk wird für Geräte verwendet, die mit dem HUB-Switch verbunden sind.</a:t>
            </a:r>
            <a:endParaRPr lang="en-US" sz="1800" b="1" dirty="0">
              <a:solidFill>
                <a:schemeClr val="bg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D38B60E-D8A6-40A1-D413-888ABF2F93D6}"/>
              </a:ext>
            </a:extLst>
          </p:cNvPr>
          <p:cNvCxnSpPr>
            <a:cxnSpLocks/>
          </p:cNvCxnSpPr>
          <p:nvPr/>
        </p:nvCxnSpPr>
        <p:spPr>
          <a:xfrm>
            <a:off x="5196840" y="2788920"/>
            <a:ext cx="1661160" cy="0"/>
          </a:xfrm>
          <a:prstGeom prst="line">
            <a:avLst/>
          </a:prstGeom>
          <a:ln w="9525">
            <a:solidFill>
              <a:srgbClr val="D7FAF0"/>
            </a:solidFill>
          </a:ln>
          <a:effectLst>
            <a:outerShdw blurRad="50800" dist="38100" dir="8100000" algn="tr" rotWithShape="0">
              <a:prstClr val="black">
                <a:alpha val="40000"/>
              </a:prstClr>
            </a:outerShd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28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0" y="1445013"/>
            <a:ext cx="12018553" cy="5250967"/>
          </a:xfrm>
          <a:prstGeom prst="rect">
            <a:avLst/>
          </a:prstGeom>
          <a:noFill/>
          <a:ln>
            <a:noFill/>
          </a:ln>
        </p:spPr>
        <p:txBody>
          <a:bodyPr spcFirstLastPara="1" wrap="square" lIns="91425" tIns="45700" rIns="91425" bIns="45700" anchor="t" anchorCtr="0">
            <a:noAutofit/>
          </a:bodyPr>
          <a:lstStyle/>
          <a:p>
            <a:pPr marL="91303">
              <a:buSzPct val="116864"/>
            </a:pPr>
            <a:r>
              <a:rPr lang="de-DE" sz="2000" dirty="0">
                <a:latin typeface="Poppins" panose="00000500000000000000" pitchFamily="2" charset="0"/>
                <a:cs typeface="Poppins" panose="00000500000000000000" pitchFamily="2" charset="0"/>
              </a:rPr>
              <a:t>Die Netzwerk-Topologie ist in drei Stockwerke unterteilt: Ebene 1, Ebene 2 und Ebene 3. 
In diesem Vortrag konzentrieren wir uns auf die Netzwerkkomponenten von Floor 1 und deren Konnektivität.</a:t>
            </a:r>
          </a:p>
          <a:p>
            <a:pPr marL="91303" algn="ctr">
              <a:buSzPct val="116864"/>
            </a:pPr>
            <a:r>
              <a:rPr lang="de-DE" sz="2000" b="1" dirty="0">
                <a:latin typeface="Poppins" panose="00000500000000000000" pitchFamily="2" charset="0"/>
                <a:cs typeface="Poppins" panose="00000500000000000000" pitchFamily="2" charset="0"/>
              </a:rPr>
              <a:t>Etage 1 Komponenten </a:t>
            </a:r>
            <a:r>
              <a:rPr lang="de-DE" sz="2000" b="1" dirty="0">
                <a:effectLst/>
                <a:latin typeface="Poppins" panose="00000500000000000000" pitchFamily="2" charset="0"/>
                <a:cs typeface="Poppins" panose="00000500000000000000" pitchFamily="2" charset="0"/>
              </a:rPr>
              <a:t>Fortsetzung</a:t>
            </a:r>
            <a:r>
              <a:rPr lang="de-DE" sz="2000" dirty="0">
                <a:effectLst/>
                <a:latin typeface="Poppins" panose="00000500000000000000" pitchFamily="2" charset="0"/>
                <a:cs typeface="Poppins" panose="00000500000000000000" pitchFamily="2" charset="0"/>
              </a:rPr>
              <a:t> </a:t>
            </a:r>
            <a:r>
              <a:rPr lang="de-DE" sz="2000" dirty="0">
                <a:latin typeface="Poppins" panose="00000500000000000000" pitchFamily="2" charset="0"/>
                <a:cs typeface="Poppins" panose="00000500000000000000" pitchFamily="2" charset="0"/>
              </a:rPr>
              <a:t>
</a:t>
            </a:r>
            <a:endParaRPr lang="de-DE" sz="2000" dirty="0">
              <a:latin typeface="Poppins" panose="00000500000000000000" pitchFamily="2" charset="0"/>
              <a:cs typeface="Poppins" panose="00000500000000000000" pitchFamily="2" charset="0"/>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491718"/>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699" y="96225"/>
            <a:ext cx="8482877" cy="8970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6FF2B"/>
              </a:buClr>
              <a:buSzPts val="4400"/>
              <a:buFont typeface="Arial"/>
              <a:buNone/>
            </a:pPr>
            <a:r>
              <a:rPr lang="en-US" sz="5400" b="1" dirty="0">
                <a:solidFill>
                  <a:srgbClr val="D7FAF0"/>
                </a:solidFill>
                <a:latin typeface="Titillium Web"/>
                <a:ea typeface="Titillium Web"/>
                <a:cs typeface="Titillium Web"/>
                <a:sym typeface="Titillium Web"/>
              </a:rPr>
              <a:t>Projekt Kurzbeschreibung</a:t>
            </a:r>
          </a:p>
        </p:txBody>
      </p:sp>
      <p:pic>
        <p:nvPicPr>
          <p:cNvPr id="134" name="Google Shape;134;p4"/>
          <p:cNvPicPr preferRelativeResize="0"/>
          <p:nvPr/>
        </p:nvPicPr>
        <p:blipFill rotWithShape="1">
          <a:blip r:embed="rId3">
            <a:alphaModFix/>
          </a:blip>
          <a:srcRect/>
          <a:stretch/>
        </p:blipFill>
        <p:spPr>
          <a:xfrm>
            <a:off x="10575450" y="20144"/>
            <a:ext cx="1433054" cy="1157547"/>
          </a:xfrm>
          <a:prstGeom prst="rect">
            <a:avLst/>
          </a:prstGeom>
          <a:noFill/>
          <a:ln>
            <a:noFill/>
          </a:ln>
        </p:spPr>
      </p:pic>
      <p:sp>
        <p:nvSpPr>
          <p:cNvPr id="2" name="Rectangle 1">
            <a:extLst>
              <a:ext uri="{FF2B5EF4-FFF2-40B4-BE49-F238E27FC236}">
                <a16:creationId xmlns:a16="http://schemas.microsoft.com/office/drawing/2014/main" id="{CBFF1958-BFAE-9320-0282-1F7A4E3EBB5E}"/>
              </a:ext>
            </a:extLst>
          </p:cNvPr>
          <p:cNvSpPr/>
          <p:nvPr/>
        </p:nvSpPr>
        <p:spPr>
          <a:xfrm>
            <a:off x="0" y="3145586"/>
            <a:ext cx="12160468" cy="3692270"/>
          </a:xfrm>
          <a:prstGeom prst="rect">
            <a:avLst/>
          </a:prstGeom>
          <a:solidFill>
            <a:srgbClr val="D7FA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Pentagon 2">
            <a:extLst>
              <a:ext uri="{FF2B5EF4-FFF2-40B4-BE49-F238E27FC236}">
                <a16:creationId xmlns:a16="http://schemas.microsoft.com/office/drawing/2014/main" id="{C73A5FD0-9A27-03F6-97D7-1C2D5E10EB06}"/>
              </a:ext>
            </a:extLst>
          </p:cNvPr>
          <p:cNvSpPr/>
          <p:nvPr/>
        </p:nvSpPr>
        <p:spPr>
          <a:xfrm rot="5400000">
            <a:off x="-221572"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Pentagon 3">
            <a:extLst>
              <a:ext uri="{FF2B5EF4-FFF2-40B4-BE49-F238E27FC236}">
                <a16:creationId xmlns:a16="http://schemas.microsoft.com/office/drawing/2014/main" id="{19D35097-6B44-167D-82B5-B3D2F91ED63C}"/>
              </a:ext>
            </a:extLst>
          </p:cNvPr>
          <p:cNvSpPr/>
          <p:nvPr/>
        </p:nvSpPr>
        <p:spPr>
          <a:xfrm rot="5400000">
            <a:off x="2764423"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EE00A1D7-9D5D-7DB7-2AA9-D4100B7CE73D}"/>
              </a:ext>
            </a:extLst>
          </p:cNvPr>
          <p:cNvSpPr/>
          <p:nvPr/>
        </p:nvSpPr>
        <p:spPr>
          <a:xfrm rot="5400000">
            <a:off x="5719326"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9B3A11B9-6D0A-BD26-AE58-737E7452E820}"/>
              </a:ext>
            </a:extLst>
          </p:cNvPr>
          <p:cNvSpPr/>
          <p:nvPr/>
        </p:nvSpPr>
        <p:spPr>
          <a:xfrm rot="5400000">
            <a:off x="8689770"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50AAD8-7B4E-C41D-4C53-33A9420C6B85}"/>
              </a:ext>
            </a:extLst>
          </p:cNvPr>
          <p:cNvSpPr txBox="1"/>
          <p:nvPr/>
        </p:nvSpPr>
        <p:spPr>
          <a:xfrm>
            <a:off x="464351" y="3235237"/>
            <a:ext cx="2179184" cy="461665"/>
          </a:xfrm>
          <a:prstGeom prst="rect">
            <a:avLst/>
          </a:prstGeom>
          <a:noFill/>
        </p:spPr>
        <p:txBody>
          <a:bodyPr wrap="square" rtlCol="0">
            <a:spAutoFit/>
          </a:bodyPr>
          <a:lstStyle/>
          <a:p>
            <a:pPr algn="ctr"/>
            <a:r>
              <a:rPr lang="en-US" sz="2400" b="1" dirty="0">
                <a:solidFill>
                  <a:schemeClr val="bg1"/>
                </a:solidFill>
                <a:latin typeface="Titillium Web" panose="00000500000000000000" pitchFamily="2" charset="0"/>
              </a:rPr>
              <a:t>Switch2</a:t>
            </a:r>
          </a:p>
        </p:txBody>
      </p:sp>
      <p:sp>
        <p:nvSpPr>
          <p:cNvPr id="8" name="TextBox 7">
            <a:extLst>
              <a:ext uri="{FF2B5EF4-FFF2-40B4-BE49-F238E27FC236}">
                <a16:creationId xmlns:a16="http://schemas.microsoft.com/office/drawing/2014/main" id="{BFF4BAF7-871A-135C-C8D3-649EFAFF60BE}"/>
              </a:ext>
            </a:extLst>
          </p:cNvPr>
          <p:cNvSpPr txBox="1"/>
          <p:nvPr/>
        </p:nvSpPr>
        <p:spPr>
          <a:xfrm>
            <a:off x="196240" y="3837558"/>
            <a:ext cx="2715407" cy="2308324"/>
          </a:xfrm>
          <a:prstGeom prst="rect">
            <a:avLst/>
          </a:prstGeom>
          <a:noFill/>
        </p:spPr>
        <p:txBody>
          <a:bodyPr wrap="square" rtlCol="0">
            <a:spAutoFit/>
          </a:bodyPr>
          <a:lstStyle/>
          <a:p>
            <a:pPr algn="ctr"/>
            <a:r>
              <a:rPr lang="de-DE" sz="1800" b="1" dirty="0">
                <a:solidFill>
                  <a:schemeClr val="bg1"/>
                </a:solidFill>
                <a:effectLst/>
                <a:latin typeface="Titillium Web" panose="00000500000000000000" pitchFamily="2" charset="0"/>
              </a:rPr>
              <a:t>Switch2 ist mit Port Fa1/0 von RTR-1 verbunden. Es bietet Konnektivität für Geräte, die sich auf Ebene 1 befinden, und dient als Erweiterung des Netzwerks</a:t>
            </a:r>
            <a:endParaRPr lang="en-US" sz="1800" b="1" dirty="0">
              <a:solidFill>
                <a:schemeClr val="bg1"/>
              </a:solidFill>
              <a:latin typeface="Titillium Web" panose="00000500000000000000" pitchFamily="2" charset="0"/>
            </a:endParaRPr>
          </a:p>
        </p:txBody>
      </p:sp>
      <p:sp>
        <p:nvSpPr>
          <p:cNvPr id="9" name="TextBox 8">
            <a:extLst>
              <a:ext uri="{FF2B5EF4-FFF2-40B4-BE49-F238E27FC236}">
                <a16:creationId xmlns:a16="http://schemas.microsoft.com/office/drawing/2014/main" id="{4D9B2A9B-CA4D-D582-6864-C24E9351E2C6}"/>
              </a:ext>
            </a:extLst>
          </p:cNvPr>
          <p:cNvSpPr txBox="1"/>
          <p:nvPr/>
        </p:nvSpPr>
        <p:spPr>
          <a:xfrm>
            <a:off x="3520965" y="3198164"/>
            <a:ext cx="2179184" cy="461665"/>
          </a:xfrm>
          <a:prstGeom prst="rect">
            <a:avLst/>
          </a:prstGeom>
          <a:noFill/>
        </p:spPr>
        <p:txBody>
          <a:bodyPr wrap="square" rtlCol="0">
            <a:spAutoFit/>
          </a:bodyPr>
          <a:lstStyle/>
          <a:p>
            <a:pPr algn="ctr"/>
            <a:r>
              <a:rPr lang="en-US" sz="2400" b="1" dirty="0">
                <a:solidFill>
                  <a:schemeClr val="bg1"/>
                </a:solidFill>
                <a:latin typeface="Titillium Web" panose="00000500000000000000" pitchFamily="2" charset="0"/>
              </a:rPr>
              <a:t>WEB-Server</a:t>
            </a:r>
          </a:p>
        </p:txBody>
      </p:sp>
      <p:sp>
        <p:nvSpPr>
          <p:cNvPr id="10" name="TextBox 9">
            <a:extLst>
              <a:ext uri="{FF2B5EF4-FFF2-40B4-BE49-F238E27FC236}">
                <a16:creationId xmlns:a16="http://schemas.microsoft.com/office/drawing/2014/main" id="{329DC548-0CEC-0D95-8B6B-EA9C614B5626}"/>
              </a:ext>
            </a:extLst>
          </p:cNvPr>
          <p:cNvSpPr txBox="1"/>
          <p:nvPr/>
        </p:nvSpPr>
        <p:spPr>
          <a:xfrm>
            <a:off x="6475868" y="3198165"/>
            <a:ext cx="2179184" cy="461665"/>
          </a:xfrm>
          <a:prstGeom prst="rect">
            <a:avLst/>
          </a:prstGeom>
          <a:noFill/>
        </p:spPr>
        <p:txBody>
          <a:bodyPr wrap="square" rtlCol="0">
            <a:spAutoFit/>
          </a:bodyPr>
          <a:lstStyle/>
          <a:p>
            <a:pPr algn="ctr"/>
            <a:r>
              <a:rPr lang="en-US" sz="2400" b="1" dirty="0">
                <a:solidFill>
                  <a:schemeClr val="bg1"/>
                </a:solidFill>
                <a:latin typeface="Titillium Web" panose="00000500000000000000" pitchFamily="2" charset="0"/>
              </a:rPr>
              <a:t>Access Point</a:t>
            </a:r>
          </a:p>
        </p:txBody>
      </p:sp>
      <p:sp>
        <p:nvSpPr>
          <p:cNvPr id="11" name="TextBox 10">
            <a:extLst>
              <a:ext uri="{FF2B5EF4-FFF2-40B4-BE49-F238E27FC236}">
                <a16:creationId xmlns:a16="http://schemas.microsoft.com/office/drawing/2014/main" id="{1829DBC1-00F8-6BFE-B7AA-21D3782DDC6E}"/>
              </a:ext>
            </a:extLst>
          </p:cNvPr>
          <p:cNvSpPr txBox="1"/>
          <p:nvPr/>
        </p:nvSpPr>
        <p:spPr>
          <a:xfrm>
            <a:off x="9246897" y="3250625"/>
            <a:ext cx="2657106" cy="430887"/>
          </a:xfrm>
          <a:prstGeom prst="rect">
            <a:avLst/>
          </a:prstGeom>
          <a:noFill/>
        </p:spPr>
        <p:txBody>
          <a:bodyPr wrap="square" rtlCol="0">
            <a:spAutoFit/>
          </a:bodyPr>
          <a:lstStyle/>
          <a:p>
            <a:pPr algn="ctr"/>
            <a:r>
              <a:rPr lang="de-DE" sz="2200" b="1" dirty="0">
                <a:solidFill>
                  <a:schemeClr val="bg1"/>
                </a:solidFill>
                <a:latin typeface="Titillium Web" panose="00000500000000000000" pitchFamily="2" charset="0"/>
              </a:rPr>
              <a:t>HUB-Switch-Geräte</a:t>
            </a:r>
            <a:endParaRPr lang="en-US" sz="2200" b="1" dirty="0">
              <a:solidFill>
                <a:schemeClr val="bg1"/>
              </a:solidFill>
              <a:latin typeface="Titillium Web" panose="00000500000000000000" pitchFamily="2" charset="0"/>
            </a:endParaRPr>
          </a:p>
        </p:txBody>
      </p:sp>
      <p:sp>
        <p:nvSpPr>
          <p:cNvPr id="12" name="TextBox 11">
            <a:extLst>
              <a:ext uri="{FF2B5EF4-FFF2-40B4-BE49-F238E27FC236}">
                <a16:creationId xmlns:a16="http://schemas.microsoft.com/office/drawing/2014/main" id="{66C2B123-2976-8819-7BC5-451E61637015}"/>
              </a:ext>
            </a:extLst>
          </p:cNvPr>
          <p:cNvSpPr txBox="1"/>
          <p:nvPr/>
        </p:nvSpPr>
        <p:spPr>
          <a:xfrm>
            <a:off x="3257023" y="3814480"/>
            <a:ext cx="2715407" cy="1754326"/>
          </a:xfrm>
          <a:prstGeom prst="rect">
            <a:avLst/>
          </a:prstGeom>
          <a:noFill/>
        </p:spPr>
        <p:txBody>
          <a:bodyPr wrap="square" rtlCol="0">
            <a:spAutoFit/>
          </a:bodyPr>
          <a:lstStyle/>
          <a:p>
            <a:pPr algn="ctr"/>
            <a:r>
              <a:rPr lang="de-DE" sz="1800" b="1" dirty="0">
                <a:solidFill>
                  <a:schemeClr val="bg1"/>
                </a:solidFill>
                <a:effectLst/>
                <a:latin typeface="Titillium Web" panose="00000500000000000000" pitchFamily="2" charset="0"/>
              </a:rPr>
              <a:t>Ein Webserver ist mit dem HUB-Switch verbunden. Es hostet Webanwendungen   oder Websites und reagiert auf Kundenanfragen</a:t>
            </a:r>
            <a:endParaRPr lang="en-US" sz="1800" b="1" dirty="0">
              <a:solidFill>
                <a:schemeClr val="bg1"/>
              </a:solidFill>
              <a:latin typeface="Titillium Web" panose="00000500000000000000" pitchFamily="2" charset="0"/>
            </a:endParaRPr>
          </a:p>
        </p:txBody>
      </p:sp>
      <p:sp>
        <p:nvSpPr>
          <p:cNvPr id="13" name="TextBox 12">
            <a:extLst>
              <a:ext uri="{FF2B5EF4-FFF2-40B4-BE49-F238E27FC236}">
                <a16:creationId xmlns:a16="http://schemas.microsoft.com/office/drawing/2014/main" id="{CB4C14B3-6AEE-0DA9-2D4A-5B52379976D9}"/>
              </a:ext>
            </a:extLst>
          </p:cNvPr>
          <p:cNvSpPr txBox="1"/>
          <p:nvPr/>
        </p:nvSpPr>
        <p:spPr>
          <a:xfrm>
            <a:off x="6207756" y="3797360"/>
            <a:ext cx="2715407" cy="1938992"/>
          </a:xfrm>
          <a:prstGeom prst="rect">
            <a:avLst/>
          </a:prstGeom>
          <a:noFill/>
        </p:spPr>
        <p:txBody>
          <a:bodyPr wrap="square" rtlCol="0">
            <a:spAutoFit/>
          </a:bodyPr>
          <a:lstStyle/>
          <a:p>
            <a:pPr algn="ctr"/>
            <a:r>
              <a:rPr lang="de-DE" sz="2000" b="1" dirty="0">
                <a:solidFill>
                  <a:schemeClr val="bg1"/>
                </a:solidFill>
                <a:effectLst/>
                <a:latin typeface="Titillium Web" panose="00000500000000000000" pitchFamily="2" charset="0"/>
              </a:rPr>
              <a:t>Der Access Point ermöglicht die drahtlose Konnektivität für Geräte wie Laptops und Smartphones.</a:t>
            </a:r>
            <a:endParaRPr lang="en-US" sz="2000" b="1" dirty="0">
              <a:solidFill>
                <a:schemeClr val="bg1"/>
              </a:solidFill>
              <a:latin typeface="Titillium Web" panose="00000500000000000000" pitchFamily="2" charset="0"/>
            </a:endParaRPr>
          </a:p>
        </p:txBody>
      </p:sp>
      <p:sp>
        <p:nvSpPr>
          <p:cNvPr id="14" name="TextBox 13">
            <a:extLst>
              <a:ext uri="{FF2B5EF4-FFF2-40B4-BE49-F238E27FC236}">
                <a16:creationId xmlns:a16="http://schemas.microsoft.com/office/drawing/2014/main" id="{220BBCA0-D5CE-962E-1871-A75A8F2C0D7F}"/>
              </a:ext>
            </a:extLst>
          </p:cNvPr>
          <p:cNvSpPr txBox="1"/>
          <p:nvPr/>
        </p:nvSpPr>
        <p:spPr>
          <a:xfrm>
            <a:off x="9129341" y="3814480"/>
            <a:ext cx="2813127" cy="1754326"/>
          </a:xfrm>
          <a:prstGeom prst="rect">
            <a:avLst/>
          </a:prstGeom>
          <a:noFill/>
        </p:spPr>
        <p:txBody>
          <a:bodyPr wrap="square" rtlCol="0">
            <a:spAutoFit/>
          </a:bodyPr>
          <a:lstStyle/>
          <a:p>
            <a:pPr algn="ctr"/>
            <a:r>
              <a:rPr lang="de-DE" sz="1800" b="1" dirty="0">
                <a:solidFill>
                  <a:schemeClr val="bg1"/>
                </a:solidFill>
                <a:effectLst/>
                <a:latin typeface="Titillium Web" panose="00000500000000000000" pitchFamily="2" charset="0"/>
              </a:rPr>
              <a:t>PC: PCs sind mit dem HUB-Switch verbunden.</a:t>
            </a:r>
          </a:p>
          <a:p>
            <a:pPr algn="ctr"/>
            <a:endParaRPr lang="de-DE" sz="1800" b="1" dirty="0">
              <a:solidFill>
                <a:schemeClr val="bg1"/>
              </a:solidFill>
              <a:latin typeface="Titillium Web" panose="00000500000000000000" pitchFamily="2" charset="0"/>
            </a:endParaRPr>
          </a:p>
          <a:p>
            <a:pPr algn="ctr"/>
            <a:r>
              <a:rPr lang="de-DE" sz="1800" b="1" dirty="0">
                <a:solidFill>
                  <a:schemeClr val="bg1"/>
                </a:solidFill>
                <a:latin typeface="Titillium Web" panose="00000500000000000000" pitchFamily="2" charset="0"/>
              </a:rPr>
              <a:t>Sniffer: Ein Netzwerk-Sniffer-Tool ist mit dem HUB-Switch verbunden.</a:t>
            </a:r>
            <a:endParaRPr lang="en-US" sz="1800" b="1" dirty="0">
              <a:solidFill>
                <a:schemeClr val="bg1"/>
              </a:solidFill>
              <a:latin typeface="Titillium Web" panose="00000500000000000000" pitchFamily="2" charset="0"/>
            </a:endParaRPr>
          </a:p>
        </p:txBody>
      </p:sp>
      <p:cxnSp>
        <p:nvCxnSpPr>
          <p:cNvPr id="16" name="Straight Connector 15">
            <a:extLst>
              <a:ext uri="{FF2B5EF4-FFF2-40B4-BE49-F238E27FC236}">
                <a16:creationId xmlns:a16="http://schemas.microsoft.com/office/drawing/2014/main" id="{6B5D2ABE-E815-8A60-0E28-D67F767F6CAF}"/>
              </a:ext>
            </a:extLst>
          </p:cNvPr>
          <p:cNvCxnSpPr/>
          <p:nvPr/>
        </p:nvCxnSpPr>
        <p:spPr>
          <a:xfrm>
            <a:off x="4602480" y="2788920"/>
            <a:ext cx="2743200" cy="0"/>
          </a:xfrm>
          <a:prstGeom prst="line">
            <a:avLst/>
          </a:prstGeom>
          <a:ln w="9525">
            <a:solidFill>
              <a:srgbClr val="D7FAF0"/>
            </a:solidFill>
          </a:ln>
          <a:effectLst>
            <a:outerShdw blurRad="50800" dist="38100" dir="8100000" algn="tr" rotWithShape="0">
              <a:prstClr val="black">
                <a:alpha val="40000"/>
              </a:prstClr>
            </a:outerShdw>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198479" y="1445013"/>
            <a:ext cx="12018553" cy="5250967"/>
          </a:xfrm>
          <a:prstGeom prst="rect">
            <a:avLst/>
          </a:prstGeom>
          <a:noFill/>
          <a:ln>
            <a:noFill/>
          </a:ln>
        </p:spPr>
        <p:txBody>
          <a:bodyPr spcFirstLastPara="1" wrap="square" lIns="91425" tIns="45700" rIns="91425" bIns="45700" anchor="t" anchorCtr="0">
            <a:noAutofit/>
          </a:bodyPr>
          <a:lstStyle/>
          <a:p>
            <a:pPr algn="ctr"/>
            <a:endParaRPr lang="de-DE" sz="2000" b="1" dirty="0">
              <a:effectLst/>
              <a:latin typeface="Poppins" panose="00000500000000000000" pitchFamily="2" charset="0"/>
              <a:cs typeface="Poppins" panose="00000500000000000000" pitchFamily="2" charset="0"/>
            </a:endParaRPr>
          </a:p>
          <a:p>
            <a:pPr algn="ctr"/>
            <a:endParaRPr lang="de-DE" sz="2000" b="1" dirty="0">
              <a:latin typeface="Poppins" panose="00000500000000000000" pitchFamily="2" charset="0"/>
              <a:cs typeface="Poppins" panose="00000500000000000000" pitchFamily="2" charset="0"/>
            </a:endParaRPr>
          </a:p>
          <a:p>
            <a:pPr algn="ctr"/>
            <a:r>
              <a:rPr lang="de-DE" sz="2000" b="1" dirty="0">
                <a:effectLst/>
                <a:latin typeface="Poppins" panose="00000500000000000000" pitchFamily="2" charset="0"/>
                <a:cs typeface="Poppins" panose="00000500000000000000" pitchFamily="2" charset="0"/>
              </a:rPr>
              <a:t>Geräte, die an Switch 2 angeschlossen sind</a:t>
            </a: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491718"/>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699" y="96225"/>
            <a:ext cx="8482877" cy="8970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D6FF2B"/>
              </a:buClr>
              <a:buSzPts val="4400"/>
              <a:buFont typeface="Arial"/>
              <a:buNone/>
            </a:pPr>
            <a:r>
              <a:rPr lang="en-US" sz="5400" b="1" dirty="0">
                <a:solidFill>
                  <a:srgbClr val="D7FAF0"/>
                </a:solidFill>
                <a:latin typeface="Titillium Web"/>
                <a:ea typeface="Titillium Web"/>
                <a:cs typeface="Titillium Web"/>
                <a:sym typeface="Titillium Web"/>
              </a:rPr>
              <a:t>Projekt Kurzbeschreibung</a:t>
            </a:r>
          </a:p>
        </p:txBody>
      </p:sp>
      <p:pic>
        <p:nvPicPr>
          <p:cNvPr id="134" name="Google Shape;134;p4"/>
          <p:cNvPicPr preferRelativeResize="0"/>
          <p:nvPr/>
        </p:nvPicPr>
        <p:blipFill rotWithShape="1">
          <a:blip r:embed="rId3">
            <a:alphaModFix/>
          </a:blip>
          <a:srcRect/>
          <a:stretch/>
        </p:blipFill>
        <p:spPr>
          <a:xfrm>
            <a:off x="10575450" y="20144"/>
            <a:ext cx="1433054" cy="1157547"/>
          </a:xfrm>
          <a:prstGeom prst="rect">
            <a:avLst/>
          </a:prstGeom>
          <a:noFill/>
          <a:ln>
            <a:noFill/>
          </a:ln>
        </p:spPr>
      </p:pic>
      <p:sp>
        <p:nvSpPr>
          <p:cNvPr id="2" name="Rectangle 1">
            <a:extLst>
              <a:ext uri="{FF2B5EF4-FFF2-40B4-BE49-F238E27FC236}">
                <a16:creationId xmlns:a16="http://schemas.microsoft.com/office/drawing/2014/main" id="{CBFF1958-BFAE-9320-0282-1F7A4E3EBB5E}"/>
              </a:ext>
            </a:extLst>
          </p:cNvPr>
          <p:cNvSpPr/>
          <p:nvPr/>
        </p:nvSpPr>
        <p:spPr>
          <a:xfrm>
            <a:off x="0" y="3145586"/>
            <a:ext cx="12160468" cy="3692270"/>
          </a:xfrm>
          <a:prstGeom prst="rect">
            <a:avLst/>
          </a:prstGeom>
          <a:solidFill>
            <a:srgbClr val="D7FA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Pentagon 2">
            <a:extLst>
              <a:ext uri="{FF2B5EF4-FFF2-40B4-BE49-F238E27FC236}">
                <a16:creationId xmlns:a16="http://schemas.microsoft.com/office/drawing/2014/main" id="{C73A5FD0-9A27-03F6-97D7-1C2D5E10EB06}"/>
              </a:ext>
            </a:extLst>
          </p:cNvPr>
          <p:cNvSpPr/>
          <p:nvPr/>
        </p:nvSpPr>
        <p:spPr>
          <a:xfrm rot="5400000">
            <a:off x="-221572"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Pentagon 3">
            <a:extLst>
              <a:ext uri="{FF2B5EF4-FFF2-40B4-BE49-F238E27FC236}">
                <a16:creationId xmlns:a16="http://schemas.microsoft.com/office/drawing/2014/main" id="{19D35097-6B44-167D-82B5-B3D2F91ED63C}"/>
              </a:ext>
            </a:extLst>
          </p:cNvPr>
          <p:cNvSpPr/>
          <p:nvPr/>
        </p:nvSpPr>
        <p:spPr>
          <a:xfrm rot="5400000">
            <a:off x="2764423"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EE00A1D7-9D5D-7DB7-2AA9-D4100B7CE73D}"/>
              </a:ext>
            </a:extLst>
          </p:cNvPr>
          <p:cNvSpPr/>
          <p:nvPr/>
        </p:nvSpPr>
        <p:spPr>
          <a:xfrm rot="5400000">
            <a:off x="5719326"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9B3A11B9-6D0A-BD26-AE58-737E7452E820}"/>
              </a:ext>
            </a:extLst>
          </p:cNvPr>
          <p:cNvSpPr/>
          <p:nvPr/>
        </p:nvSpPr>
        <p:spPr>
          <a:xfrm rot="5400000">
            <a:off x="8689770" y="3540605"/>
            <a:ext cx="3692270" cy="2902231"/>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50AAD8-7B4E-C41D-4C53-33A9420C6B85}"/>
              </a:ext>
            </a:extLst>
          </p:cNvPr>
          <p:cNvSpPr txBox="1"/>
          <p:nvPr/>
        </p:nvSpPr>
        <p:spPr>
          <a:xfrm>
            <a:off x="464351" y="3235237"/>
            <a:ext cx="2179184" cy="461665"/>
          </a:xfrm>
          <a:prstGeom prst="rect">
            <a:avLst/>
          </a:prstGeom>
          <a:noFill/>
        </p:spPr>
        <p:txBody>
          <a:bodyPr wrap="square" rtlCol="0">
            <a:spAutoFit/>
          </a:bodyPr>
          <a:lstStyle/>
          <a:p>
            <a:pPr algn="ctr"/>
            <a:r>
              <a:rPr lang="en-US" sz="2400" b="1" dirty="0">
                <a:solidFill>
                  <a:schemeClr val="bg1"/>
                </a:solidFill>
                <a:latin typeface="Titillium Web" panose="00000500000000000000" pitchFamily="2" charset="0"/>
              </a:rPr>
              <a:t>WEB-Server</a:t>
            </a:r>
          </a:p>
        </p:txBody>
      </p:sp>
      <p:sp>
        <p:nvSpPr>
          <p:cNvPr id="8" name="TextBox 7">
            <a:extLst>
              <a:ext uri="{FF2B5EF4-FFF2-40B4-BE49-F238E27FC236}">
                <a16:creationId xmlns:a16="http://schemas.microsoft.com/office/drawing/2014/main" id="{BFF4BAF7-871A-135C-C8D3-649EFAFF60BE}"/>
              </a:ext>
            </a:extLst>
          </p:cNvPr>
          <p:cNvSpPr txBox="1"/>
          <p:nvPr/>
        </p:nvSpPr>
        <p:spPr>
          <a:xfrm>
            <a:off x="196240" y="3837558"/>
            <a:ext cx="2715407" cy="1754326"/>
          </a:xfrm>
          <a:prstGeom prst="rect">
            <a:avLst/>
          </a:prstGeom>
          <a:noFill/>
        </p:spPr>
        <p:txBody>
          <a:bodyPr wrap="square" rtlCol="0">
            <a:spAutoFit/>
          </a:bodyPr>
          <a:lstStyle/>
          <a:p>
            <a:pPr algn="ctr"/>
            <a:r>
              <a:rPr lang="de-DE" sz="1800" b="1" dirty="0">
                <a:solidFill>
                  <a:schemeClr val="bg1"/>
                </a:solidFill>
                <a:effectLst/>
                <a:latin typeface="Titillium Web" panose="00000500000000000000" pitchFamily="2" charset="0"/>
              </a:rPr>
              <a:t>Eine weitere Instanz eines Webservers ist mit Switch2 verbunden und bietet Redundanz oder Lastenausgleich für Webdienste</a:t>
            </a:r>
            <a:endParaRPr lang="en-US" sz="1800" b="1" dirty="0">
              <a:solidFill>
                <a:schemeClr val="bg1"/>
              </a:solidFill>
              <a:latin typeface="Titillium Web" panose="00000500000000000000" pitchFamily="2" charset="0"/>
            </a:endParaRPr>
          </a:p>
        </p:txBody>
      </p:sp>
      <p:sp>
        <p:nvSpPr>
          <p:cNvPr id="9" name="TextBox 8">
            <a:extLst>
              <a:ext uri="{FF2B5EF4-FFF2-40B4-BE49-F238E27FC236}">
                <a16:creationId xmlns:a16="http://schemas.microsoft.com/office/drawing/2014/main" id="{4D9B2A9B-CA4D-D582-6864-C24E9351E2C6}"/>
              </a:ext>
            </a:extLst>
          </p:cNvPr>
          <p:cNvSpPr txBox="1"/>
          <p:nvPr/>
        </p:nvSpPr>
        <p:spPr>
          <a:xfrm>
            <a:off x="3520965" y="3198164"/>
            <a:ext cx="2179184" cy="461665"/>
          </a:xfrm>
          <a:prstGeom prst="rect">
            <a:avLst/>
          </a:prstGeom>
          <a:noFill/>
        </p:spPr>
        <p:txBody>
          <a:bodyPr wrap="square" rtlCol="0">
            <a:spAutoFit/>
          </a:bodyPr>
          <a:lstStyle/>
          <a:p>
            <a:pPr algn="ctr"/>
            <a:r>
              <a:rPr lang="en-US" sz="2400" b="1" dirty="0">
                <a:solidFill>
                  <a:schemeClr val="bg1"/>
                </a:solidFill>
                <a:latin typeface="Titillium Web" panose="00000500000000000000" pitchFamily="2" charset="0"/>
              </a:rPr>
              <a:t>DHCP-Server</a:t>
            </a:r>
          </a:p>
        </p:txBody>
      </p:sp>
      <p:sp>
        <p:nvSpPr>
          <p:cNvPr id="10" name="TextBox 9">
            <a:extLst>
              <a:ext uri="{FF2B5EF4-FFF2-40B4-BE49-F238E27FC236}">
                <a16:creationId xmlns:a16="http://schemas.microsoft.com/office/drawing/2014/main" id="{329DC548-0CEC-0D95-8B6B-EA9C614B5626}"/>
              </a:ext>
            </a:extLst>
          </p:cNvPr>
          <p:cNvSpPr txBox="1"/>
          <p:nvPr/>
        </p:nvSpPr>
        <p:spPr>
          <a:xfrm>
            <a:off x="6475868" y="3198165"/>
            <a:ext cx="2179184" cy="461665"/>
          </a:xfrm>
          <a:prstGeom prst="rect">
            <a:avLst/>
          </a:prstGeom>
          <a:noFill/>
        </p:spPr>
        <p:txBody>
          <a:bodyPr wrap="square" rtlCol="0">
            <a:spAutoFit/>
          </a:bodyPr>
          <a:lstStyle/>
          <a:p>
            <a:pPr algn="ctr"/>
            <a:r>
              <a:rPr lang="en-US" sz="2400" b="1" dirty="0">
                <a:solidFill>
                  <a:schemeClr val="bg1"/>
                </a:solidFill>
                <a:latin typeface="Titillium Web" panose="00000500000000000000" pitchFamily="2" charset="0"/>
              </a:rPr>
              <a:t>Access Point</a:t>
            </a:r>
          </a:p>
        </p:txBody>
      </p:sp>
      <p:sp>
        <p:nvSpPr>
          <p:cNvPr id="11" name="TextBox 10">
            <a:extLst>
              <a:ext uri="{FF2B5EF4-FFF2-40B4-BE49-F238E27FC236}">
                <a16:creationId xmlns:a16="http://schemas.microsoft.com/office/drawing/2014/main" id="{1829DBC1-00F8-6BFE-B7AA-21D3782DDC6E}"/>
              </a:ext>
            </a:extLst>
          </p:cNvPr>
          <p:cNvSpPr txBox="1"/>
          <p:nvPr/>
        </p:nvSpPr>
        <p:spPr>
          <a:xfrm>
            <a:off x="9246897" y="3250625"/>
            <a:ext cx="2657106" cy="430887"/>
          </a:xfrm>
          <a:prstGeom prst="rect">
            <a:avLst/>
          </a:prstGeom>
          <a:noFill/>
        </p:spPr>
        <p:txBody>
          <a:bodyPr wrap="square" rtlCol="0">
            <a:spAutoFit/>
          </a:bodyPr>
          <a:lstStyle/>
          <a:p>
            <a:pPr algn="ctr"/>
            <a:r>
              <a:rPr lang="de-DE" sz="2200" b="1" dirty="0">
                <a:solidFill>
                  <a:schemeClr val="bg1"/>
                </a:solidFill>
                <a:latin typeface="Titillium Web" panose="00000500000000000000" pitchFamily="2" charset="0"/>
              </a:rPr>
              <a:t>Drucker1</a:t>
            </a:r>
            <a:endParaRPr lang="en-US" sz="2200" b="1" dirty="0">
              <a:solidFill>
                <a:schemeClr val="bg1"/>
              </a:solidFill>
              <a:latin typeface="Titillium Web" panose="00000500000000000000" pitchFamily="2" charset="0"/>
            </a:endParaRPr>
          </a:p>
        </p:txBody>
      </p:sp>
      <p:sp>
        <p:nvSpPr>
          <p:cNvPr id="12" name="TextBox 11">
            <a:extLst>
              <a:ext uri="{FF2B5EF4-FFF2-40B4-BE49-F238E27FC236}">
                <a16:creationId xmlns:a16="http://schemas.microsoft.com/office/drawing/2014/main" id="{66C2B123-2976-8819-7BC5-451E61637015}"/>
              </a:ext>
            </a:extLst>
          </p:cNvPr>
          <p:cNvSpPr txBox="1"/>
          <p:nvPr/>
        </p:nvSpPr>
        <p:spPr>
          <a:xfrm>
            <a:off x="3252853" y="3797360"/>
            <a:ext cx="2715407" cy="1477328"/>
          </a:xfrm>
          <a:prstGeom prst="rect">
            <a:avLst/>
          </a:prstGeom>
          <a:noFill/>
        </p:spPr>
        <p:txBody>
          <a:bodyPr wrap="square" rtlCol="0">
            <a:spAutoFit/>
          </a:bodyPr>
          <a:lstStyle/>
          <a:p>
            <a:pPr algn="ctr"/>
            <a:r>
              <a:rPr lang="de-DE" sz="1800" b="1" dirty="0">
                <a:solidFill>
                  <a:schemeClr val="bg1"/>
                </a:solidFill>
                <a:effectLst/>
                <a:latin typeface="Titillium Web" panose="00000500000000000000" pitchFamily="2" charset="0"/>
              </a:rPr>
              <a:t>dieser Server dynamisch IP-Adressen zu und führt die DNS-Auflösung für Geräte durch, die mit Switch2 verbunden sind.</a:t>
            </a:r>
            <a:endParaRPr lang="en-US" sz="1800" b="1" dirty="0">
              <a:solidFill>
                <a:schemeClr val="bg1"/>
              </a:solidFill>
              <a:latin typeface="Titillium Web" panose="00000500000000000000" pitchFamily="2" charset="0"/>
            </a:endParaRPr>
          </a:p>
        </p:txBody>
      </p:sp>
      <p:sp>
        <p:nvSpPr>
          <p:cNvPr id="13" name="TextBox 12">
            <a:extLst>
              <a:ext uri="{FF2B5EF4-FFF2-40B4-BE49-F238E27FC236}">
                <a16:creationId xmlns:a16="http://schemas.microsoft.com/office/drawing/2014/main" id="{CB4C14B3-6AEE-0DA9-2D4A-5B52379976D9}"/>
              </a:ext>
            </a:extLst>
          </p:cNvPr>
          <p:cNvSpPr txBox="1"/>
          <p:nvPr/>
        </p:nvSpPr>
        <p:spPr>
          <a:xfrm>
            <a:off x="6207756" y="3797360"/>
            <a:ext cx="2715407" cy="1938992"/>
          </a:xfrm>
          <a:prstGeom prst="rect">
            <a:avLst/>
          </a:prstGeom>
          <a:noFill/>
        </p:spPr>
        <p:txBody>
          <a:bodyPr wrap="square" rtlCol="0">
            <a:spAutoFit/>
          </a:bodyPr>
          <a:lstStyle/>
          <a:p>
            <a:pPr algn="ctr"/>
            <a:r>
              <a:rPr lang="de-DE" sz="2000" b="1" dirty="0">
                <a:solidFill>
                  <a:schemeClr val="bg1"/>
                </a:solidFill>
                <a:effectLst/>
                <a:latin typeface="Titillium Web" panose="00000500000000000000" pitchFamily="2" charset="0"/>
              </a:rPr>
              <a:t>Der Access Point ermöglicht die drahtlose Konnektivität für Geräte wie Laptops und Smartphones.</a:t>
            </a:r>
            <a:endParaRPr lang="en-US" sz="2000" b="1" dirty="0">
              <a:solidFill>
                <a:schemeClr val="bg1"/>
              </a:solidFill>
              <a:latin typeface="Titillium Web" panose="00000500000000000000" pitchFamily="2" charset="0"/>
            </a:endParaRPr>
          </a:p>
        </p:txBody>
      </p:sp>
      <p:sp>
        <p:nvSpPr>
          <p:cNvPr id="14" name="TextBox 13">
            <a:extLst>
              <a:ext uri="{FF2B5EF4-FFF2-40B4-BE49-F238E27FC236}">
                <a16:creationId xmlns:a16="http://schemas.microsoft.com/office/drawing/2014/main" id="{220BBCA0-D5CE-962E-1871-A75A8F2C0D7F}"/>
              </a:ext>
            </a:extLst>
          </p:cNvPr>
          <p:cNvSpPr txBox="1"/>
          <p:nvPr/>
        </p:nvSpPr>
        <p:spPr>
          <a:xfrm>
            <a:off x="9129341" y="3841884"/>
            <a:ext cx="2813127" cy="1754326"/>
          </a:xfrm>
          <a:prstGeom prst="rect">
            <a:avLst/>
          </a:prstGeom>
          <a:noFill/>
        </p:spPr>
        <p:txBody>
          <a:bodyPr wrap="square" rtlCol="0">
            <a:spAutoFit/>
          </a:bodyPr>
          <a:lstStyle/>
          <a:p>
            <a:pPr algn="ctr"/>
            <a:r>
              <a:rPr lang="de-DE" sz="1800" b="1" dirty="0">
                <a:solidFill>
                  <a:schemeClr val="bg1"/>
                </a:solidFill>
                <a:effectLst/>
                <a:latin typeface="Titillium Web" panose="00000500000000000000" pitchFamily="2" charset="0"/>
              </a:rPr>
              <a:t>An Switch2 ist ein Netzwerkdrucker angeschlossen, der das Drucken von verschiedenen Geräten aus ermöglicht</a:t>
            </a:r>
            <a:endParaRPr lang="en-US" sz="1800" b="1" dirty="0">
              <a:solidFill>
                <a:schemeClr val="bg1"/>
              </a:solidFill>
              <a:latin typeface="Titillium Web" panose="00000500000000000000" pitchFamily="2" charset="0"/>
            </a:endParaRPr>
          </a:p>
        </p:txBody>
      </p:sp>
      <p:cxnSp>
        <p:nvCxnSpPr>
          <p:cNvPr id="16" name="Straight Connector 15">
            <a:extLst>
              <a:ext uri="{FF2B5EF4-FFF2-40B4-BE49-F238E27FC236}">
                <a16:creationId xmlns:a16="http://schemas.microsoft.com/office/drawing/2014/main" id="{ADE593B0-9A80-DCF2-4497-945DA4E1101B}"/>
              </a:ext>
            </a:extLst>
          </p:cNvPr>
          <p:cNvCxnSpPr/>
          <p:nvPr/>
        </p:nvCxnSpPr>
        <p:spPr>
          <a:xfrm>
            <a:off x="1775214" y="2240280"/>
            <a:ext cx="1508760" cy="0"/>
          </a:xfrm>
          <a:prstGeom prst="line">
            <a:avLst/>
          </a:prstGeom>
          <a:ln w="28575">
            <a:solidFill>
              <a:srgbClr val="000000"/>
            </a:solidFill>
          </a:ln>
          <a:effectLst>
            <a:glow rad="101600">
              <a:srgbClr val="D7FAF0">
                <a:alpha val="60000"/>
              </a:srgbClr>
            </a:glo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6D7228-511C-11B1-5F6B-92306FDEF4F3}"/>
              </a:ext>
            </a:extLst>
          </p:cNvPr>
          <p:cNvCxnSpPr/>
          <p:nvPr/>
        </p:nvCxnSpPr>
        <p:spPr>
          <a:xfrm>
            <a:off x="9084789" y="2240280"/>
            <a:ext cx="1508760" cy="0"/>
          </a:xfrm>
          <a:prstGeom prst="line">
            <a:avLst/>
          </a:prstGeom>
          <a:ln w="28575">
            <a:solidFill>
              <a:srgbClr val="000000"/>
            </a:solidFill>
          </a:ln>
          <a:effectLst>
            <a:glow rad="101600">
              <a:srgbClr val="D7FAF0">
                <a:alpha val="60000"/>
              </a:srgb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71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4000"/>
            <a:lum/>
          </a:blip>
          <a:srcRect/>
          <a:tile tx="0" ty="0" sx="100000" sy="100000" flip="none" algn="tl"/>
        </a:blipFill>
        <a:effectLst/>
      </p:bgPr>
    </p:bg>
    <p:spTree>
      <p:nvGrpSpPr>
        <p:cNvPr id="1" name="Shape 127"/>
        <p:cNvGrpSpPr/>
        <p:nvPr/>
      </p:nvGrpSpPr>
      <p:grpSpPr>
        <a:xfrm>
          <a:off x="0" y="0"/>
          <a:ext cx="0" cy="0"/>
          <a:chOff x="0" y="0"/>
          <a:chExt cx="0" cy="0"/>
        </a:xfrm>
      </p:grpSpPr>
      <p:sp>
        <p:nvSpPr>
          <p:cNvPr id="128" name="Google Shape;128;p4"/>
          <p:cNvSpPr txBox="1"/>
          <p:nvPr/>
        </p:nvSpPr>
        <p:spPr>
          <a:xfrm>
            <a:off x="8238" y="1379574"/>
            <a:ext cx="12192000" cy="55331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4">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255473" y="337506"/>
            <a:ext cx="10178100" cy="863895"/>
          </a:xfrm>
          <a:prstGeom prst="rect">
            <a:avLst/>
          </a:prstGeom>
          <a:noFill/>
          <a:ln>
            <a:noFill/>
          </a:ln>
        </p:spPr>
        <p:txBody>
          <a:bodyPr spcFirstLastPara="1" wrap="square" lIns="91425" tIns="45700" rIns="91425" bIns="45700" anchor="t" anchorCtr="0">
            <a:normAutofit/>
          </a:bodyPr>
          <a:lstStyle/>
          <a:p>
            <a:pPr lvl="0">
              <a:buClr>
                <a:srgbClr val="D6FF2B"/>
              </a:buClr>
              <a:buSzPts val="4400"/>
            </a:pPr>
            <a:r>
              <a:rPr lang="en-US" b="1" dirty="0">
                <a:solidFill>
                  <a:srgbClr val="D7FAF0"/>
                </a:solidFill>
                <a:latin typeface="Titillium Web"/>
                <a:ea typeface="Titillium Web"/>
                <a:cs typeface="Titillium Web"/>
                <a:sym typeface="Titillium Web"/>
              </a:rPr>
              <a:t>Projekt Kurzbeschreibung</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4">
            <a:alphaModFix/>
          </a:blip>
          <a:srcRect/>
          <a:stretch/>
        </p:blipFill>
        <p:spPr>
          <a:xfrm>
            <a:off x="10718971" y="162020"/>
            <a:ext cx="1269657" cy="1204267"/>
          </a:xfrm>
          <a:prstGeom prst="rect">
            <a:avLst/>
          </a:prstGeom>
          <a:noFill/>
          <a:ln>
            <a:noFill/>
          </a:ln>
        </p:spPr>
      </p:pic>
      <p:graphicFrame>
        <p:nvGraphicFramePr>
          <p:cNvPr id="24" name="Diagram 23">
            <a:extLst>
              <a:ext uri="{FF2B5EF4-FFF2-40B4-BE49-F238E27FC236}">
                <a16:creationId xmlns:a16="http://schemas.microsoft.com/office/drawing/2014/main" id="{E044DA99-4F13-85C5-E35F-8DFEEABD14B8}"/>
              </a:ext>
            </a:extLst>
          </p:cNvPr>
          <p:cNvGraphicFramePr/>
          <p:nvPr>
            <p:extLst>
              <p:ext uri="{D42A27DB-BD31-4B8C-83A1-F6EECF244321}">
                <p14:modId xmlns:p14="http://schemas.microsoft.com/office/powerpoint/2010/main" val="1279035602"/>
              </p:ext>
            </p:extLst>
          </p:nvPr>
        </p:nvGraphicFramePr>
        <p:xfrm>
          <a:off x="1325880" y="1822003"/>
          <a:ext cx="9540240" cy="49197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Oval 1">
            <a:extLst>
              <a:ext uri="{FF2B5EF4-FFF2-40B4-BE49-F238E27FC236}">
                <a16:creationId xmlns:a16="http://schemas.microsoft.com/office/drawing/2014/main" id="{D29B1FE4-86A0-F592-541C-BA5016B975CE}"/>
              </a:ext>
            </a:extLst>
          </p:cNvPr>
          <p:cNvSpPr/>
          <p:nvPr/>
        </p:nvSpPr>
        <p:spPr>
          <a:xfrm>
            <a:off x="4748784" y="3048000"/>
            <a:ext cx="2453640" cy="2453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30A60F-EE31-B7B5-8841-848C50B29726}"/>
              </a:ext>
            </a:extLst>
          </p:cNvPr>
          <p:cNvSpPr txBox="1"/>
          <p:nvPr/>
        </p:nvSpPr>
        <p:spPr>
          <a:xfrm>
            <a:off x="4785360" y="3810000"/>
            <a:ext cx="2453640" cy="830997"/>
          </a:xfrm>
          <a:prstGeom prst="rect">
            <a:avLst/>
          </a:prstGeom>
          <a:noFill/>
        </p:spPr>
        <p:txBody>
          <a:bodyPr wrap="square" rtlCol="0">
            <a:spAutoFit/>
          </a:bodyPr>
          <a:lstStyle/>
          <a:p>
            <a:pPr algn="ctr"/>
            <a:r>
              <a:rPr lang="en-US" sz="2400" b="1" dirty="0">
                <a:solidFill>
                  <a:schemeClr val="bg1"/>
                </a:solidFill>
                <a:latin typeface="Poppins" panose="00000500000000000000" pitchFamily="2" charset="0"/>
                <a:cs typeface="Poppins" panose="00000500000000000000" pitchFamily="2" charset="0"/>
              </a:rPr>
              <a:t>Etage 1 Komponenten</a:t>
            </a:r>
          </a:p>
        </p:txBody>
      </p:sp>
    </p:spTree>
    <p:extLst>
      <p:ext uri="{BB962C8B-B14F-4D97-AF65-F5344CB8AC3E}">
        <p14:creationId xmlns:p14="http://schemas.microsoft.com/office/powerpoint/2010/main" val="346601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261956" y="1565392"/>
            <a:ext cx="8053905" cy="4897453"/>
          </a:xfrm>
          <a:prstGeom prst="rect">
            <a:avLst/>
          </a:prstGeom>
          <a:noFill/>
          <a:ln>
            <a:noFill/>
          </a:ln>
        </p:spPr>
        <p:txBody>
          <a:bodyPr spcFirstLastPara="1" wrap="square" lIns="91425" tIns="45700" rIns="91425" bIns="45700" anchor="t" anchorCtr="0">
            <a:noAutofit/>
          </a:bodyPr>
          <a:lstStyle/>
          <a:p>
            <a:pPr marL="91303" marR="0" lvl="0" algn="l" rtl="0">
              <a:lnSpc>
                <a:spcPct val="200000"/>
              </a:lnSpc>
              <a:spcBef>
                <a:spcPts val="0"/>
              </a:spcBef>
              <a:spcAft>
                <a:spcPts val="0"/>
              </a:spcAft>
              <a:buClr>
                <a:srgbClr val="000000"/>
              </a:buClr>
              <a:buSzPct val="116864"/>
            </a:pPr>
            <a:r>
              <a:rPr lang="de-DE" sz="1600" dirty="0">
                <a:latin typeface="Poppins" panose="00000500000000000000" pitchFamily="2" charset="0"/>
                <a:cs typeface="Poppins" panose="00000500000000000000" pitchFamily="2" charset="0"/>
                <a:sym typeface="Titillium Web"/>
              </a:rPr>
              <a:t>Das Hauptziel dieser Dokumentation ist es, eine klare und detaillierte Beschreibung der Implementierung und Konfiguration eines mehrstöckigen Bürokomplex-Netzwerks bereitzustellen. Sie dient als Referenzhandbuch für Netzwerkadministratoren, Techniker und alle Beteiligten, die an der Wartung, Überwachung oder Erweiterung des Netzwerks beteiligt sind. Durch diese Dokumentation soll sichergestellt werden, dass alle Konfigurationen transparent, nachvollziehbar und für zukünftige Anpassungen oder Fehlerbehebungen leicht verständlich sind.</a:t>
            </a:r>
          </a:p>
          <a:p>
            <a:pPr marL="91303" marR="0" lvl="0" algn="l" rtl="0">
              <a:lnSpc>
                <a:spcPct val="200000"/>
              </a:lnSpc>
              <a:spcBef>
                <a:spcPts val="0"/>
              </a:spcBef>
              <a:spcAft>
                <a:spcPts val="0"/>
              </a:spcAft>
              <a:buClr>
                <a:srgbClr val="000000"/>
              </a:buClr>
              <a:buSzPct val="116864"/>
            </a:pPr>
            <a:r>
              <a:rPr lang="de-DE" sz="1600" dirty="0">
                <a:latin typeface="Poppins" panose="00000500000000000000" pitchFamily="2" charset="0"/>
                <a:cs typeface="Poppins" panose="00000500000000000000" pitchFamily="2" charset="0"/>
                <a:sym typeface="Titillium Web"/>
              </a:rPr>
              <a:t>Es kann auch als Benchmark für zukünftige Netzwerkprojekte oder für die Überprüfung und Optimierung der aktuellen Infrastruktur verwendet werden.</a:t>
            </a: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de-DE" b="1" dirty="0">
                <a:solidFill>
                  <a:srgbClr val="D7FAF0"/>
                </a:solidFill>
                <a:latin typeface="Titillium Web"/>
                <a:ea typeface="Titillium Web"/>
                <a:cs typeface="Titillium Web"/>
                <a:sym typeface="Titillium Web"/>
              </a:rPr>
              <a:t>Ziel und Zweck der Dokumentation.</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sp>
        <p:nvSpPr>
          <p:cNvPr id="2" name="Rectangle 1">
            <a:extLst>
              <a:ext uri="{FF2B5EF4-FFF2-40B4-BE49-F238E27FC236}">
                <a16:creationId xmlns:a16="http://schemas.microsoft.com/office/drawing/2014/main" id="{9143441D-8B60-C8D3-5F57-9185399655AB}"/>
              </a:ext>
            </a:extLst>
          </p:cNvPr>
          <p:cNvSpPr/>
          <p:nvPr/>
        </p:nvSpPr>
        <p:spPr>
          <a:xfrm rot="688964">
            <a:off x="8001959" y="1934563"/>
            <a:ext cx="3678232" cy="4820621"/>
          </a:xfrm>
          <a:prstGeom prst="rect">
            <a:avLst/>
          </a:prstGeom>
          <a:blipFill>
            <a:blip r:embed="rId4">
              <a:extLst>
                <a:ext uri="{837473B0-CC2E-450A-ABE3-18F120FF3D39}">
                  <a1611:picAttrSrcUrl xmlns:a1611="http://schemas.microsoft.com/office/drawing/2016/11/main" r:id="rId5"/>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66296D46-2E78-B8F6-4861-DBAA3D0E546E}"/>
              </a:ext>
            </a:extLst>
          </p:cNvPr>
          <p:cNvCxnSpPr>
            <a:cxnSpLocks/>
          </p:cNvCxnSpPr>
          <p:nvPr/>
        </p:nvCxnSpPr>
        <p:spPr>
          <a:xfrm>
            <a:off x="210198" y="2035834"/>
            <a:ext cx="0" cy="4226943"/>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17635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533700" y="1748272"/>
            <a:ext cx="11658300" cy="4897453"/>
          </a:xfrm>
          <a:prstGeom prst="rect">
            <a:avLst/>
          </a:prstGeom>
          <a:noFill/>
          <a:ln>
            <a:noFill/>
          </a:ln>
        </p:spPr>
        <p:txBody>
          <a:bodyPr spcFirstLastPara="1" wrap="square" lIns="91425" tIns="45700" rIns="91425" bIns="45700" anchor="t" anchorCtr="0">
            <a:normAutofit/>
          </a:bodyPr>
          <a:lstStyle/>
          <a:p>
            <a:pPr marL="91303" marR="0" lvl="0" algn="l" rtl="0">
              <a:lnSpc>
                <a:spcPct val="200000"/>
              </a:lnSpc>
              <a:spcBef>
                <a:spcPts val="0"/>
              </a:spcBef>
              <a:spcAft>
                <a:spcPts val="0"/>
              </a:spcAft>
              <a:buClr>
                <a:srgbClr val="000000"/>
              </a:buClr>
              <a:buSzPct val="116864"/>
            </a:pPr>
            <a:endParaRPr lang="de-DE" sz="2000" dirty="0">
              <a:latin typeface="Titillium Web"/>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en-US" b="1" dirty="0">
                <a:solidFill>
                  <a:srgbClr val="D7FAF0"/>
                </a:solidFill>
                <a:latin typeface="Titillium Web"/>
                <a:ea typeface="Titillium Web"/>
                <a:cs typeface="Titillium Web"/>
                <a:sym typeface="Titillium Web"/>
              </a:rPr>
              <a:t>Überblick über das Netzwerkprojekt.</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graphicFrame>
        <p:nvGraphicFramePr>
          <p:cNvPr id="2" name="Diagram 1">
            <a:extLst>
              <a:ext uri="{FF2B5EF4-FFF2-40B4-BE49-F238E27FC236}">
                <a16:creationId xmlns:a16="http://schemas.microsoft.com/office/drawing/2014/main" id="{D56AFED6-0368-E7B4-A5D5-083067D3CEAB}"/>
              </a:ext>
            </a:extLst>
          </p:cNvPr>
          <p:cNvGraphicFramePr/>
          <p:nvPr>
            <p:extLst>
              <p:ext uri="{D42A27DB-BD31-4B8C-83A1-F6EECF244321}">
                <p14:modId xmlns:p14="http://schemas.microsoft.com/office/powerpoint/2010/main" val="485749508"/>
              </p:ext>
            </p:extLst>
          </p:nvPr>
        </p:nvGraphicFramePr>
        <p:xfrm>
          <a:off x="4454666" y="1604804"/>
          <a:ext cx="7691120" cy="5127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364C411F-F8B4-C5BD-9FAF-03050982ED9C}"/>
              </a:ext>
            </a:extLst>
          </p:cNvPr>
          <p:cNvSpPr/>
          <p:nvPr/>
        </p:nvSpPr>
        <p:spPr>
          <a:xfrm>
            <a:off x="263966" y="2184267"/>
            <a:ext cx="4190700" cy="4190700"/>
          </a:xfrm>
          <a:prstGeom prst="ellipse">
            <a:avLst/>
          </a:prstGeom>
          <a:ln>
            <a:noFill/>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de-DE" sz="4400" dirty="0">
              <a:effectLst/>
              <a:latin typeface="Poppins" panose="00000500000000000000" pitchFamily="2" charset="0"/>
              <a:cs typeface="Poppins" panose="00000500000000000000" pitchFamily="2" charset="0"/>
            </a:endParaRPr>
          </a:p>
          <a:p>
            <a:pPr algn="ctr"/>
            <a:endParaRPr lang="de-DE" sz="4400" dirty="0">
              <a:latin typeface="Poppins" panose="00000500000000000000" pitchFamily="2" charset="0"/>
              <a:cs typeface="Poppins" panose="00000500000000000000" pitchFamily="2" charset="0"/>
            </a:endParaRPr>
          </a:p>
          <a:p>
            <a:pPr algn="ctr"/>
            <a:r>
              <a:rPr lang="de-DE" sz="4400" dirty="0">
                <a:effectLst/>
                <a:latin typeface="Poppins" panose="00000500000000000000" pitchFamily="2" charset="0"/>
                <a:cs typeface="Poppins" panose="00000500000000000000" pitchFamily="2" charset="0"/>
              </a:rPr>
              <a:t>Projekt</a:t>
            </a:r>
          </a:p>
          <a:p>
            <a:pPr algn="ctr"/>
            <a:r>
              <a:rPr lang="de-DE" sz="4400" dirty="0">
                <a:effectLst/>
                <a:latin typeface="Poppins" panose="00000500000000000000" pitchFamily="2" charset="0"/>
                <a:cs typeface="Poppins" panose="00000500000000000000" pitchFamily="2" charset="0"/>
              </a:rPr>
              <a:t>Überblick</a:t>
            </a:r>
          </a:p>
          <a:p>
            <a:pPr algn="ctr"/>
            <a:endParaRPr lang="de-DE" sz="4400" dirty="0">
              <a:effectLst/>
              <a:latin typeface="Poppins" panose="00000500000000000000" pitchFamily="2" charset="0"/>
              <a:cs typeface="Poppins" panose="00000500000000000000" pitchFamily="2" charset="0"/>
            </a:endParaRPr>
          </a:p>
          <a:p>
            <a:pPr algn="ctr"/>
            <a:endParaRPr lang="en-US" sz="4400"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B6D48A62-7730-BF0E-CE5E-80969154A17B}"/>
              </a:ext>
            </a:extLst>
          </p:cNvPr>
          <p:cNvSpPr txBox="1"/>
          <p:nvPr/>
        </p:nvSpPr>
        <p:spPr>
          <a:xfrm>
            <a:off x="4555950" y="2468880"/>
            <a:ext cx="1213794" cy="400110"/>
          </a:xfrm>
          <a:prstGeom prst="rect">
            <a:avLst/>
          </a:prstGeom>
          <a:noFill/>
        </p:spPr>
        <p:txBody>
          <a:bodyPr wrap="none" rtlCol="0">
            <a:spAutoFit/>
          </a:bodyPr>
          <a:lstStyle/>
          <a:p>
            <a:r>
              <a:rPr lang="de-DE" sz="2000" b="1" dirty="0">
                <a:effectLst/>
                <a:latin typeface="Poppins" panose="00000500000000000000" pitchFamily="2" charset="0"/>
                <a:cs typeface="Poppins" panose="00000500000000000000" pitchFamily="2" charset="0"/>
              </a:rPr>
              <a:t>Schritt 1</a:t>
            </a:r>
          </a:p>
        </p:txBody>
      </p:sp>
      <p:sp>
        <p:nvSpPr>
          <p:cNvPr id="5" name="TextBox 4">
            <a:extLst>
              <a:ext uri="{FF2B5EF4-FFF2-40B4-BE49-F238E27FC236}">
                <a16:creationId xmlns:a16="http://schemas.microsoft.com/office/drawing/2014/main" id="{7A620084-3337-CCA1-8137-4E65B69D516E}"/>
              </a:ext>
            </a:extLst>
          </p:cNvPr>
          <p:cNvSpPr txBox="1"/>
          <p:nvPr/>
        </p:nvSpPr>
        <p:spPr>
          <a:xfrm>
            <a:off x="4540710" y="5498512"/>
            <a:ext cx="1273105" cy="400110"/>
          </a:xfrm>
          <a:prstGeom prst="rect">
            <a:avLst/>
          </a:prstGeom>
          <a:noFill/>
        </p:spPr>
        <p:txBody>
          <a:bodyPr wrap="none" rtlCol="0">
            <a:spAutoFit/>
          </a:bodyPr>
          <a:lstStyle/>
          <a:p>
            <a:r>
              <a:rPr lang="de-DE" sz="2000" b="1" dirty="0">
                <a:effectLst/>
                <a:latin typeface="Poppins" panose="00000500000000000000" pitchFamily="2" charset="0"/>
                <a:cs typeface="Poppins" panose="00000500000000000000" pitchFamily="2" charset="0"/>
              </a:rPr>
              <a:t>Schritt 3</a:t>
            </a:r>
          </a:p>
        </p:txBody>
      </p:sp>
      <p:sp>
        <p:nvSpPr>
          <p:cNvPr id="6" name="TextBox 5">
            <a:extLst>
              <a:ext uri="{FF2B5EF4-FFF2-40B4-BE49-F238E27FC236}">
                <a16:creationId xmlns:a16="http://schemas.microsoft.com/office/drawing/2014/main" id="{0F967988-6F06-0A60-C3A5-BBF221385A38}"/>
              </a:ext>
            </a:extLst>
          </p:cNvPr>
          <p:cNvSpPr txBox="1"/>
          <p:nvPr/>
        </p:nvSpPr>
        <p:spPr>
          <a:xfrm>
            <a:off x="4909173" y="3983696"/>
            <a:ext cx="1263487" cy="400110"/>
          </a:xfrm>
          <a:prstGeom prst="rect">
            <a:avLst/>
          </a:prstGeom>
          <a:noFill/>
        </p:spPr>
        <p:txBody>
          <a:bodyPr wrap="none" rtlCol="0">
            <a:spAutoFit/>
          </a:bodyPr>
          <a:lstStyle/>
          <a:p>
            <a:r>
              <a:rPr lang="de-DE" sz="2000" b="1" dirty="0">
                <a:effectLst/>
                <a:latin typeface="Poppins" panose="00000500000000000000" pitchFamily="2" charset="0"/>
                <a:cs typeface="Poppins" panose="00000500000000000000" pitchFamily="2" charset="0"/>
              </a:rPr>
              <a:t>Schritt 2</a:t>
            </a:r>
          </a:p>
        </p:txBody>
      </p:sp>
    </p:spTree>
    <p:extLst>
      <p:ext uri="{BB962C8B-B14F-4D97-AF65-F5344CB8AC3E}">
        <p14:creationId xmlns:p14="http://schemas.microsoft.com/office/powerpoint/2010/main" val="397165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FAF0"/>
        </a:solidFill>
        <a:effectLst/>
      </p:bgPr>
    </p:bg>
    <p:spTree>
      <p:nvGrpSpPr>
        <p:cNvPr id="1" name="Shape 127"/>
        <p:cNvGrpSpPr/>
        <p:nvPr/>
      </p:nvGrpSpPr>
      <p:grpSpPr>
        <a:xfrm>
          <a:off x="0" y="0"/>
          <a:ext cx="0" cy="0"/>
          <a:chOff x="0" y="0"/>
          <a:chExt cx="0" cy="0"/>
        </a:xfrm>
      </p:grpSpPr>
      <p:sp>
        <p:nvSpPr>
          <p:cNvPr id="128" name="Google Shape;128;p4"/>
          <p:cNvSpPr txBox="1"/>
          <p:nvPr/>
        </p:nvSpPr>
        <p:spPr>
          <a:xfrm>
            <a:off x="96189" y="1680444"/>
            <a:ext cx="11819763" cy="4965281"/>
          </a:xfrm>
          <a:prstGeom prst="rect">
            <a:avLst/>
          </a:prstGeom>
          <a:noFill/>
          <a:ln>
            <a:noFill/>
          </a:ln>
        </p:spPr>
        <p:txBody>
          <a:bodyPr spcFirstLastPara="1" wrap="square" lIns="91425" tIns="45700" rIns="91425" bIns="45700" anchor="t" anchorCtr="0">
            <a:normAutofit/>
          </a:bodyPr>
          <a:lstStyle/>
          <a:p>
            <a:pPr marL="91303" marR="0" lvl="0" algn="ctr" rtl="0">
              <a:lnSpc>
                <a:spcPct val="200000"/>
              </a:lnSpc>
              <a:spcBef>
                <a:spcPts val="0"/>
              </a:spcBef>
              <a:spcAft>
                <a:spcPts val="0"/>
              </a:spcAft>
              <a:buClr>
                <a:srgbClr val="000000"/>
              </a:buClr>
              <a:buSzPct val="116864"/>
            </a:pPr>
            <a:r>
              <a:rPr lang="de-DE" sz="2800" b="1"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Erstellung der Topologie</a:t>
            </a:r>
          </a:p>
          <a:p>
            <a:pPr marL="91303">
              <a:buSzPct val="116864"/>
            </a:pPr>
            <a:r>
              <a:rPr lang="de-DE" sz="2400" dirty="0">
                <a:effectLst/>
                <a:latin typeface="Titillium Web" panose="00000500000000000000" pitchFamily="2" charset="0"/>
              </a:rPr>
              <a:t>Schritte und Entscheidungen, die bei der Erstellung dieser Topologie berücksichtigt wurden:</a:t>
            </a:r>
          </a:p>
          <a:p>
            <a:pPr marL="91303">
              <a:buSzPct val="116864"/>
            </a:pPr>
            <a:endParaRPr lang="de-DE" sz="3600" dirty="0">
              <a:effectLst/>
              <a:latin typeface="Segoe UI Web (West European)"/>
            </a:endParaRPr>
          </a:p>
          <a:p>
            <a:pPr marL="91303" marR="0" lvl="0" algn="l" rtl="0">
              <a:lnSpc>
                <a:spcPct val="200000"/>
              </a:lnSpc>
              <a:spcBef>
                <a:spcPts val="0"/>
              </a:spcBef>
              <a:spcAft>
                <a:spcPts val="0"/>
              </a:spcAft>
              <a:buClr>
                <a:srgbClr val="000000"/>
              </a:buClr>
              <a:buSzPct val="116864"/>
            </a:pPr>
            <a:endParaRPr lang="de-DE" sz="2800" b="1" i="0" u="none" strike="noStrike" cap="none" dirty="0">
              <a:solidFill>
                <a:srgbClr val="000000"/>
              </a:solidFill>
              <a:latin typeface="Poppins" panose="00000500000000000000" pitchFamily="2" charset="0"/>
              <a:ea typeface="Titillium Web"/>
              <a:cs typeface="Poppins" panose="00000500000000000000" pitchFamily="2" charset="0"/>
              <a:sym typeface="Titillium Web"/>
            </a:endParaRP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de-DE" b="1" dirty="0">
                <a:solidFill>
                  <a:srgbClr val="D7FAF0"/>
                </a:solidFill>
                <a:latin typeface="Titillium Web"/>
                <a:ea typeface="Titillium Web"/>
                <a:cs typeface="Titillium Web"/>
                <a:sym typeface="Titillium Web"/>
              </a:rPr>
              <a:t>Erste Etage: Netzwerktopologie und Konfiguration</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graphicFrame>
        <p:nvGraphicFramePr>
          <p:cNvPr id="2" name="Diagram 1">
            <a:extLst>
              <a:ext uri="{FF2B5EF4-FFF2-40B4-BE49-F238E27FC236}">
                <a16:creationId xmlns:a16="http://schemas.microsoft.com/office/drawing/2014/main" id="{4F7C371E-598A-12A3-34E0-F07CE03E2367}"/>
              </a:ext>
            </a:extLst>
          </p:cNvPr>
          <p:cNvGraphicFramePr/>
          <p:nvPr>
            <p:extLst>
              <p:ext uri="{D42A27DB-BD31-4B8C-83A1-F6EECF244321}">
                <p14:modId xmlns:p14="http://schemas.microsoft.com/office/powerpoint/2010/main" val="3592901060"/>
              </p:ext>
            </p:extLst>
          </p:nvPr>
        </p:nvGraphicFramePr>
        <p:xfrm>
          <a:off x="817292" y="3301520"/>
          <a:ext cx="10850024" cy="33787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51B1D631-ADEE-B9BC-6AAD-9AA8A497E17D}"/>
              </a:ext>
            </a:extLst>
          </p:cNvPr>
          <p:cNvSpPr/>
          <p:nvPr/>
        </p:nvSpPr>
        <p:spPr>
          <a:xfrm>
            <a:off x="1237916" y="3832208"/>
            <a:ext cx="197819" cy="2317367"/>
          </a:xfrm>
          <a:prstGeom prst="rect">
            <a:avLst/>
          </a:prstGeom>
          <a:blipFill dpi="0"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870A3A4-FC5C-1EAF-D820-784C2F474E37}"/>
              </a:ext>
            </a:extLst>
          </p:cNvPr>
          <p:cNvSpPr/>
          <p:nvPr/>
        </p:nvSpPr>
        <p:spPr>
          <a:xfrm>
            <a:off x="10718971" y="3831831"/>
            <a:ext cx="197819" cy="2317367"/>
          </a:xfrm>
          <a:prstGeom prst="rect">
            <a:avLst/>
          </a:prstGeom>
          <a:blipFill dpi="0"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413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FAF0"/>
        </a:solidFill>
        <a:effectLst/>
      </p:bgPr>
    </p:bg>
    <p:spTree>
      <p:nvGrpSpPr>
        <p:cNvPr id="1" name="Shape 127"/>
        <p:cNvGrpSpPr/>
        <p:nvPr/>
      </p:nvGrpSpPr>
      <p:grpSpPr>
        <a:xfrm>
          <a:off x="0" y="0"/>
          <a:ext cx="0" cy="0"/>
          <a:chOff x="0" y="0"/>
          <a:chExt cx="0" cy="0"/>
        </a:xfrm>
      </p:grpSpPr>
      <p:sp>
        <p:nvSpPr>
          <p:cNvPr id="128" name="Google Shape;128;p4"/>
          <p:cNvSpPr txBox="1"/>
          <p:nvPr/>
        </p:nvSpPr>
        <p:spPr>
          <a:xfrm>
            <a:off x="168865" y="1730699"/>
            <a:ext cx="11819763" cy="4965281"/>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t" anchorCtr="0">
            <a:normAutofit fontScale="77500" lnSpcReduction="20000"/>
          </a:bodyPr>
          <a:lstStyle/>
          <a:p>
            <a:pPr marL="91303" marR="0" lvl="0" rtl="0">
              <a:lnSpc>
                <a:spcPct val="200000"/>
              </a:lnSpc>
              <a:spcBef>
                <a:spcPts val="0"/>
              </a:spcBef>
              <a:spcAft>
                <a:spcPts val="0"/>
              </a:spcAft>
              <a:buClr>
                <a:srgbClr val="000000"/>
              </a:buClr>
              <a:buSzPct val="116864"/>
            </a:pPr>
            <a:r>
              <a:rPr lang="de-DE" sz="2800" b="1"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Statische Routen: </a:t>
            </a:r>
            <a:r>
              <a:rPr lang="de-DE" sz="2800"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Zur Gewährleistung einer kontinuierlichen Kommunikation zwischen den unterschiedlichen IP-Subnetzen wurden statische Routen in den Routern eingerichtet.</a:t>
            </a:r>
          </a:p>
          <a:p>
            <a:pPr marL="91303" marR="0" lvl="0" rtl="0">
              <a:lnSpc>
                <a:spcPct val="200000"/>
              </a:lnSpc>
              <a:spcBef>
                <a:spcPts val="0"/>
              </a:spcBef>
              <a:spcAft>
                <a:spcPts val="0"/>
              </a:spcAft>
              <a:buClr>
                <a:srgbClr val="000000"/>
              </a:buClr>
              <a:buSzPct val="116864"/>
            </a:pPr>
            <a:r>
              <a:rPr lang="de-DE" sz="2800" b="1"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RIP v2 Konfiguration</a:t>
            </a:r>
            <a:r>
              <a:rPr lang="de-DE" sz="2800"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 Für ein dynamisches Routing und um eine effiziente Datenübertragung sicherzustellen, wurde RIP v2 auf allen Routern konfiguriert.</a:t>
            </a:r>
          </a:p>
          <a:p>
            <a:pPr marL="91303" marR="0" lvl="0" rtl="0">
              <a:lnSpc>
                <a:spcPct val="200000"/>
              </a:lnSpc>
              <a:spcBef>
                <a:spcPts val="0"/>
              </a:spcBef>
              <a:spcAft>
                <a:spcPts val="0"/>
              </a:spcAft>
              <a:buClr>
                <a:srgbClr val="000000"/>
              </a:buClr>
              <a:buSzPct val="116864"/>
            </a:pPr>
            <a:r>
              <a:rPr lang="de-DE" sz="2800" b="1"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1 zu 1 Topologie</a:t>
            </a:r>
            <a:r>
              <a:rPr lang="de-DE" sz="2800" i="0" u="none" strike="noStrike" cap="none" dirty="0">
                <a:solidFill>
                  <a:srgbClr val="000000"/>
                </a:solidFill>
                <a:latin typeface="Poppins" panose="00000500000000000000" pitchFamily="2" charset="0"/>
                <a:ea typeface="Titillium Web"/>
                <a:cs typeface="Poppins" panose="00000500000000000000" pitchFamily="2" charset="0"/>
                <a:sym typeface="Titillium Web"/>
              </a:rPr>
              <a:t>: Diese Topologie wurde implementiert, um die Netzwerkkommunikation zu optimieren und die Abteilungen effektiv miteinander zu verbinden.</a:t>
            </a:r>
          </a:p>
        </p:txBody>
      </p:sp>
      <p:sp>
        <p:nvSpPr>
          <p:cNvPr id="129" name="Google Shape;129;p4"/>
          <p:cNvSpPr/>
          <p:nvPr/>
        </p:nvSpPr>
        <p:spPr>
          <a:xfrm>
            <a:off x="0" y="1"/>
            <a:ext cx="12192000" cy="1465142"/>
          </a:xfrm>
          <a:prstGeom prst="rect">
            <a:avLst/>
          </a:prstGeom>
          <a:solidFill>
            <a:srgbClr val="2947E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a:stretch/>
        </p:blipFill>
        <p:spPr>
          <a:xfrm>
            <a:off x="10748896" y="130445"/>
            <a:ext cx="1269657" cy="1204267"/>
          </a:xfrm>
          <a:prstGeom prst="rect">
            <a:avLst/>
          </a:prstGeom>
          <a:noFill/>
          <a:ln>
            <a:noFill/>
          </a:ln>
        </p:spPr>
      </p:pic>
      <p:sp>
        <p:nvSpPr>
          <p:cNvPr id="132" name="Google Shape;132;p4"/>
          <p:cNvSpPr/>
          <p:nvPr/>
        </p:nvSpPr>
        <p:spPr>
          <a:xfrm>
            <a:off x="-10050" y="-26575"/>
            <a:ext cx="12212100" cy="1545000"/>
          </a:xfrm>
          <a:prstGeom prst="rect">
            <a:avLst/>
          </a:prstGeom>
          <a:solidFill>
            <a:srgbClr val="0F0F2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3" name="Google Shape;133;p4"/>
          <p:cNvSpPr txBox="1">
            <a:spLocks noGrp="1"/>
          </p:cNvSpPr>
          <p:nvPr>
            <p:ph type="title"/>
          </p:nvPr>
        </p:nvSpPr>
        <p:spPr>
          <a:xfrm>
            <a:off x="533700" y="96225"/>
            <a:ext cx="10178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6FF2B"/>
              </a:buClr>
              <a:buSzPts val="4400"/>
              <a:buFont typeface="Arial"/>
              <a:buNone/>
            </a:pPr>
            <a:r>
              <a:rPr lang="de-DE" b="1" dirty="0">
                <a:solidFill>
                  <a:srgbClr val="D7FAF0"/>
                </a:solidFill>
                <a:latin typeface="Titillium Web"/>
                <a:ea typeface="Titillium Web"/>
                <a:cs typeface="Titillium Web"/>
                <a:sym typeface="Titillium Web"/>
              </a:rPr>
              <a:t>Netzwerktopologie und Konfiguration</a:t>
            </a:r>
            <a:endParaRPr b="1" dirty="0">
              <a:solidFill>
                <a:srgbClr val="D7FAF0"/>
              </a:solidFill>
              <a:latin typeface="Titillium Web"/>
              <a:ea typeface="Titillium Web"/>
              <a:cs typeface="Titillium Web"/>
              <a:sym typeface="Titillium Web"/>
            </a:endParaRPr>
          </a:p>
        </p:txBody>
      </p:sp>
      <p:pic>
        <p:nvPicPr>
          <p:cNvPr id="134" name="Google Shape;134;p4"/>
          <p:cNvPicPr preferRelativeResize="0"/>
          <p:nvPr/>
        </p:nvPicPr>
        <p:blipFill rotWithShape="1">
          <a:blip r:embed="rId3">
            <a:alphaModFix/>
          </a:blip>
          <a:srcRect/>
          <a:stretch/>
        </p:blipFill>
        <p:spPr>
          <a:xfrm>
            <a:off x="10718971" y="162020"/>
            <a:ext cx="1269657" cy="1204267"/>
          </a:xfrm>
          <a:prstGeom prst="rect">
            <a:avLst/>
          </a:prstGeom>
          <a:noFill/>
          <a:ln>
            <a:noFill/>
          </a:ln>
        </p:spPr>
      </p:pic>
    </p:spTree>
    <p:extLst>
      <p:ext uri="{BB962C8B-B14F-4D97-AF65-F5344CB8AC3E}">
        <p14:creationId xmlns:p14="http://schemas.microsoft.com/office/powerpoint/2010/main" val="2798150146"/>
      </p:ext>
    </p:extLst>
  </p:cSld>
  <p:clrMapOvr>
    <a:masterClrMapping/>
  </p:clrMapOvr>
</p:sld>
</file>

<file path=ppt/theme/theme1.xml><?xml version="1.0" encoding="utf-8"?>
<a:theme xmlns:a="http://schemas.openxmlformats.org/drawingml/2006/main" name="Office">
  <a:themeElements>
    <a:clrScheme name="Neustarter">
      <a:dk1>
        <a:srgbClr val="2947ED"/>
      </a:dk1>
      <a:lt1>
        <a:srgbClr val="FFFFFF"/>
      </a:lt1>
      <a:dk2>
        <a:srgbClr val="D6FF2B"/>
      </a:dk2>
      <a:lt2>
        <a:srgbClr val="A2A1A9"/>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F8D9AE462F87949AC2EE643C84865AB" ma:contentTypeVersion="13" ma:contentTypeDescription="Ein neues Dokument erstellen." ma:contentTypeScope="" ma:versionID="89d862a106ea430e18a16d6863090153">
  <xsd:schema xmlns:xsd="http://www.w3.org/2001/XMLSchema" xmlns:xs="http://www.w3.org/2001/XMLSchema" xmlns:p="http://schemas.microsoft.com/office/2006/metadata/properties" xmlns:ns2="67ca773e-71c4-4261-a898-c017c9c29fc2" xmlns:ns3="9bf1b7e5-bfc9-43fc-af67-764cb609a0d0" targetNamespace="http://schemas.microsoft.com/office/2006/metadata/properties" ma:root="true" ma:fieldsID="859c09399b7652fe5b568750e953eb0b" ns2:_="" ns3:_="">
    <xsd:import namespace="67ca773e-71c4-4261-a898-c017c9c29fc2"/>
    <xsd:import namespace="9bf1b7e5-bfc9-43fc-af67-764cb609a0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ca773e-71c4-4261-a898-c017c9c29f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96dccbf1-bb2b-402d-be31-4a4f6faffb5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f1b7e5-bfc9-43fc-af67-764cb609a0d0"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dda90c85-f168-47e1-a586-9f82ea5c8a76}" ma:internalName="TaxCatchAll" ma:showField="CatchAllData" ma:web="9bf1b7e5-bfc9-43fc-af67-764cb609a0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bf1b7e5-bfc9-43fc-af67-764cb609a0d0" xsi:nil="true"/>
    <lcf76f155ced4ddcb4097134ff3c332f xmlns="67ca773e-71c4-4261-a898-c017c9c29fc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0635CE0-F6E2-48B3-B393-BB0DA13DD29D}">
  <ds:schemaRefs>
    <ds:schemaRef ds:uri="http://schemas.microsoft.com/sharepoint/v3/contenttype/forms"/>
  </ds:schemaRefs>
</ds:datastoreItem>
</file>

<file path=customXml/itemProps2.xml><?xml version="1.0" encoding="utf-8"?>
<ds:datastoreItem xmlns:ds="http://schemas.openxmlformats.org/officeDocument/2006/customXml" ds:itemID="{BFA97F05-9D73-4068-8A4C-B99115DE64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ca773e-71c4-4261-a898-c017c9c29fc2"/>
    <ds:schemaRef ds:uri="9bf1b7e5-bfc9-43fc-af67-764cb609a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AED12-601B-4BEC-AC0B-12DC4210C55E}">
  <ds:schemaRefs>
    <ds:schemaRef ds:uri="http://schemas.microsoft.com/office/2006/metadata/properties"/>
    <ds:schemaRef ds:uri="http://schemas.microsoft.com/office/infopath/2007/PartnerControls"/>
    <ds:schemaRef ds:uri="9bf1b7e5-bfc9-43fc-af67-764cb609a0d0"/>
    <ds:schemaRef ds:uri="67ca773e-71c4-4261-a898-c017c9c29fc2"/>
  </ds:schemaRefs>
</ds:datastoreItem>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Breitbild</PresentationFormat>
  <Paragraphs>81</Paragraphs>
  <Slides>15</Slides>
  <Notes>15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15</vt:i4>
      </vt:variant>
    </vt:vector>
  </HeadingPairs>
  <TitlesOfParts>
    <vt:vector size="24" baseType="lpstr">
      <vt:lpstr>Segoe UI Web (West European)</vt:lpstr>
      <vt:lpstr>Arial</vt:lpstr>
      <vt:lpstr>Calibri</vt:lpstr>
      <vt:lpstr>Titillium Web</vt:lpstr>
      <vt:lpstr>Poppins</vt:lpstr>
      <vt:lpstr>Montserrat</vt:lpstr>
      <vt:lpstr>Electrolize</vt:lpstr>
      <vt:lpstr>Times New Roman</vt:lpstr>
      <vt:lpstr>Office</vt:lpstr>
      <vt:lpstr>BÜRO NETZWERK +         KOMPLEX  </vt:lpstr>
      <vt:lpstr>Projekt Kurzbeschreibung</vt:lpstr>
      <vt:lpstr>Projekt Kurzbeschreibung</vt:lpstr>
      <vt:lpstr>Projekt Kurzbeschreibung</vt:lpstr>
      <vt:lpstr>Projekt Kurzbeschreibung</vt:lpstr>
      <vt:lpstr>Ziel und Zweck der Dokumentation.</vt:lpstr>
      <vt:lpstr>Überblick über das Netzwerkprojekt.</vt:lpstr>
      <vt:lpstr>Erste Etage: Netzwerktopologie und Konfiguration</vt:lpstr>
      <vt:lpstr>Netzwerktopologie und Konfiguration</vt:lpstr>
      <vt:lpstr>Abbildung Gesamt Netzwerk Projekt</vt:lpstr>
      <vt:lpstr>Abbildung Gesamt Erste Etage</vt:lpstr>
      <vt:lpstr>Abbildung Gesamt Zweite Etage:</vt:lpstr>
      <vt:lpstr>Abbildung Gesamt Dritte Etage</vt:lpstr>
      <vt:lpstr>Schlussfolgerung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Herzlich Willkommen  IT Industrie 4.0 Klasse  November 2022</dc:title>
  <dc:creator>FHG 1</dc:creator>
  <cp:lastModifiedBy>Marius Arpad Szilagyi</cp:lastModifiedBy>
  <cp:revision>108</cp:revision>
  <dcterms:modified xsi:type="dcterms:W3CDTF">2023-08-21T07:23:36Z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0x0101007F8D9AE462F87949AC2EE643C84865AB</vt:lpwstr>
  </property>
</Properties>
</file>